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7"/>
  </p:notesMasterIdLst>
  <p:sldIdLst>
    <p:sldId id="256" r:id="rId2"/>
    <p:sldId id="268" r:id="rId3"/>
    <p:sldId id="257" r:id="rId4"/>
    <p:sldId id="269" r:id="rId5"/>
    <p:sldId id="283" r:id="rId6"/>
    <p:sldId id="284" r:id="rId7"/>
    <p:sldId id="294" r:id="rId8"/>
    <p:sldId id="299" r:id="rId9"/>
    <p:sldId id="287" r:id="rId10"/>
    <p:sldId id="286" r:id="rId11"/>
    <p:sldId id="298" r:id="rId12"/>
    <p:sldId id="273" r:id="rId13"/>
    <p:sldId id="288" r:id="rId14"/>
    <p:sldId id="274" r:id="rId15"/>
    <p:sldId id="271" r:id="rId16"/>
    <p:sldId id="316" r:id="rId17"/>
    <p:sldId id="272" r:id="rId18"/>
    <p:sldId id="319" r:id="rId19"/>
    <p:sldId id="320" r:id="rId20"/>
    <p:sldId id="301" r:id="rId21"/>
    <p:sldId id="295" r:id="rId22"/>
    <p:sldId id="302" r:id="rId23"/>
    <p:sldId id="303" r:id="rId24"/>
    <p:sldId id="276" r:id="rId25"/>
    <p:sldId id="277" r:id="rId26"/>
    <p:sldId id="304" r:id="rId27"/>
    <p:sldId id="305" r:id="rId28"/>
    <p:sldId id="312" r:id="rId29"/>
    <p:sldId id="306" r:id="rId30"/>
    <p:sldId id="313" r:id="rId31"/>
    <p:sldId id="307" r:id="rId32"/>
    <p:sldId id="258" r:id="rId33"/>
    <p:sldId id="270" r:id="rId34"/>
    <p:sldId id="278" r:id="rId35"/>
    <p:sldId id="279" r:id="rId36"/>
    <p:sldId id="317" r:id="rId37"/>
    <p:sldId id="314" r:id="rId38"/>
    <p:sldId id="308" r:id="rId39"/>
    <p:sldId id="309" r:id="rId40"/>
    <p:sldId id="310" r:id="rId41"/>
    <p:sldId id="324" r:id="rId42"/>
    <p:sldId id="280" r:id="rId43"/>
    <p:sldId id="281" r:id="rId44"/>
    <p:sldId id="315" r:id="rId45"/>
    <p:sldId id="282" r:id="rId46"/>
  </p:sldIdLst>
  <p:sldSz cx="18288000" cy="10287000"/>
  <p:notesSz cx="6858000" cy="9144000"/>
  <p:embeddedFontLst>
    <p:embeddedFont>
      <p:font typeface="Montserrat Classic" panose="02020500000000000000" charset="0"/>
      <p:regular r:id="rId48"/>
    </p:embeddedFont>
    <p:embeddedFont>
      <p:font typeface="Segoe UI Black" panose="020B0A02040204020203" pitchFamily="34" charset="0"/>
      <p:bold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D5F"/>
    <a:srgbClr val="4F81BD"/>
    <a:srgbClr val="4965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981A4-3D9E-4D85-83FC-492140EAD672}" v="961" dt="2024-05-07T14:19:53.354"/>
    <p1510:client id="{E7D47E7C-069B-4B95-9320-98828F751F41}" v="1238" dt="2024-05-06T18:03:16.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4921" autoAdjust="0"/>
  </p:normalViewPr>
  <p:slideViewPr>
    <p:cSldViewPr>
      <p:cViewPr varScale="1">
        <p:scale>
          <a:sx n="36" d="100"/>
          <a:sy n="36" d="100"/>
        </p:scale>
        <p:origin x="176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0A36A-35AC-40AE-BAB0-980CEADB324E}"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TW" altLang="en-US"/>
        </a:p>
      </dgm:t>
    </dgm:pt>
    <dgm:pt modelId="{B395B013-76DC-465A-8B03-F01765167029}">
      <dgm:prSet phldrT="[文字]" custT="1"/>
      <dgm:spPr/>
      <dgm:t>
        <a:bodyPr/>
        <a:lstStyle/>
        <a:p>
          <a:pPr marL="0" lvl="0" indent="0" algn="l" defTabSz="1689100">
            <a:lnSpc>
              <a:spcPct val="90000"/>
            </a:lnSpc>
            <a:spcBef>
              <a:spcPct val="0"/>
            </a:spcBef>
            <a:spcAft>
              <a:spcPct val="35000"/>
            </a:spcAft>
            <a:buClrTx/>
            <a:buSzTx/>
            <a:buNone/>
          </a:pPr>
          <a:r>
            <a:rPr kumimoji="0" lang="zh-TW" altLang="en-US"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正向同側效應（</a:t>
          </a:r>
          <a:r>
            <a:rPr kumimoji="0" lang="en-US" altLang="zh-TW"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Positive Same-Side Effects</a:t>
          </a:r>
          <a:r>
            <a:rPr kumimoji="0" lang="zh-TW" altLang="en-US"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8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dgm:t>
    </dgm:pt>
    <dgm:pt modelId="{909E825D-29B7-4C4D-BA6E-EE6053DBD03E}" type="parTrans" cxnId="{EFA1F601-3C5E-4ADE-AEB1-B8789A47366E}">
      <dgm:prSet/>
      <dgm:spPr/>
      <dgm:t>
        <a:bodyPr/>
        <a:lstStyle/>
        <a:p>
          <a:endParaRPr lang="zh-TW" altLang="en-US"/>
        </a:p>
      </dgm:t>
    </dgm:pt>
    <dgm:pt modelId="{94876CD4-60F6-4C76-B7A1-4853BBBE400F}" type="sibTrans" cxnId="{EFA1F601-3C5E-4ADE-AEB1-B8789A47366E}">
      <dgm:prSet/>
      <dgm:spPr/>
      <dgm:t>
        <a:bodyPr/>
        <a:lstStyle/>
        <a:p>
          <a:endParaRPr lang="zh-TW" altLang="en-US"/>
        </a:p>
      </dgm:t>
    </dgm:pt>
    <dgm:pt modelId="{4EA8234C-1E9D-4BAE-A7B3-19F6C9574D82}">
      <dgm:prSet phldrT="[文字]"/>
      <dgm:spPr/>
      <dgm:t>
        <a:bodyPr/>
        <a:lstStyle/>
        <a:p>
          <a:pPr>
            <a:buClrTx/>
            <a:buSzTx/>
            <a:buFont typeface="Arial" panose="020B0604020202020204" pitchFamily="34" charset="0"/>
            <a:buChar char="•"/>
          </a:pPr>
          <a:r>
            <a:rPr kumimoji="0" lang="zh-TW" altLang="en-US"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傳統上認為，</a:t>
          </a:r>
          <a:r>
            <a:rPr kumimoji="0" lang="zh-TW" altLang="en-US" b="1"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隨著選擇能力增加，使用者會更頻繁地選擇候選人</a:t>
          </a:r>
          <a:r>
            <a:rPr kumimoji="0" lang="zh-TW" altLang="en-US"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dirty="0"/>
        </a:p>
      </dgm:t>
    </dgm:pt>
    <dgm:pt modelId="{FF29C2B5-F5F5-47A2-94E5-B7766A36695C}" type="parTrans" cxnId="{A230226C-6B96-4CC1-A7F5-45245077F9CE}">
      <dgm:prSet/>
      <dgm:spPr/>
      <dgm:t>
        <a:bodyPr/>
        <a:lstStyle/>
        <a:p>
          <a:endParaRPr lang="zh-TW" altLang="en-US"/>
        </a:p>
      </dgm:t>
    </dgm:pt>
    <dgm:pt modelId="{D2E5018B-7A08-4474-A147-B5BF44DC600E}" type="sibTrans" cxnId="{A230226C-6B96-4CC1-A7F5-45245077F9CE}">
      <dgm:prSet/>
      <dgm:spPr/>
      <dgm:t>
        <a:bodyPr/>
        <a:lstStyle/>
        <a:p>
          <a:endParaRPr lang="zh-TW" altLang="en-US"/>
        </a:p>
      </dgm:t>
    </dgm:pt>
    <dgm:pt modelId="{691A64AC-FA0F-499A-A3AC-53D963B1933E}">
      <dgm:prSet/>
      <dgm:spPr/>
      <dgm:t>
        <a:bodyPr/>
        <a:lstStyle/>
        <a:p>
          <a:r>
            <a:rPr kumimoji="0" lang="zh-TW" altLang="en-US"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如</a:t>
          </a:r>
          <a:r>
            <a:rPr kumimoji="0" lang="zh-TW" altLang="en-US" b="1" i="0" u="none" strike="noStrike"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增加Ａ方使用者的選擇能力</a:t>
          </a:r>
          <a:r>
            <a:rPr kumimoji="0" lang="zh-TW" altLang="en-US" b="0" i="0" u="none" strike="noStrike"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a:t>
          </a:r>
          <a:r>
            <a:rPr kumimoji="0" lang="zh-TW" altLang="en-US" b="1" i="0" u="none" strike="noStrike"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將會提升Ｂ方使用者在配對上的整體效用</a:t>
          </a:r>
          <a:r>
            <a:rPr kumimoji="0" lang="zh-TW" altLang="en-US"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Diamond 1982</a:t>
          </a:r>
          <a:r>
            <a:rPr kumimoji="0" lang="zh-TW" altLang="en-US"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dgm:t>
    </dgm:pt>
    <dgm:pt modelId="{7F01F781-2B12-4A44-8B2B-7EC817CB91F5}" type="parTrans" cxnId="{703F2C42-1B34-403C-86DD-E77A8E9B5E94}">
      <dgm:prSet/>
      <dgm:spPr/>
      <dgm:t>
        <a:bodyPr/>
        <a:lstStyle/>
        <a:p>
          <a:endParaRPr lang="zh-TW" altLang="en-US"/>
        </a:p>
      </dgm:t>
    </dgm:pt>
    <dgm:pt modelId="{FB922B97-F573-4A8F-84DB-B607D37527D1}" type="sibTrans" cxnId="{703F2C42-1B34-403C-86DD-E77A8E9B5E94}">
      <dgm:prSet/>
      <dgm:spPr/>
      <dgm:t>
        <a:bodyPr/>
        <a:lstStyle/>
        <a:p>
          <a:endParaRPr lang="zh-TW" altLang="en-US"/>
        </a:p>
      </dgm:t>
    </dgm:pt>
    <dgm:pt modelId="{CE960B27-F76B-41CA-BAB1-79C93476AAEA}">
      <dgm:prSet/>
      <dgm:spPr/>
      <dgm:t>
        <a:bodyPr/>
        <a:lstStyle/>
        <a:p>
          <a:r>
            <a:rPr kumimoji="0" lang="zh-TW" altLang="en-US"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當平台</a:t>
          </a:r>
          <a:r>
            <a:rPr kumimoji="0" lang="zh-TW" altLang="en-US" b="0" i="0" u="none" strike="noStrike"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提供給</a:t>
          </a:r>
          <a:r>
            <a:rPr lang="zh-TW" altLang="en-US">
              <a:solidFill>
                <a:srgbClr val="FF0000"/>
              </a:solidFill>
              <a:latin typeface="華康儷宋 Std W5" panose="02020500000000000000" pitchFamily="18" charset="-120"/>
              <a:ea typeface="華康儷宋 Std W5" panose="02020500000000000000" pitchFamily="18" charset="-120"/>
            </a:rPr>
            <a:t>使用者較高、較多的選擇能力時</a:t>
          </a:r>
          <a:r>
            <a:rPr kumimoji="0" lang="zh-TW" altLang="en-US"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，使用者會因為擁有更豐富的選擇，</a:t>
          </a:r>
          <a:r>
            <a:rPr kumimoji="0" lang="zh-TW" altLang="en-US" b="0" i="0" u="none" strike="noStrike"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嘗試收集更多有關平台上各種候選人的資訊</a:t>
          </a:r>
          <a:r>
            <a:rPr kumimoji="0" lang="zh-TW" altLang="en-US"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Katz </a:t>
          </a:r>
          <a:r>
            <a:rPr kumimoji="0" lang="zh-TW" altLang="en-US"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Shapiro 1985</a:t>
          </a:r>
          <a:r>
            <a:rPr kumimoji="0" lang="zh-TW" altLang="en-US" b="0" i="0" u="none" strike="noStrike"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dgm:t>
    </dgm:pt>
    <dgm:pt modelId="{5FD4F1D1-06E0-4DF1-955E-FBE473C0A9B2}" type="parTrans" cxnId="{5661A914-A44B-4FD8-A472-58AE9688AE79}">
      <dgm:prSet/>
      <dgm:spPr/>
      <dgm:t>
        <a:bodyPr/>
        <a:lstStyle/>
        <a:p>
          <a:endParaRPr lang="zh-TW" altLang="en-US"/>
        </a:p>
      </dgm:t>
    </dgm:pt>
    <dgm:pt modelId="{74C288CC-1F02-43E9-817F-1059A9D4C508}" type="sibTrans" cxnId="{5661A914-A44B-4FD8-A472-58AE9688AE79}">
      <dgm:prSet/>
      <dgm:spPr/>
      <dgm:t>
        <a:bodyPr/>
        <a:lstStyle/>
        <a:p>
          <a:endParaRPr lang="zh-TW" altLang="en-US"/>
        </a:p>
      </dgm:t>
    </dgm:pt>
    <dgm:pt modelId="{FAA7A7EF-4483-4F11-9A86-C2123C6543F1}">
      <dgm:prSet/>
      <dgm:spPr/>
      <dgm:t>
        <a:bodyPr/>
        <a:lstStyle/>
        <a:p>
          <a:r>
            <a:rPr kumimoji="0" lang="zh-TW" altLang="en-US" b="0" i="0" u="none" strike="noStrike"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尤其是在搜尋成本較低的線上環境中</a:t>
          </a:r>
          <a:r>
            <a:rPr kumimoji="0" lang="zh-TW" altLang="en-US"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b="0" i="0" u="none" strike="noStrike"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Bakos</a:t>
          </a:r>
          <a:r>
            <a:rPr kumimoji="0" lang="en-US" altLang="zh-TW"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1997</a:t>
          </a:r>
          <a:r>
            <a:rPr kumimoji="0" lang="zh-TW" altLang="en-US"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），使用者更傾向於尋找更多的候選人，並做出更多的選擇，此舉</a:t>
          </a:r>
          <a:r>
            <a:rPr lang="zh-TW" altLang="en-US" b="1" dirty="0">
              <a:solidFill>
                <a:srgbClr val="49659E"/>
              </a:solidFill>
              <a:ea typeface="華康儷宋 Std W5" panose="02020500000000000000" pitchFamily="18" charset="-120"/>
            </a:rPr>
            <a:t>增加了整體（兩側）的參與度和選擇數量</a:t>
          </a:r>
          <a:r>
            <a:rPr kumimoji="0" lang="zh-TW" altLang="en-US"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dgm:t>
    </dgm:pt>
    <dgm:pt modelId="{B8CDAF05-3FEF-4AC9-B5BF-80D1C131D423}" type="parTrans" cxnId="{924D2869-28D8-4297-80D9-C2408D752B88}">
      <dgm:prSet/>
      <dgm:spPr/>
      <dgm:t>
        <a:bodyPr/>
        <a:lstStyle/>
        <a:p>
          <a:endParaRPr lang="zh-TW" altLang="en-US"/>
        </a:p>
      </dgm:t>
    </dgm:pt>
    <dgm:pt modelId="{0E49A5B7-4894-4B9D-84CF-537B6823C75E}" type="sibTrans" cxnId="{924D2869-28D8-4297-80D9-C2408D752B88}">
      <dgm:prSet/>
      <dgm:spPr/>
      <dgm:t>
        <a:bodyPr/>
        <a:lstStyle/>
        <a:p>
          <a:endParaRPr lang="zh-TW" altLang="en-US"/>
        </a:p>
      </dgm:t>
    </dgm:pt>
    <dgm:pt modelId="{782D7FDF-AAA9-4915-9E43-5D4FE980382C}" type="pres">
      <dgm:prSet presAssocID="{B910A36A-35AC-40AE-BAB0-980CEADB324E}" presName="linear" presStyleCnt="0">
        <dgm:presLayoutVars>
          <dgm:dir/>
          <dgm:animLvl val="lvl"/>
          <dgm:resizeHandles val="exact"/>
        </dgm:presLayoutVars>
      </dgm:prSet>
      <dgm:spPr/>
    </dgm:pt>
    <dgm:pt modelId="{3BE66340-23A7-4AB6-BCAF-2827B2C6FDBB}" type="pres">
      <dgm:prSet presAssocID="{B395B013-76DC-465A-8B03-F01765167029}" presName="parentLin" presStyleCnt="0"/>
      <dgm:spPr/>
    </dgm:pt>
    <dgm:pt modelId="{9A453D16-BD3D-4CC2-9BF3-C4B6D5D7D256}" type="pres">
      <dgm:prSet presAssocID="{B395B013-76DC-465A-8B03-F01765167029}" presName="parentLeftMargin" presStyleLbl="node1" presStyleIdx="0" presStyleCnt="1"/>
      <dgm:spPr/>
    </dgm:pt>
    <dgm:pt modelId="{5A4C41F2-4E8F-4A71-8016-ECE9390A26E3}" type="pres">
      <dgm:prSet presAssocID="{B395B013-76DC-465A-8B03-F01765167029}" presName="parentText" presStyleLbl="node1" presStyleIdx="0" presStyleCnt="1">
        <dgm:presLayoutVars>
          <dgm:chMax val="0"/>
          <dgm:bulletEnabled val="1"/>
        </dgm:presLayoutVars>
      </dgm:prSet>
      <dgm:spPr/>
    </dgm:pt>
    <dgm:pt modelId="{5D0C51A8-358D-4536-BBD1-E4271F0F54AF}" type="pres">
      <dgm:prSet presAssocID="{B395B013-76DC-465A-8B03-F01765167029}" presName="negativeSpace" presStyleCnt="0"/>
      <dgm:spPr/>
    </dgm:pt>
    <dgm:pt modelId="{5B1240B6-37CE-4FEB-BEB9-BD04B11B0357}" type="pres">
      <dgm:prSet presAssocID="{B395B013-76DC-465A-8B03-F01765167029}" presName="childText" presStyleLbl="conFgAcc1" presStyleIdx="0" presStyleCnt="1" custLinFactNeighborX="-625" custLinFactNeighborY="14332">
        <dgm:presLayoutVars>
          <dgm:bulletEnabled val="1"/>
        </dgm:presLayoutVars>
      </dgm:prSet>
      <dgm:spPr/>
    </dgm:pt>
  </dgm:ptLst>
  <dgm:cxnLst>
    <dgm:cxn modelId="{EFA1F601-3C5E-4ADE-AEB1-B8789A47366E}" srcId="{B910A36A-35AC-40AE-BAB0-980CEADB324E}" destId="{B395B013-76DC-465A-8B03-F01765167029}" srcOrd="0" destOrd="0" parTransId="{909E825D-29B7-4C4D-BA6E-EE6053DBD03E}" sibTransId="{94876CD4-60F6-4C76-B7A1-4853BBBE400F}"/>
    <dgm:cxn modelId="{5661A914-A44B-4FD8-A472-58AE9688AE79}" srcId="{B395B013-76DC-465A-8B03-F01765167029}" destId="{CE960B27-F76B-41CA-BAB1-79C93476AAEA}" srcOrd="2" destOrd="0" parTransId="{5FD4F1D1-06E0-4DF1-955E-FBE473C0A9B2}" sibTransId="{74C288CC-1F02-43E9-817F-1059A9D4C508}"/>
    <dgm:cxn modelId="{04D57D20-D4AB-4A12-836E-F533F77788DF}" type="presOf" srcId="{B910A36A-35AC-40AE-BAB0-980CEADB324E}" destId="{782D7FDF-AAA9-4915-9E43-5D4FE980382C}" srcOrd="0" destOrd="0" presId="urn:microsoft.com/office/officeart/2005/8/layout/list1"/>
    <dgm:cxn modelId="{55783328-3D4B-46A1-BBAC-D73A4341D0B5}" type="presOf" srcId="{B395B013-76DC-465A-8B03-F01765167029}" destId="{5A4C41F2-4E8F-4A71-8016-ECE9390A26E3}" srcOrd="1" destOrd="0" presId="urn:microsoft.com/office/officeart/2005/8/layout/list1"/>
    <dgm:cxn modelId="{98144131-B880-42C3-934F-ED1239E2F12A}" type="presOf" srcId="{4EA8234C-1E9D-4BAE-A7B3-19F6C9574D82}" destId="{5B1240B6-37CE-4FEB-BEB9-BD04B11B0357}" srcOrd="0" destOrd="0" presId="urn:microsoft.com/office/officeart/2005/8/layout/list1"/>
    <dgm:cxn modelId="{4A6F2737-D1AE-4291-856B-C3705C87CF79}" type="presOf" srcId="{FAA7A7EF-4483-4F11-9A86-C2123C6543F1}" destId="{5B1240B6-37CE-4FEB-BEB9-BD04B11B0357}" srcOrd="0" destOrd="3" presId="urn:microsoft.com/office/officeart/2005/8/layout/list1"/>
    <dgm:cxn modelId="{703F2C42-1B34-403C-86DD-E77A8E9B5E94}" srcId="{B395B013-76DC-465A-8B03-F01765167029}" destId="{691A64AC-FA0F-499A-A3AC-53D963B1933E}" srcOrd="1" destOrd="0" parTransId="{7F01F781-2B12-4A44-8B2B-7EC817CB91F5}" sibTransId="{FB922B97-F573-4A8F-84DB-B607D37527D1}"/>
    <dgm:cxn modelId="{924D2869-28D8-4297-80D9-C2408D752B88}" srcId="{B395B013-76DC-465A-8B03-F01765167029}" destId="{FAA7A7EF-4483-4F11-9A86-C2123C6543F1}" srcOrd="3" destOrd="0" parTransId="{B8CDAF05-3FEF-4AC9-B5BF-80D1C131D423}" sibTransId="{0E49A5B7-4894-4B9D-84CF-537B6823C75E}"/>
    <dgm:cxn modelId="{A230226C-6B96-4CC1-A7F5-45245077F9CE}" srcId="{B395B013-76DC-465A-8B03-F01765167029}" destId="{4EA8234C-1E9D-4BAE-A7B3-19F6C9574D82}" srcOrd="0" destOrd="0" parTransId="{FF29C2B5-F5F5-47A2-94E5-B7766A36695C}" sibTransId="{D2E5018B-7A08-4474-A147-B5BF44DC600E}"/>
    <dgm:cxn modelId="{3CDC9A4F-9DCF-409D-B895-3F095D176038}" type="presOf" srcId="{CE960B27-F76B-41CA-BAB1-79C93476AAEA}" destId="{5B1240B6-37CE-4FEB-BEB9-BD04B11B0357}" srcOrd="0" destOrd="2" presId="urn:microsoft.com/office/officeart/2005/8/layout/list1"/>
    <dgm:cxn modelId="{BF6FE3AB-974C-42AF-ACDC-2625032F30B6}" type="presOf" srcId="{B395B013-76DC-465A-8B03-F01765167029}" destId="{9A453D16-BD3D-4CC2-9BF3-C4B6D5D7D256}" srcOrd="0" destOrd="0" presId="urn:microsoft.com/office/officeart/2005/8/layout/list1"/>
    <dgm:cxn modelId="{CEAE4EBC-D2B4-4D68-83C8-4DD91112E966}" type="presOf" srcId="{691A64AC-FA0F-499A-A3AC-53D963B1933E}" destId="{5B1240B6-37CE-4FEB-BEB9-BD04B11B0357}" srcOrd="0" destOrd="1" presId="urn:microsoft.com/office/officeart/2005/8/layout/list1"/>
    <dgm:cxn modelId="{652294D0-5CE2-4257-90D3-18675F344E7D}" type="presParOf" srcId="{782D7FDF-AAA9-4915-9E43-5D4FE980382C}" destId="{3BE66340-23A7-4AB6-BCAF-2827B2C6FDBB}" srcOrd="0" destOrd="0" presId="urn:microsoft.com/office/officeart/2005/8/layout/list1"/>
    <dgm:cxn modelId="{38998CDD-8E78-407F-B747-F643015AC1CC}" type="presParOf" srcId="{3BE66340-23A7-4AB6-BCAF-2827B2C6FDBB}" destId="{9A453D16-BD3D-4CC2-9BF3-C4B6D5D7D256}" srcOrd="0" destOrd="0" presId="urn:microsoft.com/office/officeart/2005/8/layout/list1"/>
    <dgm:cxn modelId="{C47447E0-4533-42CB-ABE9-49166134DEF6}" type="presParOf" srcId="{3BE66340-23A7-4AB6-BCAF-2827B2C6FDBB}" destId="{5A4C41F2-4E8F-4A71-8016-ECE9390A26E3}" srcOrd="1" destOrd="0" presId="urn:microsoft.com/office/officeart/2005/8/layout/list1"/>
    <dgm:cxn modelId="{F0FD904E-14AD-428C-91A8-4ABFEFBC09FC}" type="presParOf" srcId="{782D7FDF-AAA9-4915-9E43-5D4FE980382C}" destId="{5D0C51A8-358D-4536-BBD1-E4271F0F54AF}" srcOrd="1" destOrd="0" presId="urn:microsoft.com/office/officeart/2005/8/layout/list1"/>
    <dgm:cxn modelId="{4F95E4E5-1118-4283-8FAE-4339D103D2DA}" type="presParOf" srcId="{782D7FDF-AAA9-4915-9E43-5D4FE980382C}" destId="{5B1240B6-37CE-4FEB-BEB9-BD04B11B0357}"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CF3B70-8D8C-41FC-942A-99C6EAC26DC8}"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zh-TW" altLang="en-US"/>
        </a:p>
      </dgm:t>
    </dgm:pt>
    <dgm:pt modelId="{1EC586AA-077D-4410-9EBC-847B643644D8}">
      <dgm:prSet phldrT="[文字]" custT="1"/>
      <dgm:spPr/>
      <dgm:t>
        <a:bodyPr/>
        <a:lstStyle/>
        <a:p>
          <a:r>
            <a:rPr kumimoji="0" lang="zh-TW" altLang="en-US" sz="36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不平衡市場：</a:t>
          </a:r>
          <a:r>
            <a:rPr kumimoji="0" lang="zh-TW" altLang="en-US" sz="3600" b="0" i="0" u="none" strike="noStrike" cap="none" spc="0" normalizeH="0" baseline="0" noProof="0" dirty="0">
              <a:ln/>
              <a:effectLst/>
              <a:uLnTx/>
              <a:uFillTx/>
              <a:ea typeface="華康儷宋 Std W5" panose="02020500000000000000" pitchFamily="18" charset="-120"/>
            </a:rPr>
            <a:t>當設計師數量大於供應商。</a:t>
          </a:r>
        </a:p>
      </dgm:t>
    </dgm:pt>
    <dgm:pt modelId="{9A4D23C8-6761-4533-98B9-709F10599C76}" type="parTrans" cxnId="{02AE2E25-D745-4C40-BA88-33C64B46659D}">
      <dgm:prSet/>
      <dgm:spPr/>
      <dgm:t>
        <a:bodyPr/>
        <a:lstStyle/>
        <a:p>
          <a:endParaRPr lang="zh-TW" altLang="en-US"/>
        </a:p>
      </dgm:t>
    </dgm:pt>
    <dgm:pt modelId="{2522AF83-0A23-4C1A-942D-9B923699DDFE}" type="sibTrans" cxnId="{02AE2E25-D745-4C40-BA88-33C64B46659D}">
      <dgm:prSet/>
      <dgm:spPr/>
      <dgm:t>
        <a:bodyPr/>
        <a:lstStyle/>
        <a:p>
          <a:endParaRPr lang="zh-TW" altLang="en-US"/>
        </a:p>
      </dgm:t>
    </dgm:pt>
    <dgm:pt modelId="{383AE076-C6EB-44ED-BBF4-F1C713FFF816}">
      <dgm:prSet phldrT="[文字]" custT="1"/>
      <dgm:spPr/>
      <dgm:t>
        <a:bodyPr/>
        <a:lstStyle/>
        <a:p>
          <a:r>
            <a:rPr kumimoji="0" lang="zh-TW" altLang="en-US" sz="3200" b="0" i="0" u="none" strike="noStrike" cap="none" spc="0" normalizeH="0" baseline="0" noProof="0" dirty="0">
              <a:ln/>
              <a:effectLst/>
              <a:uLnTx/>
              <a:uFillTx/>
              <a:ea typeface="華康儷宋 Std W5" panose="02020500000000000000" pitchFamily="18" charset="-120"/>
            </a:rPr>
            <a:t>只</a:t>
          </a:r>
          <a:r>
            <a:rPr kumimoji="0" lang="zh-TW" altLang="en-US" sz="3200" b="1" i="0" u="none" strike="noStrike" cap="none" spc="0" normalizeH="0" baseline="0" noProof="0" dirty="0">
              <a:ln/>
              <a:solidFill>
                <a:srgbClr val="EB5D5F"/>
              </a:solidFill>
              <a:effectLst/>
              <a:uLnTx/>
              <a:uFillTx/>
              <a:latin typeface="華康儷宋 Std W5" panose="02020500000000000000" pitchFamily="18" charset="-120"/>
              <a:ea typeface="華康儷宋 Std W5" panose="02020500000000000000" pitchFamily="18" charset="-120"/>
            </a:rPr>
            <a:t>增加</a:t>
          </a:r>
          <a:r>
            <a:rPr kumimoji="0" lang="zh-TW" altLang="en-US" sz="3200" b="1" i="0" u="none" strike="noStrike" cap="none" spc="0" normalizeH="0" baseline="0" noProof="0" dirty="0">
              <a:ln/>
              <a:solidFill>
                <a:srgbClr val="EB5D5F"/>
              </a:solidFill>
              <a:effectLst/>
              <a:uLnTx/>
              <a:uFillTx/>
              <a:ea typeface="華康儷宋 Std W5" panose="02020500000000000000" pitchFamily="18" charset="-120"/>
            </a:rPr>
            <a:t>設計師方</a:t>
          </a:r>
          <a:r>
            <a:rPr kumimoji="0" lang="zh-TW" altLang="en-US"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（長邊（</a:t>
          </a:r>
          <a:r>
            <a:rPr kumimoji="0" lang="en-US" altLang="zh-TW"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long side</a:t>
          </a:r>
          <a:r>
            <a:rPr kumimoji="0" lang="zh-TW" altLang="en-US"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））市場的選擇能力。</a:t>
          </a:r>
          <a:endParaRPr lang="zh-TW" altLang="en-US" sz="3200" dirty="0"/>
        </a:p>
      </dgm:t>
    </dgm:pt>
    <dgm:pt modelId="{BB32E9A8-2693-4C50-A185-7382F35B5990}" type="parTrans" cxnId="{29CC0E59-E7B5-466C-A1CB-97129FD1B81D}">
      <dgm:prSet/>
      <dgm:spPr/>
      <dgm:t>
        <a:bodyPr/>
        <a:lstStyle/>
        <a:p>
          <a:endParaRPr lang="zh-TW" altLang="en-US"/>
        </a:p>
      </dgm:t>
    </dgm:pt>
    <dgm:pt modelId="{A5FF51C5-3905-49E6-8EA8-E30DC90DFEE3}" type="sibTrans" cxnId="{29CC0E59-E7B5-466C-A1CB-97129FD1B81D}">
      <dgm:prSet/>
      <dgm:spPr/>
      <dgm:t>
        <a:bodyPr/>
        <a:lstStyle/>
        <a:p>
          <a:endParaRPr lang="zh-TW" altLang="en-US"/>
        </a:p>
      </dgm:t>
    </dgm:pt>
    <dgm:pt modelId="{6EA3889F-3CCE-407C-AE73-DBBD00FDA4C6}">
      <dgm:prSet phldrT="[文字]" custT="1"/>
      <dgm:spPr/>
      <dgm:t>
        <a:bodyPr/>
        <a:lstStyle/>
        <a:p>
          <a:r>
            <a:rPr kumimoji="0" lang="zh-TW" altLang="en-US" sz="36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平衡市場：</a:t>
          </a:r>
          <a:r>
            <a:rPr kumimoji="0" lang="zh-TW" altLang="en-US" sz="3600" b="0" i="0" u="none" strike="noStrike" cap="none" spc="0" normalizeH="0" baseline="0" noProof="0" dirty="0">
              <a:ln/>
              <a:effectLst/>
              <a:uLnTx/>
              <a:uFillTx/>
              <a:ea typeface="華康儷宋 Std W5" panose="02020500000000000000" pitchFamily="18" charset="-120"/>
            </a:rPr>
            <a:t>設計師和供應商數量相當時</a:t>
          </a:r>
          <a:r>
            <a:rPr kumimoji="0" lang="zh-TW" altLang="en-US" sz="36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a:t>
          </a:r>
          <a:endParaRPr lang="zh-TW" altLang="en-US" sz="3600" dirty="0"/>
        </a:p>
      </dgm:t>
    </dgm:pt>
    <dgm:pt modelId="{62A55FC8-A674-412E-9039-6E79CD7EE398}" type="parTrans" cxnId="{063B548E-E389-4E9D-8E72-2AF2B0A080A0}">
      <dgm:prSet/>
      <dgm:spPr/>
      <dgm:t>
        <a:bodyPr/>
        <a:lstStyle/>
        <a:p>
          <a:endParaRPr lang="zh-TW" altLang="en-US"/>
        </a:p>
      </dgm:t>
    </dgm:pt>
    <dgm:pt modelId="{36A8BC3A-F825-44C6-B5CB-14BE82DCCC81}" type="sibTrans" cxnId="{063B548E-E389-4E9D-8E72-2AF2B0A080A0}">
      <dgm:prSet/>
      <dgm:spPr/>
      <dgm:t>
        <a:bodyPr/>
        <a:lstStyle/>
        <a:p>
          <a:endParaRPr lang="zh-TW" altLang="en-US"/>
        </a:p>
      </dgm:t>
    </dgm:pt>
    <dgm:pt modelId="{F51685FD-3D1A-4D90-BD57-3F1A15DBDD68}">
      <dgm:prSet phldrT="[文字]" custT="1"/>
      <dgm:spPr/>
      <dgm:t>
        <a:bodyPr/>
        <a:lstStyle/>
        <a:p>
          <a:r>
            <a:rPr kumimoji="0" lang="zh-TW" altLang="en-US" sz="3200" b="1" i="0" u="none" strike="noStrike" cap="none" spc="0" normalizeH="0" baseline="0" noProof="0" dirty="0">
              <a:ln/>
              <a:solidFill>
                <a:srgbClr val="EB5D5F"/>
              </a:solidFill>
              <a:effectLst/>
              <a:uLnTx/>
              <a:uFillTx/>
              <a:latin typeface="華康儷宋 Std W5" panose="02020500000000000000" pitchFamily="18" charset="-120"/>
              <a:ea typeface="華康儷宋 Std W5" panose="02020500000000000000" pitchFamily="18" charset="-120"/>
            </a:rPr>
            <a:t>增加兩邊</a:t>
          </a:r>
          <a:r>
            <a:rPr kumimoji="0" lang="zh-TW" altLang="en-US"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選擇能力將產生最高的參與度。</a:t>
          </a:r>
          <a:endParaRPr lang="zh-TW" altLang="en-US" sz="3200" dirty="0"/>
        </a:p>
      </dgm:t>
    </dgm:pt>
    <dgm:pt modelId="{7FF85DA5-6D9E-40AA-9E64-48F8E9DC305D}" type="parTrans" cxnId="{8A05160C-D86A-4A33-8D20-A73274EE951E}">
      <dgm:prSet/>
      <dgm:spPr/>
      <dgm:t>
        <a:bodyPr/>
        <a:lstStyle/>
        <a:p>
          <a:endParaRPr lang="zh-TW" altLang="en-US"/>
        </a:p>
      </dgm:t>
    </dgm:pt>
    <dgm:pt modelId="{653F3DAD-8A3B-4327-B47C-AAE827EC6EDB}" type="sibTrans" cxnId="{8A05160C-D86A-4A33-8D20-A73274EE951E}">
      <dgm:prSet/>
      <dgm:spPr/>
      <dgm:t>
        <a:bodyPr/>
        <a:lstStyle/>
        <a:p>
          <a:endParaRPr lang="zh-TW" altLang="en-US"/>
        </a:p>
      </dgm:t>
    </dgm:pt>
    <dgm:pt modelId="{E880E554-DA45-495F-BF9E-C09F6208D509}" type="pres">
      <dgm:prSet presAssocID="{53CF3B70-8D8C-41FC-942A-99C6EAC26DC8}" presName="linear" presStyleCnt="0">
        <dgm:presLayoutVars>
          <dgm:animLvl val="lvl"/>
          <dgm:resizeHandles val="exact"/>
        </dgm:presLayoutVars>
      </dgm:prSet>
      <dgm:spPr/>
    </dgm:pt>
    <dgm:pt modelId="{A640D4C3-37A9-4772-B669-0716F299FC44}" type="pres">
      <dgm:prSet presAssocID="{1EC586AA-077D-4410-9EBC-847B643644D8}" presName="parentText" presStyleLbl="node1" presStyleIdx="0" presStyleCnt="2">
        <dgm:presLayoutVars>
          <dgm:chMax val="0"/>
          <dgm:bulletEnabled val="1"/>
        </dgm:presLayoutVars>
      </dgm:prSet>
      <dgm:spPr/>
    </dgm:pt>
    <dgm:pt modelId="{A2329CED-666E-4F5B-BA61-32A25184361C}" type="pres">
      <dgm:prSet presAssocID="{1EC586AA-077D-4410-9EBC-847B643644D8}" presName="childText" presStyleLbl="revTx" presStyleIdx="0" presStyleCnt="2">
        <dgm:presLayoutVars>
          <dgm:bulletEnabled val="1"/>
        </dgm:presLayoutVars>
      </dgm:prSet>
      <dgm:spPr/>
    </dgm:pt>
    <dgm:pt modelId="{FE41FAF1-4D5D-4BFB-8B4E-C351FA9FCC9F}" type="pres">
      <dgm:prSet presAssocID="{6EA3889F-3CCE-407C-AE73-DBBD00FDA4C6}" presName="parentText" presStyleLbl="node1" presStyleIdx="1" presStyleCnt="2">
        <dgm:presLayoutVars>
          <dgm:chMax val="0"/>
          <dgm:bulletEnabled val="1"/>
        </dgm:presLayoutVars>
      </dgm:prSet>
      <dgm:spPr/>
    </dgm:pt>
    <dgm:pt modelId="{49D52658-7AEB-4C30-B2CC-1E197C4C80B9}" type="pres">
      <dgm:prSet presAssocID="{6EA3889F-3CCE-407C-AE73-DBBD00FDA4C6}" presName="childText" presStyleLbl="revTx" presStyleIdx="1" presStyleCnt="2">
        <dgm:presLayoutVars>
          <dgm:bulletEnabled val="1"/>
        </dgm:presLayoutVars>
      </dgm:prSet>
      <dgm:spPr/>
    </dgm:pt>
  </dgm:ptLst>
  <dgm:cxnLst>
    <dgm:cxn modelId="{8A05160C-D86A-4A33-8D20-A73274EE951E}" srcId="{6EA3889F-3CCE-407C-AE73-DBBD00FDA4C6}" destId="{F51685FD-3D1A-4D90-BD57-3F1A15DBDD68}" srcOrd="0" destOrd="0" parTransId="{7FF85DA5-6D9E-40AA-9E64-48F8E9DC305D}" sibTransId="{653F3DAD-8A3B-4327-B47C-AAE827EC6EDB}"/>
    <dgm:cxn modelId="{D8F87415-701A-4AE0-870E-97561D0204BB}" type="presOf" srcId="{F51685FD-3D1A-4D90-BD57-3F1A15DBDD68}" destId="{49D52658-7AEB-4C30-B2CC-1E197C4C80B9}" srcOrd="0" destOrd="0" presId="urn:microsoft.com/office/officeart/2005/8/layout/vList2"/>
    <dgm:cxn modelId="{02AE2E25-D745-4C40-BA88-33C64B46659D}" srcId="{53CF3B70-8D8C-41FC-942A-99C6EAC26DC8}" destId="{1EC586AA-077D-4410-9EBC-847B643644D8}" srcOrd="0" destOrd="0" parTransId="{9A4D23C8-6761-4533-98B9-709F10599C76}" sibTransId="{2522AF83-0A23-4C1A-942D-9B923699DDFE}"/>
    <dgm:cxn modelId="{779EF72D-E168-4DF6-9FE1-9F7A3FB1E3B6}" type="presOf" srcId="{53CF3B70-8D8C-41FC-942A-99C6EAC26DC8}" destId="{E880E554-DA45-495F-BF9E-C09F6208D509}" srcOrd="0" destOrd="0" presId="urn:microsoft.com/office/officeart/2005/8/layout/vList2"/>
    <dgm:cxn modelId="{29CC0E59-E7B5-466C-A1CB-97129FD1B81D}" srcId="{1EC586AA-077D-4410-9EBC-847B643644D8}" destId="{383AE076-C6EB-44ED-BBF4-F1C713FFF816}" srcOrd="0" destOrd="0" parTransId="{BB32E9A8-2693-4C50-A185-7382F35B5990}" sibTransId="{A5FF51C5-3905-49E6-8EA8-E30DC90DFEE3}"/>
    <dgm:cxn modelId="{063B548E-E389-4E9D-8E72-2AF2B0A080A0}" srcId="{53CF3B70-8D8C-41FC-942A-99C6EAC26DC8}" destId="{6EA3889F-3CCE-407C-AE73-DBBD00FDA4C6}" srcOrd="1" destOrd="0" parTransId="{62A55FC8-A674-412E-9039-6E79CD7EE398}" sibTransId="{36A8BC3A-F825-44C6-B5CB-14BE82DCCC81}"/>
    <dgm:cxn modelId="{13937DCB-5169-4D2E-86A6-0DBEAF5F4661}" type="presOf" srcId="{1EC586AA-077D-4410-9EBC-847B643644D8}" destId="{A640D4C3-37A9-4772-B669-0716F299FC44}" srcOrd="0" destOrd="0" presId="urn:microsoft.com/office/officeart/2005/8/layout/vList2"/>
    <dgm:cxn modelId="{93174ACD-03F5-458F-974F-B4D39DE34E90}" type="presOf" srcId="{383AE076-C6EB-44ED-BBF4-F1C713FFF816}" destId="{A2329CED-666E-4F5B-BA61-32A25184361C}" srcOrd="0" destOrd="0" presId="urn:microsoft.com/office/officeart/2005/8/layout/vList2"/>
    <dgm:cxn modelId="{F8F2EDE9-7E01-4CF2-A0B5-3F9FCF143B3F}" type="presOf" srcId="{6EA3889F-3CCE-407C-AE73-DBBD00FDA4C6}" destId="{FE41FAF1-4D5D-4BFB-8B4E-C351FA9FCC9F}" srcOrd="0" destOrd="0" presId="urn:microsoft.com/office/officeart/2005/8/layout/vList2"/>
    <dgm:cxn modelId="{455C31BA-8703-4E98-8F06-72831A2ECD96}" type="presParOf" srcId="{E880E554-DA45-495F-BF9E-C09F6208D509}" destId="{A640D4C3-37A9-4772-B669-0716F299FC44}" srcOrd="0" destOrd="0" presId="urn:microsoft.com/office/officeart/2005/8/layout/vList2"/>
    <dgm:cxn modelId="{88DD4198-AB3C-4059-88F0-45314C3D06CA}" type="presParOf" srcId="{E880E554-DA45-495F-BF9E-C09F6208D509}" destId="{A2329CED-666E-4F5B-BA61-32A25184361C}" srcOrd="1" destOrd="0" presId="urn:microsoft.com/office/officeart/2005/8/layout/vList2"/>
    <dgm:cxn modelId="{C24294AE-4333-4AAC-9705-1E7744485AB6}" type="presParOf" srcId="{E880E554-DA45-495F-BF9E-C09F6208D509}" destId="{FE41FAF1-4D5D-4BFB-8B4E-C351FA9FCC9F}" srcOrd="2" destOrd="0" presId="urn:microsoft.com/office/officeart/2005/8/layout/vList2"/>
    <dgm:cxn modelId="{E5A951E4-DC53-495C-A84C-C103DC992075}" type="presParOf" srcId="{E880E554-DA45-495F-BF9E-C09F6208D509}" destId="{49D52658-7AEB-4C30-B2CC-1E197C4C80B9}"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3CF3B70-8D8C-41FC-942A-99C6EAC26DC8}"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zh-TW" altLang="en-US"/>
        </a:p>
      </dgm:t>
    </dgm:pt>
    <dgm:pt modelId="{1EC586AA-077D-4410-9EBC-847B643644D8}">
      <dgm:prSet phldrT="[文字]" custT="1"/>
      <dgm:spPr/>
      <dgm:t>
        <a:bodyPr/>
        <a:lstStyle/>
        <a:p>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供應商能力完整</a:t>
          </a:r>
          <a:endParaRPr kumimoji="0" lang="zh-TW" altLang="en-US" sz="28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dgm:t>
    </dgm:pt>
    <dgm:pt modelId="{9A4D23C8-6761-4533-98B9-709F10599C76}" type="parTrans" cxnId="{02AE2E25-D745-4C40-BA88-33C64B46659D}">
      <dgm:prSet/>
      <dgm:spPr/>
      <dgm:t>
        <a:bodyPr/>
        <a:lstStyle/>
        <a:p>
          <a:endParaRPr lang="zh-TW" altLang="en-US"/>
        </a:p>
      </dgm:t>
    </dgm:pt>
    <dgm:pt modelId="{2522AF83-0A23-4C1A-942D-9B923699DDFE}" type="sibTrans" cxnId="{02AE2E25-D745-4C40-BA88-33C64B46659D}">
      <dgm:prSet/>
      <dgm:spPr/>
      <dgm:t>
        <a:bodyPr/>
        <a:lstStyle/>
        <a:p>
          <a:endParaRPr lang="zh-TW" altLang="en-US"/>
        </a:p>
      </dgm:t>
    </dgm:pt>
    <dgm:pt modelId="{B9974731-CC1F-4902-B3B3-10A1F717BA67}">
      <dgm:prSet phldrT="[文字]" custT="1"/>
      <dgm:spPr/>
      <dgm:t>
        <a:bodyPr/>
        <a:lstStyle/>
        <a:p>
          <a:pPr algn="ctr"/>
          <a:r>
            <a:rPr kumimoji="0" lang="en-US" altLang="zh-TW" sz="3600" b="1" i="0" u="none" strike="noStrike" kern="1200" cap="none" spc="0" normalizeH="0" baseline="0" dirty="0">
              <a:ln/>
              <a:effectLst/>
              <a:uLnTx/>
              <a:uFillTx/>
              <a:ea typeface="華康儷宋 Std W5" panose="02020500000000000000" pitchFamily="18" charset="-120"/>
              <a:cs typeface="+mn-cs"/>
            </a:rPr>
            <a:t>3D</a:t>
          </a:r>
          <a:r>
            <a:rPr kumimoji="0" lang="zh-TW" altLang="en-US" sz="3600" b="1" i="0" u="none" strike="noStrike" kern="1200" cap="none" spc="0" normalizeH="0" baseline="0" dirty="0">
              <a:ln/>
              <a:effectLst/>
              <a:uLnTx/>
              <a:uFillTx/>
              <a:ea typeface="華康儷宋 Std W5" panose="02020500000000000000" pitchFamily="18" charset="-120"/>
              <a:cs typeface="+mn-cs"/>
            </a:rPr>
            <a:t>列印供應商</a:t>
          </a:r>
        </a:p>
      </dgm:t>
    </dgm:pt>
    <dgm:pt modelId="{2633ED38-1F8B-4457-8AA7-7E37DA420647}" type="parTrans" cxnId="{B331F1AC-21D6-4F97-887E-028EBB59657C}">
      <dgm:prSet/>
      <dgm:spPr/>
      <dgm:t>
        <a:bodyPr/>
        <a:lstStyle/>
        <a:p>
          <a:endParaRPr lang="zh-TW" altLang="en-US"/>
        </a:p>
      </dgm:t>
    </dgm:pt>
    <dgm:pt modelId="{6114F287-828B-4C1B-8AFD-C9C40C97CA6A}" type="sibTrans" cxnId="{B331F1AC-21D6-4F97-887E-028EBB59657C}">
      <dgm:prSet/>
      <dgm:spPr/>
      <dgm:t>
        <a:bodyPr/>
        <a:lstStyle/>
        <a:p>
          <a:endParaRPr lang="zh-TW" altLang="en-US"/>
        </a:p>
      </dgm:t>
    </dgm:pt>
    <dgm:pt modelId="{7F68FDC7-C969-4C4C-8A01-1EB859FCA32B}">
      <dgm:prSet custT="1"/>
      <dgm:spPr/>
      <dgm:t>
        <a:bodyPr/>
        <a:lstStyle/>
        <a:p>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支持各種打印類型、材料和尺寸的設計規範。</a:t>
          </a: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dgm:t>
    </dgm:pt>
    <dgm:pt modelId="{C65FA3DB-B669-4525-8F7C-63779EF47088}" type="parTrans" cxnId="{D8A9D905-7C0E-45D3-B5B8-14CD051C6238}">
      <dgm:prSet/>
      <dgm:spPr/>
      <dgm:t>
        <a:bodyPr/>
        <a:lstStyle/>
        <a:p>
          <a:endParaRPr lang="zh-TW" altLang="en-US"/>
        </a:p>
      </dgm:t>
    </dgm:pt>
    <dgm:pt modelId="{72A97495-5628-44A3-A2D7-4671748806EB}" type="sibTrans" cxnId="{D8A9D905-7C0E-45D3-B5B8-14CD051C6238}">
      <dgm:prSet/>
      <dgm:spPr/>
      <dgm:t>
        <a:bodyPr/>
        <a:lstStyle/>
        <a:p>
          <a:endParaRPr lang="zh-TW" altLang="en-US"/>
        </a:p>
      </dgm:t>
    </dgm:pt>
    <dgm:pt modelId="{5F4E69AB-14DC-4678-8D61-DD6955F3C96A}">
      <dgm:prSet custT="1"/>
      <dgm:spPr/>
      <dgm:t>
        <a:bodyPr/>
        <a:lstStyle/>
        <a:p>
          <a:r>
            <a:rPr kumimoji="0" lang="zh-TW" altLang="en-US" sz="2800" b="0" i="0" u="none" strike="noStrike"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選擇效應</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驅使。</a:t>
          </a:r>
        </a:p>
      </dgm:t>
    </dgm:pt>
    <dgm:pt modelId="{0B2FBD5D-FA51-4C50-8471-7357D06AB643}" type="parTrans" cxnId="{30CD3F2A-2D0E-4073-8C79-7A89F720085D}">
      <dgm:prSet/>
      <dgm:spPr/>
      <dgm:t>
        <a:bodyPr/>
        <a:lstStyle/>
        <a:p>
          <a:endParaRPr lang="zh-TW" altLang="en-US"/>
        </a:p>
      </dgm:t>
    </dgm:pt>
    <dgm:pt modelId="{D3B694B8-7F10-450C-9840-AF498F01CD62}" type="sibTrans" cxnId="{30CD3F2A-2D0E-4073-8C79-7A89F720085D}">
      <dgm:prSet/>
      <dgm:spPr/>
      <dgm:t>
        <a:bodyPr/>
        <a:lstStyle/>
        <a:p>
          <a:endParaRPr lang="zh-TW" altLang="en-US"/>
        </a:p>
      </dgm:t>
    </dgm:pt>
    <dgm:pt modelId="{0B71BA39-09C8-4C59-B5A7-2D76D64FD7EE}">
      <dgm:prSet custT="1"/>
      <dgm:spPr/>
      <dgm:t>
        <a:bodyPr/>
        <a:lstStyle/>
        <a:p>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供應商能力普通</a:t>
          </a:r>
        </a:p>
      </dgm:t>
    </dgm:pt>
    <dgm:pt modelId="{D728C474-FA44-415B-8D00-8CCFF9A061E0}" type="parTrans" cxnId="{7BA1E4BD-F617-4D0B-8CDA-84AEE1130274}">
      <dgm:prSet/>
      <dgm:spPr/>
      <dgm:t>
        <a:bodyPr/>
        <a:lstStyle/>
        <a:p>
          <a:endParaRPr lang="zh-TW" altLang="en-US"/>
        </a:p>
      </dgm:t>
    </dgm:pt>
    <dgm:pt modelId="{FF5BE501-489A-4A58-B441-28D8DE393768}" type="sibTrans" cxnId="{7BA1E4BD-F617-4D0B-8CDA-84AEE1130274}">
      <dgm:prSet/>
      <dgm:spPr/>
      <dgm:t>
        <a:bodyPr/>
        <a:lstStyle/>
        <a:p>
          <a:endParaRPr lang="zh-TW" altLang="en-US"/>
        </a:p>
      </dgm:t>
    </dgm:pt>
    <dgm:pt modelId="{1A1FD14B-6B3B-4886-B133-478CA495BB50}">
      <dgm:prSet custT="1"/>
      <dgm:spPr/>
      <dgm:t>
        <a:bodyPr/>
        <a:lstStyle/>
        <a:p>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支持常見且廣泛使用的列印。</a:t>
          </a:r>
        </a:p>
      </dgm:t>
    </dgm:pt>
    <dgm:pt modelId="{4E268E48-C678-44F7-A702-A3DCE19F9F1F}" type="parTrans" cxnId="{BD577E6D-65D7-4FE5-A2D5-6C1A315ED7FE}">
      <dgm:prSet/>
      <dgm:spPr/>
      <dgm:t>
        <a:bodyPr/>
        <a:lstStyle/>
        <a:p>
          <a:endParaRPr lang="zh-TW" altLang="en-US"/>
        </a:p>
      </dgm:t>
    </dgm:pt>
    <dgm:pt modelId="{AF46F6D7-7641-473B-991C-8FE1DBBE01F6}" type="sibTrans" cxnId="{BD577E6D-65D7-4FE5-A2D5-6C1A315ED7FE}">
      <dgm:prSet/>
      <dgm:spPr/>
      <dgm:t>
        <a:bodyPr/>
        <a:lstStyle/>
        <a:p>
          <a:endParaRPr lang="zh-TW" altLang="en-US"/>
        </a:p>
      </dgm:t>
    </dgm:pt>
    <dgm:pt modelId="{C727F43F-5295-46EA-8A0B-8EEF320604FE}">
      <dgm:prSet custT="1"/>
      <dgm:spPr/>
      <dgm:t>
        <a:bodyPr/>
        <a:lstStyle/>
        <a:p>
          <a:r>
            <a:rPr kumimoji="0" lang="zh-TW" altLang="en-US" sz="2800" b="0" i="0" u="none" strike="noStrike"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驅使。</a:t>
          </a:r>
        </a:p>
      </dgm:t>
    </dgm:pt>
    <dgm:pt modelId="{92BAF82B-6D1A-4BB3-8858-9E94963EB1CD}" type="parTrans" cxnId="{B0A062E5-3599-4300-AD61-5F5B036C1B69}">
      <dgm:prSet/>
      <dgm:spPr/>
      <dgm:t>
        <a:bodyPr/>
        <a:lstStyle/>
        <a:p>
          <a:endParaRPr lang="zh-TW" altLang="en-US"/>
        </a:p>
      </dgm:t>
    </dgm:pt>
    <dgm:pt modelId="{B6010EF3-328B-4C01-818A-1E28A1012A1C}" type="sibTrans" cxnId="{B0A062E5-3599-4300-AD61-5F5B036C1B69}">
      <dgm:prSet/>
      <dgm:spPr/>
      <dgm:t>
        <a:bodyPr/>
        <a:lstStyle/>
        <a:p>
          <a:endParaRPr lang="zh-TW" altLang="en-US"/>
        </a:p>
      </dgm:t>
    </dgm:pt>
    <dgm:pt modelId="{431127CF-6906-4479-9D73-53F7CE301D3A}" type="pres">
      <dgm:prSet presAssocID="{53CF3B70-8D8C-41FC-942A-99C6EAC26DC8}" presName="linear" presStyleCnt="0">
        <dgm:presLayoutVars>
          <dgm:dir/>
          <dgm:animLvl val="lvl"/>
          <dgm:resizeHandles val="exact"/>
        </dgm:presLayoutVars>
      </dgm:prSet>
      <dgm:spPr/>
    </dgm:pt>
    <dgm:pt modelId="{151EF0F1-5526-4951-B7DD-5B115649413F}" type="pres">
      <dgm:prSet presAssocID="{B9974731-CC1F-4902-B3B3-10A1F717BA67}" presName="parentLin" presStyleCnt="0"/>
      <dgm:spPr/>
    </dgm:pt>
    <dgm:pt modelId="{D2015CA6-29D1-4B58-ABAE-FE24C9EE47D0}" type="pres">
      <dgm:prSet presAssocID="{B9974731-CC1F-4902-B3B3-10A1F717BA67}" presName="parentLeftMargin" presStyleLbl="node1" presStyleIdx="0" presStyleCnt="1"/>
      <dgm:spPr/>
    </dgm:pt>
    <dgm:pt modelId="{60D1479D-3CF4-439A-9D5F-5862201C9474}" type="pres">
      <dgm:prSet presAssocID="{B9974731-CC1F-4902-B3B3-10A1F717BA67}" presName="parentText" presStyleLbl="node1" presStyleIdx="0" presStyleCnt="1" custScaleY="52262" custLinFactNeighborX="-2415" custLinFactNeighborY="-9373">
        <dgm:presLayoutVars>
          <dgm:chMax val="0"/>
          <dgm:bulletEnabled val="1"/>
        </dgm:presLayoutVars>
      </dgm:prSet>
      <dgm:spPr/>
    </dgm:pt>
    <dgm:pt modelId="{3DE337B9-09FA-483A-AC42-90242B673F9B}" type="pres">
      <dgm:prSet presAssocID="{B9974731-CC1F-4902-B3B3-10A1F717BA67}" presName="negativeSpace" presStyleCnt="0"/>
      <dgm:spPr/>
    </dgm:pt>
    <dgm:pt modelId="{6681F0CF-B013-4968-8490-1257C3AE7F6B}" type="pres">
      <dgm:prSet presAssocID="{B9974731-CC1F-4902-B3B3-10A1F717BA67}" presName="childText" presStyleLbl="conFgAcc1" presStyleIdx="0" presStyleCnt="1" custLinFactNeighborY="27242">
        <dgm:presLayoutVars>
          <dgm:bulletEnabled val="1"/>
        </dgm:presLayoutVars>
      </dgm:prSet>
      <dgm:spPr/>
    </dgm:pt>
  </dgm:ptLst>
  <dgm:cxnLst>
    <dgm:cxn modelId="{632C7E01-AFEC-4767-A983-937671FF8146}" type="presOf" srcId="{53CF3B70-8D8C-41FC-942A-99C6EAC26DC8}" destId="{431127CF-6906-4479-9D73-53F7CE301D3A}" srcOrd="0" destOrd="0" presId="urn:microsoft.com/office/officeart/2005/8/layout/list1"/>
    <dgm:cxn modelId="{D8A9D905-7C0E-45D3-B5B8-14CD051C6238}" srcId="{1EC586AA-077D-4410-9EBC-847B643644D8}" destId="{7F68FDC7-C969-4C4C-8A01-1EB859FCA32B}" srcOrd="0" destOrd="0" parTransId="{C65FA3DB-B669-4525-8F7C-63779EF47088}" sibTransId="{72A97495-5628-44A3-A2D7-4671748806EB}"/>
    <dgm:cxn modelId="{1C1E1F0F-8A77-468C-9E22-244468779D0A}" type="presOf" srcId="{1EC586AA-077D-4410-9EBC-847B643644D8}" destId="{6681F0CF-B013-4968-8490-1257C3AE7F6B}" srcOrd="0" destOrd="0" presId="urn:microsoft.com/office/officeart/2005/8/layout/list1"/>
    <dgm:cxn modelId="{742BEA20-F3CA-4F1D-9B83-22726D3BD1CB}" type="presOf" srcId="{B9974731-CC1F-4902-B3B3-10A1F717BA67}" destId="{60D1479D-3CF4-439A-9D5F-5862201C9474}" srcOrd="1" destOrd="0" presId="urn:microsoft.com/office/officeart/2005/8/layout/list1"/>
    <dgm:cxn modelId="{02AE2E25-D745-4C40-BA88-33C64B46659D}" srcId="{B9974731-CC1F-4902-B3B3-10A1F717BA67}" destId="{1EC586AA-077D-4410-9EBC-847B643644D8}" srcOrd="0" destOrd="0" parTransId="{9A4D23C8-6761-4533-98B9-709F10599C76}" sibTransId="{2522AF83-0A23-4C1A-942D-9B923699DDFE}"/>
    <dgm:cxn modelId="{899EC227-CB29-4E56-9826-CA43BE6B358B}" type="presOf" srcId="{5F4E69AB-14DC-4678-8D61-DD6955F3C96A}" destId="{6681F0CF-B013-4968-8490-1257C3AE7F6B}" srcOrd="0" destOrd="2" presId="urn:microsoft.com/office/officeart/2005/8/layout/list1"/>
    <dgm:cxn modelId="{30CD3F2A-2D0E-4073-8C79-7A89F720085D}" srcId="{1EC586AA-077D-4410-9EBC-847B643644D8}" destId="{5F4E69AB-14DC-4678-8D61-DD6955F3C96A}" srcOrd="1" destOrd="0" parTransId="{0B2FBD5D-FA51-4C50-8471-7357D06AB643}" sibTransId="{D3B694B8-7F10-450C-9840-AF498F01CD62}"/>
    <dgm:cxn modelId="{25F54432-4528-4860-A8C3-584EAB4F22A2}" type="presOf" srcId="{0B71BA39-09C8-4C59-B5A7-2D76D64FD7EE}" destId="{6681F0CF-B013-4968-8490-1257C3AE7F6B}" srcOrd="0" destOrd="3" presId="urn:microsoft.com/office/officeart/2005/8/layout/list1"/>
    <dgm:cxn modelId="{D455B968-BE47-49E8-9304-A315A60BF76F}" type="presOf" srcId="{1A1FD14B-6B3B-4886-B133-478CA495BB50}" destId="{6681F0CF-B013-4968-8490-1257C3AE7F6B}" srcOrd="0" destOrd="4" presId="urn:microsoft.com/office/officeart/2005/8/layout/list1"/>
    <dgm:cxn modelId="{BD577E6D-65D7-4FE5-A2D5-6C1A315ED7FE}" srcId="{0B71BA39-09C8-4C59-B5A7-2D76D64FD7EE}" destId="{1A1FD14B-6B3B-4886-B133-478CA495BB50}" srcOrd="0" destOrd="0" parTransId="{4E268E48-C678-44F7-A702-A3DCE19F9F1F}" sibTransId="{AF46F6D7-7641-473B-991C-8FE1DBBE01F6}"/>
    <dgm:cxn modelId="{F53E967C-9467-4E2D-ABF0-EC165760917D}" type="presOf" srcId="{7F68FDC7-C969-4C4C-8A01-1EB859FCA32B}" destId="{6681F0CF-B013-4968-8490-1257C3AE7F6B}" srcOrd="0" destOrd="1" presId="urn:microsoft.com/office/officeart/2005/8/layout/list1"/>
    <dgm:cxn modelId="{40D62F85-C714-43F1-9C4B-F5F93FFCA959}" type="presOf" srcId="{B9974731-CC1F-4902-B3B3-10A1F717BA67}" destId="{D2015CA6-29D1-4B58-ABAE-FE24C9EE47D0}" srcOrd="0" destOrd="0" presId="urn:microsoft.com/office/officeart/2005/8/layout/list1"/>
    <dgm:cxn modelId="{8778F198-18E5-477D-BF5A-C1EFBBC483A2}" type="presOf" srcId="{C727F43F-5295-46EA-8A0B-8EEF320604FE}" destId="{6681F0CF-B013-4968-8490-1257C3AE7F6B}" srcOrd="0" destOrd="5" presId="urn:microsoft.com/office/officeart/2005/8/layout/list1"/>
    <dgm:cxn modelId="{B331F1AC-21D6-4F97-887E-028EBB59657C}" srcId="{53CF3B70-8D8C-41FC-942A-99C6EAC26DC8}" destId="{B9974731-CC1F-4902-B3B3-10A1F717BA67}" srcOrd="0" destOrd="0" parTransId="{2633ED38-1F8B-4457-8AA7-7E37DA420647}" sibTransId="{6114F287-828B-4C1B-8AFD-C9C40C97CA6A}"/>
    <dgm:cxn modelId="{7BA1E4BD-F617-4D0B-8CDA-84AEE1130274}" srcId="{B9974731-CC1F-4902-B3B3-10A1F717BA67}" destId="{0B71BA39-09C8-4C59-B5A7-2D76D64FD7EE}" srcOrd="1" destOrd="0" parTransId="{D728C474-FA44-415B-8D00-8CCFF9A061E0}" sibTransId="{FF5BE501-489A-4A58-B441-28D8DE393768}"/>
    <dgm:cxn modelId="{B0A062E5-3599-4300-AD61-5F5B036C1B69}" srcId="{0B71BA39-09C8-4C59-B5A7-2D76D64FD7EE}" destId="{C727F43F-5295-46EA-8A0B-8EEF320604FE}" srcOrd="1" destOrd="0" parTransId="{92BAF82B-6D1A-4BB3-8858-9E94963EB1CD}" sibTransId="{B6010EF3-328B-4C01-818A-1E28A1012A1C}"/>
    <dgm:cxn modelId="{17F1272B-AC68-41CA-8834-E281F096E8CD}" type="presParOf" srcId="{431127CF-6906-4479-9D73-53F7CE301D3A}" destId="{151EF0F1-5526-4951-B7DD-5B115649413F}" srcOrd="0" destOrd="0" presId="urn:microsoft.com/office/officeart/2005/8/layout/list1"/>
    <dgm:cxn modelId="{DF3CD106-2E50-4850-93C9-9D303FEC2C32}" type="presParOf" srcId="{151EF0F1-5526-4951-B7DD-5B115649413F}" destId="{D2015CA6-29D1-4B58-ABAE-FE24C9EE47D0}" srcOrd="0" destOrd="0" presId="urn:microsoft.com/office/officeart/2005/8/layout/list1"/>
    <dgm:cxn modelId="{98E8D508-BF04-4FA2-AD59-CDD3766537F9}" type="presParOf" srcId="{151EF0F1-5526-4951-B7DD-5B115649413F}" destId="{60D1479D-3CF4-439A-9D5F-5862201C9474}" srcOrd="1" destOrd="0" presId="urn:microsoft.com/office/officeart/2005/8/layout/list1"/>
    <dgm:cxn modelId="{E80C8A70-03A0-41C6-AE5D-FE7067DCDD65}" type="presParOf" srcId="{431127CF-6906-4479-9D73-53F7CE301D3A}" destId="{3DE337B9-09FA-483A-AC42-90242B673F9B}" srcOrd="1" destOrd="0" presId="urn:microsoft.com/office/officeart/2005/8/layout/list1"/>
    <dgm:cxn modelId="{7CAA74B7-5F53-4017-AE93-295F8D9BB33A}" type="presParOf" srcId="{431127CF-6906-4479-9D73-53F7CE301D3A}" destId="{6681F0CF-B013-4968-8490-1257C3AE7F6B}"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CF3B70-8D8C-41FC-942A-99C6EAC26DC8}"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zh-TW" altLang="en-US"/>
        </a:p>
      </dgm:t>
    </dgm:pt>
    <dgm:pt modelId="{2C4F68AE-AAAD-4178-B116-77A2F16B9480}">
      <dgm:prSet custT="1"/>
      <dgm:spPr/>
      <dgm:t>
        <a:bodyPr/>
        <a:lstStyle/>
        <a:p>
          <a:pPr marL="285750" lvl="1" indent="-28575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標準設計規範</a:t>
          </a:r>
        </a:p>
      </dgm:t>
    </dgm:pt>
    <dgm:pt modelId="{71CC57BC-06FE-4EC7-A9B6-C1CFF14B3BEC}" type="parTrans" cxnId="{42D5B41B-4433-4F60-ABB2-278FBD44A517}">
      <dgm:prSet/>
      <dgm:spPr/>
      <dgm:t>
        <a:bodyPr/>
        <a:lstStyle/>
        <a:p>
          <a:endParaRPr lang="zh-TW" altLang="en-US"/>
        </a:p>
      </dgm:t>
    </dgm:pt>
    <dgm:pt modelId="{012C9982-D5C8-4823-A9C6-5B4E9CD6F3EB}" type="sibTrans" cxnId="{42D5B41B-4433-4F60-ABB2-278FBD44A517}">
      <dgm:prSet/>
      <dgm:spPr/>
      <dgm:t>
        <a:bodyPr/>
        <a:lstStyle/>
        <a:p>
          <a:endParaRPr lang="zh-TW" altLang="en-US"/>
        </a:p>
      </dgm:t>
    </dgm:pt>
    <dgm:pt modelId="{1520F02F-B738-4BDC-B28D-93BE15202617}">
      <dgm:prSet custT="1"/>
      <dgm:spPr/>
      <dgm:t>
        <a:bodyPr/>
        <a:lstStyle/>
        <a:p>
          <a:pPr marL="571500" lvl="2" indent="0" algn="l" defTabSz="1244600">
            <a:lnSpc>
              <a:spcPct val="90000"/>
            </a:lnSpc>
            <a:spcBef>
              <a:spcPct val="0"/>
            </a:spcBef>
            <a:spcAft>
              <a:spcPct val="15000"/>
            </a:spcAft>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常見材料，聚乳酸和丙烯腈丁二烯苯乙烯（</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Redwood</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dgm:t>
    </dgm:pt>
    <dgm:pt modelId="{489DAC43-0C60-4CB6-9AA5-256D27349B92}" type="parTrans" cxnId="{88E9F7EF-545C-4046-8F78-202B9509522F}">
      <dgm:prSet/>
      <dgm:spPr/>
      <dgm:t>
        <a:bodyPr/>
        <a:lstStyle/>
        <a:p>
          <a:endParaRPr lang="zh-TW" altLang="en-US"/>
        </a:p>
      </dgm:t>
    </dgm:pt>
    <dgm:pt modelId="{56FE04A7-C0C0-406F-8108-772214C89E7D}" type="sibTrans" cxnId="{88E9F7EF-545C-4046-8F78-202B9509522F}">
      <dgm:prSet/>
      <dgm:spPr/>
      <dgm:t>
        <a:bodyPr/>
        <a:lstStyle/>
        <a:p>
          <a:endParaRPr lang="zh-TW" altLang="en-US"/>
        </a:p>
      </dgm:t>
    </dgm:pt>
    <dgm:pt modelId="{B9974731-CC1F-4902-B3B3-10A1F717BA67}">
      <dgm:prSet phldrT="[文字]" custT="1"/>
      <dgm:spPr/>
      <dgm:t>
        <a:bodyPr/>
        <a:lstStyle/>
        <a:p>
          <a:pPr algn="ctr"/>
          <a:r>
            <a:rPr kumimoji="0" lang="zh-TW" altLang="en-US" sz="36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設計師</a:t>
          </a:r>
        </a:p>
      </dgm:t>
    </dgm:pt>
    <dgm:pt modelId="{6114F287-828B-4C1B-8AFD-C9C40C97CA6A}" type="sibTrans" cxnId="{B331F1AC-21D6-4F97-887E-028EBB59657C}">
      <dgm:prSet/>
      <dgm:spPr/>
      <dgm:t>
        <a:bodyPr/>
        <a:lstStyle/>
        <a:p>
          <a:endParaRPr lang="zh-TW" altLang="en-US"/>
        </a:p>
      </dgm:t>
    </dgm:pt>
    <dgm:pt modelId="{2633ED38-1F8B-4457-8AA7-7E37DA420647}" type="parTrans" cxnId="{B331F1AC-21D6-4F97-887E-028EBB59657C}">
      <dgm:prSet/>
      <dgm:spPr/>
      <dgm:t>
        <a:bodyPr/>
        <a:lstStyle/>
        <a:p>
          <a:endParaRPr lang="zh-TW" altLang="en-US"/>
        </a:p>
      </dgm:t>
    </dgm:pt>
    <dgm:pt modelId="{A2772776-E6F3-4149-95F1-2E0A5FC7D35F}">
      <dgm:prSet custT="1"/>
      <dgm:spPr/>
      <dgm:t>
        <a:bodyPr/>
        <a:lstStyle/>
        <a:p>
          <a:pPr marL="285750" lvl="1" indent="0" algn="l" defTabSz="1244600">
            <a:lnSpc>
              <a:spcPct val="90000"/>
            </a:lnSpc>
            <a:spcBef>
              <a:spcPct val="0"/>
            </a:spcBef>
            <a:spcAft>
              <a:spcPct val="15000"/>
            </a:spcAft>
          </a:pPr>
          <a:r>
            <a:rPr kumimoji="0" lang="zh-TW" altLang="en-US" sz="2800" b="1" i="0" u="none" strike="noStrike" kern="1200" cap="none" spc="0" normalizeH="0" baseline="0" noProof="0" dirty="0">
              <a:ln>
                <a:noFill/>
              </a:ln>
              <a:solidFill>
                <a:prstClr val="black"/>
              </a:solidFill>
              <a:effectLst/>
              <a:uLnTx/>
              <a:uFillTx/>
              <a:ea typeface="華康儷宋 Std W5" panose="02020500000000000000" pitchFamily="18" charset="-120"/>
            </a:rPr>
            <a:t>高度設計規範</a:t>
          </a:r>
        </a:p>
      </dgm:t>
    </dgm:pt>
    <dgm:pt modelId="{FA9B8ABC-9A5A-4822-BF7B-876CCCAAB4EF}" type="parTrans" cxnId="{7431767F-F4FC-437E-8484-43347F768798}">
      <dgm:prSet/>
      <dgm:spPr/>
      <dgm:t>
        <a:bodyPr/>
        <a:lstStyle/>
        <a:p>
          <a:endParaRPr lang="zh-TW" altLang="en-US"/>
        </a:p>
      </dgm:t>
    </dgm:pt>
    <dgm:pt modelId="{592963C0-E960-4D6B-ABEC-CC64F5D85320}" type="sibTrans" cxnId="{7431767F-F4FC-437E-8484-43347F768798}">
      <dgm:prSet/>
      <dgm:spPr/>
      <dgm:t>
        <a:bodyPr/>
        <a:lstStyle/>
        <a:p>
          <a:endParaRPr lang="zh-TW" altLang="en-US"/>
        </a:p>
      </dgm:t>
    </dgm:pt>
    <dgm:pt modelId="{7E9B4FA4-9BC5-450D-8843-F5BA5FF1F0A0}">
      <dgm:prSet custT="1"/>
      <dgm:spPr/>
      <dgm:t>
        <a:bodyPr/>
        <a:lstStyle/>
        <a:p>
          <a:pPr marL="571500" lvl="2" indent="0" algn="l" defTabSz="1244600">
            <a:lnSpc>
              <a:spcPct val="90000"/>
            </a:lnSpc>
            <a:spcBef>
              <a:spcPct val="0"/>
            </a:spcBef>
            <a:spcAft>
              <a:spcPct val="15000"/>
            </a:spcAft>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須使用昂貴的複合材料，碳纖維、鈦和貴金屬。</a:t>
          </a:r>
          <a:endParaRPr kumimoji="0" lang="zh-TW" altLang="en-US" sz="2800" b="1" i="0" u="none" strike="noStrike" kern="1200" cap="none" spc="0" normalizeH="0" baseline="0" noProof="0" dirty="0">
            <a:ln>
              <a:noFill/>
            </a:ln>
            <a:solidFill>
              <a:prstClr val="black"/>
            </a:solidFill>
            <a:effectLst/>
            <a:uLnTx/>
            <a:uFillTx/>
            <a:ea typeface="華康儷宋 Std W5" panose="02020500000000000000" pitchFamily="18" charset="-120"/>
          </a:endParaRPr>
        </a:p>
      </dgm:t>
    </dgm:pt>
    <dgm:pt modelId="{2B7B783E-3B0B-4BBF-B1EC-46AF9912B932}" type="parTrans" cxnId="{8463CE9A-E8BE-4BDC-88E1-857E4AD49AE0}">
      <dgm:prSet/>
      <dgm:spPr/>
      <dgm:t>
        <a:bodyPr/>
        <a:lstStyle/>
        <a:p>
          <a:endParaRPr lang="zh-TW" altLang="en-US"/>
        </a:p>
      </dgm:t>
    </dgm:pt>
    <dgm:pt modelId="{2990D74F-7559-4CE3-B083-68D558DF278D}" type="sibTrans" cxnId="{8463CE9A-E8BE-4BDC-88E1-857E4AD49AE0}">
      <dgm:prSet/>
      <dgm:spPr/>
      <dgm:t>
        <a:bodyPr/>
        <a:lstStyle/>
        <a:p>
          <a:endParaRPr lang="zh-TW" altLang="en-US"/>
        </a:p>
      </dgm:t>
    </dgm:pt>
    <dgm:pt modelId="{C04AB8E7-5999-45A2-8B8F-F1EDFF845E0F}">
      <dgm:prSet custT="1"/>
      <dgm:spPr/>
      <dgm:t>
        <a:bodyPr/>
        <a:lstStyle/>
        <a:p>
          <a:pPr marL="571500" lvl="2" indent="0" algn="l" defTabSz="1600200">
            <a:lnSpc>
              <a:spcPct val="90000"/>
            </a:lnSpc>
            <a:spcBef>
              <a:spcPct val="0"/>
            </a:spcBef>
            <a:spcAft>
              <a:spcPct val="15000"/>
            </a:spcAft>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2800" b="0" i="0" u="none" strike="noStrike" kern="1200" cap="none" spc="0" normalizeH="0" baseline="0" noProof="0" dirty="0">
              <a:ln>
                <a:noFill/>
              </a:ln>
              <a:solidFill>
                <a:srgbClr val="4F81BD"/>
              </a:solidFill>
              <a:effectLst/>
              <a:uLnTx/>
              <a:uFillTx/>
              <a:latin typeface="華康儷宋 Std W5" panose="02020500000000000000" pitchFamily="18" charset="-120"/>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的影響</a:t>
          </a:r>
          <a:endParaRPr lang="zh-TW" altLang="en-US" sz="2800" kern="1200" dirty="0"/>
        </a:p>
      </dgm:t>
    </dgm:pt>
    <dgm:pt modelId="{F3D1BBF0-04AF-4D74-AAED-112703781036}" type="parTrans" cxnId="{81999DCE-5154-4EBC-847B-5394488EFC6E}">
      <dgm:prSet/>
      <dgm:spPr/>
      <dgm:t>
        <a:bodyPr/>
        <a:lstStyle/>
        <a:p>
          <a:endParaRPr lang="zh-TW" altLang="en-US"/>
        </a:p>
      </dgm:t>
    </dgm:pt>
    <dgm:pt modelId="{C2146F6D-D613-4060-A83B-9FE2F609051E}" type="sibTrans" cxnId="{81999DCE-5154-4EBC-847B-5394488EFC6E}">
      <dgm:prSet/>
      <dgm:spPr/>
      <dgm:t>
        <a:bodyPr/>
        <a:lstStyle/>
        <a:p>
          <a:endParaRPr lang="zh-TW" altLang="en-US"/>
        </a:p>
      </dgm:t>
    </dgm:pt>
    <dgm:pt modelId="{0118309C-FA16-4723-809C-B0AEFC34F3A9}">
      <dgm:prSet custT="1"/>
      <dgm:spPr/>
      <dgm:t>
        <a:bodyPr/>
        <a:lstStyle/>
        <a:p>
          <a:pPr marL="571500" lvl="2" indent="0" algn="l" defTabSz="1244600">
            <a:lnSpc>
              <a:spcPct val="90000"/>
            </a:lnSpc>
            <a:spcBef>
              <a:spcPct val="0"/>
            </a:spcBef>
            <a:spcAft>
              <a:spcPct val="15000"/>
            </a:spcAft>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2800" b="0" i="0" u="none" strike="noStrike" kern="1200" cap="none" spc="0" normalizeH="0" baseline="0" noProof="0" dirty="0">
              <a:ln>
                <a:noFill/>
              </a:ln>
              <a:solidFill>
                <a:srgbClr val="4F81BD"/>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的影響。</a:t>
          </a:r>
        </a:p>
      </dgm:t>
    </dgm:pt>
    <dgm:pt modelId="{CD8682B7-E2ED-4897-9A5F-08AD208276CB}" type="parTrans" cxnId="{A7BA1A22-E476-4038-9C6E-B4816AA6E25D}">
      <dgm:prSet/>
      <dgm:spPr/>
      <dgm:t>
        <a:bodyPr/>
        <a:lstStyle/>
        <a:p>
          <a:endParaRPr lang="zh-TW" altLang="en-US"/>
        </a:p>
      </dgm:t>
    </dgm:pt>
    <dgm:pt modelId="{EDCFD77E-1A62-4685-8131-3A3EB4D0302E}" type="sibTrans" cxnId="{A7BA1A22-E476-4038-9C6E-B4816AA6E25D}">
      <dgm:prSet/>
      <dgm:spPr/>
      <dgm:t>
        <a:bodyPr/>
        <a:lstStyle/>
        <a:p>
          <a:endParaRPr lang="zh-TW" altLang="en-US"/>
        </a:p>
      </dgm:t>
    </dgm:pt>
    <dgm:pt modelId="{431127CF-6906-4479-9D73-53F7CE301D3A}" type="pres">
      <dgm:prSet presAssocID="{53CF3B70-8D8C-41FC-942A-99C6EAC26DC8}" presName="linear" presStyleCnt="0">
        <dgm:presLayoutVars>
          <dgm:dir/>
          <dgm:animLvl val="lvl"/>
          <dgm:resizeHandles val="exact"/>
        </dgm:presLayoutVars>
      </dgm:prSet>
      <dgm:spPr/>
    </dgm:pt>
    <dgm:pt modelId="{151EF0F1-5526-4951-B7DD-5B115649413F}" type="pres">
      <dgm:prSet presAssocID="{B9974731-CC1F-4902-B3B3-10A1F717BA67}" presName="parentLin" presStyleCnt="0"/>
      <dgm:spPr/>
    </dgm:pt>
    <dgm:pt modelId="{D2015CA6-29D1-4B58-ABAE-FE24C9EE47D0}" type="pres">
      <dgm:prSet presAssocID="{B9974731-CC1F-4902-B3B3-10A1F717BA67}" presName="parentLeftMargin" presStyleLbl="node1" presStyleIdx="0" presStyleCnt="1"/>
      <dgm:spPr/>
    </dgm:pt>
    <dgm:pt modelId="{60D1479D-3CF4-439A-9D5F-5862201C9474}" type="pres">
      <dgm:prSet presAssocID="{B9974731-CC1F-4902-B3B3-10A1F717BA67}" presName="parentText" presStyleLbl="node1" presStyleIdx="0" presStyleCnt="1" custScaleY="40480" custLinFactNeighborX="21713" custLinFactNeighborY="-52512">
        <dgm:presLayoutVars>
          <dgm:chMax val="0"/>
          <dgm:bulletEnabled val="1"/>
        </dgm:presLayoutVars>
      </dgm:prSet>
      <dgm:spPr/>
    </dgm:pt>
    <dgm:pt modelId="{3DE337B9-09FA-483A-AC42-90242B673F9B}" type="pres">
      <dgm:prSet presAssocID="{B9974731-CC1F-4902-B3B3-10A1F717BA67}" presName="negativeSpace" presStyleCnt="0"/>
      <dgm:spPr/>
    </dgm:pt>
    <dgm:pt modelId="{6681F0CF-B013-4968-8490-1257C3AE7F6B}" type="pres">
      <dgm:prSet presAssocID="{B9974731-CC1F-4902-B3B3-10A1F717BA67}" presName="childText" presStyleLbl="conFgAcc1" presStyleIdx="0" presStyleCnt="1" custLinFactNeighborY="27242">
        <dgm:presLayoutVars>
          <dgm:bulletEnabled val="1"/>
        </dgm:presLayoutVars>
      </dgm:prSet>
      <dgm:spPr/>
    </dgm:pt>
  </dgm:ptLst>
  <dgm:cxnLst>
    <dgm:cxn modelId="{632C7E01-AFEC-4767-A983-937671FF8146}" type="presOf" srcId="{53CF3B70-8D8C-41FC-942A-99C6EAC26DC8}" destId="{431127CF-6906-4479-9D73-53F7CE301D3A}" srcOrd="0" destOrd="0" presId="urn:microsoft.com/office/officeart/2005/8/layout/list1"/>
    <dgm:cxn modelId="{42D5B41B-4433-4F60-ABB2-278FBD44A517}" srcId="{B9974731-CC1F-4902-B3B3-10A1F717BA67}" destId="{2C4F68AE-AAAD-4178-B116-77A2F16B9480}" srcOrd="1" destOrd="0" parTransId="{71CC57BC-06FE-4EC7-A9B6-C1CFF14B3BEC}" sibTransId="{012C9982-D5C8-4823-A9C6-5B4E9CD6F3EB}"/>
    <dgm:cxn modelId="{742BEA20-F3CA-4F1D-9B83-22726D3BD1CB}" type="presOf" srcId="{B9974731-CC1F-4902-B3B3-10A1F717BA67}" destId="{60D1479D-3CF4-439A-9D5F-5862201C9474}" srcOrd="1" destOrd="0" presId="urn:microsoft.com/office/officeart/2005/8/layout/list1"/>
    <dgm:cxn modelId="{A7BA1A22-E476-4038-9C6E-B4816AA6E25D}" srcId="{2C4F68AE-AAAD-4178-B116-77A2F16B9480}" destId="{0118309C-FA16-4723-809C-B0AEFC34F3A9}" srcOrd="1" destOrd="0" parTransId="{CD8682B7-E2ED-4897-9A5F-08AD208276CB}" sibTransId="{EDCFD77E-1A62-4685-8131-3A3EB4D0302E}"/>
    <dgm:cxn modelId="{F5366D38-B2E1-49F4-AE0A-B7CD5C85D6CB}" type="presOf" srcId="{1520F02F-B738-4BDC-B28D-93BE15202617}" destId="{6681F0CF-B013-4968-8490-1257C3AE7F6B}" srcOrd="0" destOrd="4" presId="urn:microsoft.com/office/officeart/2005/8/layout/list1"/>
    <dgm:cxn modelId="{7431767F-F4FC-437E-8484-43347F768798}" srcId="{B9974731-CC1F-4902-B3B3-10A1F717BA67}" destId="{A2772776-E6F3-4149-95F1-2E0A5FC7D35F}" srcOrd="0" destOrd="0" parTransId="{FA9B8ABC-9A5A-4822-BF7B-876CCCAAB4EF}" sibTransId="{592963C0-E960-4D6B-ABEC-CC64F5D85320}"/>
    <dgm:cxn modelId="{40D62F85-C714-43F1-9C4B-F5F93FFCA959}" type="presOf" srcId="{B9974731-CC1F-4902-B3B3-10A1F717BA67}" destId="{D2015CA6-29D1-4B58-ABAE-FE24C9EE47D0}" srcOrd="0" destOrd="0" presId="urn:microsoft.com/office/officeart/2005/8/layout/list1"/>
    <dgm:cxn modelId="{8463CE9A-E8BE-4BDC-88E1-857E4AD49AE0}" srcId="{A2772776-E6F3-4149-95F1-2E0A5FC7D35F}" destId="{7E9B4FA4-9BC5-450D-8843-F5BA5FF1F0A0}" srcOrd="0" destOrd="0" parTransId="{2B7B783E-3B0B-4BBF-B1EC-46AF9912B932}" sibTransId="{2990D74F-7559-4CE3-B083-68D558DF278D}"/>
    <dgm:cxn modelId="{471A6FA6-4046-41C4-B33E-0F2AFF38916B}" type="presOf" srcId="{2C4F68AE-AAAD-4178-B116-77A2F16B9480}" destId="{6681F0CF-B013-4968-8490-1257C3AE7F6B}" srcOrd="0" destOrd="3" presId="urn:microsoft.com/office/officeart/2005/8/layout/list1"/>
    <dgm:cxn modelId="{B331F1AC-21D6-4F97-887E-028EBB59657C}" srcId="{53CF3B70-8D8C-41FC-942A-99C6EAC26DC8}" destId="{B9974731-CC1F-4902-B3B3-10A1F717BA67}" srcOrd="0" destOrd="0" parTransId="{2633ED38-1F8B-4457-8AA7-7E37DA420647}" sibTransId="{6114F287-828B-4C1B-8AFD-C9C40C97CA6A}"/>
    <dgm:cxn modelId="{940BB4C2-1915-4945-8C3A-18C0E3DD92AE}" type="presOf" srcId="{A2772776-E6F3-4149-95F1-2E0A5FC7D35F}" destId="{6681F0CF-B013-4968-8490-1257C3AE7F6B}" srcOrd="0" destOrd="0" presId="urn:microsoft.com/office/officeart/2005/8/layout/list1"/>
    <dgm:cxn modelId="{81999DCE-5154-4EBC-847B-5394488EFC6E}" srcId="{A2772776-E6F3-4149-95F1-2E0A5FC7D35F}" destId="{C04AB8E7-5999-45A2-8B8F-F1EDFF845E0F}" srcOrd="1" destOrd="0" parTransId="{F3D1BBF0-04AF-4D74-AAED-112703781036}" sibTransId="{C2146F6D-D613-4060-A83B-9FE2F609051E}"/>
    <dgm:cxn modelId="{257691D2-42A8-445C-827B-3673366920A8}" type="presOf" srcId="{7E9B4FA4-9BC5-450D-8843-F5BA5FF1F0A0}" destId="{6681F0CF-B013-4968-8490-1257C3AE7F6B}" srcOrd="0" destOrd="1" presId="urn:microsoft.com/office/officeart/2005/8/layout/list1"/>
    <dgm:cxn modelId="{B4E0CAEF-9353-4A24-BB20-B586D645EFF7}" type="presOf" srcId="{0118309C-FA16-4723-809C-B0AEFC34F3A9}" destId="{6681F0CF-B013-4968-8490-1257C3AE7F6B}" srcOrd="0" destOrd="5" presId="urn:microsoft.com/office/officeart/2005/8/layout/list1"/>
    <dgm:cxn modelId="{88E9F7EF-545C-4046-8F78-202B9509522F}" srcId="{2C4F68AE-AAAD-4178-B116-77A2F16B9480}" destId="{1520F02F-B738-4BDC-B28D-93BE15202617}" srcOrd="0" destOrd="0" parTransId="{489DAC43-0C60-4CB6-9AA5-256D27349B92}" sibTransId="{56FE04A7-C0C0-406F-8108-772214C89E7D}"/>
    <dgm:cxn modelId="{50B8F0FE-D147-439B-B4B2-934EBAE2EAA7}" type="presOf" srcId="{C04AB8E7-5999-45A2-8B8F-F1EDFF845E0F}" destId="{6681F0CF-B013-4968-8490-1257C3AE7F6B}" srcOrd="0" destOrd="2" presId="urn:microsoft.com/office/officeart/2005/8/layout/list1"/>
    <dgm:cxn modelId="{17F1272B-AC68-41CA-8834-E281F096E8CD}" type="presParOf" srcId="{431127CF-6906-4479-9D73-53F7CE301D3A}" destId="{151EF0F1-5526-4951-B7DD-5B115649413F}" srcOrd="0" destOrd="0" presId="urn:microsoft.com/office/officeart/2005/8/layout/list1"/>
    <dgm:cxn modelId="{DF3CD106-2E50-4850-93C9-9D303FEC2C32}" type="presParOf" srcId="{151EF0F1-5526-4951-B7DD-5B115649413F}" destId="{D2015CA6-29D1-4B58-ABAE-FE24C9EE47D0}" srcOrd="0" destOrd="0" presId="urn:microsoft.com/office/officeart/2005/8/layout/list1"/>
    <dgm:cxn modelId="{98E8D508-BF04-4FA2-AD59-CDD3766537F9}" type="presParOf" srcId="{151EF0F1-5526-4951-B7DD-5B115649413F}" destId="{60D1479D-3CF4-439A-9D5F-5862201C9474}" srcOrd="1" destOrd="0" presId="urn:microsoft.com/office/officeart/2005/8/layout/list1"/>
    <dgm:cxn modelId="{E80C8A70-03A0-41C6-AE5D-FE7067DCDD65}" type="presParOf" srcId="{431127CF-6906-4479-9D73-53F7CE301D3A}" destId="{3DE337B9-09FA-483A-AC42-90242B673F9B}" srcOrd="1" destOrd="0" presId="urn:microsoft.com/office/officeart/2005/8/layout/list1"/>
    <dgm:cxn modelId="{7CAA74B7-5F53-4017-AE93-295F8D9BB33A}" type="presParOf" srcId="{431127CF-6906-4479-9D73-53F7CE301D3A}" destId="{6681F0CF-B013-4968-8490-1257C3AE7F6B}" srcOrd="2"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10A36A-35AC-40AE-BAB0-980CEADB324E}"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TW" altLang="en-US"/>
        </a:p>
      </dgm:t>
    </dgm:pt>
    <dgm:pt modelId="{B395B013-76DC-465A-8B03-F01765167029}">
      <dgm:prSet phldrT="[文字]"/>
      <dgm:spPr/>
      <dgm:t>
        <a:bodyPr/>
        <a:lstStyle/>
        <a:p>
          <a:pPr>
            <a:buClrTx/>
            <a:buSzTx/>
            <a:buAutoNum type="arabicPeriod"/>
          </a:pPr>
          <a:r>
            <a:rPr kumimoji="0" lang="zh-TW" altLang="en-US"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負向交叉效應（</a:t>
          </a:r>
          <a:r>
            <a:rPr kumimoji="0" lang="en-US" altLang="zh-TW"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Negative Cross-Side Effects</a:t>
          </a:r>
          <a:r>
            <a:rPr kumimoji="0" lang="zh-TW" altLang="en-US"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dirty="0"/>
        </a:p>
      </dgm:t>
    </dgm:pt>
    <dgm:pt modelId="{909E825D-29B7-4C4D-BA6E-EE6053DBD03E}" type="parTrans" cxnId="{EFA1F601-3C5E-4ADE-AEB1-B8789A47366E}">
      <dgm:prSet/>
      <dgm:spPr/>
      <dgm:t>
        <a:bodyPr/>
        <a:lstStyle/>
        <a:p>
          <a:endParaRPr lang="zh-TW" altLang="en-US"/>
        </a:p>
      </dgm:t>
    </dgm:pt>
    <dgm:pt modelId="{94876CD4-60F6-4C76-B7A1-4853BBBE400F}" type="sibTrans" cxnId="{EFA1F601-3C5E-4ADE-AEB1-B8789A47366E}">
      <dgm:prSet/>
      <dgm:spPr/>
      <dgm:t>
        <a:bodyPr/>
        <a:lstStyle/>
        <a:p>
          <a:endParaRPr lang="zh-TW" altLang="en-US"/>
        </a:p>
      </dgm:t>
    </dgm:pt>
    <dgm:pt modelId="{4EA8234C-1E9D-4BAE-A7B3-19F6C9574D82}">
      <dgm:prSet phldrT="[文字]" custT="1"/>
      <dgm:spPr/>
      <dgm:t>
        <a:bodyPr/>
        <a:lstStyle/>
        <a:p>
          <a:pPr>
            <a:buClrTx/>
            <a:buSzTx/>
            <a:buFont typeface="Arial" panose="020B0604020202020204" pitchFamily="34" charset="0"/>
            <a:buChar char="•"/>
          </a:pP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增加Ａ方的選擇能力</a:t>
          </a:r>
          <a:r>
            <a:rPr kumimoji="0" lang="zh-TW" altLang="en-US"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並不一定會增加平台上的總選擇數量，</a:t>
          </a: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可能會降低Ｂ方的可選擇次數</a:t>
          </a:r>
          <a:r>
            <a:rPr kumimoji="0" lang="zh-TW" altLang="en-US"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2800" dirty="0"/>
        </a:p>
      </dgm:t>
    </dgm:pt>
    <dgm:pt modelId="{FF29C2B5-F5F5-47A2-94E5-B7766A36695C}" type="parTrans" cxnId="{A230226C-6B96-4CC1-A7F5-45245077F9CE}">
      <dgm:prSet/>
      <dgm:spPr/>
      <dgm:t>
        <a:bodyPr/>
        <a:lstStyle/>
        <a:p>
          <a:endParaRPr lang="zh-TW" altLang="en-US"/>
        </a:p>
      </dgm:t>
    </dgm:pt>
    <dgm:pt modelId="{D2E5018B-7A08-4474-A147-B5BF44DC600E}" type="sibTrans" cxnId="{A230226C-6B96-4CC1-A7F5-45245077F9CE}">
      <dgm:prSet/>
      <dgm:spPr/>
      <dgm:t>
        <a:bodyPr/>
        <a:lstStyle/>
        <a:p>
          <a:endParaRPr lang="zh-TW" altLang="en-US"/>
        </a:p>
      </dgm:t>
    </dgm:pt>
    <dgm:pt modelId="{F88E56D8-D0BD-47B7-B530-DABEBF248042}">
      <dgm:prSet custT="1"/>
      <dgm:spPr/>
      <dgm:t>
        <a:bodyPr/>
        <a:lstStyle/>
        <a:p>
          <a:pPr>
            <a:buClrTx/>
            <a:buSzTx/>
            <a:buFont typeface="Arial" panose="020B0604020202020204" pitchFamily="34" charset="0"/>
            <a:buChar char="•"/>
          </a:pPr>
          <a:r>
            <a:rPr kumimoji="0" lang="zh-TW" altLang="en-US" sz="2800" b="1" i="0" u="none" strike="noStrike"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使用者傾向建立基於雙方都對彼此感興趣的關係</a:t>
          </a:r>
          <a:r>
            <a:rPr kumimoji="0" lang="zh-TW" altLang="en-US"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使用者更傾向於選擇對自己感興趣的潛在伴侶</a:t>
          </a:r>
          <a:r>
            <a:rPr kumimoji="0" lang="zh-TW" altLang="en-US"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Fiore and Donath 2004, </a:t>
          </a:r>
          <a:r>
            <a:rPr kumimoji="0" lang="en-US" altLang="zh-TW" sz="2800" i="0" u="none" strike="noStrike"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Shtatfeld</a:t>
          </a:r>
          <a:r>
            <a:rPr kumimoji="0" lang="en-US" altLang="zh-TW"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and Ba-</a:t>
          </a:r>
          <a:r>
            <a:rPr kumimoji="0" lang="en-US" altLang="zh-TW" sz="2800" i="0" u="none" strike="noStrike"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rak</a:t>
          </a:r>
          <a:r>
            <a:rPr kumimoji="0" lang="en-US" altLang="zh-TW"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2009</a:t>
          </a:r>
          <a:r>
            <a:rPr kumimoji="0" lang="zh-TW" altLang="en-US"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noProof="0" dirty="0">
            <a:solidFill>
              <a:prstClr val="black"/>
            </a:solidFill>
            <a:latin typeface="華康儷宋 Std W5" panose="02020500000000000000" pitchFamily="18" charset="-120"/>
            <a:ea typeface="華康儷宋 Std W5" panose="02020500000000000000" pitchFamily="18" charset="-120"/>
          </a:endParaRPr>
        </a:p>
      </dgm:t>
    </dgm:pt>
    <dgm:pt modelId="{BAEE5655-C5E7-4C77-AA50-28E43A904020}" type="parTrans" cxnId="{1747E109-A04B-4953-AB2A-701CE6866501}">
      <dgm:prSet/>
      <dgm:spPr/>
      <dgm:t>
        <a:bodyPr/>
        <a:lstStyle/>
        <a:p>
          <a:endParaRPr lang="zh-TW" altLang="en-US"/>
        </a:p>
      </dgm:t>
    </dgm:pt>
    <dgm:pt modelId="{3CE9A22B-054A-4FB8-B4E3-E303DAF32660}" type="sibTrans" cxnId="{1747E109-A04B-4953-AB2A-701CE6866501}">
      <dgm:prSet/>
      <dgm:spPr/>
      <dgm:t>
        <a:bodyPr/>
        <a:lstStyle/>
        <a:p>
          <a:endParaRPr lang="zh-TW" altLang="en-US"/>
        </a:p>
      </dgm:t>
    </dgm:pt>
    <dgm:pt modelId="{10DA29E3-9B17-40DE-BE53-94F05E5DC0BA}">
      <dgm:prSet custT="1"/>
      <dgm:spPr/>
      <dgm:t>
        <a:bodyPr/>
        <a:lstStyle/>
        <a:p>
          <a:pPr>
            <a:buClrTx/>
            <a:buSzTx/>
            <a:buFont typeface="Arial" panose="020B0604020202020204" pitchFamily="34" charset="0"/>
            <a:buChar char="•"/>
          </a:pPr>
          <a:r>
            <a:rPr kumimoji="0" lang="zh-TW" altLang="en-US"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當Ａ方使用者接收到更多選擇，他們就會</a:t>
          </a: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更傾向於選擇對自己有興趣的人，而不是繼續尋找其他選項，最終做出較少的選擇</a:t>
          </a:r>
          <a:r>
            <a:rPr kumimoji="0" lang="zh-TW" altLang="en-US"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Argyle and Henderson 1985</a:t>
          </a:r>
          <a:r>
            <a:rPr kumimoji="0" lang="zh-TW" altLang="en-US" sz="280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），這就</a:t>
          </a:r>
          <a:r>
            <a:rPr kumimoji="0" lang="zh-TW" altLang="en-US" sz="2800" b="1" i="0" u="none" strike="noStrike"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降低了整體的選擇行為和配對率</a:t>
          </a:r>
          <a:r>
            <a:rPr lang="zh-TW" altLang="en-US" sz="3400" dirty="0">
              <a:solidFill>
                <a:prstClr val="black"/>
              </a:solidFill>
              <a:latin typeface="華康儷宋 Std W5" panose="02020500000000000000" pitchFamily="18" charset="-120"/>
              <a:ea typeface="華康儷宋 Std W5" panose="02020500000000000000" pitchFamily="18" charset="-120"/>
            </a:rPr>
            <a:t>。</a:t>
          </a:r>
          <a:endParaRPr lang="en-US" altLang="zh-TW" sz="3400" dirty="0">
            <a:solidFill>
              <a:prstClr val="black"/>
            </a:solidFill>
            <a:latin typeface="華康儷宋 Std W5" panose="02020500000000000000" pitchFamily="18" charset="-120"/>
            <a:ea typeface="華康儷宋 Std W5" panose="02020500000000000000" pitchFamily="18" charset="-120"/>
          </a:endParaRPr>
        </a:p>
      </dgm:t>
    </dgm:pt>
    <dgm:pt modelId="{0F3E818B-5A3E-4BF7-B701-CA59A390B9E9}" type="parTrans" cxnId="{265DA375-54A7-45AD-AEAD-1116FC7BDCF8}">
      <dgm:prSet/>
      <dgm:spPr/>
      <dgm:t>
        <a:bodyPr/>
        <a:lstStyle/>
        <a:p>
          <a:endParaRPr lang="zh-TW" altLang="en-US"/>
        </a:p>
      </dgm:t>
    </dgm:pt>
    <dgm:pt modelId="{3157BF23-9969-47DB-A23D-CCD865CAE6FA}" type="sibTrans" cxnId="{265DA375-54A7-45AD-AEAD-1116FC7BDCF8}">
      <dgm:prSet/>
      <dgm:spPr/>
      <dgm:t>
        <a:bodyPr/>
        <a:lstStyle/>
        <a:p>
          <a:endParaRPr lang="zh-TW" altLang="en-US"/>
        </a:p>
      </dgm:t>
    </dgm:pt>
    <dgm:pt modelId="{782D7FDF-AAA9-4915-9E43-5D4FE980382C}" type="pres">
      <dgm:prSet presAssocID="{B910A36A-35AC-40AE-BAB0-980CEADB324E}" presName="linear" presStyleCnt="0">
        <dgm:presLayoutVars>
          <dgm:dir/>
          <dgm:animLvl val="lvl"/>
          <dgm:resizeHandles val="exact"/>
        </dgm:presLayoutVars>
      </dgm:prSet>
      <dgm:spPr/>
    </dgm:pt>
    <dgm:pt modelId="{3BE66340-23A7-4AB6-BCAF-2827B2C6FDBB}" type="pres">
      <dgm:prSet presAssocID="{B395B013-76DC-465A-8B03-F01765167029}" presName="parentLin" presStyleCnt="0"/>
      <dgm:spPr/>
    </dgm:pt>
    <dgm:pt modelId="{9A453D16-BD3D-4CC2-9BF3-C4B6D5D7D256}" type="pres">
      <dgm:prSet presAssocID="{B395B013-76DC-465A-8B03-F01765167029}" presName="parentLeftMargin" presStyleLbl="node1" presStyleIdx="0" presStyleCnt="1"/>
      <dgm:spPr/>
    </dgm:pt>
    <dgm:pt modelId="{5A4C41F2-4E8F-4A71-8016-ECE9390A26E3}" type="pres">
      <dgm:prSet presAssocID="{B395B013-76DC-465A-8B03-F01765167029}" presName="parentText" presStyleLbl="node1" presStyleIdx="0" presStyleCnt="1">
        <dgm:presLayoutVars>
          <dgm:chMax val="0"/>
          <dgm:bulletEnabled val="1"/>
        </dgm:presLayoutVars>
      </dgm:prSet>
      <dgm:spPr/>
    </dgm:pt>
    <dgm:pt modelId="{5D0C51A8-358D-4536-BBD1-E4271F0F54AF}" type="pres">
      <dgm:prSet presAssocID="{B395B013-76DC-465A-8B03-F01765167029}" presName="negativeSpace" presStyleCnt="0"/>
      <dgm:spPr/>
    </dgm:pt>
    <dgm:pt modelId="{5B1240B6-37CE-4FEB-BEB9-BD04B11B0357}" type="pres">
      <dgm:prSet presAssocID="{B395B013-76DC-465A-8B03-F01765167029}" presName="childText" presStyleLbl="conFgAcc1" presStyleIdx="0" presStyleCnt="1" custLinFactNeighborX="-625" custLinFactNeighborY="14332">
        <dgm:presLayoutVars>
          <dgm:bulletEnabled val="1"/>
        </dgm:presLayoutVars>
      </dgm:prSet>
      <dgm:spPr/>
    </dgm:pt>
  </dgm:ptLst>
  <dgm:cxnLst>
    <dgm:cxn modelId="{EFA1F601-3C5E-4ADE-AEB1-B8789A47366E}" srcId="{B910A36A-35AC-40AE-BAB0-980CEADB324E}" destId="{B395B013-76DC-465A-8B03-F01765167029}" srcOrd="0" destOrd="0" parTransId="{909E825D-29B7-4C4D-BA6E-EE6053DBD03E}" sibTransId="{94876CD4-60F6-4C76-B7A1-4853BBBE400F}"/>
    <dgm:cxn modelId="{1747E109-A04B-4953-AB2A-701CE6866501}" srcId="{B395B013-76DC-465A-8B03-F01765167029}" destId="{F88E56D8-D0BD-47B7-B530-DABEBF248042}" srcOrd="1" destOrd="0" parTransId="{BAEE5655-C5E7-4C77-AA50-28E43A904020}" sibTransId="{3CE9A22B-054A-4FB8-B4E3-E303DAF32660}"/>
    <dgm:cxn modelId="{04D57D20-D4AB-4A12-836E-F533F77788DF}" type="presOf" srcId="{B910A36A-35AC-40AE-BAB0-980CEADB324E}" destId="{782D7FDF-AAA9-4915-9E43-5D4FE980382C}" srcOrd="0" destOrd="0" presId="urn:microsoft.com/office/officeart/2005/8/layout/list1"/>
    <dgm:cxn modelId="{55783328-3D4B-46A1-BBAC-D73A4341D0B5}" type="presOf" srcId="{B395B013-76DC-465A-8B03-F01765167029}" destId="{5A4C41F2-4E8F-4A71-8016-ECE9390A26E3}" srcOrd="1" destOrd="0" presId="urn:microsoft.com/office/officeart/2005/8/layout/list1"/>
    <dgm:cxn modelId="{98144131-B880-42C3-934F-ED1239E2F12A}" type="presOf" srcId="{4EA8234C-1E9D-4BAE-A7B3-19F6C9574D82}" destId="{5B1240B6-37CE-4FEB-BEB9-BD04B11B0357}" srcOrd="0" destOrd="0" presId="urn:microsoft.com/office/officeart/2005/8/layout/list1"/>
    <dgm:cxn modelId="{A230226C-6B96-4CC1-A7F5-45245077F9CE}" srcId="{B395B013-76DC-465A-8B03-F01765167029}" destId="{4EA8234C-1E9D-4BAE-A7B3-19F6C9574D82}" srcOrd="0" destOrd="0" parTransId="{FF29C2B5-F5F5-47A2-94E5-B7766A36695C}" sibTransId="{D2E5018B-7A08-4474-A147-B5BF44DC600E}"/>
    <dgm:cxn modelId="{E09EEB54-B959-4738-979C-9816408AEDD4}" type="presOf" srcId="{F88E56D8-D0BD-47B7-B530-DABEBF248042}" destId="{5B1240B6-37CE-4FEB-BEB9-BD04B11B0357}" srcOrd="0" destOrd="1" presId="urn:microsoft.com/office/officeart/2005/8/layout/list1"/>
    <dgm:cxn modelId="{265DA375-54A7-45AD-AEAD-1116FC7BDCF8}" srcId="{B395B013-76DC-465A-8B03-F01765167029}" destId="{10DA29E3-9B17-40DE-BE53-94F05E5DC0BA}" srcOrd="2" destOrd="0" parTransId="{0F3E818B-5A3E-4BF7-B701-CA59A390B9E9}" sibTransId="{3157BF23-9969-47DB-A23D-CCD865CAE6FA}"/>
    <dgm:cxn modelId="{A5B1B37A-5119-42E2-8D7D-C7FB70756F9F}" type="presOf" srcId="{10DA29E3-9B17-40DE-BE53-94F05E5DC0BA}" destId="{5B1240B6-37CE-4FEB-BEB9-BD04B11B0357}" srcOrd="0" destOrd="2" presId="urn:microsoft.com/office/officeart/2005/8/layout/list1"/>
    <dgm:cxn modelId="{BF6FE3AB-974C-42AF-ACDC-2625032F30B6}" type="presOf" srcId="{B395B013-76DC-465A-8B03-F01765167029}" destId="{9A453D16-BD3D-4CC2-9BF3-C4B6D5D7D256}" srcOrd="0" destOrd="0" presId="urn:microsoft.com/office/officeart/2005/8/layout/list1"/>
    <dgm:cxn modelId="{652294D0-5CE2-4257-90D3-18675F344E7D}" type="presParOf" srcId="{782D7FDF-AAA9-4915-9E43-5D4FE980382C}" destId="{3BE66340-23A7-4AB6-BCAF-2827B2C6FDBB}" srcOrd="0" destOrd="0" presId="urn:microsoft.com/office/officeart/2005/8/layout/list1"/>
    <dgm:cxn modelId="{38998CDD-8E78-407F-B747-F643015AC1CC}" type="presParOf" srcId="{3BE66340-23A7-4AB6-BCAF-2827B2C6FDBB}" destId="{9A453D16-BD3D-4CC2-9BF3-C4B6D5D7D256}" srcOrd="0" destOrd="0" presId="urn:microsoft.com/office/officeart/2005/8/layout/list1"/>
    <dgm:cxn modelId="{C47447E0-4533-42CB-ABE9-49166134DEF6}" type="presParOf" srcId="{3BE66340-23A7-4AB6-BCAF-2827B2C6FDBB}" destId="{5A4C41F2-4E8F-4A71-8016-ECE9390A26E3}" srcOrd="1" destOrd="0" presId="urn:microsoft.com/office/officeart/2005/8/layout/list1"/>
    <dgm:cxn modelId="{F0FD904E-14AD-428C-91A8-4ABFEFBC09FC}" type="presParOf" srcId="{782D7FDF-AAA9-4915-9E43-5D4FE980382C}" destId="{5D0C51A8-358D-4536-BBD1-E4271F0F54AF}" srcOrd="1" destOrd="0" presId="urn:microsoft.com/office/officeart/2005/8/layout/list1"/>
    <dgm:cxn modelId="{4F95E4E5-1118-4283-8FAE-4339D103D2DA}" type="presParOf" srcId="{782D7FDF-AAA9-4915-9E43-5D4FE980382C}" destId="{5B1240B6-37CE-4FEB-BEB9-BD04B11B0357}"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EFCBB0-4B8A-4774-9BD2-68DCFE316EF1}" type="doc">
      <dgm:prSet loTypeId="urn:microsoft.com/office/officeart/2005/8/layout/list1" loCatId="list" qsTypeId="urn:microsoft.com/office/officeart/2005/8/quickstyle/simple1" qsCatId="simple" csTypeId="urn:microsoft.com/office/officeart/2005/8/colors/accent1_5" csCatId="accent1" phldr="1"/>
      <dgm:spPr/>
      <dgm:t>
        <a:bodyPr/>
        <a:lstStyle/>
        <a:p>
          <a:endParaRPr lang="zh-TW" altLang="en-US"/>
        </a:p>
      </dgm:t>
    </dgm:pt>
    <dgm:pt modelId="{0EEA0A01-87E9-4F4B-A20E-8FD8DD2AE2BA}">
      <dgm:prSet phldrT="[文字]" custT="1"/>
      <dgm:spPr/>
      <dgm:t>
        <a:bodyPr/>
        <a:lstStyle/>
        <a:p>
          <a:pPr>
            <a:buClrTx/>
            <a:buSzTx/>
            <a:buFont typeface="+mj-lt"/>
            <a:buAutoNum type="arabicPeriod"/>
          </a:pPr>
          <a:r>
            <a:rPr kumimoji="0" lang="zh-TW" altLang="en-US" sz="3600" b="1" i="0" u="none" strike="noStrike" cap="none" spc="0" normalizeH="0" baseline="0" noProof="0" dirty="0">
              <a:ln/>
              <a:solidFill>
                <a:schemeClr val="tx1"/>
              </a:solidFill>
              <a:effectLst/>
              <a:uLnTx/>
              <a:uFillTx/>
              <a:ea typeface="華康儷宋 Std W5" panose="02020500000000000000" pitchFamily="18" charset="-120"/>
            </a:rPr>
            <a:t>選擇效應（</a:t>
          </a:r>
          <a:r>
            <a:rPr kumimoji="0" lang="en-US" altLang="en-US" sz="3600" b="1" i="0" u="none" strike="noStrike" cap="none" spc="0" normalizeH="0" baseline="0" noProof="0" dirty="0">
              <a:ln/>
              <a:solidFill>
                <a:schemeClr val="tx1"/>
              </a:solidFill>
              <a:effectLst/>
              <a:uLnTx/>
              <a:uFillTx/>
              <a:ea typeface="華康儷宋 Std W5" panose="02020500000000000000" pitchFamily="18" charset="-120"/>
            </a:rPr>
            <a:t>Choice Effect</a:t>
          </a:r>
          <a:r>
            <a:rPr kumimoji="0" lang="zh-TW" altLang="en-US" sz="3600" b="1" i="0" u="none" strike="noStrike" cap="none" spc="0" normalizeH="0" baseline="0" noProof="0" dirty="0">
              <a:ln/>
              <a:solidFill>
                <a:schemeClr val="tx1"/>
              </a:solidFill>
              <a:effectLst/>
              <a:uLnTx/>
              <a:uFillTx/>
              <a:ea typeface="華康儷宋 Std W5" panose="02020500000000000000" pitchFamily="18" charset="-120"/>
            </a:rPr>
            <a:t>）</a:t>
          </a:r>
        </a:p>
      </dgm:t>
    </dgm:pt>
    <dgm:pt modelId="{EB3CA231-51AB-4328-9625-95C405881553}" type="parTrans" cxnId="{26C1B28B-918A-4D02-9858-1F16A23C6D01}">
      <dgm:prSet/>
      <dgm:spPr/>
      <dgm:t>
        <a:bodyPr/>
        <a:lstStyle/>
        <a:p>
          <a:endParaRPr lang="zh-TW" altLang="en-US"/>
        </a:p>
      </dgm:t>
    </dgm:pt>
    <dgm:pt modelId="{9A796A79-BC69-4C19-A67F-D5EA3ABEC1D0}" type="sibTrans" cxnId="{26C1B28B-918A-4D02-9858-1F16A23C6D01}">
      <dgm:prSet/>
      <dgm:spPr/>
      <dgm:t>
        <a:bodyPr/>
        <a:lstStyle/>
        <a:p>
          <a:endParaRPr lang="zh-TW" altLang="en-US"/>
        </a:p>
      </dgm:t>
    </dgm:pt>
    <dgm:pt modelId="{F675E0DB-B3BF-4576-9AA1-C5D4E804FF65}">
      <dgm:prSet phldrT="[文字]" custT="1"/>
      <dgm:spPr/>
      <dgm:t>
        <a:bodyPr/>
        <a:lstStyle/>
        <a:p>
          <a:pPr>
            <a:buFont typeface="Arial" panose="020B0604020202020204" pitchFamily="34" charset="0"/>
            <a:buChar char="•"/>
          </a:pPr>
          <a:r>
            <a:rPr kumimoji="0" lang="zh-TW" altLang="en-US" sz="2800" b="0" i="0" u="none" strike="noStrike" cap="none" spc="0" normalizeH="0" baseline="0" noProof="0">
              <a:ln/>
              <a:effectLst/>
              <a:uLnTx/>
              <a:uFillTx/>
              <a:latin typeface="華康儷宋 Std W5" panose="02020500000000000000" pitchFamily="18" charset="-120"/>
              <a:ea typeface="華康儷宋 Std W5" panose="02020500000000000000" pitchFamily="18" charset="-120"/>
            </a:rPr>
            <a:t>使用者</a:t>
          </a:r>
          <a:r>
            <a:rPr kumimoji="0" lang="zh-TW" altLang="en-US" sz="2800" b="1" i="0" u="none" strike="noStrike" cap="none" spc="0" normalizeH="0" baseline="0" noProof="0">
              <a:ln/>
              <a:effectLst/>
              <a:uLnTx/>
              <a:uFillTx/>
              <a:latin typeface="華康儷宋 Std W5" panose="02020500000000000000" pitchFamily="18" charset="-120"/>
              <a:ea typeface="華康儷宋 Std W5" panose="02020500000000000000" pitchFamily="18" charset="-120"/>
            </a:rPr>
            <a:t>期望高選擇能力增加配對成功的機會</a:t>
          </a:r>
          <a:r>
            <a:rPr kumimoji="0" lang="zh-TW" altLang="en-US" sz="2800" b="0" i="0" u="none" strike="noStrike" cap="none" spc="0" normalizeH="0" baseline="0" noProof="0">
              <a:ln/>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cap="none" spc="0" normalizeH="0" baseline="0" noProof="0">
              <a:ln/>
              <a:effectLst/>
              <a:uLnTx/>
              <a:uFillTx/>
              <a:latin typeface="華康儷宋 Std W5" panose="02020500000000000000" pitchFamily="18" charset="-120"/>
              <a:ea typeface="華康儷宋 Std W5" panose="02020500000000000000" pitchFamily="18" charset="-120"/>
            </a:rPr>
            <a:t>Diehl and Poynor 2010</a:t>
          </a:r>
          <a:r>
            <a:rPr kumimoji="0" lang="zh-TW" altLang="en-US" sz="2800" b="0" i="0" u="none" strike="noStrike" cap="none" spc="0" normalizeH="0" baseline="0" noProof="0">
              <a:ln/>
              <a:effectLst/>
              <a:uLnTx/>
              <a:uFillTx/>
              <a:latin typeface="華康儷宋 Std W5" panose="02020500000000000000" pitchFamily="18" charset="-120"/>
              <a:ea typeface="華康儷宋 Std W5" panose="02020500000000000000" pitchFamily="18" charset="-120"/>
            </a:rPr>
            <a:t>）。</a:t>
          </a:r>
          <a:endParaRPr lang="zh-TW" altLang="en-US" sz="2800" dirty="0"/>
        </a:p>
      </dgm:t>
    </dgm:pt>
    <dgm:pt modelId="{2B36EBDA-E274-462D-9743-42F0016E09D4}" type="parTrans" cxnId="{BED7F547-0B7B-4E15-8E1D-55FEDF69C762}">
      <dgm:prSet/>
      <dgm:spPr/>
      <dgm:t>
        <a:bodyPr/>
        <a:lstStyle/>
        <a:p>
          <a:endParaRPr lang="zh-TW" altLang="en-US"/>
        </a:p>
      </dgm:t>
    </dgm:pt>
    <dgm:pt modelId="{E829B95A-6ED6-4C9C-AFE0-662047CE0AEF}" type="sibTrans" cxnId="{BED7F547-0B7B-4E15-8E1D-55FEDF69C762}">
      <dgm:prSet/>
      <dgm:spPr/>
      <dgm:t>
        <a:bodyPr/>
        <a:lstStyle/>
        <a:p>
          <a:endParaRPr lang="zh-TW" altLang="en-US"/>
        </a:p>
      </dgm:t>
    </dgm:pt>
    <dgm:pt modelId="{9A03D0AB-0BDF-4D6F-9D52-949E54A3E316}">
      <dgm:prSet phldrT="[文字]" custT="1"/>
      <dgm:spPr/>
      <dgm:t>
        <a:bodyPr/>
        <a:lstStyle/>
        <a:p>
          <a:pPr>
            <a:buClrTx/>
            <a:buSzTx/>
            <a:buFont typeface="+mj-lt"/>
            <a:buAutoNum type="arabicPeriod" startAt="2"/>
          </a:pPr>
          <a:r>
            <a:rPr kumimoji="0" lang="zh-TW" altLang="en-US" sz="3600" b="1" i="0" u="none" strike="noStrike" cap="none" spc="0" normalizeH="0" baseline="0" noProof="0" dirty="0">
              <a:ln/>
              <a:solidFill>
                <a:schemeClr val="tx1"/>
              </a:solidFill>
              <a:effectLst/>
              <a:uLnTx/>
              <a:uFillTx/>
              <a:ea typeface="華康儷宋 Std W5" panose="02020500000000000000" pitchFamily="18" charset="-120"/>
            </a:rPr>
            <a:t>競爭效應</a:t>
          </a:r>
          <a:r>
            <a:rPr kumimoji="0" lang="en-US" altLang="en-US" sz="3600" b="1" i="0" u="none" strike="noStrike" cap="none" spc="0" normalizeH="0" baseline="0" noProof="0" dirty="0">
              <a:ln/>
              <a:solidFill>
                <a:schemeClr val="tx1"/>
              </a:solidFill>
              <a:effectLst/>
              <a:uLnTx/>
              <a:uFillTx/>
              <a:ea typeface="華康儷宋 Std W5" panose="02020500000000000000" pitchFamily="18" charset="-120"/>
            </a:rPr>
            <a:t>(Competition Effect</a:t>
          </a:r>
          <a:r>
            <a:rPr kumimoji="0" lang="zh-TW" altLang="en-US" sz="3600" b="1" i="0" u="none" strike="noStrike" cap="none" spc="0" normalizeH="0" baseline="0" noProof="0" dirty="0">
              <a:ln/>
              <a:solidFill>
                <a:schemeClr val="tx1"/>
              </a:solidFill>
              <a:effectLst/>
              <a:uLnTx/>
              <a:uFillTx/>
              <a:ea typeface="華康儷宋 Std W5" panose="02020500000000000000" pitchFamily="18" charset="-120"/>
            </a:rPr>
            <a:t>）</a:t>
          </a:r>
        </a:p>
      </dgm:t>
    </dgm:pt>
    <dgm:pt modelId="{00C7C263-6B32-4851-8594-D90AA7D81591}" type="parTrans" cxnId="{C804C831-E7C6-4A29-9EE1-531993003C4C}">
      <dgm:prSet/>
      <dgm:spPr/>
      <dgm:t>
        <a:bodyPr/>
        <a:lstStyle/>
        <a:p>
          <a:endParaRPr lang="zh-TW" altLang="en-US"/>
        </a:p>
      </dgm:t>
    </dgm:pt>
    <dgm:pt modelId="{3E177EB4-13A6-44C4-82F6-F4EA523AE601}" type="sibTrans" cxnId="{C804C831-E7C6-4A29-9EE1-531993003C4C}">
      <dgm:prSet/>
      <dgm:spPr/>
      <dgm:t>
        <a:bodyPr/>
        <a:lstStyle/>
        <a:p>
          <a:endParaRPr lang="zh-TW" altLang="en-US"/>
        </a:p>
      </dgm:t>
    </dgm:pt>
    <dgm:pt modelId="{F2D5BAC7-B009-43E0-8E5C-94E074322123}">
      <dgm:prSet phldrT="[文字]" custT="1"/>
      <dgm:spPr/>
      <dgm:t>
        <a:bodyPr/>
        <a:lstStyle/>
        <a:p>
          <a:pPr>
            <a:buFont typeface="Arial" panose="020B0604020202020204" pitchFamily="34" charset="0"/>
            <a:buChar char="•"/>
          </a:pPr>
          <a:r>
            <a:rPr kumimoji="0" lang="zh-TW" altLang="en-US" sz="2800" b="1" i="0" u="none" strike="noStrike" cap="none" spc="0" normalizeH="0" baseline="0" noProof="0">
              <a:ln/>
              <a:effectLst/>
              <a:uLnTx/>
              <a:uFillTx/>
              <a:latin typeface="華康儷宋 Std W5" panose="02020500000000000000" pitchFamily="18" charset="-120"/>
              <a:ea typeface="華康儷宋 Std W5" panose="02020500000000000000" pitchFamily="18" charset="-120"/>
            </a:rPr>
            <a:t>擔心更高選擇能力</a:t>
          </a:r>
          <a:r>
            <a:rPr kumimoji="0" lang="zh-TW" altLang="en-US" sz="2800" b="0" i="0" u="none" strike="noStrike" cap="none" spc="0" normalizeH="0" baseline="0" noProof="0">
              <a:ln/>
              <a:effectLst/>
              <a:uLnTx/>
              <a:uFillTx/>
              <a:latin typeface="華康儷宋 Std W5" panose="02020500000000000000" pitchFamily="18" charset="-120"/>
              <a:ea typeface="華康儷宋 Std W5" panose="02020500000000000000" pitchFamily="18" charset="-120"/>
            </a:rPr>
            <a:t>會因為平台競爭況加劇而</a:t>
          </a:r>
          <a:r>
            <a:rPr kumimoji="0" lang="zh-TW" altLang="en-US" sz="2800" b="1" i="0" u="none" strike="noStrike" cap="none" spc="0" normalizeH="0" baseline="0" noProof="0">
              <a:ln/>
              <a:effectLst/>
              <a:uLnTx/>
              <a:uFillTx/>
              <a:latin typeface="華康儷宋 Std W5" panose="02020500000000000000" pitchFamily="18" charset="-120"/>
              <a:ea typeface="華康儷宋 Std W5" panose="02020500000000000000" pitchFamily="18" charset="-120"/>
            </a:rPr>
            <a:t>降低配對機會</a:t>
          </a:r>
          <a:r>
            <a:rPr kumimoji="0" lang="zh-TW" altLang="en-US" sz="2800" b="0" i="0" u="none" strike="noStrike" cap="none" spc="0" normalizeH="0" baseline="0" noProof="0">
              <a:ln/>
              <a:effectLst/>
              <a:uLnTx/>
              <a:uFillTx/>
              <a:latin typeface="華康儷宋 Std W5" panose="02020500000000000000" pitchFamily="18" charset="-120"/>
              <a:ea typeface="華康儷宋 Std W5" panose="02020500000000000000" pitchFamily="18" charset="-120"/>
            </a:rPr>
            <a:t>。</a:t>
          </a:r>
          <a:endParaRPr lang="zh-TW" altLang="en-US" sz="2800" b="1" dirty="0"/>
        </a:p>
      </dgm:t>
    </dgm:pt>
    <dgm:pt modelId="{FE4BEF65-0DBF-4EC3-963E-7E543009E799}" type="parTrans" cxnId="{E966955B-B6EF-48FC-914F-1268F496028D}">
      <dgm:prSet/>
      <dgm:spPr/>
      <dgm:t>
        <a:bodyPr/>
        <a:lstStyle/>
        <a:p>
          <a:endParaRPr lang="zh-TW" altLang="en-US"/>
        </a:p>
      </dgm:t>
    </dgm:pt>
    <dgm:pt modelId="{23D27CCE-FA06-4C56-835D-D2D61BAF794E}" type="sibTrans" cxnId="{E966955B-B6EF-48FC-914F-1268F496028D}">
      <dgm:prSet/>
      <dgm:spPr/>
      <dgm:t>
        <a:bodyPr/>
        <a:lstStyle/>
        <a:p>
          <a:endParaRPr lang="zh-TW" altLang="en-US"/>
        </a:p>
      </dgm:t>
    </dgm:pt>
    <dgm:pt modelId="{72970593-AC59-4EFF-8D1A-B2D0CF9F1719}">
      <dgm:prSet phldrT="[文字]" custT="1"/>
      <dgm:spPr/>
      <dgm:t>
        <a:bodyPr/>
        <a:lstStyle/>
        <a:p>
          <a:pPr>
            <a:buFont typeface="Arial" panose="020B0604020202020204" pitchFamily="34" charset="0"/>
            <a:buChar char="•"/>
          </a:pPr>
          <a:r>
            <a:rPr lang="zh-TW" altLang="en-US" sz="2800" b="1">
              <a:ea typeface="華康儷宋 Std W5" panose="02020500000000000000" pitchFamily="18" charset="-120"/>
            </a:rPr>
            <a:t>利益增加（能帶來更高的配對成功機會）</a:t>
          </a:r>
          <a:r>
            <a:rPr lang="zh-TW" altLang="en-US" sz="2800">
              <a:ea typeface="華康儷宋 Std W5" panose="02020500000000000000" pitchFamily="18" charset="-120"/>
            </a:rPr>
            <a:t>。</a:t>
          </a:r>
          <a:endParaRPr lang="zh-TW" altLang="en-US" sz="2800" dirty="0"/>
        </a:p>
      </dgm:t>
    </dgm:pt>
    <dgm:pt modelId="{09E4CE26-EE6F-4E8C-B409-538CDB774F54}" type="parTrans" cxnId="{46E0981B-B7FF-4EED-A1DF-F3244006D74B}">
      <dgm:prSet/>
      <dgm:spPr/>
      <dgm:t>
        <a:bodyPr/>
        <a:lstStyle/>
        <a:p>
          <a:endParaRPr lang="zh-TW" altLang="en-US"/>
        </a:p>
      </dgm:t>
    </dgm:pt>
    <dgm:pt modelId="{48702572-5544-413C-94E4-F587ADCC0C07}" type="sibTrans" cxnId="{46E0981B-B7FF-4EED-A1DF-F3244006D74B}">
      <dgm:prSet/>
      <dgm:spPr/>
      <dgm:t>
        <a:bodyPr/>
        <a:lstStyle/>
        <a:p>
          <a:endParaRPr lang="zh-TW" altLang="en-US"/>
        </a:p>
      </dgm:t>
    </dgm:pt>
    <dgm:pt modelId="{20119E49-705A-404D-A7D4-6D6D275E9365}">
      <dgm:prSet phldrT="[文字]" custT="1"/>
      <dgm:spPr/>
      <dgm:t>
        <a:bodyPr/>
        <a:lstStyle/>
        <a:p>
          <a:pPr>
            <a:buFont typeface="Arial" panose="020B0604020202020204" pitchFamily="34" charset="0"/>
            <a:buChar char="•"/>
          </a:pPr>
          <a:r>
            <a:rPr kumimoji="0" lang="zh-TW" altLang="en-US" sz="2800" b="1" i="0" u="none" strike="noStrike" cap="none" spc="0" normalizeH="0" baseline="0" noProof="0">
              <a:ln/>
              <a:effectLst/>
              <a:uLnTx/>
              <a:uFillTx/>
              <a:latin typeface="華康儷宋 Std W5" panose="02020500000000000000" pitchFamily="18" charset="-120"/>
              <a:ea typeface="華康儷宋 Std W5" panose="02020500000000000000" pitchFamily="18" charset="-120"/>
            </a:rPr>
            <a:t>成本增加</a:t>
          </a:r>
          <a:r>
            <a:rPr kumimoji="0" lang="zh-TW" altLang="en-US" sz="2800" b="0" i="0" u="none" strike="noStrike" cap="none" spc="0" normalizeH="0" baseline="0" noProof="0">
              <a:ln/>
              <a:effectLst/>
              <a:uLnTx/>
              <a:uFillTx/>
              <a:latin typeface="華康儷宋 Std W5" panose="02020500000000000000" pitchFamily="18" charset="-120"/>
              <a:ea typeface="華康儷宋 Std W5" panose="02020500000000000000" pitchFamily="18" charset="-120"/>
            </a:rPr>
            <a:t>（即被拒絕的可能性更大）。</a:t>
          </a:r>
          <a:endParaRPr lang="zh-TW" altLang="en-US" sz="2800" b="1" dirty="0"/>
        </a:p>
      </dgm:t>
    </dgm:pt>
    <dgm:pt modelId="{96D4F1E2-BFE5-4169-B10C-7A53E91B2474}" type="parTrans" cxnId="{572114F0-663B-4B79-ABB6-251DE4AEA6CD}">
      <dgm:prSet/>
      <dgm:spPr/>
      <dgm:t>
        <a:bodyPr/>
        <a:lstStyle/>
        <a:p>
          <a:endParaRPr lang="zh-TW" altLang="en-US"/>
        </a:p>
      </dgm:t>
    </dgm:pt>
    <dgm:pt modelId="{DCE57B80-7738-4616-AE25-D39B89DA6040}" type="sibTrans" cxnId="{572114F0-663B-4B79-ABB6-251DE4AEA6CD}">
      <dgm:prSet/>
      <dgm:spPr/>
      <dgm:t>
        <a:bodyPr/>
        <a:lstStyle/>
        <a:p>
          <a:endParaRPr lang="zh-TW" altLang="en-US"/>
        </a:p>
      </dgm:t>
    </dgm:pt>
    <dgm:pt modelId="{0EA7F6FF-AE40-4538-A3E8-CC1C5AD42F5C}" type="pres">
      <dgm:prSet presAssocID="{26EFCBB0-4B8A-4774-9BD2-68DCFE316EF1}" presName="linear" presStyleCnt="0">
        <dgm:presLayoutVars>
          <dgm:dir/>
          <dgm:animLvl val="lvl"/>
          <dgm:resizeHandles val="exact"/>
        </dgm:presLayoutVars>
      </dgm:prSet>
      <dgm:spPr/>
    </dgm:pt>
    <dgm:pt modelId="{5012F0D6-338A-4503-BEF1-267AC4C679FE}" type="pres">
      <dgm:prSet presAssocID="{0EEA0A01-87E9-4F4B-A20E-8FD8DD2AE2BA}" presName="parentLin" presStyleCnt="0"/>
      <dgm:spPr/>
    </dgm:pt>
    <dgm:pt modelId="{FD599BA1-44E5-407D-80B4-A4644E3C2AC4}" type="pres">
      <dgm:prSet presAssocID="{0EEA0A01-87E9-4F4B-A20E-8FD8DD2AE2BA}" presName="parentLeftMargin" presStyleLbl="node1" presStyleIdx="0" presStyleCnt="2"/>
      <dgm:spPr/>
    </dgm:pt>
    <dgm:pt modelId="{EFC7B552-DE24-43BC-91AA-E74767968F5B}" type="pres">
      <dgm:prSet presAssocID="{0EEA0A01-87E9-4F4B-A20E-8FD8DD2AE2BA}" presName="parentText" presStyleLbl="node1" presStyleIdx="0" presStyleCnt="2" custScaleX="75940" custScaleY="55845">
        <dgm:presLayoutVars>
          <dgm:chMax val="0"/>
          <dgm:bulletEnabled val="1"/>
        </dgm:presLayoutVars>
      </dgm:prSet>
      <dgm:spPr/>
    </dgm:pt>
    <dgm:pt modelId="{6E347DE0-A23E-4D76-8E9A-4F46CB5ED121}" type="pres">
      <dgm:prSet presAssocID="{0EEA0A01-87E9-4F4B-A20E-8FD8DD2AE2BA}" presName="negativeSpace" presStyleCnt="0"/>
      <dgm:spPr/>
    </dgm:pt>
    <dgm:pt modelId="{C86A563D-06C3-4089-BF2E-CB6BD2BEE299}" type="pres">
      <dgm:prSet presAssocID="{0EEA0A01-87E9-4F4B-A20E-8FD8DD2AE2BA}" presName="childText" presStyleLbl="conFgAcc1" presStyleIdx="0" presStyleCnt="2" custScaleY="85548">
        <dgm:presLayoutVars>
          <dgm:bulletEnabled val="1"/>
        </dgm:presLayoutVars>
      </dgm:prSet>
      <dgm:spPr/>
    </dgm:pt>
    <dgm:pt modelId="{9C5443AD-C672-43EE-B86E-810F579DCA38}" type="pres">
      <dgm:prSet presAssocID="{9A796A79-BC69-4C19-A67F-D5EA3ABEC1D0}" presName="spaceBetweenRectangles" presStyleCnt="0"/>
      <dgm:spPr/>
    </dgm:pt>
    <dgm:pt modelId="{483EC25F-C966-4EF3-B9C5-20E02EA79E30}" type="pres">
      <dgm:prSet presAssocID="{9A03D0AB-0BDF-4D6F-9D52-949E54A3E316}" presName="parentLin" presStyleCnt="0"/>
      <dgm:spPr/>
    </dgm:pt>
    <dgm:pt modelId="{27B02936-E3F3-472B-954F-F5B29CD049F3}" type="pres">
      <dgm:prSet presAssocID="{9A03D0AB-0BDF-4D6F-9D52-949E54A3E316}" presName="parentLeftMargin" presStyleLbl="node1" presStyleIdx="0" presStyleCnt="2"/>
      <dgm:spPr/>
    </dgm:pt>
    <dgm:pt modelId="{CEC1869C-D2EE-4F8A-BBB4-202E7E8B7796}" type="pres">
      <dgm:prSet presAssocID="{9A03D0AB-0BDF-4D6F-9D52-949E54A3E316}" presName="parentText" presStyleLbl="node1" presStyleIdx="1" presStyleCnt="2" custScaleX="75940" custScaleY="55845">
        <dgm:presLayoutVars>
          <dgm:chMax val="0"/>
          <dgm:bulletEnabled val="1"/>
        </dgm:presLayoutVars>
      </dgm:prSet>
      <dgm:spPr/>
    </dgm:pt>
    <dgm:pt modelId="{212C6EB6-87E8-47B8-A911-2FB6B4B68CE2}" type="pres">
      <dgm:prSet presAssocID="{9A03D0AB-0BDF-4D6F-9D52-949E54A3E316}" presName="negativeSpace" presStyleCnt="0"/>
      <dgm:spPr/>
    </dgm:pt>
    <dgm:pt modelId="{454C6A10-0585-4202-8998-2F310E8EDD7E}" type="pres">
      <dgm:prSet presAssocID="{9A03D0AB-0BDF-4D6F-9D52-949E54A3E316}" presName="childText" presStyleLbl="conFgAcc1" presStyleIdx="1" presStyleCnt="2" custScaleY="85548">
        <dgm:presLayoutVars>
          <dgm:bulletEnabled val="1"/>
        </dgm:presLayoutVars>
      </dgm:prSet>
      <dgm:spPr/>
    </dgm:pt>
  </dgm:ptLst>
  <dgm:cxnLst>
    <dgm:cxn modelId="{46E0981B-B7FF-4EED-A1DF-F3244006D74B}" srcId="{0EEA0A01-87E9-4F4B-A20E-8FD8DD2AE2BA}" destId="{72970593-AC59-4EFF-8D1A-B2D0CF9F1719}" srcOrd="1" destOrd="0" parTransId="{09E4CE26-EE6F-4E8C-B409-538CDB774F54}" sibTransId="{48702572-5544-413C-94E4-F587ADCC0C07}"/>
    <dgm:cxn modelId="{1D75B41C-4AE4-4FC4-AACD-83A04666105E}" type="presOf" srcId="{26EFCBB0-4B8A-4774-9BD2-68DCFE316EF1}" destId="{0EA7F6FF-AE40-4538-A3E8-CC1C5AD42F5C}" srcOrd="0" destOrd="0" presId="urn:microsoft.com/office/officeart/2005/8/layout/list1"/>
    <dgm:cxn modelId="{3420451D-F65E-4BB1-86AD-CB93DB99EFF3}" type="presOf" srcId="{20119E49-705A-404D-A7D4-6D6D275E9365}" destId="{454C6A10-0585-4202-8998-2F310E8EDD7E}" srcOrd="0" destOrd="1" presId="urn:microsoft.com/office/officeart/2005/8/layout/list1"/>
    <dgm:cxn modelId="{C804C831-E7C6-4A29-9EE1-531993003C4C}" srcId="{26EFCBB0-4B8A-4774-9BD2-68DCFE316EF1}" destId="{9A03D0AB-0BDF-4D6F-9D52-949E54A3E316}" srcOrd="1" destOrd="0" parTransId="{00C7C263-6B32-4851-8594-D90AA7D81591}" sibTransId="{3E177EB4-13A6-44C4-82F6-F4EA523AE601}"/>
    <dgm:cxn modelId="{E966955B-B6EF-48FC-914F-1268F496028D}" srcId="{9A03D0AB-0BDF-4D6F-9D52-949E54A3E316}" destId="{F2D5BAC7-B009-43E0-8E5C-94E074322123}" srcOrd="0" destOrd="0" parTransId="{FE4BEF65-0DBF-4EC3-963E-7E543009E799}" sibTransId="{23D27CCE-FA06-4C56-835D-D2D61BAF794E}"/>
    <dgm:cxn modelId="{BED7F547-0B7B-4E15-8E1D-55FEDF69C762}" srcId="{0EEA0A01-87E9-4F4B-A20E-8FD8DD2AE2BA}" destId="{F675E0DB-B3BF-4576-9AA1-C5D4E804FF65}" srcOrd="0" destOrd="0" parTransId="{2B36EBDA-E274-462D-9743-42F0016E09D4}" sibTransId="{E829B95A-6ED6-4C9C-AFE0-662047CE0AEF}"/>
    <dgm:cxn modelId="{9A554D83-FF64-4BA2-992C-719B73A50CD7}" type="presOf" srcId="{9A03D0AB-0BDF-4D6F-9D52-949E54A3E316}" destId="{CEC1869C-D2EE-4F8A-BBB4-202E7E8B7796}" srcOrd="1" destOrd="0" presId="urn:microsoft.com/office/officeart/2005/8/layout/list1"/>
    <dgm:cxn modelId="{26C1B28B-918A-4D02-9858-1F16A23C6D01}" srcId="{26EFCBB0-4B8A-4774-9BD2-68DCFE316EF1}" destId="{0EEA0A01-87E9-4F4B-A20E-8FD8DD2AE2BA}" srcOrd="0" destOrd="0" parTransId="{EB3CA231-51AB-4328-9625-95C405881553}" sibTransId="{9A796A79-BC69-4C19-A67F-D5EA3ABEC1D0}"/>
    <dgm:cxn modelId="{7D4AAB8F-A272-4A31-AB36-3437582FA678}" type="presOf" srcId="{0EEA0A01-87E9-4F4B-A20E-8FD8DD2AE2BA}" destId="{FD599BA1-44E5-407D-80B4-A4644E3C2AC4}" srcOrd="0" destOrd="0" presId="urn:microsoft.com/office/officeart/2005/8/layout/list1"/>
    <dgm:cxn modelId="{EF2D69A4-39D4-48D7-AC19-C2EB0ACFAB4A}" type="presOf" srcId="{F2D5BAC7-B009-43E0-8E5C-94E074322123}" destId="{454C6A10-0585-4202-8998-2F310E8EDD7E}" srcOrd="0" destOrd="0" presId="urn:microsoft.com/office/officeart/2005/8/layout/list1"/>
    <dgm:cxn modelId="{DFF9C4AF-C14E-4498-BD52-5C693B3738B2}" type="presOf" srcId="{0EEA0A01-87E9-4F4B-A20E-8FD8DD2AE2BA}" destId="{EFC7B552-DE24-43BC-91AA-E74767968F5B}" srcOrd="1" destOrd="0" presId="urn:microsoft.com/office/officeart/2005/8/layout/list1"/>
    <dgm:cxn modelId="{5B4BC1B4-D27C-49B5-87C5-F55CEBF0438F}" type="presOf" srcId="{F675E0DB-B3BF-4576-9AA1-C5D4E804FF65}" destId="{C86A563D-06C3-4089-BF2E-CB6BD2BEE299}" srcOrd="0" destOrd="0" presId="urn:microsoft.com/office/officeart/2005/8/layout/list1"/>
    <dgm:cxn modelId="{63F7C3BE-D81C-4BF2-A765-3B63C31362BF}" type="presOf" srcId="{72970593-AC59-4EFF-8D1A-B2D0CF9F1719}" destId="{C86A563D-06C3-4089-BF2E-CB6BD2BEE299}" srcOrd="0" destOrd="1" presId="urn:microsoft.com/office/officeart/2005/8/layout/list1"/>
    <dgm:cxn modelId="{7921D6C0-75A2-4B60-875D-3653B748FB3F}" type="presOf" srcId="{9A03D0AB-0BDF-4D6F-9D52-949E54A3E316}" destId="{27B02936-E3F3-472B-954F-F5B29CD049F3}" srcOrd="0" destOrd="0" presId="urn:microsoft.com/office/officeart/2005/8/layout/list1"/>
    <dgm:cxn modelId="{572114F0-663B-4B79-ABB6-251DE4AEA6CD}" srcId="{9A03D0AB-0BDF-4D6F-9D52-949E54A3E316}" destId="{20119E49-705A-404D-A7D4-6D6D275E9365}" srcOrd="1" destOrd="0" parTransId="{96D4F1E2-BFE5-4169-B10C-7A53E91B2474}" sibTransId="{DCE57B80-7738-4616-AE25-D39B89DA6040}"/>
    <dgm:cxn modelId="{9F17F3CA-AA94-456D-A591-72AE7841903D}" type="presParOf" srcId="{0EA7F6FF-AE40-4538-A3E8-CC1C5AD42F5C}" destId="{5012F0D6-338A-4503-BEF1-267AC4C679FE}" srcOrd="0" destOrd="0" presId="urn:microsoft.com/office/officeart/2005/8/layout/list1"/>
    <dgm:cxn modelId="{6BD40EFF-8080-4B22-B82E-4F3CB70F084F}" type="presParOf" srcId="{5012F0D6-338A-4503-BEF1-267AC4C679FE}" destId="{FD599BA1-44E5-407D-80B4-A4644E3C2AC4}" srcOrd="0" destOrd="0" presId="urn:microsoft.com/office/officeart/2005/8/layout/list1"/>
    <dgm:cxn modelId="{9B7CE6C8-4C19-42D1-A635-6E98709C9EFE}" type="presParOf" srcId="{5012F0D6-338A-4503-BEF1-267AC4C679FE}" destId="{EFC7B552-DE24-43BC-91AA-E74767968F5B}" srcOrd="1" destOrd="0" presId="urn:microsoft.com/office/officeart/2005/8/layout/list1"/>
    <dgm:cxn modelId="{33D6C4C9-A1D0-49A5-B715-F6C87E443192}" type="presParOf" srcId="{0EA7F6FF-AE40-4538-A3E8-CC1C5AD42F5C}" destId="{6E347DE0-A23E-4D76-8E9A-4F46CB5ED121}" srcOrd="1" destOrd="0" presId="urn:microsoft.com/office/officeart/2005/8/layout/list1"/>
    <dgm:cxn modelId="{1EAA2A66-5751-4FB3-942F-5CA6EFD4665A}" type="presParOf" srcId="{0EA7F6FF-AE40-4538-A3E8-CC1C5AD42F5C}" destId="{C86A563D-06C3-4089-BF2E-CB6BD2BEE299}" srcOrd="2" destOrd="0" presId="urn:microsoft.com/office/officeart/2005/8/layout/list1"/>
    <dgm:cxn modelId="{412811D5-24BC-467B-9EA9-CE791274595C}" type="presParOf" srcId="{0EA7F6FF-AE40-4538-A3E8-CC1C5AD42F5C}" destId="{9C5443AD-C672-43EE-B86E-810F579DCA38}" srcOrd="3" destOrd="0" presId="urn:microsoft.com/office/officeart/2005/8/layout/list1"/>
    <dgm:cxn modelId="{E19D4B75-6A63-4D2E-AE09-B968A7F0BAA3}" type="presParOf" srcId="{0EA7F6FF-AE40-4538-A3E8-CC1C5AD42F5C}" destId="{483EC25F-C966-4EF3-B9C5-20E02EA79E30}" srcOrd="4" destOrd="0" presId="urn:microsoft.com/office/officeart/2005/8/layout/list1"/>
    <dgm:cxn modelId="{5C668D2F-0ABD-49C2-A671-1BAAEA06E0AE}" type="presParOf" srcId="{483EC25F-C966-4EF3-B9C5-20E02EA79E30}" destId="{27B02936-E3F3-472B-954F-F5B29CD049F3}" srcOrd="0" destOrd="0" presId="urn:microsoft.com/office/officeart/2005/8/layout/list1"/>
    <dgm:cxn modelId="{F2A67CFB-2482-4915-ACD0-1593A1CD667B}" type="presParOf" srcId="{483EC25F-C966-4EF3-B9C5-20E02EA79E30}" destId="{CEC1869C-D2EE-4F8A-BBB4-202E7E8B7796}" srcOrd="1" destOrd="0" presId="urn:microsoft.com/office/officeart/2005/8/layout/list1"/>
    <dgm:cxn modelId="{D242CA11-D3E4-40EC-89AE-B867C4E9AD64}" type="presParOf" srcId="{0EA7F6FF-AE40-4538-A3E8-CC1C5AD42F5C}" destId="{212C6EB6-87E8-47B8-A911-2FB6B4B68CE2}" srcOrd="5" destOrd="0" presId="urn:microsoft.com/office/officeart/2005/8/layout/list1"/>
    <dgm:cxn modelId="{F5C36EED-DFB3-4609-A7F1-3E02F92FCD7D}" type="presParOf" srcId="{0EA7F6FF-AE40-4538-A3E8-CC1C5AD42F5C}" destId="{454C6A10-0585-4202-8998-2F310E8EDD7E}"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F87BEC-E5E1-4145-8BA0-E507FBE4E2C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zh-TW" altLang="en-US"/>
        </a:p>
      </dgm:t>
    </dgm:pt>
    <dgm:pt modelId="{CB5D4815-D462-492E-A4BE-93DF9B34D4EE}">
      <dgm:prSet phldrT="[文字]" custT="1"/>
      <dgm:spPr>
        <a:solidFill>
          <a:schemeClr val="accent2">
            <a:lumMod val="20000"/>
            <a:lumOff val="80000"/>
          </a:schemeClr>
        </a:solidFill>
      </dgm:spPr>
      <dgm:t>
        <a:bodyPr/>
        <a:lstStyle/>
        <a:p>
          <a:r>
            <a:rPr lang="zh-TW" altLang="en-US" sz="3600" b="1" dirty="0">
              <a:solidFill>
                <a:srgbClr val="EB5D5F"/>
              </a:solidFill>
              <a:ea typeface="華康儷宋 Std W5" panose="02020500000000000000" pitchFamily="18" charset="-120"/>
            </a:rPr>
            <a:t>重視利益</a:t>
          </a:r>
          <a:endParaRPr lang="zh-TW" altLang="en-US" sz="3600" dirty="0"/>
        </a:p>
      </dgm:t>
    </dgm:pt>
    <dgm:pt modelId="{FEE9C98D-0E8A-4F3A-962F-EEA927771D70}" type="parTrans" cxnId="{12AE752F-EB15-426B-8A6F-78D5867EABA1}">
      <dgm:prSet/>
      <dgm:spPr/>
      <dgm:t>
        <a:bodyPr/>
        <a:lstStyle/>
        <a:p>
          <a:endParaRPr lang="zh-TW" altLang="en-US"/>
        </a:p>
      </dgm:t>
    </dgm:pt>
    <dgm:pt modelId="{B4C04393-B185-41E0-BA4B-885B88DC2E6B}" type="sibTrans" cxnId="{12AE752F-EB15-426B-8A6F-78D5867EABA1}">
      <dgm:prSet/>
      <dgm:spPr/>
      <dgm:t>
        <a:bodyPr/>
        <a:lstStyle/>
        <a:p>
          <a:endParaRPr lang="zh-TW" altLang="en-US"/>
        </a:p>
      </dgm:t>
    </dgm:pt>
    <dgm:pt modelId="{8D67AE5F-3601-4D6D-A3F5-844DA64EEDD5}">
      <dgm:prSet phldrT="[文字]" custT="1"/>
      <dgm:spPr/>
      <dgm:t>
        <a:bodyPr/>
        <a:lstStyle/>
        <a:p>
          <a:pPr>
            <a:buNone/>
          </a:pP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a:t>
          </a:r>
          <a:r>
            <a:rPr lang="zh-TW" altLang="en-US" sz="2800" b="1" dirty="0">
              <a:solidFill>
                <a:srgbClr val="EB5D5F"/>
              </a:solidFill>
              <a:ea typeface="華康儷宋 Std W5" panose="02020500000000000000" pitchFamily="18" charset="-120"/>
            </a:rPr>
            <a:t>選擇效應驅使</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，使用者會</a:t>
          </a: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變得更挑剔</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，而</a:t>
          </a: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選擇更有吸引力的候選人</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2800" dirty="0"/>
        </a:p>
      </dgm:t>
    </dgm:pt>
    <dgm:pt modelId="{7B39578E-2778-4C18-A03E-FD53BDF238C5}" type="parTrans" cxnId="{9FDAA469-A7DD-4AEC-BA61-BC2EFCA87D3B}">
      <dgm:prSet/>
      <dgm:spPr/>
      <dgm:t>
        <a:bodyPr/>
        <a:lstStyle/>
        <a:p>
          <a:endParaRPr lang="zh-TW" altLang="en-US"/>
        </a:p>
      </dgm:t>
    </dgm:pt>
    <dgm:pt modelId="{4EDF3B84-0AB7-4CEB-97E6-8C7BEB734938}" type="sibTrans" cxnId="{9FDAA469-A7DD-4AEC-BA61-BC2EFCA87D3B}">
      <dgm:prSet/>
      <dgm:spPr/>
      <dgm:t>
        <a:bodyPr/>
        <a:lstStyle/>
        <a:p>
          <a:endParaRPr lang="zh-TW" altLang="en-US"/>
        </a:p>
      </dgm:t>
    </dgm:pt>
    <dgm:pt modelId="{CD5F356E-FA5E-4BA5-B11D-CCE1B924B160}">
      <dgm:prSet phldrT="[文字]" custT="1"/>
      <dgm:spPr>
        <a:solidFill>
          <a:schemeClr val="accent5">
            <a:lumMod val="20000"/>
            <a:lumOff val="80000"/>
          </a:schemeClr>
        </a:solidFill>
      </dgm:spPr>
      <dgm:t>
        <a:bodyPr/>
        <a:lstStyle/>
        <a:p>
          <a:r>
            <a:rPr lang="zh-TW" altLang="en-US" sz="3600" b="1" dirty="0">
              <a:solidFill>
                <a:srgbClr val="49659E"/>
              </a:solidFill>
              <a:ea typeface="華康儷宋 Std W5" panose="02020500000000000000" pitchFamily="18" charset="-120"/>
            </a:rPr>
            <a:t>重視成本</a:t>
          </a:r>
          <a:endParaRPr lang="zh-TW" altLang="en-US" sz="3600" dirty="0"/>
        </a:p>
      </dgm:t>
    </dgm:pt>
    <dgm:pt modelId="{B2C53CB1-8CB0-4A52-BE05-5909294D7024}" type="parTrans" cxnId="{A817E3BB-5AB9-4E8F-AF4B-980D8075148C}">
      <dgm:prSet/>
      <dgm:spPr/>
      <dgm:t>
        <a:bodyPr/>
        <a:lstStyle/>
        <a:p>
          <a:endParaRPr lang="zh-TW" altLang="en-US"/>
        </a:p>
      </dgm:t>
    </dgm:pt>
    <dgm:pt modelId="{13603F78-38BA-4C70-A197-F8E4464A2B09}" type="sibTrans" cxnId="{A817E3BB-5AB9-4E8F-AF4B-980D8075148C}">
      <dgm:prSet/>
      <dgm:spPr/>
      <dgm:t>
        <a:bodyPr/>
        <a:lstStyle/>
        <a:p>
          <a:endParaRPr lang="zh-TW" altLang="en-US"/>
        </a:p>
      </dgm:t>
    </dgm:pt>
    <dgm:pt modelId="{4121D23D-63F3-4D46-818F-8EDEE8FA8730}">
      <dgm:prSet custT="1"/>
      <dgm:spPr/>
      <dgm:t>
        <a:bodyPr/>
        <a:lstStyle/>
        <a:p>
          <a:pPr>
            <a:buNone/>
          </a:pP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積極的選擇行為導致</a:t>
          </a:r>
          <a:r>
            <a:rPr lang="zh-TW" altLang="en-US" sz="2800" b="1" dirty="0">
              <a:solidFill>
                <a:srgbClr val="EB5D5F"/>
              </a:solidFill>
              <a:ea typeface="華康儷宋 Std W5" panose="02020500000000000000" pitchFamily="18" charset="-120"/>
            </a:rPr>
            <a:t>轉換率降低和配對數量減少</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dgm:t>
    </dgm:pt>
    <dgm:pt modelId="{9E2A29B7-67A6-4FA3-9E2D-8E90373CB71A}" type="parTrans" cxnId="{44B34B5B-C0AD-46A9-BDFD-1BBB81B6497D}">
      <dgm:prSet/>
      <dgm:spPr/>
      <dgm:t>
        <a:bodyPr/>
        <a:lstStyle/>
        <a:p>
          <a:endParaRPr lang="zh-TW" altLang="en-US"/>
        </a:p>
      </dgm:t>
    </dgm:pt>
    <dgm:pt modelId="{22F52DD3-E9DB-4427-AA55-4D1A3E113967}" type="sibTrans" cxnId="{44B34B5B-C0AD-46A9-BDFD-1BBB81B6497D}">
      <dgm:prSet/>
      <dgm:spPr/>
      <dgm:t>
        <a:bodyPr/>
        <a:lstStyle/>
        <a:p>
          <a:endParaRPr lang="zh-TW" altLang="en-US"/>
        </a:p>
      </dgm:t>
    </dgm:pt>
    <dgm:pt modelId="{F72FBE28-67D5-461C-9FD0-4021BEA01065}">
      <dgm:prSet phldrT="[文字]" custT="1"/>
      <dgm:spPr/>
      <dgm:t>
        <a:bodyPr/>
        <a:lstStyle/>
        <a:p>
          <a:pPr>
            <a:buNone/>
          </a:pP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a:t>
          </a:r>
          <a:r>
            <a:rPr lang="zh-TW" altLang="en-US" sz="2800" b="1" dirty="0">
              <a:solidFill>
                <a:srgbClr val="49659E"/>
              </a:solidFill>
              <a:ea typeface="華康儷宋 Std W5" panose="02020500000000000000" pitchFamily="18" charset="-120"/>
            </a:rPr>
            <a:t>競爭效應驅使</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，使用者會</a:t>
          </a: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變得不太挑剔</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，而</a:t>
          </a: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選擇較不太吸引力的候選人</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2800" dirty="0"/>
        </a:p>
      </dgm:t>
    </dgm:pt>
    <dgm:pt modelId="{7D5B6B10-A2F4-4639-8781-E67BBF4A4F4D}" type="parTrans" cxnId="{1724D165-25BC-438D-8F6A-3F09E8B3340D}">
      <dgm:prSet/>
      <dgm:spPr/>
      <dgm:t>
        <a:bodyPr/>
        <a:lstStyle/>
        <a:p>
          <a:endParaRPr lang="zh-TW" altLang="en-US"/>
        </a:p>
      </dgm:t>
    </dgm:pt>
    <dgm:pt modelId="{FEC5560C-41B5-454A-BF0E-51F860210980}" type="sibTrans" cxnId="{1724D165-25BC-438D-8F6A-3F09E8B3340D}">
      <dgm:prSet/>
      <dgm:spPr/>
      <dgm:t>
        <a:bodyPr/>
        <a:lstStyle/>
        <a:p>
          <a:endParaRPr lang="zh-TW" altLang="en-US"/>
        </a:p>
      </dgm:t>
    </dgm:pt>
    <dgm:pt modelId="{5F6E03FB-9716-4441-9F5F-42A4212580CD}">
      <dgm:prSet custT="1"/>
      <dgm:spPr/>
      <dgm:t>
        <a:bodyPr/>
        <a:lstStyle/>
        <a:p>
          <a:pPr>
            <a:buNone/>
          </a:pP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保守行為卻帶來</a:t>
          </a:r>
          <a:r>
            <a:rPr lang="zh-TW" altLang="en-US" sz="2800" b="1" dirty="0">
              <a:solidFill>
                <a:srgbClr val="49659E"/>
              </a:solidFill>
              <a:ea typeface="華康儷宋 Std W5" panose="02020500000000000000" pitchFamily="18" charset="-120"/>
            </a:rPr>
            <a:t>高轉換率和配對數量增加</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dgm:t>
    </dgm:pt>
    <dgm:pt modelId="{B8DD7827-61CD-47A8-AC3D-CF375A885B77}" type="parTrans" cxnId="{FF845A7A-3D27-4C08-9F71-C9680042D305}">
      <dgm:prSet/>
      <dgm:spPr/>
      <dgm:t>
        <a:bodyPr/>
        <a:lstStyle/>
        <a:p>
          <a:endParaRPr lang="zh-TW" altLang="en-US"/>
        </a:p>
      </dgm:t>
    </dgm:pt>
    <dgm:pt modelId="{D31D1820-F4D4-43AD-993B-955A87D11D7D}" type="sibTrans" cxnId="{FF845A7A-3D27-4C08-9F71-C9680042D305}">
      <dgm:prSet/>
      <dgm:spPr/>
      <dgm:t>
        <a:bodyPr/>
        <a:lstStyle/>
        <a:p>
          <a:endParaRPr lang="zh-TW" altLang="en-US"/>
        </a:p>
      </dgm:t>
    </dgm:pt>
    <dgm:pt modelId="{BD8D104B-344A-4C8B-8DEE-CE0982E26BCE}" type="pres">
      <dgm:prSet presAssocID="{7BF87BEC-E5E1-4145-8BA0-E507FBE4E2CE}" presName="linear" presStyleCnt="0">
        <dgm:presLayoutVars>
          <dgm:dir/>
          <dgm:animLvl val="lvl"/>
          <dgm:resizeHandles val="exact"/>
        </dgm:presLayoutVars>
      </dgm:prSet>
      <dgm:spPr/>
    </dgm:pt>
    <dgm:pt modelId="{D07138B0-17FA-4D5E-93E0-3AD97E8A30FD}" type="pres">
      <dgm:prSet presAssocID="{CB5D4815-D462-492E-A4BE-93DF9B34D4EE}" presName="parentLin" presStyleCnt="0"/>
      <dgm:spPr/>
    </dgm:pt>
    <dgm:pt modelId="{E88BF139-425F-433D-A542-E5A4268604FA}" type="pres">
      <dgm:prSet presAssocID="{CB5D4815-D462-492E-A4BE-93DF9B34D4EE}" presName="parentLeftMargin" presStyleLbl="node1" presStyleIdx="0" presStyleCnt="2"/>
      <dgm:spPr/>
    </dgm:pt>
    <dgm:pt modelId="{9CF3D5C6-DA55-4E2C-91C2-96064D6023C5}" type="pres">
      <dgm:prSet presAssocID="{CB5D4815-D462-492E-A4BE-93DF9B34D4EE}" presName="parentText" presStyleLbl="node1" presStyleIdx="0" presStyleCnt="2" custScaleY="48313" custLinFactNeighborY="-14115">
        <dgm:presLayoutVars>
          <dgm:chMax val="0"/>
          <dgm:bulletEnabled val="1"/>
        </dgm:presLayoutVars>
      </dgm:prSet>
      <dgm:spPr/>
    </dgm:pt>
    <dgm:pt modelId="{5B9DF20A-681A-4D0B-9DC4-F56AFA1F2C92}" type="pres">
      <dgm:prSet presAssocID="{CB5D4815-D462-492E-A4BE-93DF9B34D4EE}" presName="negativeSpace" presStyleCnt="0"/>
      <dgm:spPr/>
    </dgm:pt>
    <dgm:pt modelId="{B509799A-9807-4667-95F4-661B6C670518}" type="pres">
      <dgm:prSet presAssocID="{CB5D4815-D462-492E-A4BE-93DF9B34D4EE}" presName="childText" presStyleLbl="conFgAcc1" presStyleIdx="0" presStyleCnt="2" custScaleY="79740">
        <dgm:presLayoutVars>
          <dgm:bulletEnabled val="1"/>
        </dgm:presLayoutVars>
      </dgm:prSet>
      <dgm:spPr/>
    </dgm:pt>
    <dgm:pt modelId="{63ACA755-C5F8-4ADF-9712-E9A691773BE7}" type="pres">
      <dgm:prSet presAssocID="{B4C04393-B185-41E0-BA4B-885B88DC2E6B}" presName="spaceBetweenRectangles" presStyleCnt="0"/>
      <dgm:spPr/>
    </dgm:pt>
    <dgm:pt modelId="{D1D040FA-4E72-4C5E-BB65-EC5C4E938924}" type="pres">
      <dgm:prSet presAssocID="{CD5F356E-FA5E-4BA5-B11D-CCE1B924B160}" presName="parentLin" presStyleCnt="0"/>
      <dgm:spPr/>
    </dgm:pt>
    <dgm:pt modelId="{8A83449A-3658-4998-99E0-595F80294B3A}" type="pres">
      <dgm:prSet presAssocID="{CD5F356E-FA5E-4BA5-B11D-CCE1B924B160}" presName="parentLeftMargin" presStyleLbl="node1" presStyleIdx="0" presStyleCnt="2"/>
      <dgm:spPr/>
    </dgm:pt>
    <dgm:pt modelId="{E2C1C5EC-3F0A-406D-8BD2-7143B1862DFA}" type="pres">
      <dgm:prSet presAssocID="{CD5F356E-FA5E-4BA5-B11D-CCE1B924B160}" presName="parentText" presStyleLbl="node1" presStyleIdx="1" presStyleCnt="2" custScaleY="48313" custLinFactNeighborY="-14115">
        <dgm:presLayoutVars>
          <dgm:chMax val="0"/>
          <dgm:bulletEnabled val="1"/>
        </dgm:presLayoutVars>
      </dgm:prSet>
      <dgm:spPr/>
    </dgm:pt>
    <dgm:pt modelId="{D42200EA-CA48-479C-950A-7B19210C54B4}" type="pres">
      <dgm:prSet presAssocID="{CD5F356E-FA5E-4BA5-B11D-CCE1B924B160}" presName="negativeSpace" presStyleCnt="0"/>
      <dgm:spPr/>
    </dgm:pt>
    <dgm:pt modelId="{F937E1BE-7332-4DC7-9EB1-101BE77BAE0D}" type="pres">
      <dgm:prSet presAssocID="{CD5F356E-FA5E-4BA5-B11D-CCE1B924B160}" presName="childText" presStyleLbl="conFgAcc1" presStyleIdx="1" presStyleCnt="2" custScaleY="79740">
        <dgm:presLayoutVars>
          <dgm:bulletEnabled val="1"/>
        </dgm:presLayoutVars>
      </dgm:prSet>
      <dgm:spPr/>
    </dgm:pt>
  </dgm:ptLst>
  <dgm:cxnLst>
    <dgm:cxn modelId="{12AE752F-EB15-426B-8A6F-78D5867EABA1}" srcId="{7BF87BEC-E5E1-4145-8BA0-E507FBE4E2CE}" destId="{CB5D4815-D462-492E-A4BE-93DF9B34D4EE}" srcOrd="0" destOrd="0" parTransId="{FEE9C98D-0E8A-4F3A-962F-EEA927771D70}" sibTransId="{B4C04393-B185-41E0-BA4B-885B88DC2E6B}"/>
    <dgm:cxn modelId="{44B34B5B-C0AD-46A9-BDFD-1BBB81B6497D}" srcId="{CB5D4815-D462-492E-A4BE-93DF9B34D4EE}" destId="{4121D23D-63F3-4D46-818F-8EDEE8FA8730}" srcOrd="1" destOrd="0" parTransId="{9E2A29B7-67A6-4FA3-9E2D-8E90373CB71A}" sibTransId="{22F52DD3-E9DB-4427-AA55-4D1A3E113967}"/>
    <dgm:cxn modelId="{1724D165-25BC-438D-8F6A-3F09E8B3340D}" srcId="{CD5F356E-FA5E-4BA5-B11D-CCE1B924B160}" destId="{F72FBE28-67D5-461C-9FD0-4021BEA01065}" srcOrd="0" destOrd="0" parTransId="{7D5B6B10-A2F4-4639-8781-E67BBF4A4F4D}" sibTransId="{FEC5560C-41B5-454A-BF0E-51F860210980}"/>
    <dgm:cxn modelId="{9FDAA469-A7DD-4AEC-BA61-BC2EFCA87D3B}" srcId="{CB5D4815-D462-492E-A4BE-93DF9B34D4EE}" destId="{8D67AE5F-3601-4D6D-A3F5-844DA64EEDD5}" srcOrd="0" destOrd="0" parTransId="{7B39578E-2778-4C18-A03E-FD53BDF238C5}" sibTransId="{4EDF3B84-0AB7-4CEB-97E6-8C7BEB734938}"/>
    <dgm:cxn modelId="{FF845A7A-3D27-4C08-9F71-C9680042D305}" srcId="{CD5F356E-FA5E-4BA5-B11D-CCE1B924B160}" destId="{5F6E03FB-9716-4441-9F5F-42A4212580CD}" srcOrd="1" destOrd="0" parTransId="{B8DD7827-61CD-47A8-AC3D-CF375A885B77}" sibTransId="{D31D1820-F4D4-43AD-993B-955A87D11D7D}"/>
    <dgm:cxn modelId="{EAA70B8B-AE0E-451B-920C-366035A19962}" type="presOf" srcId="{CB5D4815-D462-492E-A4BE-93DF9B34D4EE}" destId="{9CF3D5C6-DA55-4E2C-91C2-96064D6023C5}" srcOrd="1" destOrd="0" presId="urn:microsoft.com/office/officeart/2005/8/layout/list1"/>
    <dgm:cxn modelId="{7C60028E-CDA6-4931-B49C-8C87E5CF10BF}" type="presOf" srcId="{CD5F356E-FA5E-4BA5-B11D-CCE1B924B160}" destId="{8A83449A-3658-4998-99E0-595F80294B3A}" srcOrd="0" destOrd="0" presId="urn:microsoft.com/office/officeart/2005/8/layout/list1"/>
    <dgm:cxn modelId="{ABB1C0BA-1A27-4E27-B6E3-71611A8F753F}" type="presOf" srcId="{4121D23D-63F3-4D46-818F-8EDEE8FA8730}" destId="{B509799A-9807-4667-95F4-661B6C670518}" srcOrd="0" destOrd="1" presId="urn:microsoft.com/office/officeart/2005/8/layout/list1"/>
    <dgm:cxn modelId="{A817E3BB-5AB9-4E8F-AF4B-980D8075148C}" srcId="{7BF87BEC-E5E1-4145-8BA0-E507FBE4E2CE}" destId="{CD5F356E-FA5E-4BA5-B11D-CCE1B924B160}" srcOrd="1" destOrd="0" parTransId="{B2C53CB1-8CB0-4A52-BE05-5909294D7024}" sibTransId="{13603F78-38BA-4C70-A197-F8E4464A2B09}"/>
    <dgm:cxn modelId="{58B34AC0-F487-440C-8978-9ABD3D16F4CB}" type="presOf" srcId="{8D67AE5F-3601-4D6D-A3F5-844DA64EEDD5}" destId="{B509799A-9807-4667-95F4-661B6C670518}" srcOrd="0" destOrd="0" presId="urn:microsoft.com/office/officeart/2005/8/layout/list1"/>
    <dgm:cxn modelId="{C5BC6FC4-EFCF-4379-B105-D65C8FD7CD0F}" type="presOf" srcId="{F72FBE28-67D5-461C-9FD0-4021BEA01065}" destId="{F937E1BE-7332-4DC7-9EB1-101BE77BAE0D}" srcOrd="0" destOrd="0" presId="urn:microsoft.com/office/officeart/2005/8/layout/list1"/>
    <dgm:cxn modelId="{031D84D1-D900-4DAE-8407-F0DBBF2F7C7F}" type="presOf" srcId="{CB5D4815-D462-492E-A4BE-93DF9B34D4EE}" destId="{E88BF139-425F-433D-A542-E5A4268604FA}" srcOrd="0" destOrd="0" presId="urn:microsoft.com/office/officeart/2005/8/layout/list1"/>
    <dgm:cxn modelId="{FD63D7DC-BBE2-494C-9E2A-4C32C5DACA27}" type="presOf" srcId="{CD5F356E-FA5E-4BA5-B11D-CCE1B924B160}" destId="{E2C1C5EC-3F0A-406D-8BD2-7143B1862DFA}" srcOrd="1" destOrd="0" presId="urn:microsoft.com/office/officeart/2005/8/layout/list1"/>
    <dgm:cxn modelId="{9E3F24EC-ED4C-488F-BD05-771C4A945252}" type="presOf" srcId="{7BF87BEC-E5E1-4145-8BA0-E507FBE4E2CE}" destId="{BD8D104B-344A-4C8B-8DEE-CE0982E26BCE}" srcOrd="0" destOrd="0" presId="urn:microsoft.com/office/officeart/2005/8/layout/list1"/>
    <dgm:cxn modelId="{44E830F2-56E0-4ADB-A5D6-15A32A126A52}" type="presOf" srcId="{5F6E03FB-9716-4441-9F5F-42A4212580CD}" destId="{F937E1BE-7332-4DC7-9EB1-101BE77BAE0D}" srcOrd="0" destOrd="1" presId="urn:microsoft.com/office/officeart/2005/8/layout/list1"/>
    <dgm:cxn modelId="{3F235575-B6C7-4E9D-B895-C7DEFE6674C9}" type="presParOf" srcId="{BD8D104B-344A-4C8B-8DEE-CE0982E26BCE}" destId="{D07138B0-17FA-4D5E-93E0-3AD97E8A30FD}" srcOrd="0" destOrd="0" presId="urn:microsoft.com/office/officeart/2005/8/layout/list1"/>
    <dgm:cxn modelId="{8E08C9BE-AE0B-44AA-A78D-F2F0BC92F266}" type="presParOf" srcId="{D07138B0-17FA-4D5E-93E0-3AD97E8A30FD}" destId="{E88BF139-425F-433D-A542-E5A4268604FA}" srcOrd="0" destOrd="0" presId="urn:microsoft.com/office/officeart/2005/8/layout/list1"/>
    <dgm:cxn modelId="{0E5E5562-8C5F-4103-A582-FD954DF2A2F3}" type="presParOf" srcId="{D07138B0-17FA-4D5E-93E0-3AD97E8A30FD}" destId="{9CF3D5C6-DA55-4E2C-91C2-96064D6023C5}" srcOrd="1" destOrd="0" presId="urn:microsoft.com/office/officeart/2005/8/layout/list1"/>
    <dgm:cxn modelId="{E0B07996-0DFD-4260-8D47-CC961E6ADD20}" type="presParOf" srcId="{BD8D104B-344A-4C8B-8DEE-CE0982E26BCE}" destId="{5B9DF20A-681A-4D0B-9DC4-F56AFA1F2C92}" srcOrd="1" destOrd="0" presId="urn:microsoft.com/office/officeart/2005/8/layout/list1"/>
    <dgm:cxn modelId="{336AD31E-E19A-4AF3-852D-20C24507F1F1}" type="presParOf" srcId="{BD8D104B-344A-4C8B-8DEE-CE0982E26BCE}" destId="{B509799A-9807-4667-95F4-661B6C670518}" srcOrd="2" destOrd="0" presId="urn:microsoft.com/office/officeart/2005/8/layout/list1"/>
    <dgm:cxn modelId="{AA4C79DD-A3EB-4784-909D-42E36CC284D9}" type="presParOf" srcId="{BD8D104B-344A-4C8B-8DEE-CE0982E26BCE}" destId="{63ACA755-C5F8-4ADF-9712-E9A691773BE7}" srcOrd="3" destOrd="0" presId="urn:microsoft.com/office/officeart/2005/8/layout/list1"/>
    <dgm:cxn modelId="{D91411C5-B504-4BCA-8A2B-6F31F2180EFC}" type="presParOf" srcId="{BD8D104B-344A-4C8B-8DEE-CE0982E26BCE}" destId="{D1D040FA-4E72-4C5E-BB65-EC5C4E938924}" srcOrd="4" destOrd="0" presId="urn:microsoft.com/office/officeart/2005/8/layout/list1"/>
    <dgm:cxn modelId="{F5E159E2-DCA7-473F-9127-F20DFB803EB7}" type="presParOf" srcId="{D1D040FA-4E72-4C5E-BB65-EC5C4E938924}" destId="{8A83449A-3658-4998-99E0-595F80294B3A}" srcOrd="0" destOrd="0" presId="urn:microsoft.com/office/officeart/2005/8/layout/list1"/>
    <dgm:cxn modelId="{BE751EAF-34D6-4144-9B5B-FBB1B7284F4D}" type="presParOf" srcId="{D1D040FA-4E72-4C5E-BB65-EC5C4E938924}" destId="{E2C1C5EC-3F0A-406D-8BD2-7143B1862DFA}" srcOrd="1" destOrd="0" presId="urn:microsoft.com/office/officeart/2005/8/layout/list1"/>
    <dgm:cxn modelId="{61775F8C-A568-4442-90C9-ADE81FFC83DF}" type="presParOf" srcId="{BD8D104B-344A-4C8B-8DEE-CE0982E26BCE}" destId="{D42200EA-CA48-479C-950A-7B19210C54B4}" srcOrd="5" destOrd="0" presId="urn:microsoft.com/office/officeart/2005/8/layout/list1"/>
    <dgm:cxn modelId="{5657D0B5-2CC5-4D1D-9130-1ADE35E8D53C}" type="presParOf" srcId="{BD8D104B-344A-4C8B-8DEE-CE0982E26BCE}" destId="{F937E1BE-7332-4DC7-9EB1-101BE77BAE0D}"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10A36A-35AC-40AE-BAB0-980CEADB324E}" type="doc">
      <dgm:prSet loTypeId="urn:microsoft.com/office/officeart/2005/8/layout/list1" loCatId="list" qsTypeId="urn:microsoft.com/office/officeart/2005/8/quickstyle/simple1" qsCatId="simple" csTypeId="urn:microsoft.com/office/officeart/2005/8/colors/accent2_5" csCatId="accent2" phldr="1"/>
      <dgm:spPr/>
      <dgm:t>
        <a:bodyPr/>
        <a:lstStyle/>
        <a:p>
          <a:endParaRPr lang="zh-TW" altLang="en-US"/>
        </a:p>
      </dgm:t>
    </dgm:pt>
    <dgm:pt modelId="{B395B013-76DC-465A-8B03-F01765167029}">
      <dgm:prSet phldrT="[文字]"/>
      <dgm:spPr/>
      <dgm:t>
        <a:bodyPr/>
        <a:lstStyle/>
        <a:p>
          <a:pPr>
            <a:buClrTx/>
            <a:buSzTx/>
            <a:buAutoNum type="arabicPeriod"/>
          </a:pPr>
          <a:r>
            <a:rPr kumimoji="0" lang="zh-TW" altLang="en-US" b="1" i="0" u="none" strike="noStrike" cap="none" spc="0" normalizeH="0" baseline="0" noProof="0" dirty="0">
              <a:ln>
                <a:noFill/>
              </a:ln>
              <a:solidFill>
                <a:prstClr val="black"/>
              </a:solidFill>
              <a:effectLst/>
              <a:uLnTx/>
              <a:uFillTx/>
              <a:ea typeface="華康儷宋 Std W5" panose="02020500000000000000" pitchFamily="18" charset="-120"/>
            </a:rPr>
            <a:t>不同性別對風險感知和重視社會地位程度的差異</a:t>
          </a:r>
        </a:p>
      </dgm:t>
    </dgm:pt>
    <dgm:pt modelId="{909E825D-29B7-4C4D-BA6E-EE6053DBD03E}" type="parTrans" cxnId="{EFA1F601-3C5E-4ADE-AEB1-B8789A47366E}">
      <dgm:prSet/>
      <dgm:spPr/>
      <dgm:t>
        <a:bodyPr/>
        <a:lstStyle/>
        <a:p>
          <a:endParaRPr lang="zh-TW" altLang="en-US"/>
        </a:p>
      </dgm:t>
    </dgm:pt>
    <dgm:pt modelId="{94876CD4-60F6-4C76-B7A1-4853BBBE400F}" type="sibTrans" cxnId="{EFA1F601-3C5E-4ADE-AEB1-B8789A47366E}">
      <dgm:prSet/>
      <dgm:spPr/>
      <dgm:t>
        <a:bodyPr/>
        <a:lstStyle/>
        <a:p>
          <a:endParaRPr lang="zh-TW" altLang="en-US"/>
        </a:p>
      </dgm:t>
    </dgm:pt>
    <dgm:pt modelId="{4EA8234C-1E9D-4BAE-A7B3-19F6C9574D82}">
      <dgm:prSet phldrT="[文字]" custT="1"/>
      <dgm:spPr/>
      <dgm:t>
        <a:bodyPr/>
        <a:lstStyle/>
        <a:p>
          <a:pPr>
            <a:buClrTx/>
            <a:buSzTx/>
            <a:buFont typeface="Arial" panose="020B0604020202020204" pitchFamily="34" charset="0"/>
            <a:buChar char="•"/>
          </a:pPr>
          <a:r>
            <a:rPr kumimoji="0" lang="zh-TW" altLang="en-US" sz="2800" b="1" i="0" u="none" strike="noStrike"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女性對風險表現出更大顧慮</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2800" dirty="0"/>
        </a:p>
      </dgm:t>
    </dgm:pt>
    <dgm:pt modelId="{FF29C2B5-F5F5-47A2-94E5-B7766A36695C}" type="parTrans" cxnId="{A230226C-6B96-4CC1-A7F5-45245077F9CE}">
      <dgm:prSet/>
      <dgm:spPr/>
      <dgm:t>
        <a:bodyPr/>
        <a:lstStyle/>
        <a:p>
          <a:endParaRPr lang="zh-TW" altLang="en-US"/>
        </a:p>
      </dgm:t>
    </dgm:pt>
    <dgm:pt modelId="{D2E5018B-7A08-4474-A147-B5BF44DC600E}" type="sibTrans" cxnId="{A230226C-6B96-4CC1-A7F5-45245077F9CE}">
      <dgm:prSet/>
      <dgm:spPr/>
      <dgm:t>
        <a:bodyPr/>
        <a:lstStyle/>
        <a:p>
          <a:endParaRPr lang="zh-TW" altLang="en-US"/>
        </a:p>
      </dgm:t>
    </dgm:pt>
    <dgm:pt modelId="{A18DB14C-09E6-4E65-AC1B-F32038B0C9CF}">
      <dgm:prSet custT="1"/>
      <dgm:spPr/>
      <dgm:t>
        <a:bodyPr/>
        <a:lstStyle/>
        <a:p>
          <a:pPr>
            <a:buClrTx/>
            <a:buSzTx/>
            <a:buFont typeface="Arial" panose="020B0604020202020204" pitchFamily="34" charset="0"/>
            <a:buChar char="•"/>
          </a:pPr>
          <a:r>
            <a:rPr kumimoji="0" lang="zh-TW" altLang="en-US" sz="2800" b="1" i="0" u="none" strike="noStrike"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男性傾向把風險視為挑戰</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女性則傾向規避風險</a:t>
          </a:r>
          <a:r>
            <a:rPr lang="zh-TW" altLang="en-US" sz="2800" dirty="0">
              <a:solidFill>
                <a:prstClr val="black"/>
              </a:solidFill>
              <a:ea typeface="華康儷宋 Std W5" panose="02020500000000000000" pitchFamily="18" charset="-120"/>
            </a:rPr>
            <a:t>（</a:t>
          </a:r>
          <a:r>
            <a:rPr lang="en-US" altLang="zh-TW" sz="2800" dirty="0">
              <a:solidFill>
                <a:prstClr val="black"/>
              </a:solidFill>
              <a:ea typeface="華康儷宋 Std W5" panose="02020500000000000000" pitchFamily="18" charset="-120"/>
            </a:rPr>
            <a:t>Arch 1993</a:t>
          </a:r>
          <a:r>
            <a:rPr lang="zh-TW" altLang="en-US" sz="2800" dirty="0">
              <a:solidFill>
                <a:prstClr val="black"/>
              </a:solidFill>
              <a:ea typeface="華康儷宋 Std W5" panose="02020500000000000000" pitchFamily="18" charset="-120"/>
            </a:rPr>
            <a:t>）。</a:t>
          </a:r>
          <a:endParaRPr lang="en-US" altLang="zh-TW" sz="2800" dirty="0">
            <a:solidFill>
              <a:prstClr val="black"/>
            </a:solidFill>
            <a:ea typeface="華康儷宋 Std W5" panose="02020500000000000000" pitchFamily="18" charset="-120"/>
          </a:endParaRPr>
        </a:p>
      </dgm:t>
    </dgm:pt>
    <dgm:pt modelId="{6334B0BD-672F-4C05-BCBD-3BDA32EE4E96}" type="parTrans" cxnId="{433AAE7D-70C1-4072-92C9-4C87F3FE441E}">
      <dgm:prSet/>
      <dgm:spPr/>
      <dgm:t>
        <a:bodyPr/>
        <a:lstStyle/>
        <a:p>
          <a:endParaRPr lang="zh-TW" altLang="en-US"/>
        </a:p>
      </dgm:t>
    </dgm:pt>
    <dgm:pt modelId="{3F8B7006-069A-4BC1-92AB-3CA029D5319A}" type="sibTrans" cxnId="{433AAE7D-70C1-4072-92C9-4C87F3FE441E}">
      <dgm:prSet/>
      <dgm:spPr/>
      <dgm:t>
        <a:bodyPr/>
        <a:lstStyle/>
        <a:p>
          <a:endParaRPr lang="zh-TW" altLang="en-US"/>
        </a:p>
      </dgm:t>
    </dgm:pt>
    <dgm:pt modelId="{4C3D3803-CB65-4F27-A874-304713A4D060}">
      <dgm:prSet custT="1"/>
      <dgm:spPr/>
      <dgm:t>
        <a:bodyPr/>
        <a:lstStyle/>
        <a:p>
          <a:pPr>
            <a:buClrTx/>
            <a:buSzTx/>
            <a:buFont typeface="Arial" panose="020B0604020202020204" pitchFamily="34" charset="0"/>
            <a:buChar char="•"/>
          </a:pPr>
          <a:r>
            <a:rPr kumimoji="0" lang="zh-TW" altLang="en-US" sz="2800" b="1" i="0" u="none" strike="noStrike"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男性使用者的被拒絕成本較低</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Schar-</a:t>
          </a:r>
          <a:r>
            <a:rPr kumimoji="0" lang="en-US" altLang="zh-TW" sz="2800" b="0" i="0" u="none" strike="noStrike"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lott</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Christ 1995</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Fisman</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2006</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Bapna</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2016</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dgm:t>
    </dgm:pt>
    <dgm:pt modelId="{A1AAA9ED-459D-4E3E-8144-5066A847FB23}" type="parTrans" cxnId="{0C785DF1-1657-4A87-B4FC-76FD4F02A589}">
      <dgm:prSet/>
      <dgm:spPr/>
      <dgm:t>
        <a:bodyPr/>
        <a:lstStyle/>
        <a:p>
          <a:endParaRPr lang="zh-TW" altLang="en-US"/>
        </a:p>
      </dgm:t>
    </dgm:pt>
    <dgm:pt modelId="{004D16C7-3FFC-4FAB-B239-316C004DBCC9}" type="sibTrans" cxnId="{0C785DF1-1657-4A87-B4FC-76FD4F02A589}">
      <dgm:prSet/>
      <dgm:spPr/>
      <dgm:t>
        <a:bodyPr/>
        <a:lstStyle/>
        <a:p>
          <a:endParaRPr lang="zh-TW" altLang="en-US"/>
        </a:p>
      </dgm:t>
    </dgm:pt>
    <dgm:pt modelId="{9504CC3D-8BD6-4A9B-A7BF-A9DE1D8FCBA5}">
      <dgm:prSet custT="1"/>
      <dgm:spPr/>
      <dgm:t>
        <a:bodyPr/>
        <a:lstStyle/>
        <a:p>
          <a:pPr>
            <a:buClrTx/>
            <a:buSzTx/>
            <a:buFont typeface="Arial" panose="020B0604020202020204" pitchFamily="34" charset="0"/>
            <a:buChar char="•"/>
          </a:pP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女性對於主動行動更加猶豫不決，因為</a:t>
          </a:r>
          <a:r>
            <a:rPr kumimoji="0" lang="zh-TW" altLang="en-US" sz="2800" b="1" i="0" u="none" strike="noStrike"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女性對拒絕的恐懼比男性更大</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Vorauer</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Ratner</a:t>
          </a:r>
          <a:r>
            <a:rPr lang="zh-TW" altLang="en-US" sz="2800" dirty="0">
              <a:solidFill>
                <a:prstClr val="black"/>
              </a:solidFill>
              <a:latin typeface="華康儷宋 Std W5" panose="02020500000000000000" pitchFamily="18" charset="-120"/>
              <a:ea typeface="華康儷宋 Std W5" panose="02020500000000000000" pitchFamily="18" charset="-120"/>
            </a:rPr>
            <a:t> </a:t>
          </a:r>
          <a:r>
            <a:rPr kumimoji="0" lang="en-US" altLang="zh-TW"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1996</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dgm:t>
    </dgm:pt>
    <dgm:pt modelId="{C8CDE60C-D992-47C1-BE53-A4853DABB504}" type="parTrans" cxnId="{810F907F-8EA5-48B8-BB89-60C85A82D63F}">
      <dgm:prSet/>
      <dgm:spPr/>
      <dgm:t>
        <a:bodyPr/>
        <a:lstStyle/>
        <a:p>
          <a:endParaRPr lang="zh-TW" altLang="en-US"/>
        </a:p>
      </dgm:t>
    </dgm:pt>
    <dgm:pt modelId="{B90356AB-A770-4F6D-BC81-0784076937B2}" type="sibTrans" cxnId="{810F907F-8EA5-48B8-BB89-60C85A82D63F}">
      <dgm:prSet/>
      <dgm:spPr/>
      <dgm:t>
        <a:bodyPr/>
        <a:lstStyle/>
        <a:p>
          <a:endParaRPr lang="zh-TW" altLang="en-US"/>
        </a:p>
      </dgm:t>
    </dgm:pt>
    <dgm:pt modelId="{782D7FDF-AAA9-4915-9E43-5D4FE980382C}" type="pres">
      <dgm:prSet presAssocID="{B910A36A-35AC-40AE-BAB0-980CEADB324E}" presName="linear" presStyleCnt="0">
        <dgm:presLayoutVars>
          <dgm:dir/>
          <dgm:animLvl val="lvl"/>
          <dgm:resizeHandles val="exact"/>
        </dgm:presLayoutVars>
      </dgm:prSet>
      <dgm:spPr/>
    </dgm:pt>
    <dgm:pt modelId="{3BE66340-23A7-4AB6-BCAF-2827B2C6FDBB}" type="pres">
      <dgm:prSet presAssocID="{B395B013-76DC-465A-8B03-F01765167029}" presName="parentLin" presStyleCnt="0"/>
      <dgm:spPr/>
    </dgm:pt>
    <dgm:pt modelId="{9A453D16-BD3D-4CC2-9BF3-C4B6D5D7D256}" type="pres">
      <dgm:prSet presAssocID="{B395B013-76DC-465A-8B03-F01765167029}" presName="parentLeftMargin" presStyleLbl="node1" presStyleIdx="0" presStyleCnt="1"/>
      <dgm:spPr/>
    </dgm:pt>
    <dgm:pt modelId="{5A4C41F2-4E8F-4A71-8016-ECE9390A26E3}" type="pres">
      <dgm:prSet presAssocID="{B395B013-76DC-465A-8B03-F01765167029}" presName="parentText" presStyleLbl="node1" presStyleIdx="0" presStyleCnt="1">
        <dgm:presLayoutVars>
          <dgm:chMax val="0"/>
          <dgm:bulletEnabled val="1"/>
        </dgm:presLayoutVars>
      </dgm:prSet>
      <dgm:spPr/>
    </dgm:pt>
    <dgm:pt modelId="{5D0C51A8-358D-4536-BBD1-E4271F0F54AF}" type="pres">
      <dgm:prSet presAssocID="{B395B013-76DC-465A-8B03-F01765167029}" presName="negativeSpace" presStyleCnt="0"/>
      <dgm:spPr/>
    </dgm:pt>
    <dgm:pt modelId="{5B1240B6-37CE-4FEB-BEB9-BD04B11B0357}" type="pres">
      <dgm:prSet presAssocID="{B395B013-76DC-465A-8B03-F01765167029}" presName="childText" presStyleLbl="conFgAcc1" presStyleIdx="0" presStyleCnt="1" custLinFactNeighborX="-625" custLinFactNeighborY="14332">
        <dgm:presLayoutVars>
          <dgm:bulletEnabled val="1"/>
        </dgm:presLayoutVars>
      </dgm:prSet>
      <dgm:spPr/>
    </dgm:pt>
  </dgm:ptLst>
  <dgm:cxnLst>
    <dgm:cxn modelId="{EFA1F601-3C5E-4ADE-AEB1-B8789A47366E}" srcId="{B910A36A-35AC-40AE-BAB0-980CEADB324E}" destId="{B395B013-76DC-465A-8B03-F01765167029}" srcOrd="0" destOrd="0" parTransId="{909E825D-29B7-4C4D-BA6E-EE6053DBD03E}" sibTransId="{94876CD4-60F6-4C76-B7A1-4853BBBE400F}"/>
    <dgm:cxn modelId="{04D57D20-D4AB-4A12-836E-F533F77788DF}" type="presOf" srcId="{B910A36A-35AC-40AE-BAB0-980CEADB324E}" destId="{782D7FDF-AAA9-4915-9E43-5D4FE980382C}" srcOrd="0" destOrd="0" presId="urn:microsoft.com/office/officeart/2005/8/layout/list1"/>
    <dgm:cxn modelId="{55783328-3D4B-46A1-BBAC-D73A4341D0B5}" type="presOf" srcId="{B395B013-76DC-465A-8B03-F01765167029}" destId="{5A4C41F2-4E8F-4A71-8016-ECE9390A26E3}" srcOrd="1" destOrd="0" presId="urn:microsoft.com/office/officeart/2005/8/layout/list1"/>
    <dgm:cxn modelId="{98144131-B880-42C3-934F-ED1239E2F12A}" type="presOf" srcId="{4EA8234C-1E9D-4BAE-A7B3-19F6C9574D82}" destId="{5B1240B6-37CE-4FEB-BEB9-BD04B11B0357}" srcOrd="0" destOrd="0" presId="urn:microsoft.com/office/officeart/2005/8/layout/list1"/>
    <dgm:cxn modelId="{84EB0548-9080-4F74-9A42-C44A2C084106}" type="presOf" srcId="{9504CC3D-8BD6-4A9B-A7BF-A9DE1D8FCBA5}" destId="{5B1240B6-37CE-4FEB-BEB9-BD04B11B0357}" srcOrd="0" destOrd="3" presId="urn:microsoft.com/office/officeart/2005/8/layout/list1"/>
    <dgm:cxn modelId="{A230226C-6B96-4CC1-A7F5-45245077F9CE}" srcId="{B395B013-76DC-465A-8B03-F01765167029}" destId="{4EA8234C-1E9D-4BAE-A7B3-19F6C9574D82}" srcOrd="0" destOrd="0" parTransId="{FF29C2B5-F5F5-47A2-94E5-B7766A36695C}" sibTransId="{D2E5018B-7A08-4474-A147-B5BF44DC600E}"/>
    <dgm:cxn modelId="{1C607A7A-65DA-4748-B9AD-0E035BC941BD}" type="presOf" srcId="{A18DB14C-09E6-4E65-AC1B-F32038B0C9CF}" destId="{5B1240B6-37CE-4FEB-BEB9-BD04B11B0357}" srcOrd="0" destOrd="1" presId="urn:microsoft.com/office/officeart/2005/8/layout/list1"/>
    <dgm:cxn modelId="{433AAE7D-70C1-4072-92C9-4C87F3FE441E}" srcId="{B395B013-76DC-465A-8B03-F01765167029}" destId="{A18DB14C-09E6-4E65-AC1B-F32038B0C9CF}" srcOrd="1" destOrd="0" parTransId="{6334B0BD-672F-4C05-BCBD-3BDA32EE4E96}" sibTransId="{3F8B7006-069A-4BC1-92AB-3CA029D5319A}"/>
    <dgm:cxn modelId="{810F907F-8EA5-48B8-BB89-60C85A82D63F}" srcId="{B395B013-76DC-465A-8B03-F01765167029}" destId="{9504CC3D-8BD6-4A9B-A7BF-A9DE1D8FCBA5}" srcOrd="3" destOrd="0" parTransId="{C8CDE60C-D992-47C1-BE53-A4853DABB504}" sibTransId="{B90356AB-A770-4F6D-BC81-0784076937B2}"/>
    <dgm:cxn modelId="{B771C089-7F58-4478-893A-C886026F4A04}" type="presOf" srcId="{4C3D3803-CB65-4F27-A874-304713A4D060}" destId="{5B1240B6-37CE-4FEB-BEB9-BD04B11B0357}" srcOrd="0" destOrd="2" presId="urn:microsoft.com/office/officeart/2005/8/layout/list1"/>
    <dgm:cxn modelId="{BF6FE3AB-974C-42AF-ACDC-2625032F30B6}" type="presOf" srcId="{B395B013-76DC-465A-8B03-F01765167029}" destId="{9A453D16-BD3D-4CC2-9BF3-C4B6D5D7D256}" srcOrd="0" destOrd="0" presId="urn:microsoft.com/office/officeart/2005/8/layout/list1"/>
    <dgm:cxn modelId="{0C785DF1-1657-4A87-B4FC-76FD4F02A589}" srcId="{B395B013-76DC-465A-8B03-F01765167029}" destId="{4C3D3803-CB65-4F27-A874-304713A4D060}" srcOrd="2" destOrd="0" parTransId="{A1AAA9ED-459D-4E3E-8144-5066A847FB23}" sibTransId="{004D16C7-3FFC-4FAB-B239-316C004DBCC9}"/>
    <dgm:cxn modelId="{652294D0-5CE2-4257-90D3-18675F344E7D}" type="presParOf" srcId="{782D7FDF-AAA9-4915-9E43-5D4FE980382C}" destId="{3BE66340-23A7-4AB6-BCAF-2827B2C6FDBB}" srcOrd="0" destOrd="0" presId="urn:microsoft.com/office/officeart/2005/8/layout/list1"/>
    <dgm:cxn modelId="{38998CDD-8E78-407F-B747-F643015AC1CC}" type="presParOf" srcId="{3BE66340-23A7-4AB6-BCAF-2827B2C6FDBB}" destId="{9A453D16-BD3D-4CC2-9BF3-C4B6D5D7D256}" srcOrd="0" destOrd="0" presId="urn:microsoft.com/office/officeart/2005/8/layout/list1"/>
    <dgm:cxn modelId="{C47447E0-4533-42CB-ABE9-49166134DEF6}" type="presParOf" srcId="{3BE66340-23A7-4AB6-BCAF-2827B2C6FDBB}" destId="{5A4C41F2-4E8F-4A71-8016-ECE9390A26E3}" srcOrd="1" destOrd="0" presId="urn:microsoft.com/office/officeart/2005/8/layout/list1"/>
    <dgm:cxn modelId="{F0FD904E-14AD-428C-91A8-4ABFEFBC09FC}" type="presParOf" srcId="{782D7FDF-AAA9-4915-9E43-5D4FE980382C}" destId="{5D0C51A8-358D-4536-BBD1-E4271F0F54AF}" srcOrd="1" destOrd="0" presId="urn:microsoft.com/office/officeart/2005/8/layout/list1"/>
    <dgm:cxn modelId="{4F95E4E5-1118-4283-8FAE-4339D103D2DA}" type="presParOf" srcId="{782D7FDF-AAA9-4915-9E43-5D4FE980382C}" destId="{5B1240B6-37CE-4FEB-BEB9-BD04B11B0357}"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EFCBB0-4B8A-4774-9BD2-68DCFE316EF1}" type="doc">
      <dgm:prSet loTypeId="urn:microsoft.com/office/officeart/2005/8/layout/list1" loCatId="list" qsTypeId="urn:microsoft.com/office/officeart/2005/8/quickstyle/simple1" qsCatId="simple" csTypeId="urn:microsoft.com/office/officeart/2005/8/colors/accent1_5" csCatId="accent1" phldr="1"/>
      <dgm:spPr/>
      <dgm:t>
        <a:bodyPr/>
        <a:lstStyle/>
        <a:p>
          <a:endParaRPr lang="zh-TW" altLang="en-US"/>
        </a:p>
      </dgm:t>
    </dgm:pt>
    <dgm:pt modelId="{9A03D0AB-0BDF-4D6F-9D52-949E54A3E316}">
      <dgm:prSet phldrT="[文字]" custT="1"/>
      <dgm:spPr/>
      <dgm:t>
        <a:bodyPr/>
        <a:lstStyle/>
        <a:p>
          <a:pPr>
            <a:buClrTx/>
            <a:buSzTx/>
            <a:buFont typeface="+mj-lt"/>
            <a:buAutoNum type="arabicPeriod" startAt="2"/>
          </a:pPr>
          <a:r>
            <a:rPr kumimoji="0" lang="zh-TW" altLang="en-US" sz="3600" b="1" i="0" u="none" strike="noStrike"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rPr>
            <a:t>性別差異的影響</a:t>
          </a:r>
          <a:endParaRPr lang="zh-TW" altLang="en-US" sz="3600" dirty="0">
            <a:solidFill>
              <a:schemeClr val="tx1"/>
            </a:solidFill>
          </a:endParaRPr>
        </a:p>
      </dgm:t>
    </dgm:pt>
    <dgm:pt modelId="{00C7C263-6B32-4851-8594-D90AA7D81591}" type="parTrans" cxnId="{C804C831-E7C6-4A29-9EE1-531993003C4C}">
      <dgm:prSet/>
      <dgm:spPr/>
      <dgm:t>
        <a:bodyPr/>
        <a:lstStyle/>
        <a:p>
          <a:endParaRPr lang="zh-TW" altLang="en-US"/>
        </a:p>
      </dgm:t>
    </dgm:pt>
    <dgm:pt modelId="{3E177EB4-13A6-44C4-82F6-F4EA523AE601}" type="sibTrans" cxnId="{C804C831-E7C6-4A29-9EE1-531993003C4C}">
      <dgm:prSet/>
      <dgm:spPr/>
      <dgm:t>
        <a:bodyPr/>
        <a:lstStyle/>
        <a:p>
          <a:endParaRPr lang="zh-TW" altLang="en-US"/>
        </a:p>
      </dgm:t>
    </dgm:pt>
    <dgm:pt modelId="{F2D5BAC7-B009-43E0-8E5C-94E074322123}">
      <dgm:prSet phldrT="[文字]" custT="1"/>
      <dgm:spPr/>
      <dgm:t>
        <a:bodyPr/>
        <a:lstStyle/>
        <a:p>
          <a:pPr>
            <a:buFont typeface="Arial" panose="020B0604020202020204" pitchFamily="34" charset="0"/>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性別差異使使用者對於</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選擇效應和競爭效應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的重視程度也可能不同。</a:t>
          </a:r>
          <a:endParaRPr lang="zh-TW" altLang="en-US" sz="2800" kern="1200" dirty="0"/>
        </a:p>
      </dgm:t>
    </dgm:pt>
    <dgm:pt modelId="{FE4BEF65-0DBF-4EC3-963E-7E543009E799}" type="parTrans" cxnId="{E966955B-B6EF-48FC-914F-1268F496028D}">
      <dgm:prSet/>
      <dgm:spPr/>
      <dgm:t>
        <a:bodyPr/>
        <a:lstStyle/>
        <a:p>
          <a:endParaRPr lang="zh-TW" altLang="en-US"/>
        </a:p>
      </dgm:t>
    </dgm:pt>
    <dgm:pt modelId="{23D27CCE-FA06-4C56-835D-D2D61BAF794E}" type="sibTrans" cxnId="{E966955B-B6EF-48FC-914F-1268F496028D}">
      <dgm:prSet/>
      <dgm:spPr/>
      <dgm:t>
        <a:bodyPr/>
        <a:lstStyle/>
        <a:p>
          <a:endParaRPr lang="zh-TW" altLang="en-US"/>
        </a:p>
      </dgm:t>
    </dgm:pt>
    <dgm:pt modelId="{0EEA0A01-87E9-4F4B-A20E-8FD8DD2AE2BA}">
      <dgm:prSet phldrT="[文字]" custT="1"/>
      <dgm:spPr/>
      <dgm:t>
        <a:bodyPr/>
        <a:lstStyle/>
        <a:p>
          <a:pPr>
            <a:buClrTx/>
            <a:buSzTx/>
            <a:buFont typeface="+mj-lt"/>
            <a:buAutoNum type="arabicPeriod"/>
          </a:pPr>
          <a:r>
            <a:rPr kumimoji="0" lang="zh-TW" altLang="en-US" sz="3600" b="1" i="0" u="none" strike="noStrike"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rPr>
            <a:t>高選擇能力帶來的一體兩面</a:t>
          </a:r>
          <a:endParaRPr lang="zh-TW" altLang="en-US" sz="3600" dirty="0">
            <a:solidFill>
              <a:schemeClr val="tx1"/>
            </a:solidFill>
          </a:endParaRPr>
        </a:p>
      </dgm:t>
    </dgm:pt>
    <dgm:pt modelId="{9A796A79-BC69-4C19-A67F-D5EA3ABEC1D0}" type="sibTrans" cxnId="{26C1B28B-918A-4D02-9858-1F16A23C6D01}">
      <dgm:prSet/>
      <dgm:spPr/>
      <dgm:t>
        <a:bodyPr/>
        <a:lstStyle/>
        <a:p>
          <a:endParaRPr lang="zh-TW" altLang="en-US"/>
        </a:p>
      </dgm:t>
    </dgm:pt>
    <dgm:pt modelId="{EB3CA231-51AB-4328-9625-95C405881553}" type="parTrans" cxnId="{26C1B28B-918A-4D02-9858-1F16A23C6D01}">
      <dgm:prSet/>
      <dgm:spPr/>
      <dgm:t>
        <a:bodyPr/>
        <a:lstStyle/>
        <a:p>
          <a:endParaRPr lang="zh-TW" altLang="en-US"/>
        </a:p>
      </dgm:t>
    </dgm:pt>
    <dgm:pt modelId="{F675E0DB-B3BF-4576-9AA1-C5D4E804FF65}">
      <dgm:prSet phldrT="[文字]" custT="1"/>
      <dgm:spPr/>
      <dgm:t>
        <a:bodyPr/>
        <a:lstStyle/>
        <a:p>
          <a:pPr>
            <a:buFont typeface="Arial" panose="020B0604020202020204" pitchFamily="34" charset="0"/>
            <a:buChar char="•"/>
          </a:pP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帶來了成功配對的利益，也增加了被拒絕的風險</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，會影響使用者的選擇策略。</a:t>
          </a:r>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使用者對於高選擇能力的期望和反應因人而異</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，這對配對平台上的行為和選擇產生影響。</a:t>
          </a:r>
          <a:endParaRPr lang="zh-TW" altLang="en-US" sz="2800" dirty="0"/>
        </a:p>
      </dgm:t>
    </dgm:pt>
    <dgm:pt modelId="{E829B95A-6ED6-4C9C-AFE0-662047CE0AEF}" type="sibTrans" cxnId="{BED7F547-0B7B-4E15-8E1D-55FEDF69C762}">
      <dgm:prSet/>
      <dgm:spPr/>
      <dgm:t>
        <a:bodyPr/>
        <a:lstStyle/>
        <a:p>
          <a:endParaRPr lang="zh-TW" altLang="en-US"/>
        </a:p>
      </dgm:t>
    </dgm:pt>
    <dgm:pt modelId="{2B36EBDA-E274-462D-9743-42F0016E09D4}" type="parTrans" cxnId="{BED7F547-0B7B-4E15-8E1D-55FEDF69C762}">
      <dgm:prSet/>
      <dgm:spPr/>
      <dgm:t>
        <a:bodyPr/>
        <a:lstStyle/>
        <a:p>
          <a:endParaRPr lang="zh-TW" altLang="en-US"/>
        </a:p>
      </dgm:t>
    </dgm:pt>
    <dgm:pt modelId="{E64237AF-6579-43A4-A99A-D9902090FD39}">
      <dgm:prSet phldrT="[文字]" custT="1"/>
      <dgm:spPr/>
      <dgm:t>
        <a:bodyPr/>
        <a:lstStyle/>
        <a:p>
          <a:r>
            <a:rPr kumimoji="0" lang="zh-TW" altLang="en-US" sz="2800" b="0"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例如：男性可能因為更注重選擇效應而對配對有更高的期待，而女性因為更注重競爭效應，在選擇對象上變得不太挑剔。</a:t>
          </a:r>
        </a:p>
      </dgm:t>
    </dgm:pt>
    <dgm:pt modelId="{BF2CE941-0A7E-46F3-8444-E61647B6CC2A}" type="parTrans" cxnId="{9FC60AAD-8F08-4908-8B80-9A7B9A3C01E3}">
      <dgm:prSet/>
      <dgm:spPr/>
      <dgm:t>
        <a:bodyPr/>
        <a:lstStyle/>
        <a:p>
          <a:endParaRPr lang="zh-TW" altLang="en-US"/>
        </a:p>
      </dgm:t>
    </dgm:pt>
    <dgm:pt modelId="{500C35CC-07EC-4647-9DCF-15F7AB28A3EE}" type="sibTrans" cxnId="{9FC60AAD-8F08-4908-8B80-9A7B9A3C01E3}">
      <dgm:prSet/>
      <dgm:spPr/>
      <dgm:t>
        <a:bodyPr/>
        <a:lstStyle/>
        <a:p>
          <a:endParaRPr lang="zh-TW" altLang="en-US"/>
        </a:p>
      </dgm:t>
    </dgm:pt>
    <dgm:pt modelId="{0EA7F6FF-AE40-4538-A3E8-CC1C5AD42F5C}" type="pres">
      <dgm:prSet presAssocID="{26EFCBB0-4B8A-4774-9BD2-68DCFE316EF1}" presName="linear" presStyleCnt="0">
        <dgm:presLayoutVars>
          <dgm:dir/>
          <dgm:animLvl val="lvl"/>
          <dgm:resizeHandles val="exact"/>
        </dgm:presLayoutVars>
      </dgm:prSet>
      <dgm:spPr/>
    </dgm:pt>
    <dgm:pt modelId="{5012F0D6-338A-4503-BEF1-267AC4C679FE}" type="pres">
      <dgm:prSet presAssocID="{0EEA0A01-87E9-4F4B-A20E-8FD8DD2AE2BA}" presName="parentLin" presStyleCnt="0"/>
      <dgm:spPr/>
    </dgm:pt>
    <dgm:pt modelId="{FD599BA1-44E5-407D-80B4-A4644E3C2AC4}" type="pres">
      <dgm:prSet presAssocID="{0EEA0A01-87E9-4F4B-A20E-8FD8DD2AE2BA}" presName="parentLeftMargin" presStyleLbl="node1" presStyleIdx="0" presStyleCnt="2"/>
      <dgm:spPr/>
    </dgm:pt>
    <dgm:pt modelId="{EFC7B552-DE24-43BC-91AA-E74767968F5B}" type="pres">
      <dgm:prSet presAssocID="{0EEA0A01-87E9-4F4B-A20E-8FD8DD2AE2BA}" presName="parentText" presStyleLbl="node1" presStyleIdx="0" presStyleCnt="2" custScaleX="65148" custScaleY="74030">
        <dgm:presLayoutVars>
          <dgm:chMax val="0"/>
          <dgm:bulletEnabled val="1"/>
        </dgm:presLayoutVars>
      </dgm:prSet>
      <dgm:spPr/>
    </dgm:pt>
    <dgm:pt modelId="{6E347DE0-A23E-4D76-8E9A-4F46CB5ED121}" type="pres">
      <dgm:prSet presAssocID="{0EEA0A01-87E9-4F4B-A20E-8FD8DD2AE2BA}" presName="negativeSpace" presStyleCnt="0"/>
      <dgm:spPr/>
    </dgm:pt>
    <dgm:pt modelId="{C86A563D-06C3-4089-BF2E-CB6BD2BEE299}" type="pres">
      <dgm:prSet presAssocID="{0EEA0A01-87E9-4F4B-A20E-8FD8DD2AE2BA}" presName="childText" presStyleLbl="conFgAcc1" presStyleIdx="0" presStyleCnt="2">
        <dgm:presLayoutVars>
          <dgm:bulletEnabled val="1"/>
        </dgm:presLayoutVars>
      </dgm:prSet>
      <dgm:spPr/>
    </dgm:pt>
    <dgm:pt modelId="{9C5443AD-C672-43EE-B86E-810F579DCA38}" type="pres">
      <dgm:prSet presAssocID="{9A796A79-BC69-4C19-A67F-D5EA3ABEC1D0}" presName="spaceBetweenRectangles" presStyleCnt="0"/>
      <dgm:spPr/>
    </dgm:pt>
    <dgm:pt modelId="{483EC25F-C966-4EF3-B9C5-20E02EA79E30}" type="pres">
      <dgm:prSet presAssocID="{9A03D0AB-0BDF-4D6F-9D52-949E54A3E316}" presName="parentLin" presStyleCnt="0"/>
      <dgm:spPr/>
    </dgm:pt>
    <dgm:pt modelId="{27B02936-E3F3-472B-954F-F5B29CD049F3}" type="pres">
      <dgm:prSet presAssocID="{9A03D0AB-0BDF-4D6F-9D52-949E54A3E316}" presName="parentLeftMargin" presStyleLbl="node1" presStyleIdx="0" presStyleCnt="2"/>
      <dgm:spPr/>
    </dgm:pt>
    <dgm:pt modelId="{CEC1869C-D2EE-4F8A-BBB4-202E7E8B7796}" type="pres">
      <dgm:prSet presAssocID="{9A03D0AB-0BDF-4D6F-9D52-949E54A3E316}" presName="parentText" presStyleLbl="node1" presStyleIdx="1" presStyleCnt="2" custScaleX="65148" custScaleY="74030">
        <dgm:presLayoutVars>
          <dgm:chMax val="0"/>
          <dgm:bulletEnabled val="1"/>
        </dgm:presLayoutVars>
      </dgm:prSet>
      <dgm:spPr/>
    </dgm:pt>
    <dgm:pt modelId="{212C6EB6-87E8-47B8-A911-2FB6B4B68CE2}" type="pres">
      <dgm:prSet presAssocID="{9A03D0AB-0BDF-4D6F-9D52-949E54A3E316}" presName="negativeSpace" presStyleCnt="0"/>
      <dgm:spPr/>
    </dgm:pt>
    <dgm:pt modelId="{454C6A10-0585-4202-8998-2F310E8EDD7E}" type="pres">
      <dgm:prSet presAssocID="{9A03D0AB-0BDF-4D6F-9D52-949E54A3E316}" presName="childText" presStyleLbl="conFgAcc1" presStyleIdx="1" presStyleCnt="2" custLinFactNeighborX="2727" custLinFactNeighborY="144">
        <dgm:presLayoutVars>
          <dgm:bulletEnabled val="1"/>
        </dgm:presLayoutVars>
      </dgm:prSet>
      <dgm:spPr/>
    </dgm:pt>
  </dgm:ptLst>
  <dgm:cxnLst>
    <dgm:cxn modelId="{1D75B41C-4AE4-4FC4-AACD-83A04666105E}" type="presOf" srcId="{26EFCBB0-4B8A-4774-9BD2-68DCFE316EF1}" destId="{0EA7F6FF-AE40-4538-A3E8-CC1C5AD42F5C}" srcOrd="0" destOrd="0" presId="urn:microsoft.com/office/officeart/2005/8/layout/list1"/>
    <dgm:cxn modelId="{C804C831-E7C6-4A29-9EE1-531993003C4C}" srcId="{26EFCBB0-4B8A-4774-9BD2-68DCFE316EF1}" destId="{9A03D0AB-0BDF-4D6F-9D52-949E54A3E316}" srcOrd="1" destOrd="0" parTransId="{00C7C263-6B32-4851-8594-D90AA7D81591}" sibTransId="{3E177EB4-13A6-44C4-82F6-F4EA523AE601}"/>
    <dgm:cxn modelId="{E966955B-B6EF-48FC-914F-1268F496028D}" srcId="{9A03D0AB-0BDF-4D6F-9D52-949E54A3E316}" destId="{F2D5BAC7-B009-43E0-8E5C-94E074322123}" srcOrd="0" destOrd="0" parTransId="{FE4BEF65-0DBF-4EC3-963E-7E543009E799}" sibTransId="{23D27CCE-FA06-4C56-835D-D2D61BAF794E}"/>
    <dgm:cxn modelId="{BED7F547-0B7B-4E15-8E1D-55FEDF69C762}" srcId="{0EEA0A01-87E9-4F4B-A20E-8FD8DD2AE2BA}" destId="{F675E0DB-B3BF-4576-9AA1-C5D4E804FF65}" srcOrd="0" destOrd="0" parTransId="{2B36EBDA-E274-462D-9743-42F0016E09D4}" sibTransId="{E829B95A-6ED6-4C9C-AFE0-662047CE0AEF}"/>
    <dgm:cxn modelId="{9A554D83-FF64-4BA2-992C-719B73A50CD7}" type="presOf" srcId="{9A03D0AB-0BDF-4D6F-9D52-949E54A3E316}" destId="{CEC1869C-D2EE-4F8A-BBB4-202E7E8B7796}" srcOrd="1" destOrd="0" presId="urn:microsoft.com/office/officeart/2005/8/layout/list1"/>
    <dgm:cxn modelId="{26C1B28B-918A-4D02-9858-1F16A23C6D01}" srcId="{26EFCBB0-4B8A-4774-9BD2-68DCFE316EF1}" destId="{0EEA0A01-87E9-4F4B-A20E-8FD8DD2AE2BA}" srcOrd="0" destOrd="0" parTransId="{EB3CA231-51AB-4328-9625-95C405881553}" sibTransId="{9A796A79-BC69-4C19-A67F-D5EA3ABEC1D0}"/>
    <dgm:cxn modelId="{7D4AAB8F-A272-4A31-AB36-3437582FA678}" type="presOf" srcId="{0EEA0A01-87E9-4F4B-A20E-8FD8DD2AE2BA}" destId="{FD599BA1-44E5-407D-80B4-A4644E3C2AC4}" srcOrd="0" destOrd="0" presId="urn:microsoft.com/office/officeart/2005/8/layout/list1"/>
    <dgm:cxn modelId="{EF2D69A4-39D4-48D7-AC19-C2EB0ACFAB4A}" type="presOf" srcId="{F2D5BAC7-B009-43E0-8E5C-94E074322123}" destId="{454C6A10-0585-4202-8998-2F310E8EDD7E}" srcOrd="0" destOrd="0" presId="urn:microsoft.com/office/officeart/2005/8/layout/list1"/>
    <dgm:cxn modelId="{9FC60AAD-8F08-4908-8B80-9A7B9A3C01E3}" srcId="{9A03D0AB-0BDF-4D6F-9D52-949E54A3E316}" destId="{E64237AF-6579-43A4-A99A-D9902090FD39}" srcOrd="1" destOrd="0" parTransId="{BF2CE941-0A7E-46F3-8444-E61647B6CC2A}" sibTransId="{500C35CC-07EC-4647-9DCF-15F7AB28A3EE}"/>
    <dgm:cxn modelId="{DFF9C4AF-C14E-4498-BD52-5C693B3738B2}" type="presOf" srcId="{0EEA0A01-87E9-4F4B-A20E-8FD8DD2AE2BA}" destId="{EFC7B552-DE24-43BC-91AA-E74767968F5B}" srcOrd="1" destOrd="0" presId="urn:microsoft.com/office/officeart/2005/8/layout/list1"/>
    <dgm:cxn modelId="{5B4BC1B4-D27C-49B5-87C5-F55CEBF0438F}" type="presOf" srcId="{F675E0DB-B3BF-4576-9AA1-C5D4E804FF65}" destId="{C86A563D-06C3-4089-BF2E-CB6BD2BEE299}" srcOrd="0" destOrd="0" presId="urn:microsoft.com/office/officeart/2005/8/layout/list1"/>
    <dgm:cxn modelId="{7921D6C0-75A2-4B60-875D-3653B748FB3F}" type="presOf" srcId="{9A03D0AB-0BDF-4D6F-9D52-949E54A3E316}" destId="{27B02936-E3F3-472B-954F-F5B29CD049F3}" srcOrd="0" destOrd="0" presId="urn:microsoft.com/office/officeart/2005/8/layout/list1"/>
    <dgm:cxn modelId="{98EF47C1-60DE-4D5A-9B79-8FE193133226}" type="presOf" srcId="{E64237AF-6579-43A4-A99A-D9902090FD39}" destId="{454C6A10-0585-4202-8998-2F310E8EDD7E}" srcOrd="0" destOrd="1" presId="urn:microsoft.com/office/officeart/2005/8/layout/list1"/>
    <dgm:cxn modelId="{9F17F3CA-AA94-456D-A591-72AE7841903D}" type="presParOf" srcId="{0EA7F6FF-AE40-4538-A3E8-CC1C5AD42F5C}" destId="{5012F0D6-338A-4503-BEF1-267AC4C679FE}" srcOrd="0" destOrd="0" presId="urn:microsoft.com/office/officeart/2005/8/layout/list1"/>
    <dgm:cxn modelId="{6BD40EFF-8080-4B22-B82E-4F3CB70F084F}" type="presParOf" srcId="{5012F0D6-338A-4503-BEF1-267AC4C679FE}" destId="{FD599BA1-44E5-407D-80B4-A4644E3C2AC4}" srcOrd="0" destOrd="0" presId="urn:microsoft.com/office/officeart/2005/8/layout/list1"/>
    <dgm:cxn modelId="{9B7CE6C8-4C19-42D1-A635-6E98709C9EFE}" type="presParOf" srcId="{5012F0D6-338A-4503-BEF1-267AC4C679FE}" destId="{EFC7B552-DE24-43BC-91AA-E74767968F5B}" srcOrd="1" destOrd="0" presId="urn:microsoft.com/office/officeart/2005/8/layout/list1"/>
    <dgm:cxn modelId="{33D6C4C9-A1D0-49A5-B715-F6C87E443192}" type="presParOf" srcId="{0EA7F6FF-AE40-4538-A3E8-CC1C5AD42F5C}" destId="{6E347DE0-A23E-4D76-8E9A-4F46CB5ED121}" srcOrd="1" destOrd="0" presId="urn:microsoft.com/office/officeart/2005/8/layout/list1"/>
    <dgm:cxn modelId="{1EAA2A66-5751-4FB3-942F-5CA6EFD4665A}" type="presParOf" srcId="{0EA7F6FF-AE40-4538-A3E8-CC1C5AD42F5C}" destId="{C86A563D-06C3-4089-BF2E-CB6BD2BEE299}" srcOrd="2" destOrd="0" presId="urn:microsoft.com/office/officeart/2005/8/layout/list1"/>
    <dgm:cxn modelId="{412811D5-24BC-467B-9EA9-CE791274595C}" type="presParOf" srcId="{0EA7F6FF-AE40-4538-A3E8-CC1C5AD42F5C}" destId="{9C5443AD-C672-43EE-B86E-810F579DCA38}" srcOrd="3" destOrd="0" presId="urn:microsoft.com/office/officeart/2005/8/layout/list1"/>
    <dgm:cxn modelId="{E19D4B75-6A63-4D2E-AE09-B968A7F0BAA3}" type="presParOf" srcId="{0EA7F6FF-AE40-4538-A3E8-CC1C5AD42F5C}" destId="{483EC25F-C966-4EF3-B9C5-20E02EA79E30}" srcOrd="4" destOrd="0" presId="urn:microsoft.com/office/officeart/2005/8/layout/list1"/>
    <dgm:cxn modelId="{5C668D2F-0ABD-49C2-A671-1BAAEA06E0AE}" type="presParOf" srcId="{483EC25F-C966-4EF3-B9C5-20E02EA79E30}" destId="{27B02936-E3F3-472B-954F-F5B29CD049F3}" srcOrd="0" destOrd="0" presId="urn:microsoft.com/office/officeart/2005/8/layout/list1"/>
    <dgm:cxn modelId="{F2A67CFB-2482-4915-ACD0-1593A1CD667B}" type="presParOf" srcId="{483EC25F-C966-4EF3-B9C5-20E02EA79E30}" destId="{CEC1869C-D2EE-4F8A-BBB4-202E7E8B7796}" srcOrd="1" destOrd="0" presId="urn:microsoft.com/office/officeart/2005/8/layout/list1"/>
    <dgm:cxn modelId="{D242CA11-D3E4-40EC-89AE-B867C4E9AD64}" type="presParOf" srcId="{0EA7F6FF-AE40-4538-A3E8-CC1C5AD42F5C}" destId="{212C6EB6-87E8-47B8-A911-2FB6B4B68CE2}" srcOrd="5" destOrd="0" presId="urn:microsoft.com/office/officeart/2005/8/layout/list1"/>
    <dgm:cxn modelId="{F5C36EED-DFB3-4609-A7F1-3E02F92FCD7D}" type="presParOf" srcId="{0EA7F6FF-AE40-4538-A3E8-CC1C5AD42F5C}" destId="{454C6A10-0585-4202-8998-2F310E8EDD7E}"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CF3B70-8D8C-41FC-942A-99C6EAC26DC8}"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zh-TW" altLang="en-US"/>
        </a:p>
      </dgm:t>
    </dgm:pt>
    <dgm:pt modelId="{1EC586AA-077D-4410-9EBC-847B643644D8}">
      <dgm:prSet phldrT="[文字]" custT="1"/>
      <dgm:spPr/>
      <dgm:t>
        <a:bodyPr/>
        <a:lstStyle/>
        <a:p>
          <a:r>
            <a:rPr kumimoji="0" lang="zh-TW" altLang="en-US" sz="36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不平衡市場：對於求職者人數遠大於雇主數的市場。</a:t>
          </a:r>
          <a:endParaRPr lang="zh-TW" altLang="en-US" sz="3600" dirty="0"/>
        </a:p>
      </dgm:t>
    </dgm:pt>
    <dgm:pt modelId="{9A4D23C8-6761-4533-98B9-709F10599C76}" type="parTrans" cxnId="{02AE2E25-D745-4C40-BA88-33C64B46659D}">
      <dgm:prSet/>
      <dgm:spPr/>
      <dgm:t>
        <a:bodyPr/>
        <a:lstStyle/>
        <a:p>
          <a:endParaRPr lang="zh-TW" altLang="en-US"/>
        </a:p>
      </dgm:t>
    </dgm:pt>
    <dgm:pt modelId="{2522AF83-0A23-4C1A-942D-9B923699DDFE}" type="sibTrans" cxnId="{02AE2E25-D745-4C40-BA88-33C64B46659D}">
      <dgm:prSet/>
      <dgm:spPr/>
      <dgm:t>
        <a:bodyPr/>
        <a:lstStyle/>
        <a:p>
          <a:endParaRPr lang="zh-TW" altLang="en-US"/>
        </a:p>
      </dgm:t>
    </dgm:pt>
    <dgm:pt modelId="{383AE076-C6EB-44ED-BBF4-F1C713FFF816}">
      <dgm:prSet phldrT="[文字]" custT="1"/>
      <dgm:spPr/>
      <dgm:t>
        <a:bodyPr/>
        <a:lstStyle/>
        <a:p>
          <a:r>
            <a:rPr kumimoji="0" lang="zh-TW" altLang="en-US"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只</a:t>
          </a:r>
          <a:r>
            <a:rPr kumimoji="0" lang="zh-TW" altLang="en-US" sz="3200" b="1" i="0" u="none" strike="noStrike" cap="none" spc="0" normalizeH="0" baseline="0" noProof="0" dirty="0">
              <a:ln/>
              <a:solidFill>
                <a:srgbClr val="EB5D5F"/>
              </a:solidFill>
              <a:effectLst/>
              <a:uLnTx/>
              <a:uFillTx/>
              <a:latin typeface="華康儷宋 Std W5" panose="02020500000000000000" pitchFamily="18" charset="-120"/>
              <a:ea typeface="華康儷宋 Std W5" panose="02020500000000000000" pitchFamily="18" charset="-120"/>
            </a:rPr>
            <a:t>增加求職者</a:t>
          </a:r>
          <a:r>
            <a:rPr kumimoji="0" lang="zh-TW" altLang="en-US"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（長邊（</a:t>
          </a:r>
          <a:r>
            <a:rPr kumimoji="0" lang="en-US" altLang="zh-TW"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long side</a:t>
          </a:r>
          <a:r>
            <a:rPr kumimoji="0" lang="zh-TW" altLang="en-US"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））市場的選擇能力。</a:t>
          </a:r>
          <a:endParaRPr lang="zh-TW" altLang="en-US" sz="3200" dirty="0"/>
        </a:p>
      </dgm:t>
    </dgm:pt>
    <dgm:pt modelId="{BB32E9A8-2693-4C50-A185-7382F35B5990}" type="parTrans" cxnId="{29CC0E59-E7B5-466C-A1CB-97129FD1B81D}">
      <dgm:prSet/>
      <dgm:spPr/>
      <dgm:t>
        <a:bodyPr/>
        <a:lstStyle/>
        <a:p>
          <a:endParaRPr lang="zh-TW" altLang="en-US"/>
        </a:p>
      </dgm:t>
    </dgm:pt>
    <dgm:pt modelId="{A5FF51C5-3905-49E6-8EA8-E30DC90DFEE3}" type="sibTrans" cxnId="{29CC0E59-E7B5-466C-A1CB-97129FD1B81D}">
      <dgm:prSet/>
      <dgm:spPr/>
      <dgm:t>
        <a:bodyPr/>
        <a:lstStyle/>
        <a:p>
          <a:endParaRPr lang="zh-TW" altLang="en-US"/>
        </a:p>
      </dgm:t>
    </dgm:pt>
    <dgm:pt modelId="{6EA3889F-3CCE-407C-AE73-DBBD00FDA4C6}">
      <dgm:prSet phldrT="[文字]" custT="1"/>
      <dgm:spPr/>
      <dgm:t>
        <a:bodyPr/>
        <a:lstStyle/>
        <a:p>
          <a:r>
            <a:rPr kumimoji="0" lang="zh-TW" altLang="en-US" sz="36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平衡市場：求職者數量與雇主數量相當的市場。</a:t>
          </a:r>
          <a:endParaRPr lang="zh-TW" altLang="en-US" sz="3600" dirty="0"/>
        </a:p>
      </dgm:t>
    </dgm:pt>
    <dgm:pt modelId="{62A55FC8-A674-412E-9039-6E79CD7EE398}" type="parTrans" cxnId="{063B548E-E389-4E9D-8E72-2AF2B0A080A0}">
      <dgm:prSet/>
      <dgm:spPr/>
      <dgm:t>
        <a:bodyPr/>
        <a:lstStyle/>
        <a:p>
          <a:endParaRPr lang="zh-TW" altLang="en-US"/>
        </a:p>
      </dgm:t>
    </dgm:pt>
    <dgm:pt modelId="{36A8BC3A-F825-44C6-B5CB-14BE82DCCC81}" type="sibTrans" cxnId="{063B548E-E389-4E9D-8E72-2AF2B0A080A0}">
      <dgm:prSet/>
      <dgm:spPr/>
      <dgm:t>
        <a:bodyPr/>
        <a:lstStyle/>
        <a:p>
          <a:endParaRPr lang="zh-TW" altLang="en-US"/>
        </a:p>
      </dgm:t>
    </dgm:pt>
    <dgm:pt modelId="{F51685FD-3D1A-4D90-BD57-3F1A15DBDD68}">
      <dgm:prSet phldrT="[文字]" custT="1"/>
      <dgm:spPr/>
      <dgm:t>
        <a:bodyPr/>
        <a:lstStyle/>
        <a:p>
          <a:r>
            <a:rPr kumimoji="0" lang="zh-TW" altLang="en-US" sz="3200" b="1" i="0" u="none" strike="noStrike" cap="none" spc="0" normalizeH="0" baseline="0" noProof="0" dirty="0">
              <a:ln/>
              <a:solidFill>
                <a:srgbClr val="EB5D5F"/>
              </a:solidFill>
              <a:effectLst/>
              <a:uLnTx/>
              <a:uFillTx/>
              <a:latin typeface="華康儷宋 Std W5" panose="02020500000000000000" pitchFamily="18" charset="-120"/>
              <a:ea typeface="華康儷宋 Std W5" panose="02020500000000000000" pitchFamily="18" charset="-120"/>
            </a:rPr>
            <a:t>增加兩邊</a:t>
          </a:r>
          <a:r>
            <a:rPr kumimoji="0" lang="zh-TW" altLang="en-US" sz="3200" b="0" i="0" u="none" strike="noStrike" cap="none" spc="0" normalizeH="0" baseline="0" noProof="0" dirty="0">
              <a:ln/>
              <a:effectLst/>
              <a:uLnTx/>
              <a:uFillTx/>
              <a:latin typeface="華康儷宋 Std W5" panose="02020500000000000000" pitchFamily="18" charset="-120"/>
              <a:ea typeface="華康儷宋 Std W5" panose="02020500000000000000" pitchFamily="18" charset="-120"/>
            </a:rPr>
            <a:t>選擇能力將產生最高的參與度。</a:t>
          </a:r>
          <a:endParaRPr lang="zh-TW" altLang="en-US" sz="3200" dirty="0"/>
        </a:p>
      </dgm:t>
    </dgm:pt>
    <dgm:pt modelId="{7FF85DA5-6D9E-40AA-9E64-48F8E9DC305D}" type="parTrans" cxnId="{8A05160C-D86A-4A33-8D20-A73274EE951E}">
      <dgm:prSet/>
      <dgm:spPr/>
      <dgm:t>
        <a:bodyPr/>
        <a:lstStyle/>
        <a:p>
          <a:endParaRPr lang="zh-TW" altLang="en-US"/>
        </a:p>
      </dgm:t>
    </dgm:pt>
    <dgm:pt modelId="{653F3DAD-8A3B-4327-B47C-AAE827EC6EDB}" type="sibTrans" cxnId="{8A05160C-D86A-4A33-8D20-A73274EE951E}">
      <dgm:prSet/>
      <dgm:spPr/>
      <dgm:t>
        <a:bodyPr/>
        <a:lstStyle/>
        <a:p>
          <a:endParaRPr lang="zh-TW" altLang="en-US"/>
        </a:p>
      </dgm:t>
    </dgm:pt>
    <dgm:pt modelId="{E880E554-DA45-495F-BF9E-C09F6208D509}" type="pres">
      <dgm:prSet presAssocID="{53CF3B70-8D8C-41FC-942A-99C6EAC26DC8}" presName="linear" presStyleCnt="0">
        <dgm:presLayoutVars>
          <dgm:animLvl val="lvl"/>
          <dgm:resizeHandles val="exact"/>
        </dgm:presLayoutVars>
      </dgm:prSet>
      <dgm:spPr/>
    </dgm:pt>
    <dgm:pt modelId="{A640D4C3-37A9-4772-B669-0716F299FC44}" type="pres">
      <dgm:prSet presAssocID="{1EC586AA-077D-4410-9EBC-847B643644D8}" presName="parentText" presStyleLbl="node1" presStyleIdx="0" presStyleCnt="2">
        <dgm:presLayoutVars>
          <dgm:chMax val="0"/>
          <dgm:bulletEnabled val="1"/>
        </dgm:presLayoutVars>
      </dgm:prSet>
      <dgm:spPr/>
    </dgm:pt>
    <dgm:pt modelId="{A2329CED-666E-4F5B-BA61-32A25184361C}" type="pres">
      <dgm:prSet presAssocID="{1EC586AA-077D-4410-9EBC-847B643644D8}" presName="childText" presStyleLbl="revTx" presStyleIdx="0" presStyleCnt="2">
        <dgm:presLayoutVars>
          <dgm:bulletEnabled val="1"/>
        </dgm:presLayoutVars>
      </dgm:prSet>
      <dgm:spPr/>
    </dgm:pt>
    <dgm:pt modelId="{FE41FAF1-4D5D-4BFB-8B4E-C351FA9FCC9F}" type="pres">
      <dgm:prSet presAssocID="{6EA3889F-3CCE-407C-AE73-DBBD00FDA4C6}" presName="parentText" presStyleLbl="node1" presStyleIdx="1" presStyleCnt="2">
        <dgm:presLayoutVars>
          <dgm:chMax val="0"/>
          <dgm:bulletEnabled val="1"/>
        </dgm:presLayoutVars>
      </dgm:prSet>
      <dgm:spPr/>
    </dgm:pt>
    <dgm:pt modelId="{49D52658-7AEB-4C30-B2CC-1E197C4C80B9}" type="pres">
      <dgm:prSet presAssocID="{6EA3889F-3CCE-407C-AE73-DBBD00FDA4C6}" presName="childText" presStyleLbl="revTx" presStyleIdx="1" presStyleCnt="2">
        <dgm:presLayoutVars>
          <dgm:bulletEnabled val="1"/>
        </dgm:presLayoutVars>
      </dgm:prSet>
      <dgm:spPr/>
    </dgm:pt>
  </dgm:ptLst>
  <dgm:cxnLst>
    <dgm:cxn modelId="{8A05160C-D86A-4A33-8D20-A73274EE951E}" srcId="{6EA3889F-3CCE-407C-AE73-DBBD00FDA4C6}" destId="{F51685FD-3D1A-4D90-BD57-3F1A15DBDD68}" srcOrd="0" destOrd="0" parTransId="{7FF85DA5-6D9E-40AA-9E64-48F8E9DC305D}" sibTransId="{653F3DAD-8A3B-4327-B47C-AAE827EC6EDB}"/>
    <dgm:cxn modelId="{D8F87415-701A-4AE0-870E-97561D0204BB}" type="presOf" srcId="{F51685FD-3D1A-4D90-BD57-3F1A15DBDD68}" destId="{49D52658-7AEB-4C30-B2CC-1E197C4C80B9}" srcOrd="0" destOrd="0" presId="urn:microsoft.com/office/officeart/2005/8/layout/vList2"/>
    <dgm:cxn modelId="{02AE2E25-D745-4C40-BA88-33C64B46659D}" srcId="{53CF3B70-8D8C-41FC-942A-99C6EAC26DC8}" destId="{1EC586AA-077D-4410-9EBC-847B643644D8}" srcOrd="0" destOrd="0" parTransId="{9A4D23C8-6761-4533-98B9-709F10599C76}" sibTransId="{2522AF83-0A23-4C1A-942D-9B923699DDFE}"/>
    <dgm:cxn modelId="{779EF72D-E168-4DF6-9FE1-9F7A3FB1E3B6}" type="presOf" srcId="{53CF3B70-8D8C-41FC-942A-99C6EAC26DC8}" destId="{E880E554-DA45-495F-BF9E-C09F6208D509}" srcOrd="0" destOrd="0" presId="urn:microsoft.com/office/officeart/2005/8/layout/vList2"/>
    <dgm:cxn modelId="{29CC0E59-E7B5-466C-A1CB-97129FD1B81D}" srcId="{1EC586AA-077D-4410-9EBC-847B643644D8}" destId="{383AE076-C6EB-44ED-BBF4-F1C713FFF816}" srcOrd="0" destOrd="0" parTransId="{BB32E9A8-2693-4C50-A185-7382F35B5990}" sibTransId="{A5FF51C5-3905-49E6-8EA8-E30DC90DFEE3}"/>
    <dgm:cxn modelId="{063B548E-E389-4E9D-8E72-2AF2B0A080A0}" srcId="{53CF3B70-8D8C-41FC-942A-99C6EAC26DC8}" destId="{6EA3889F-3CCE-407C-AE73-DBBD00FDA4C6}" srcOrd="1" destOrd="0" parTransId="{62A55FC8-A674-412E-9039-6E79CD7EE398}" sibTransId="{36A8BC3A-F825-44C6-B5CB-14BE82DCCC81}"/>
    <dgm:cxn modelId="{13937DCB-5169-4D2E-86A6-0DBEAF5F4661}" type="presOf" srcId="{1EC586AA-077D-4410-9EBC-847B643644D8}" destId="{A640D4C3-37A9-4772-B669-0716F299FC44}" srcOrd="0" destOrd="0" presId="urn:microsoft.com/office/officeart/2005/8/layout/vList2"/>
    <dgm:cxn modelId="{93174ACD-03F5-458F-974F-B4D39DE34E90}" type="presOf" srcId="{383AE076-C6EB-44ED-BBF4-F1C713FFF816}" destId="{A2329CED-666E-4F5B-BA61-32A25184361C}" srcOrd="0" destOrd="0" presId="urn:microsoft.com/office/officeart/2005/8/layout/vList2"/>
    <dgm:cxn modelId="{F8F2EDE9-7E01-4CF2-A0B5-3F9FCF143B3F}" type="presOf" srcId="{6EA3889F-3CCE-407C-AE73-DBBD00FDA4C6}" destId="{FE41FAF1-4D5D-4BFB-8B4E-C351FA9FCC9F}" srcOrd="0" destOrd="0" presId="urn:microsoft.com/office/officeart/2005/8/layout/vList2"/>
    <dgm:cxn modelId="{455C31BA-8703-4E98-8F06-72831A2ECD96}" type="presParOf" srcId="{E880E554-DA45-495F-BF9E-C09F6208D509}" destId="{A640D4C3-37A9-4772-B669-0716F299FC44}" srcOrd="0" destOrd="0" presId="urn:microsoft.com/office/officeart/2005/8/layout/vList2"/>
    <dgm:cxn modelId="{88DD4198-AB3C-4059-88F0-45314C3D06CA}" type="presParOf" srcId="{E880E554-DA45-495F-BF9E-C09F6208D509}" destId="{A2329CED-666E-4F5B-BA61-32A25184361C}" srcOrd="1" destOrd="0" presId="urn:microsoft.com/office/officeart/2005/8/layout/vList2"/>
    <dgm:cxn modelId="{C24294AE-4333-4AAC-9705-1E7744485AB6}" type="presParOf" srcId="{E880E554-DA45-495F-BF9E-C09F6208D509}" destId="{FE41FAF1-4D5D-4BFB-8B4E-C351FA9FCC9F}" srcOrd="2" destOrd="0" presId="urn:microsoft.com/office/officeart/2005/8/layout/vList2"/>
    <dgm:cxn modelId="{E5A951E4-DC53-495C-A84C-C103DC992075}" type="presParOf" srcId="{E880E554-DA45-495F-BF9E-C09F6208D509}" destId="{49D52658-7AEB-4C30-B2CC-1E197C4C80B9}" srcOrd="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CF3B70-8D8C-41FC-942A-99C6EAC26DC8}"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zh-TW" altLang="en-US"/>
        </a:p>
      </dgm:t>
    </dgm:pt>
    <dgm:pt modelId="{1EC586AA-077D-4410-9EBC-847B643644D8}">
      <dgm:prSet phldrT="[文字]" custT="1"/>
      <dgm:spPr/>
      <dgm:t>
        <a:bodyPr/>
        <a:lstStyle/>
        <a:p>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「求職者的平均集中度」</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通常高於</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「職位空缺的平均集中度」</a:t>
          </a:r>
          <a:endParaRPr kumimoji="0" lang="zh-TW" altLang="en-US" sz="28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dgm:t>
    </dgm:pt>
    <dgm:pt modelId="{9A4D23C8-6761-4533-98B9-709F10599C76}" type="parTrans" cxnId="{02AE2E25-D745-4C40-BA88-33C64B46659D}">
      <dgm:prSet/>
      <dgm:spPr/>
      <dgm:t>
        <a:bodyPr/>
        <a:lstStyle/>
        <a:p>
          <a:endParaRPr lang="zh-TW" altLang="en-US"/>
        </a:p>
      </dgm:t>
    </dgm:pt>
    <dgm:pt modelId="{2522AF83-0A23-4C1A-942D-9B923699DDFE}" type="sibTrans" cxnId="{02AE2E25-D745-4C40-BA88-33C64B46659D}">
      <dgm:prSet/>
      <dgm:spPr/>
      <dgm:t>
        <a:bodyPr/>
        <a:lstStyle/>
        <a:p>
          <a:endParaRPr lang="zh-TW" altLang="en-US"/>
        </a:p>
      </dgm:t>
    </dgm:pt>
    <dgm:pt modelId="{B9974731-CC1F-4902-B3B3-10A1F717BA67}">
      <dgm:prSet phldrT="[文字]" custT="1"/>
      <dgm:spPr/>
      <dgm:t>
        <a:bodyPr/>
        <a:lstStyle/>
        <a:p>
          <a:pPr algn="ctr"/>
          <a:r>
            <a:rPr kumimoji="0" lang="zh-TW" altLang="en-US" sz="3600" b="1" i="0" u="none" strike="noStrike" kern="1200" cap="none" spc="0" normalizeH="0" baseline="0" dirty="0">
              <a:ln/>
              <a:effectLst/>
              <a:uLnTx/>
              <a:uFillTx/>
              <a:ea typeface="華康儷宋 Std W5" panose="02020500000000000000" pitchFamily="18" charset="-120"/>
              <a:cs typeface="+mn-cs"/>
            </a:rPr>
            <a:t>求職者</a:t>
          </a:r>
        </a:p>
      </dgm:t>
    </dgm:pt>
    <dgm:pt modelId="{2633ED38-1F8B-4457-8AA7-7E37DA420647}" type="parTrans" cxnId="{B331F1AC-21D6-4F97-887E-028EBB59657C}">
      <dgm:prSet/>
      <dgm:spPr/>
      <dgm:t>
        <a:bodyPr/>
        <a:lstStyle/>
        <a:p>
          <a:endParaRPr lang="zh-TW" altLang="en-US"/>
        </a:p>
      </dgm:t>
    </dgm:pt>
    <dgm:pt modelId="{6114F287-828B-4C1B-8AFD-C9C40C97CA6A}" type="sibTrans" cxnId="{B331F1AC-21D6-4F97-887E-028EBB59657C}">
      <dgm:prSet/>
      <dgm:spPr/>
      <dgm:t>
        <a:bodyPr/>
        <a:lstStyle/>
        <a:p>
          <a:endParaRPr lang="zh-TW" altLang="en-US"/>
        </a:p>
      </dgm:t>
    </dgm:pt>
    <dgm:pt modelId="{7F68FDC7-C969-4C4C-8A01-1EB859FCA32B}">
      <dgm:prSet custT="1"/>
      <dgm:spPr/>
      <dgm:t>
        <a:bodyPr/>
        <a:lstStyle/>
        <a:p>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求職者可能更多地</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受</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的影響。</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Azar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2020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年）。</a:t>
          </a:r>
        </a:p>
      </dgm:t>
    </dgm:pt>
    <dgm:pt modelId="{C65FA3DB-B669-4525-8F7C-63779EF47088}" type="parTrans" cxnId="{D8A9D905-7C0E-45D3-B5B8-14CD051C6238}">
      <dgm:prSet/>
      <dgm:spPr/>
      <dgm:t>
        <a:bodyPr/>
        <a:lstStyle/>
        <a:p>
          <a:endParaRPr lang="zh-TW" altLang="en-US"/>
        </a:p>
      </dgm:t>
    </dgm:pt>
    <dgm:pt modelId="{72A97495-5628-44A3-A2D7-4671748806EB}" type="sibTrans" cxnId="{D8A9D905-7C0E-45D3-B5B8-14CD051C6238}">
      <dgm:prSet/>
      <dgm:spPr/>
      <dgm:t>
        <a:bodyPr/>
        <a:lstStyle/>
        <a:p>
          <a:endParaRPr lang="zh-TW" altLang="en-US"/>
        </a:p>
      </dgm:t>
    </dgm:pt>
    <dgm:pt modelId="{236F852E-23D7-4166-A6DD-28A438050177}">
      <dgm:prSet/>
      <dgm:spPr/>
      <dgm:t>
        <a:bodyPr/>
        <a:lstStyle/>
        <a:p>
          <a:endPar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dgm:t>
    </dgm:pt>
    <dgm:pt modelId="{FC3E9E0E-CF73-4A42-AE6F-1D78B00EFA8C}" type="parTrans" cxnId="{9250C628-F0CB-441E-9BBC-095B409B380F}">
      <dgm:prSet/>
      <dgm:spPr/>
      <dgm:t>
        <a:bodyPr/>
        <a:lstStyle/>
        <a:p>
          <a:endParaRPr lang="zh-TW" altLang="en-US"/>
        </a:p>
      </dgm:t>
    </dgm:pt>
    <dgm:pt modelId="{38DB8B09-130B-4CC4-9D98-40EEA037FBA8}" type="sibTrans" cxnId="{9250C628-F0CB-441E-9BBC-095B409B380F}">
      <dgm:prSet/>
      <dgm:spPr/>
      <dgm:t>
        <a:bodyPr/>
        <a:lstStyle/>
        <a:p>
          <a:endParaRPr lang="zh-TW" altLang="en-US"/>
        </a:p>
      </dgm:t>
    </dgm:pt>
    <dgm:pt modelId="{431127CF-6906-4479-9D73-53F7CE301D3A}" type="pres">
      <dgm:prSet presAssocID="{53CF3B70-8D8C-41FC-942A-99C6EAC26DC8}" presName="linear" presStyleCnt="0">
        <dgm:presLayoutVars>
          <dgm:dir/>
          <dgm:animLvl val="lvl"/>
          <dgm:resizeHandles val="exact"/>
        </dgm:presLayoutVars>
      </dgm:prSet>
      <dgm:spPr/>
    </dgm:pt>
    <dgm:pt modelId="{151EF0F1-5526-4951-B7DD-5B115649413F}" type="pres">
      <dgm:prSet presAssocID="{B9974731-CC1F-4902-B3B3-10A1F717BA67}" presName="parentLin" presStyleCnt="0"/>
      <dgm:spPr/>
    </dgm:pt>
    <dgm:pt modelId="{D2015CA6-29D1-4B58-ABAE-FE24C9EE47D0}" type="pres">
      <dgm:prSet presAssocID="{B9974731-CC1F-4902-B3B3-10A1F717BA67}" presName="parentLeftMargin" presStyleLbl="node1" presStyleIdx="0" presStyleCnt="1"/>
      <dgm:spPr/>
    </dgm:pt>
    <dgm:pt modelId="{60D1479D-3CF4-439A-9D5F-5862201C9474}" type="pres">
      <dgm:prSet presAssocID="{B9974731-CC1F-4902-B3B3-10A1F717BA67}" presName="parentText" presStyleLbl="node1" presStyleIdx="0" presStyleCnt="1" custScaleY="52262" custLinFactNeighborX="-2415" custLinFactNeighborY="-9373">
        <dgm:presLayoutVars>
          <dgm:chMax val="0"/>
          <dgm:bulletEnabled val="1"/>
        </dgm:presLayoutVars>
      </dgm:prSet>
      <dgm:spPr/>
    </dgm:pt>
    <dgm:pt modelId="{3DE337B9-09FA-483A-AC42-90242B673F9B}" type="pres">
      <dgm:prSet presAssocID="{B9974731-CC1F-4902-B3B3-10A1F717BA67}" presName="negativeSpace" presStyleCnt="0"/>
      <dgm:spPr/>
    </dgm:pt>
    <dgm:pt modelId="{6681F0CF-B013-4968-8490-1257C3AE7F6B}" type="pres">
      <dgm:prSet presAssocID="{B9974731-CC1F-4902-B3B3-10A1F717BA67}" presName="childText" presStyleLbl="conFgAcc1" presStyleIdx="0" presStyleCnt="1" custLinFactNeighborY="27242">
        <dgm:presLayoutVars>
          <dgm:bulletEnabled val="1"/>
        </dgm:presLayoutVars>
      </dgm:prSet>
      <dgm:spPr/>
    </dgm:pt>
  </dgm:ptLst>
  <dgm:cxnLst>
    <dgm:cxn modelId="{632C7E01-AFEC-4767-A983-937671FF8146}" type="presOf" srcId="{53CF3B70-8D8C-41FC-942A-99C6EAC26DC8}" destId="{431127CF-6906-4479-9D73-53F7CE301D3A}" srcOrd="0" destOrd="0" presId="urn:microsoft.com/office/officeart/2005/8/layout/list1"/>
    <dgm:cxn modelId="{D8A9D905-7C0E-45D3-B5B8-14CD051C6238}" srcId="{B9974731-CC1F-4902-B3B3-10A1F717BA67}" destId="{7F68FDC7-C969-4C4C-8A01-1EB859FCA32B}" srcOrd="1" destOrd="0" parTransId="{C65FA3DB-B669-4525-8F7C-63779EF47088}" sibTransId="{72A97495-5628-44A3-A2D7-4671748806EB}"/>
    <dgm:cxn modelId="{1C1E1F0F-8A77-468C-9E22-244468779D0A}" type="presOf" srcId="{1EC586AA-077D-4410-9EBC-847B643644D8}" destId="{6681F0CF-B013-4968-8490-1257C3AE7F6B}" srcOrd="0" destOrd="0" presId="urn:microsoft.com/office/officeart/2005/8/layout/list1"/>
    <dgm:cxn modelId="{742BEA20-F3CA-4F1D-9B83-22726D3BD1CB}" type="presOf" srcId="{B9974731-CC1F-4902-B3B3-10A1F717BA67}" destId="{60D1479D-3CF4-439A-9D5F-5862201C9474}" srcOrd="1" destOrd="0" presId="urn:microsoft.com/office/officeart/2005/8/layout/list1"/>
    <dgm:cxn modelId="{02AE2E25-D745-4C40-BA88-33C64B46659D}" srcId="{B9974731-CC1F-4902-B3B3-10A1F717BA67}" destId="{1EC586AA-077D-4410-9EBC-847B643644D8}" srcOrd="0" destOrd="0" parTransId="{9A4D23C8-6761-4533-98B9-709F10599C76}" sibTransId="{2522AF83-0A23-4C1A-942D-9B923699DDFE}"/>
    <dgm:cxn modelId="{9250C628-F0CB-441E-9BBC-095B409B380F}" srcId="{B9974731-CC1F-4902-B3B3-10A1F717BA67}" destId="{236F852E-23D7-4166-A6DD-28A438050177}" srcOrd="2" destOrd="0" parTransId="{FC3E9E0E-CF73-4A42-AE6F-1D78B00EFA8C}" sibTransId="{38DB8B09-130B-4CC4-9D98-40EEA037FBA8}"/>
    <dgm:cxn modelId="{F53E967C-9467-4E2D-ABF0-EC165760917D}" type="presOf" srcId="{7F68FDC7-C969-4C4C-8A01-1EB859FCA32B}" destId="{6681F0CF-B013-4968-8490-1257C3AE7F6B}" srcOrd="0" destOrd="1" presId="urn:microsoft.com/office/officeart/2005/8/layout/list1"/>
    <dgm:cxn modelId="{40D62F85-C714-43F1-9C4B-F5F93FFCA959}" type="presOf" srcId="{B9974731-CC1F-4902-B3B3-10A1F717BA67}" destId="{D2015CA6-29D1-4B58-ABAE-FE24C9EE47D0}" srcOrd="0" destOrd="0" presId="urn:microsoft.com/office/officeart/2005/8/layout/list1"/>
    <dgm:cxn modelId="{B331F1AC-21D6-4F97-887E-028EBB59657C}" srcId="{53CF3B70-8D8C-41FC-942A-99C6EAC26DC8}" destId="{B9974731-CC1F-4902-B3B3-10A1F717BA67}" srcOrd="0" destOrd="0" parTransId="{2633ED38-1F8B-4457-8AA7-7E37DA420647}" sibTransId="{6114F287-828B-4C1B-8AFD-C9C40C97CA6A}"/>
    <dgm:cxn modelId="{D576CED4-7DAA-4EF0-8E4B-90303CB636ED}" type="presOf" srcId="{236F852E-23D7-4166-A6DD-28A438050177}" destId="{6681F0CF-B013-4968-8490-1257C3AE7F6B}" srcOrd="0" destOrd="2" presId="urn:microsoft.com/office/officeart/2005/8/layout/list1"/>
    <dgm:cxn modelId="{17F1272B-AC68-41CA-8834-E281F096E8CD}" type="presParOf" srcId="{431127CF-6906-4479-9D73-53F7CE301D3A}" destId="{151EF0F1-5526-4951-B7DD-5B115649413F}" srcOrd="0" destOrd="0" presId="urn:microsoft.com/office/officeart/2005/8/layout/list1"/>
    <dgm:cxn modelId="{DF3CD106-2E50-4850-93C9-9D303FEC2C32}" type="presParOf" srcId="{151EF0F1-5526-4951-B7DD-5B115649413F}" destId="{D2015CA6-29D1-4B58-ABAE-FE24C9EE47D0}" srcOrd="0" destOrd="0" presId="urn:microsoft.com/office/officeart/2005/8/layout/list1"/>
    <dgm:cxn modelId="{98E8D508-BF04-4FA2-AD59-CDD3766537F9}" type="presParOf" srcId="{151EF0F1-5526-4951-B7DD-5B115649413F}" destId="{60D1479D-3CF4-439A-9D5F-5862201C9474}" srcOrd="1" destOrd="0" presId="urn:microsoft.com/office/officeart/2005/8/layout/list1"/>
    <dgm:cxn modelId="{E80C8A70-03A0-41C6-AE5D-FE7067DCDD65}" type="presParOf" srcId="{431127CF-6906-4479-9D73-53F7CE301D3A}" destId="{3DE337B9-09FA-483A-AC42-90242B673F9B}" srcOrd="1" destOrd="0" presId="urn:microsoft.com/office/officeart/2005/8/layout/list1"/>
    <dgm:cxn modelId="{7CAA74B7-5F53-4017-AE93-295F8D9BB33A}" type="presParOf" srcId="{431127CF-6906-4479-9D73-53F7CE301D3A}" destId="{6681F0CF-B013-4968-8490-1257C3AE7F6B}" srcOrd="2"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3CF3B70-8D8C-41FC-942A-99C6EAC26DC8}" type="doc">
      <dgm:prSet loTypeId="urn:microsoft.com/office/officeart/2005/8/layout/list1" loCatId="list" qsTypeId="urn:microsoft.com/office/officeart/2005/8/quickstyle/simple1" qsCatId="simple" csTypeId="urn:microsoft.com/office/officeart/2005/8/colors/accent1_3" csCatId="accent1" phldr="1"/>
      <dgm:spPr/>
      <dgm:t>
        <a:bodyPr/>
        <a:lstStyle/>
        <a:p>
          <a:endParaRPr lang="zh-TW" altLang="en-US"/>
        </a:p>
      </dgm:t>
    </dgm:pt>
    <dgm:pt modelId="{2C4F68AE-AAAD-4178-B116-77A2F16B9480}">
      <dgm:prSet custT="1"/>
      <dgm:spPr/>
      <dgm:t>
        <a:bodyPr/>
        <a:lstStyle/>
        <a:p>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2800" b="1" i="0" u="none" strike="noStrike" cap="none" spc="0" normalizeH="0" baseline="0" noProof="0" dirty="0">
              <a:ln>
                <a:noFill/>
              </a:ln>
              <a:solidFill>
                <a:schemeClr val="accent1"/>
              </a:solidFill>
              <a:effectLst/>
              <a:uLnTx/>
              <a:uFillTx/>
              <a:latin typeface="華康儷宋 Std W5" panose="02020500000000000000" pitchFamily="18" charset="-120"/>
              <a:ea typeface="華康儷宋 Std W5" panose="02020500000000000000" pitchFamily="18" charset="-120"/>
            </a:rPr>
            <a:t>選擇效果</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的驅使。</a:t>
          </a:r>
        </a:p>
      </dgm:t>
    </dgm:pt>
    <dgm:pt modelId="{71CC57BC-06FE-4EC7-A9B6-C1CFF14B3BEC}" type="parTrans" cxnId="{42D5B41B-4433-4F60-ABB2-278FBD44A517}">
      <dgm:prSet/>
      <dgm:spPr/>
      <dgm:t>
        <a:bodyPr/>
        <a:lstStyle/>
        <a:p>
          <a:endParaRPr lang="zh-TW" altLang="en-US"/>
        </a:p>
      </dgm:t>
    </dgm:pt>
    <dgm:pt modelId="{012C9982-D5C8-4823-A9C6-5B4E9CD6F3EB}" type="sibTrans" cxnId="{42D5B41B-4433-4F60-ABB2-278FBD44A517}">
      <dgm:prSet/>
      <dgm:spPr/>
      <dgm:t>
        <a:bodyPr/>
        <a:lstStyle/>
        <a:p>
          <a:endParaRPr lang="zh-TW" altLang="en-US"/>
        </a:p>
      </dgm:t>
    </dgm:pt>
    <dgm:pt modelId="{1520F02F-B738-4BDC-B28D-93BE15202617}">
      <dgm:prSet custT="1"/>
      <dgm:spPr/>
      <dgm:t>
        <a:bodyPr/>
        <a:lstStyle/>
        <a:p>
          <a:r>
            <a:rPr kumimoji="0" lang="zh-TW" altLang="en-US" sz="2800" b="1" i="0" u="none" strike="noStrike" cap="none" spc="0" normalizeH="0" baseline="0" noProof="0" dirty="0">
              <a:ln>
                <a:noFill/>
              </a:ln>
              <a:solidFill>
                <a:schemeClr val="accent1"/>
              </a:solidFill>
              <a:effectLst/>
              <a:uLnTx/>
              <a:uFillTx/>
              <a:latin typeface="華康儷宋 Std W5" panose="02020500000000000000" pitchFamily="18" charset="-120"/>
              <a:ea typeface="華康儷宋 Std W5" panose="02020500000000000000" pitchFamily="18" charset="-120"/>
            </a:rPr>
            <a:t>延遲張貼職位空缺</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，直到找到理想的候選人。</a:t>
          </a:r>
        </a:p>
      </dgm:t>
    </dgm:pt>
    <dgm:pt modelId="{489DAC43-0C60-4CB6-9AA5-256D27349B92}" type="parTrans" cxnId="{88E9F7EF-545C-4046-8F78-202B9509522F}">
      <dgm:prSet/>
      <dgm:spPr/>
      <dgm:t>
        <a:bodyPr/>
        <a:lstStyle/>
        <a:p>
          <a:endParaRPr lang="zh-TW" altLang="en-US"/>
        </a:p>
      </dgm:t>
    </dgm:pt>
    <dgm:pt modelId="{56FE04A7-C0C0-406F-8108-772214C89E7D}" type="sibTrans" cxnId="{88E9F7EF-545C-4046-8F78-202B9509522F}">
      <dgm:prSet/>
      <dgm:spPr/>
      <dgm:t>
        <a:bodyPr/>
        <a:lstStyle/>
        <a:p>
          <a:endParaRPr lang="zh-TW" altLang="en-US"/>
        </a:p>
      </dgm:t>
    </dgm:pt>
    <dgm:pt modelId="{8F126C9F-AFEF-4624-80BC-6FCFC7E47915}">
      <dgm:prSet custT="1"/>
      <dgm:spPr/>
      <dgm:t>
        <a:bodyPr/>
        <a:lstStyle/>
        <a:p>
          <a:r>
            <a:rPr kumimoji="0" lang="zh-TW" altLang="en-US" sz="2800" b="1" i="0" u="none" strike="noStrike"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rPr>
            <a:t>市場集中程度低</a:t>
          </a:r>
        </a:p>
      </dgm:t>
    </dgm:pt>
    <dgm:pt modelId="{BE56B597-D427-47B5-BD3E-89FCD54810E5}" type="parTrans" cxnId="{8FC9D372-4871-4DAD-A2F2-63FBF85BB51F}">
      <dgm:prSet/>
      <dgm:spPr/>
      <dgm:t>
        <a:bodyPr/>
        <a:lstStyle/>
        <a:p>
          <a:endParaRPr lang="zh-TW" altLang="en-US"/>
        </a:p>
      </dgm:t>
    </dgm:pt>
    <dgm:pt modelId="{40885615-55C8-4C3E-93A7-F8A23CF1D221}" type="sibTrans" cxnId="{8FC9D372-4871-4DAD-A2F2-63FBF85BB51F}">
      <dgm:prSet/>
      <dgm:spPr/>
      <dgm:t>
        <a:bodyPr/>
        <a:lstStyle/>
        <a:p>
          <a:endParaRPr lang="zh-TW" altLang="en-US"/>
        </a:p>
      </dgm:t>
    </dgm:pt>
    <dgm:pt modelId="{75ADB276-2F20-4AC5-9506-6D25D91937B7}">
      <dgm:prSet custT="1"/>
      <dgm:spPr/>
      <dgm:t>
        <a:bodyPr/>
        <a:lstStyle/>
        <a:p>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2800" b="1" i="0" u="none" strike="noStrike" cap="none" spc="0" normalizeH="0" baseline="0" noProof="0" dirty="0">
              <a:ln>
                <a:noFill/>
              </a:ln>
              <a:solidFill>
                <a:schemeClr val="accent1"/>
              </a:solidFill>
              <a:effectLst/>
              <a:uLnTx/>
              <a:uFillTx/>
              <a:latin typeface="華康儷宋 Std W5" panose="02020500000000000000" pitchFamily="18" charset="-120"/>
              <a:ea typeface="華康儷宋 Std W5" panose="02020500000000000000" pitchFamily="18" charset="-120"/>
            </a:rPr>
            <a:t>競爭效果</a:t>
          </a:r>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的驅使（即傾向於聘請任何可用的求職者）。</a:t>
          </a:r>
        </a:p>
      </dgm:t>
    </dgm:pt>
    <dgm:pt modelId="{F3B74037-76F1-4814-B249-25CFDE0C939C}" type="parTrans" cxnId="{A645A2C1-C1A9-4AD0-B187-49FE44B80559}">
      <dgm:prSet/>
      <dgm:spPr/>
      <dgm:t>
        <a:bodyPr/>
        <a:lstStyle/>
        <a:p>
          <a:endParaRPr lang="zh-TW" altLang="en-US"/>
        </a:p>
      </dgm:t>
    </dgm:pt>
    <dgm:pt modelId="{FA0962C4-45E3-44C2-942D-CD13CB691D31}" type="sibTrans" cxnId="{A645A2C1-C1A9-4AD0-B187-49FE44B80559}">
      <dgm:prSet/>
      <dgm:spPr/>
      <dgm:t>
        <a:bodyPr/>
        <a:lstStyle/>
        <a:p>
          <a:endParaRPr lang="zh-TW" altLang="en-US"/>
        </a:p>
      </dgm:t>
    </dgm:pt>
    <dgm:pt modelId="{2EC4CCD5-DC5A-4A45-A1C8-2B5DE0196CA3}">
      <dgm:prSet custT="1"/>
      <dgm:spPr/>
      <dgm:t>
        <a:bodyPr/>
        <a:lstStyle/>
        <a:p>
          <a:r>
            <a:rPr kumimoji="0" lang="zh-TW" altLang="en-US" sz="2800" b="0"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對條件不那麼好的求職者提供較高的薪水。</a:t>
          </a:r>
        </a:p>
      </dgm:t>
    </dgm:pt>
    <dgm:pt modelId="{FC50C0CB-A4DE-4EDE-894B-152AF22E49D0}" type="parTrans" cxnId="{0D423BF4-5D66-48CC-91A0-6878144422F4}">
      <dgm:prSet/>
      <dgm:spPr/>
      <dgm:t>
        <a:bodyPr/>
        <a:lstStyle/>
        <a:p>
          <a:endParaRPr lang="zh-TW" altLang="en-US"/>
        </a:p>
      </dgm:t>
    </dgm:pt>
    <dgm:pt modelId="{777534E4-5D04-40EA-BCAC-6187C8F7289B}" type="sibTrans" cxnId="{0D423BF4-5D66-48CC-91A0-6878144422F4}">
      <dgm:prSet/>
      <dgm:spPr/>
      <dgm:t>
        <a:bodyPr/>
        <a:lstStyle/>
        <a:p>
          <a:endParaRPr lang="zh-TW" altLang="en-US"/>
        </a:p>
      </dgm:t>
    </dgm:pt>
    <dgm:pt modelId="{1EC586AA-077D-4410-9EBC-847B643644D8}">
      <dgm:prSet phldrT="[文字]" custT="1"/>
      <dgm:spPr/>
      <dgm:t>
        <a:bodyPr/>
        <a:lstStyle/>
        <a:p>
          <a:r>
            <a:rPr kumimoji="0" lang="zh-TW" altLang="en-US" sz="2800" b="1" i="0" u="none" strike="noStrike"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市場集中程度高</a:t>
          </a:r>
          <a:endParaRPr lang="zh-TW" altLang="en-US" sz="2800" b="1" dirty="0"/>
        </a:p>
      </dgm:t>
    </dgm:pt>
    <dgm:pt modelId="{2522AF83-0A23-4C1A-942D-9B923699DDFE}" type="sibTrans" cxnId="{02AE2E25-D745-4C40-BA88-33C64B46659D}">
      <dgm:prSet/>
      <dgm:spPr/>
      <dgm:t>
        <a:bodyPr/>
        <a:lstStyle/>
        <a:p>
          <a:endParaRPr lang="zh-TW" altLang="en-US"/>
        </a:p>
      </dgm:t>
    </dgm:pt>
    <dgm:pt modelId="{9A4D23C8-6761-4533-98B9-709F10599C76}" type="parTrans" cxnId="{02AE2E25-D745-4C40-BA88-33C64B46659D}">
      <dgm:prSet/>
      <dgm:spPr/>
      <dgm:t>
        <a:bodyPr/>
        <a:lstStyle/>
        <a:p>
          <a:endParaRPr lang="zh-TW" altLang="en-US"/>
        </a:p>
      </dgm:t>
    </dgm:pt>
    <dgm:pt modelId="{B9974731-CC1F-4902-B3B3-10A1F717BA67}">
      <dgm:prSet phldrT="[文字]" custT="1"/>
      <dgm:spPr/>
      <dgm:t>
        <a:bodyPr/>
        <a:lstStyle/>
        <a:p>
          <a:pPr algn="ctr"/>
          <a:r>
            <a:rPr kumimoji="0" lang="zh-TW" altLang="en-US" sz="36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雇主</a:t>
          </a:r>
        </a:p>
      </dgm:t>
    </dgm:pt>
    <dgm:pt modelId="{6114F287-828B-4C1B-8AFD-C9C40C97CA6A}" type="sibTrans" cxnId="{B331F1AC-21D6-4F97-887E-028EBB59657C}">
      <dgm:prSet/>
      <dgm:spPr/>
      <dgm:t>
        <a:bodyPr/>
        <a:lstStyle/>
        <a:p>
          <a:endParaRPr lang="zh-TW" altLang="en-US"/>
        </a:p>
      </dgm:t>
    </dgm:pt>
    <dgm:pt modelId="{2633ED38-1F8B-4457-8AA7-7E37DA420647}" type="parTrans" cxnId="{B331F1AC-21D6-4F97-887E-028EBB59657C}">
      <dgm:prSet/>
      <dgm:spPr/>
      <dgm:t>
        <a:bodyPr/>
        <a:lstStyle/>
        <a:p>
          <a:endParaRPr lang="zh-TW" altLang="en-US"/>
        </a:p>
      </dgm:t>
    </dgm:pt>
    <dgm:pt modelId="{431127CF-6906-4479-9D73-53F7CE301D3A}" type="pres">
      <dgm:prSet presAssocID="{53CF3B70-8D8C-41FC-942A-99C6EAC26DC8}" presName="linear" presStyleCnt="0">
        <dgm:presLayoutVars>
          <dgm:dir/>
          <dgm:animLvl val="lvl"/>
          <dgm:resizeHandles val="exact"/>
        </dgm:presLayoutVars>
      </dgm:prSet>
      <dgm:spPr/>
    </dgm:pt>
    <dgm:pt modelId="{151EF0F1-5526-4951-B7DD-5B115649413F}" type="pres">
      <dgm:prSet presAssocID="{B9974731-CC1F-4902-B3B3-10A1F717BA67}" presName="parentLin" presStyleCnt="0"/>
      <dgm:spPr/>
    </dgm:pt>
    <dgm:pt modelId="{D2015CA6-29D1-4B58-ABAE-FE24C9EE47D0}" type="pres">
      <dgm:prSet presAssocID="{B9974731-CC1F-4902-B3B3-10A1F717BA67}" presName="parentLeftMargin" presStyleLbl="node1" presStyleIdx="0" presStyleCnt="1"/>
      <dgm:spPr/>
    </dgm:pt>
    <dgm:pt modelId="{60D1479D-3CF4-439A-9D5F-5862201C9474}" type="pres">
      <dgm:prSet presAssocID="{B9974731-CC1F-4902-B3B3-10A1F717BA67}" presName="parentText" presStyleLbl="node1" presStyleIdx="0" presStyleCnt="1" custScaleY="40480" custLinFactNeighborX="21713" custLinFactNeighborY="-52512">
        <dgm:presLayoutVars>
          <dgm:chMax val="0"/>
          <dgm:bulletEnabled val="1"/>
        </dgm:presLayoutVars>
      </dgm:prSet>
      <dgm:spPr/>
    </dgm:pt>
    <dgm:pt modelId="{3DE337B9-09FA-483A-AC42-90242B673F9B}" type="pres">
      <dgm:prSet presAssocID="{B9974731-CC1F-4902-B3B3-10A1F717BA67}" presName="negativeSpace" presStyleCnt="0"/>
      <dgm:spPr/>
    </dgm:pt>
    <dgm:pt modelId="{6681F0CF-B013-4968-8490-1257C3AE7F6B}" type="pres">
      <dgm:prSet presAssocID="{B9974731-CC1F-4902-B3B3-10A1F717BA67}" presName="childText" presStyleLbl="conFgAcc1" presStyleIdx="0" presStyleCnt="1" custLinFactNeighborY="27242">
        <dgm:presLayoutVars>
          <dgm:bulletEnabled val="1"/>
        </dgm:presLayoutVars>
      </dgm:prSet>
      <dgm:spPr/>
    </dgm:pt>
  </dgm:ptLst>
  <dgm:cxnLst>
    <dgm:cxn modelId="{632C7E01-AFEC-4767-A983-937671FF8146}" type="presOf" srcId="{53CF3B70-8D8C-41FC-942A-99C6EAC26DC8}" destId="{431127CF-6906-4479-9D73-53F7CE301D3A}" srcOrd="0" destOrd="0" presId="urn:microsoft.com/office/officeart/2005/8/layout/list1"/>
    <dgm:cxn modelId="{1B1B5B0C-F97C-4DC2-9F0A-F9C28A70FBCF}" type="presOf" srcId="{2EC4CCD5-DC5A-4A45-A1C8-2B5DE0196CA3}" destId="{6681F0CF-B013-4968-8490-1257C3AE7F6B}" srcOrd="0" destOrd="5" presId="urn:microsoft.com/office/officeart/2005/8/layout/list1"/>
    <dgm:cxn modelId="{1C1E1F0F-8A77-468C-9E22-244468779D0A}" type="presOf" srcId="{1EC586AA-077D-4410-9EBC-847B643644D8}" destId="{6681F0CF-B013-4968-8490-1257C3AE7F6B}" srcOrd="0" destOrd="0" presId="urn:microsoft.com/office/officeart/2005/8/layout/list1"/>
    <dgm:cxn modelId="{42D5B41B-4433-4F60-ABB2-278FBD44A517}" srcId="{1EC586AA-077D-4410-9EBC-847B643644D8}" destId="{2C4F68AE-AAAD-4178-B116-77A2F16B9480}" srcOrd="0" destOrd="0" parTransId="{71CC57BC-06FE-4EC7-A9B6-C1CFF14B3BEC}" sibTransId="{012C9982-D5C8-4823-A9C6-5B4E9CD6F3EB}"/>
    <dgm:cxn modelId="{C06E021E-20B2-446E-AACA-C76D83FC5C13}" type="presOf" srcId="{8F126C9F-AFEF-4624-80BC-6FCFC7E47915}" destId="{6681F0CF-B013-4968-8490-1257C3AE7F6B}" srcOrd="0" destOrd="3" presId="urn:microsoft.com/office/officeart/2005/8/layout/list1"/>
    <dgm:cxn modelId="{742BEA20-F3CA-4F1D-9B83-22726D3BD1CB}" type="presOf" srcId="{B9974731-CC1F-4902-B3B3-10A1F717BA67}" destId="{60D1479D-3CF4-439A-9D5F-5862201C9474}" srcOrd="1" destOrd="0" presId="urn:microsoft.com/office/officeart/2005/8/layout/list1"/>
    <dgm:cxn modelId="{02AE2E25-D745-4C40-BA88-33C64B46659D}" srcId="{B9974731-CC1F-4902-B3B3-10A1F717BA67}" destId="{1EC586AA-077D-4410-9EBC-847B643644D8}" srcOrd="0" destOrd="0" parTransId="{9A4D23C8-6761-4533-98B9-709F10599C76}" sibTransId="{2522AF83-0A23-4C1A-942D-9B923699DDFE}"/>
    <dgm:cxn modelId="{8FC9D372-4871-4DAD-A2F2-63FBF85BB51F}" srcId="{B9974731-CC1F-4902-B3B3-10A1F717BA67}" destId="{8F126C9F-AFEF-4624-80BC-6FCFC7E47915}" srcOrd="1" destOrd="0" parTransId="{BE56B597-D427-47B5-BD3E-89FCD54810E5}" sibTransId="{40885615-55C8-4C3E-93A7-F8A23CF1D221}"/>
    <dgm:cxn modelId="{EA0C7E53-8C8C-49F5-9DD6-15CAF2D4202F}" type="presOf" srcId="{2C4F68AE-AAAD-4178-B116-77A2F16B9480}" destId="{6681F0CF-B013-4968-8490-1257C3AE7F6B}" srcOrd="0" destOrd="1" presId="urn:microsoft.com/office/officeart/2005/8/layout/list1"/>
    <dgm:cxn modelId="{40D62F85-C714-43F1-9C4B-F5F93FFCA959}" type="presOf" srcId="{B9974731-CC1F-4902-B3B3-10A1F717BA67}" destId="{D2015CA6-29D1-4B58-ABAE-FE24C9EE47D0}" srcOrd="0" destOrd="0" presId="urn:microsoft.com/office/officeart/2005/8/layout/list1"/>
    <dgm:cxn modelId="{B331F1AC-21D6-4F97-887E-028EBB59657C}" srcId="{53CF3B70-8D8C-41FC-942A-99C6EAC26DC8}" destId="{B9974731-CC1F-4902-B3B3-10A1F717BA67}" srcOrd="0" destOrd="0" parTransId="{2633ED38-1F8B-4457-8AA7-7E37DA420647}" sibTransId="{6114F287-828B-4C1B-8AFD-C9C40C97CA6A}"/>
    <dgm:cxn modelId="{A645A2C1-C1A9-4AD0-B187-49FE44B80559}" srcId="{8F126C9F-AFEF-4624-80BC-6FCFC7E47915}" destId="{75ADB276-2F20-4AC5-9506-6D25D91937B7}" srcOrd="0" destOrd="0" parTransId="{F3B74037-76F1-4814-B249-25CFDE0C939C}" sibTransId="{FA0962C4-45E3-44C2-942D-CD13CB691D31}"/>
    <dgm:cxn modelId="{83E72CD2-C666-4C56-89A0-7DE2DF5FE0A5}" type="presOf" srcId="{1520F02F-B738-4BDC-B28D-93BE15202617}" destId="{6681F0CF-B013-4968-8490-1257C3AE7F6B}" srcOrd="0" destOrd="2" presId="urn:microsoft.com/office/officeart/2005/8/layout/list1"/>
    <dgm:cxn modelId="{CE3127EA-6AD3-446B-A297-5E9A106C5CD6}" type="presOf" srcId="{75ADB276-2F20-4AC5-9506-6D25D91937B7}" destId="{6681F0CF-B013-4968-8490-1257C3AE7F6B}" srcOrd="0" destOrd="4" presId="urn:microsoft.com/office/officeart/2005/8/layout/list1"/>
    <dgm:cxn modelId="{88E9F7EF-545C-4046-8F78-202B9509522F}" srcId="{1EC586AA-077D-4410-9EBC-847B643644D8}" destId="{1520F02F-B738-4BDC-B28D-93BE15202617}" srcOrd="1" destOrd="0" parTransId="{489DAC43-0C60-4CB6-9AA5-256D27349B92}" sibTransId="{56FE04A7-C0C0-406F-8108-772214C89E7D}"/>
    <dgm:cxn modelId="{0D423BF4-5D66-48CC-91A0-6878144422F4}" srcId="{8F126C9F-AFEF-4624-80BC-6FCFC7E47915}" destId="{2EC4CCD5-DC5A-4A45-A1C8-2B5DE0196CA3}" srcOrd="1" destOrd="0" parTransId="{FC50C0CB-A4DE-4EDE-894B-152AF22E49D0}" sibTransId="{777534E4-5D04-40EA-BCAC-6187C8F7289B}"/>
    <dgm:cxn modelId="{17F1272B-AC68-41CA-8834-E281F096E8CD}" type="presParOf" srcId="{431127CF-6906-4479-9D73-53F7CE301D3A}" destId="{151EF0F1-5526-4951-B7DD-5B115649413F}" srcOrd="0" destOrd="0" presId="urn:microsoft.com/office/officeart/2005/8/layout/list1"/>
    <dgm:cxn modelId="{DF3CD106-2E50-4850-93C9-9D303FEC2C32}" type="presParOf" srcId="{151EF0F1-5526-4951-B7DD-5B115649413F}" destId="{D2015CA6-29D1-4B58-ABAE-FE24C9EE47D0}" srcOrd="0" destOrd="0" presId="urn:microsoft.com/office/officeart/2005/8/layout/list1"/>
    <dgm:cxn modelId="{98E8D508-BF04-4FA2-AD59-CDD3766537F9}" type="presParOf" srcId="{151EF0F1-5526-4951-B7DD-5B115649413F}" destId="{60D1479D-3CF4-439A-9D5F-5862201C9474}" srcOrd="1" destOrd="0" presId="urn:microsoft.com/office/officeart/2005/8/layout/list1"/>
    <dgm:cxn modelId="{E80C8A70-03A0-41C6-AE5D-FE7067DCDD65}" type="presParOf" srcId="{431127CF-6906-4479-9D73-53F7CE301D3A}" destId="{3DE337B9-09FA-483A-AC42-90242B673F9B}" srcOrd="1" destOrd="0" presId="urn:microsoft.com/office/officeart/2005/8/layout/list1"/>
    <dgm:cxn modelId="{7CAA74B7-5F53-4017-AE93-295F8D9BB33A}" type="presParOf" srcId="{431127CF-6906-4479-9D73-53F7CE301D3A}" destId="{6681F0CF-B013-4968-8490-1257C3AE7F6B}" srcOrd="2" destOrd="0" presId="urn:microsoft.com/office/officeart/2005/8/layout/list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240B6-37CE-4FEB-BEB9-BD04B11B0357}">
      <dsp:nvSpPr>
        <dsp:cNvPr id="0" name=""/>
        <dsp:cNvSpPr/>
      </dsp:nvSpPr>
      <dsp:spPr>
        <a:xfrm>
          <a:off x="0" y="625488"/>
          <a:ext cx="15468600" cy="68355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0535" tIns="645668" rIns="1200535" bIns="220472" numCol="1" spcCol="1270" anchor="t" anchorCtr="0">
          <a:noAutofit/>
        </a:bodyPr>
        <a:lstStyle/>
        <a:p>
          <a:pPr marL="285750" lvl="1" indent="-285750" algn="l" defTabSz="1377950">
            <a:lnSpc>
              <a:spcPct val="90000"/>
            </a:lnSpc>
            <a:spcBef>
              <a:spcPct val="0"/>
            </a:spcBef>
            <a:spcAft>
              <a:spcPct val="15000"/>
            </a:spcAft>
            <a:buClrTx/>
            <a:buSzTx/>
            <a:buFont typeface="Arial" panose="020B0604020202020204" pitchFamily="34" charset="0"/>
            <a:buChar char="•"/>
          </a:pPr>
          <a:r>
            <a:rPr kumimoji="0" lang="zh-TW" altLang="en-US"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傳統上認為，</a:t>
          </a:r>
          <a:r>
            <a:rPr kumimoji="0" lang="zh-TW" altLang="en-US" sz="31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隨著選擇能力增加，使用者會更頻繁地選擇候選人</a:t>
          </a:r>
          <a:r>
            <a:rPr kumimoji="0" lang="zh-TW" altLang="en-US"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3100" kern="1200" dirty="0"/>
        </a:p>
        <a:p>
          <a:pPr marL="285750" lvl="1" indent="-285750" algn="l" defTabSz="1377950">
            <a:lnSpc>
              <a:spcPct val="90000"/>
            </a:lnSpc>
            <a:spcBef>
              <a:spcPct val="0"/>
            </a:spcBef>
            <a:spcAft>
              <a:spcPct val="15000"/>
            </a:spcAft>
            <a:buChar char="•"/>
          </a:pPr>
          <a:r>
            <a:rPr kumimoji="0" lang="zh-TW" altLang="en-US"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如</a:t>
          </a:r>
          <a:r>
            <a:rPr kumimoji="0" lang="zh-TW" altLang="en-US" sz="31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增加Ａ方使用者的選擇能力</a:t>
          </a:r>
          <a:r>
            <a:rPr kumimoji="0" lang="zh-TW" altLang="en-US" sz="31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a:t>
          </a:r>
          <a:r>
            <a:rPr kumimoji="0" lang="zh-TW" altLang="en-US" sz="31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將會提升Ｂ方使用者在配對上的整體效用</a:t>
          </a:r>
          <a:r>
            <a:rPr kumimoji="0" lang="zh-TW" altLang="en-US"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Diamond 1982</a:t>
          </a:r>
          <a:r>
            <a:rPr kumimoji="0" lang="zh-TW" altLang="en-US"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285750" lvl="1" indent="-285750" algn="l" defTabSz="1377950">
            <a:lnSpc>
              <a:spcPct val="90000"/>
            </a:lnSpc>
            <a:spcBef>
              <a:spcPct val="0"/>
            </a:spcBef>
            <a:spcAft>
              <a:spcPct val="15000"/>
            </a:spcAft>
            <a:buChar char="•"/>
          </a:pPr>
          <a:r>
            <a:rPr kumimoji="0" lang="zh-TW" altLang="en-US"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當平台</a:t>
          </a:r>
          <a:r>
            <a:rPr kumimoji="0" lang="zh-TW" altLang="en-US" sz="31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提供給</a:t>
          </a:r>
          <a:r>
            <a:rPr lang="zh-TW" altLang="en-US" sz="3100" kern="1200">
              <a:solidFill>
                <a:srgbClr val="FF0000"/>
              </a:solidFill>
              <a:latin typeface="華康儷宋 Std W5" panose="02020500000000000000" pitchFamily="18" charset="-120"/>
              <a:ea typeface="華康儷宋 Std W5" panose="02020500000000000000" pitchFamily="18" charset="-120"/>
            </a:rPr>
            <a:t>使用者較高、較多的選擇能力時</a:t>
          </a:r>
          <a:r>
            <a:rPr kumimoji="0" lang="zh-TW" altLang="en-US"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，使用者會因為擁有更豐富的選擇，</a:t>
          </a:r>
          <a:r>
            <a:rPr kumimoji="0" lang="zh-TW" altLang="en-US" sz="31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嘗試收集更多有關平台上各種候選人的資訊</a:t>
          </a:r>
          <a:r>
            <a:rPr kumimoji="0" lang="zh-TW" altLang="en-US"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Katz </a:t>
          </a:r>
          <a:r>
            <a:rPr kumimoji="0" lang="zh-TW" altLang="en-US"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Shapiro 1985</a:t>
          </a:r>
          <a:r>
            <a:rPr kumimoji="0" lang="zh-TW" altLang="en-US" sz="31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85750" lvl="1" indent="-285750" algn="l" defTabSz="1377950">
            <a:lnSpc>
              <a:spcPct val="90000"/>
            </a:lnSpc>
            <a:spcBef>
              <a:spcPct val="0"/>
            </a:spcBef>
            <a:spcAft>
              <a:spcPct val="15000"/>
            </a:spcAft>
            <a:buChar char="•"/>
          </a:pPr>
          <a:r>
            <a:rPr kumimoji="0" lang="zh-TW" altLang="en-US" sz="31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尤其是在搜尋成本較低的線上環境中</a:t>
          </a:r>
          <a:r>
            <a:rPr kumimoji="0" lang="zh-TW" altLang="en-US"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1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Bakos</a:t>
          </a:r>
          <a:r>
            <a:rPr kumimoji="0" lang="en-US" altLang="zh-TW"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1997</a:t>
          </a:r>
          <a:r>
            <a:rPr kumimoji="0" lang="zh-TW" altLang="en-US"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），使用者更傾向於尋找更多的候選人，並做出更多的選擇，此舉</a:t>
          </a:r>
          <a:r>
            <a:rPr lang="zh-TW" altLang="en-US" sz="3100" b="1" kern="1200" dirty="0">
              <a:solidFill>
                <a:srgbClr val="49659E"/>
              </a:solidFill>
              <a:ea typeface="華康儷宋 Std W5" panose="02020500000000000000" pitchFamily="18" charset="-120"/>
            </a:rPr>
            <a:t>增加了整體（兩側）的參與度和選擇數量</a:t>
          </a:r>
          <a:r>
            <a:rPr kumimoji="0" lang="zh-TW" altLang="en-US"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1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dsp:txBody>
      <dsp:txXfrm>
        <a:off x="0" y="625488"/>
        <a:ext cx="15468600" cy="6835500"/>
      </dsp:txXfrm>
    </dsp:sp>
    <dsp:sp modelId="{5A4C41F2-4E8F-4A71-8016-ECE9390A26E3}">
      <dsp:nvSpPr>
        <dsp:cNvPr id="0" name=""/>
        <dsp:cNvSpPr/>
      </dsp:nvSpPr>
      <dsp:spPr>
        <a:xfrm>
          <a:off x="773430" y="102350"/>
          <a:ext cx="10828020" cy="91512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273" tIns="0" rIns="409273" bIns="0" numCol="1" spcCol="1270" anchor="ctr" anchorCtr="0">
          <a:noAutofit/>
        </a:bodyPr>
        <a:lstStyle/>
        <a:p>
          <a:pPr marL="0" lvl="0" indent="0" algn="l" defTabSz="1689100">
            <a:lnSpc>
              <a:spcPct val="90000"/>
            </a:lnSpc>
            <a:spcBef>
              <a:spcPct val="0"/>
            </a:spcBef>
            <a:spcAft>
              <a:spcPct val="35000"/>
            </a:spcAft>
            <a:buClrTx/>
            <a:buSzTx/>
            <a:buNone/>
          </a:pPr>
          <a:r>
            <a:rPr kumimoji="0" lang="zh-TW" altLang="en-US"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正向同側效應（</a:t>
          </a:r>
          <a:r>
            <a:rPr kumimoji="0" lang="en-US" altLang="zh-TW"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Positive Same-Side Effects</a:t>
          </a:r>
          <a:r>
            <a:rPr kumimoji="0" lang="zh-TW" altLang="en-US"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8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dsp:txBody>
      <dsp:txXfrm>
        <a:off x="818102" y="147022"/>
        <a:ext cx="10738676" cy="8257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0D4C3-37A9-4772-B669-0716F299FC44}">
      <dsp:nvSpPr>
        <dsp:cNvPr id="0" name=""/>
        <dsp:cNvSpPr/>
      </dsp:nvSpPr>
      <dsp:spPr>
        <a:xfrm>
          <a:off x="0" y="123028"/>
          <a:ext cx="14706600" cy="1216800"/>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zh-TW" altLang="en-US" sz="36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不平衡市場：</a:t>
          </a:r>
          <a:r>
            <a:rPr kumimoji="0" lang="zh-TW" altLang="en-US" sz="3600" b="0" i="0" u="none" strike="noStrike" kern="1200" cap="none" spc="0" normalizeH="0" baseline="0" noProof="0" dirty="0">
              <a:ln/>
              <a:effectLst/>
              <a:uLnTx/>
              <a:uFillTx/>
              <a:ea typeface="華康儷宋 Std W5" panose="02020500000000000000" pitchFamily="18" charset="-120"/>
            </a:rPr>
            <a:t>當設計師數量大於供應商。</a:t>
          </a:r>
        </a:p>
      </dsp:txBody>
      <dsp:txXfrm>
        <a:off x="59399" y="182427"/>
        <a:ext cx="14587802" cy="1098002"/>
      </dsp:txXfrm>
    </dsp:sp>
    <dsp:sp modelId="{A2329CED-666E-4F5B-BA61-32A25184361C}">
      <dsp:nvSpPr>
        <dsp:cNvPr id="0" name=""/>
        <dsp:cNvSpPr/>
      </dsp:nvSpPr>
      <dsp:spPr>
        <a:xfrm>
          <a:off x="0" y="1339828"/>
          <a:ext cx="14706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6935" tIns="40640" rIns="227584" bIns="40640" numCol="1" spcCol="1270" anchor="t" anchorCtr="0">
          <a:noAutofit/>
        </a:bodyPr>
        <a:lstStyle/>
        <a:p>
          <a:pPr marL="285750" lvl="1" indent="-285750" algn="l" defTabSz="1422400">
            <a:lnSpc>
              <a:spcPct val="90000"/>
            </a:lnSpc>
            <a:spcBef>
              <a:spcPct val="0"/>
            </a:spcBef>
            <a:spcAft>
              <a:spcPct val="20000"/>
            </a:spcAft>
            <a:buChar char="•"/>
          </a:pPr>
          <a:r>
            <a:rPr kumimoji="0" lang="zh-TW" altLang="en-US" sz="3200" b="0" i="0" u="none" strike="noStrike" kern="1200" cap="none" spc="0" normalizeH="0" baseline="0" noProof="0" dirty="0">
              <a:ln/>
              <a:effectLst/>
              <a:uLnTx/>
              <a:uFillTx/>
              <a:ea typeface="華康儷宋 Std W5" panose="02020500000000000000" pitchFamily="18" charset="-120"/>
            </a:rPr>
            <a:t>只</a:t>
          </a:r>
          <a:r>
            <a:rPr kumimoji="0" lang="zh-TW" altLang="en-US" sz="3200" b="1" i="0" u="none" strike="noStrike" kern="1200" cap="none" spc="0" normalizeH="0" baseline="0" noProof="0" dirty="0">
              <a:ln/>
              <a:solidFill>
                <a:srgbClr val="EB5D5F"/>
              </a:solidFill>
              <a:effectLst/>
              <a:uLnTx/>
              <a:uFillTx/>
              <a:latin typeface="華康儷宋 Std W5" panose="02020500000000000000" pitchFamily="18" charset="-120"/>
              <a:ea typeface="華康儷宋 Std W5" panose="02020500000000000000" pitchFamily="18" charset="-120"/>
            </a:rPr>
            <a:t>增加</a:t>
          </a:r>
          <a:r>
            <a:rPr kumimoji="0" lang="zh-TW" altLang="en-US" sz="3200" b="1" i="0" u="none" strike="noStrike" kern="1200" cap="none" spc="0" normalizeH="0" baseline="0" noProof="0" dirty="0">
              <a:ln/>
              <a:solidFill>
                <a:srgbClr val="EB5D5F"/>
              </a:solidFill>
              <a:effectLst/>
              <a:uLnTx/>
              <a:uFillTx/>
              <a:ea typeface="華康儷宋 Std W5" panose="02020500000000000000" pitchFamily="18" charset="-120"/>
            </a:rPr>
            <a:t>設計師方</a:t>
          </a:r>
          <a:r>
            <a:rPr kumimoji="0" lang="zh-TW" altLang="en-US"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（長邊（</a:t>
          </a:r>
          <a:r>
            <a:rPr kumimoji="0" lang="en-US" altLang="zh-TW"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long side</a:t>
          </a:r>
          <a:r>
            <a:rPr kumimoji="0" lang="zh-TW" altLang="en-US"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））市場的選擇能力。</a:t>
          </a:r>
          <a:endParaRPr lang="zh-TW" altLang="en-US" sz="3200" kern="1200" dirty="0"/>
        </a:p>
      </dsp:txBody>
      <dsp:txXfrm>
        <a:off x="0" y="1339828"/>
        <a:ext cx="14706600" cy="1076400"/>
      </dsp:txXfrm>
    </dsp:sp>
    <dsp:sp modelId="{FE41FAF1-4D5D-4BFB-8B4E-C351FA9FCC9F}">
      <dsp:nvSpPr>
        <dsp:cNvPr id="0" name=""/>
        <dsp:cNvSpPr/>
      </dsp:nvSpPr>
      <dsp:spPr>
        <a:xfrm>
          <a:off x="0" y="2416228"/>
          <a:ext cx="14706600" cy="1216800"/>
        </a:xfrm>
        <a:prstGeom prst="round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zh-TW" altLang="en-US" sz="36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平衡市場：</a:t>
          </a:r>
          <a:r>
            <a:rPr kumimoji="0" lang="zh-TW" altLang="en-US" sz="3600" b="0" i="0" u="none" strike="noStrike" kern="1200" cap="none" spc="0" normalizeH="0" baseline="0" noProof="0" dirty="0">
              <a:ln/>
              <a:effectLst/>
              <a:uLnTx/>
              <a:uFillTx/>
              <a:ea typeface="華康儷宋 Std W5" panose="02020500000000000000" pitchFamily="18" charset="-120"/>
            </a:rPr>
            <a:t>設計師和供應商數量相當時</a:t>
          </a:r>
          <a:r>
            <a:rPr kumimoji="0" lang="zh-TW" altLang="en-US" sz="36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a:t>
          </a:r>
          <a:endParaRPr lang="zh-TW" altLang="en-US" sz="3600" kern="1200" dirty="0"/>
        </a:p>
      </dsp:txBody>
      <dsp:txXfrm>
        <a:off x="59399" y="2475627"/>
        <a:ext cx="14587802" cy="1098002"/>
      </dsp:txXfrm>
    </dsp:sp>
    <dsp:sp modelId="{49D52658-7AEB-4C30-B2CC-1E197C4C80B9}">
      <dsp:nvSpPr>
        <dsp:cNvPr id="0" name=""/>
        <dsp:cNvSpPr/>
      </dsp:nvSpPr>
      <dsp:spPr>
        <a:xfrm>
          <a:off x="0" y="3633028"/>
          <a:ext cx="147066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66935" tIns="40640" rIns="227584" bIns="40640" numCol="1" spcCol="1270" anchor="t" anchorCtr="0">
          <a:noAutofit/>
        </a:bodyPr>
        <a:lstStyle/>
        <a:p>
          <a:pPr marL="285750" lvl="1" indent="-285750" algn="l" defTabSz="1422400">
            <a:lnSpc>
              <a:spcPct val="90000"/>
            </a:lnSpc>
            <a:spcBef>
              <a:spcPct val="0"/>
            </a:spcBef>
            <a:spcAft>
              <a:spcPct val="20000"/>
            </a:spcAft>
            <a:buChar char="•"/>
          </a:pPr>
          <a:r>
            <a:rPr kumimoji="0" lang="zh-TW" altLang="en-US" sz="3200" b="1" i="0" u="none" strike="noStrike" kern="1200" cap="none" spc="0" normalizeH="0" baseline="0" noProof="0" dirty="0">
              <a:ln/>
              <a:solidFill>
                <a:srgbClr val="EB5D5F"/>
              </a:solidFill>
              <a:effectLst/>
              <a:uLnTx/>
              <a:uFillTx/>
              <a:latin typeface="華康儷宋 Std W5" panose="02020500000000000000" pitchFamily="18" charset="-120"/>
              <a:ea typeface="華康儷宋 Std W5" panose="02020500000000000000" pitchFamily="18" charset="-120"/>
            </a:rPr>
            <a:t>增加兩邊</a:t>
          </a:r>
          <a:r>
            <a:rPr kumimoji="0" lang="zh-TW" altLang="en-US"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選擇能力將產生最高的參與度。</a:t>
          </a:r>
          <a:endParaRPr lang="zh-TW" altLang="en-US" sz="3200" kern="1200" dirty="0"/>
        </a:p>
      </dsp:txBody>
      <dsp:txXfrm>
        <a:off x="0" y="3633028"/>
        <a:ext cx="14706600" cy="1076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1F0CF-B013-4968-8490-1257C3AE7F6B}">
      <dsp:nvSpPr>
        <dsp:cNvPr id="0" name=""/>
        <dsp:cNvSpPr/>
      </dsp:nvSpPr>
      <dsp:spPr>
        <a:xfrm>
          <a:off x="0" y="124648"/>
          <a:ext cx="7452360" cy="5745600"/>
        </a:xfrm>
        <a:prstGeom prst="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8386" tIns="1187196" rIns="578386" bIns="199136" numCol="1" spcCol="1270" anchor="t" anchorCtr="0">
          <a:noAutofit/>
        </a:bodyPr>
        <a:lstStyle/>
        <a:p>
          <a:pPr marL="285750" lvl="1" indent="-28575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供應商能力完整</a:t>
          </a:r>
          <a:endParaRPr kumimoji="0" lang="zh-TW" altLang="en-US" sz="28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71500" lvl="2" indent="-28575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支持各種打印類型、材料和尺寸的設計規範。</a:t>
          </a: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71500" lvl="2" indent="-28575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驅使。</a:t>
          </a:r>
        </a:p>
        <a:p>
          <a:pPr marL="285750" lvl="1" indent="-28575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供應商能力普通</a:t>
          </a:r>
        </a:p>
        <a:p>
          <a:pPr marL="571500" lvl="2" indent="-28575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支持常見且廣泛使用的列印。</a:t>
          </a:r>
        </a:p>
        <a:p>
          <a:pPr marL="571500" lvl="2" indent="-28575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驅使。</a:t>
          </a:r>
        </a:p>
      </dsp:txBody>
      <dsp:txXfrm>
        <a:off x="0" y="124648"/>
        <a:ext cx="7452360" cy="5745600"/>
      </dsp:txXfrm>
    </dsp:sp>
    <dsp:sp modelId="{60D1479D-3CF4-439A-9D5F-5862201C9474}">
      <dsp:nvSpPr>
        <dsp:cNvPr id="0" name=""/>
        <dsp:cNvSpPr/>
      </dsp:nvSpPr>
      <dsp:spPr>
        <a:xfrm>
          <a:off x="363619" y="0"/>
          <a:ext cx="5216652" cy="879381"/>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ctr" defTabSz="1600200">
            <a:lnSpc>
              <a:spcPct val="90000"/>
            </a:lnSpc>
            <a:spcBef>
              <a:spcPct val="0"/>
            </a:spcBef>
            <a:spcAft>
              <a:spcPct val="35000"/>
            </a:spcAft>
            <a:buNone/>
          </a:pPr>
          <a:r>
            <a:rPr kumimoji="0" lang="en-US" altLang="zh-TW" sz="3600" b="1" i="0" u="none" strike="noStrike" kern="1200" cap="none" spc="0" normalizeH="0" baseline="0" dirty="0">
              <a:ln/>
              <a:effectLst/>
              <a:uLnTx/>
              <a:uFillTx/>
              <a:ea typeface="華康儷宋 Std W5" panose="02020500000000000000" pitchFamily="18" charset="-120"/>
              <a:cs typeface="+mn-cs"/>
            </a:rPr>
            <a:t>3D</a:t>
          </a:r>
          <a:r>
            <a:rPr kumimoji="0" lang="zh-TW" altLang="en-US" sz="3600" b="1" i="0" u="none" strike="noStrike" kern="1200" cap="none" spc="0" normalizeH="0" baseline="0" dirty="0">
              <a:ln/>
              <a:effectLst/>
              <a:uLnTx/>
              <a:uFillTx/>
              <a:ea typeface="華康儷宋 Std W5" panose="02020500000000000000" pitchFamily="18" charset="-120"/>
              <a:cs typeface="+mn-cs"/>
            </a:rPr>
            <a:t>列印供應商</a:t>
          </a:r>
        </a:p>
      </dsp:txBody>
      <dsp:txXfrm>
        <a:off x="406547" y="42928"/>
        <a:ext cx="5130796" cy="7935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1F0CF-B013-4968-8490-1257C3AE7F6B}">
      <dsp:nvSpPr>
        <dsp:cNvPr id="0" name=""/>
        <dsp:cNvSpPr/>
      </dsp:nvSpPr>
      <dsp:spPr>
        <a:xfrm>
          <a:off x="0" y="81499"/>
          <a:ext cx="7452360" cy="63945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8386" tIns="1208024" rIns="578386" bIns="199136" numCol="1" spcCol="1270" anchor="t" anchorCtr="0">
          <a:noAutofit/>
        </a:bodyPr>
        <a:lstStyle/>
        <a:p>
          <a:pPr marL="285750" lvl="1" indent="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prstClr val="black"/>
              </a:solidFill>
              <a:effectLst/>
              <a:uLnTx/>
              <a:uFillTx/>
              <a:ea typeface="華康儷宋 Std W5" panose="02020500000000000000" pitchFamily="18" charset="-120"/>
            </a:rPr>
            <a:t>高度設計規範</a:t>
          </a:r>
        </a:p>
        <a:p>
          <a:pPr marL="571500" lvl="2" indent="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須使用昂貴的複合材料，碳纖維、鈦和貴金屬。</a:t>
          </a:r>
          <a:endParaRPr kumimoji="0" lang="zh-TW" altLang="en-US" sz="2800" b="1" i="0" u="none" strike="noStrike" kern="1200" cap="none" spc="0" normalizeH="0" baseline="0" noProof="0" dirty="0">
            <a:ln>
              <a:noFill/>
            </a:ln>
            <a:solidFill>
              <a:prstClr val="black"/>
            </a:solidFill>
            <a:effectLst/>
            <a:uLnTx/>
            <a:uFillTx/>
            <a:ea typeface="華康儷宋 Std W5" panose="02020500000000000000" pitchFamily="18" charset="-120"/>
          </a:endParaRPr>
        </a:p>
        <a:p>
          <a:pPr marL="571500" lvl="2" indent="0" algn="l" defTabSz="16002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2800" b="0" i="0" u="none" strike="noStrike" kern="1200" cap="none" spc="0" normalizeH="0" baseline="0" noProof="0" dirty="0">
              <a:ln>
                <a:noFill/>
              </a:ln>
              <a:solidFill>
                <a:srgbClr val="4F81BD"/>
              </a:solidFill>
              <a:effectLst/>
              <a:uLnTx/>
              <a:uFillTx/>
              <a:latin typeface="華康儷宋 Std W5" panose="02020500000000000000" pitchFamily="18" charset="-120"/>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的影響</a:t>
          </a:r>
          <a:endParaRPr lang="zh-TW" altLang="en-US" sz="2800" kern="1200" dirty="0"/>
        </a:p>
        <a:p>
          <a:pPr marL="285750" lvl="1" indent="-28575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標準設計規範</a:t>
          </a:r>
        </a:p>
        <a:p>
          <a:pPr marL="571500" lvl="2" indent="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常見材料，聚乳酸和丙烯腈丁二烯苯乙烯（</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Redwood</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571500" lvl="2" indent="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2800" b="0" i="0" u="none" strike="noStrike" kern="1200" cap="none" spc="0" normalizeH="0" baseline="0" noProof="0" dirty="0">
              <a:ln>
                <a:noFill/>
              </a:ln>
              <a:solidFill>
                <a:srgbClr val="4F81BD"/>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的影響。</a:t>
          </a:r>
        </a:p>
      </dsp:txBody>
      <dsp:txXfrm>
        <a:off x="0" y="81499"/>
        <a:ext cx="7452360" cy="6394500"/>
      </dsp:txXfrm>
    </dsp:sp>
    <dsp:sp modelId="{60D1479D-3CF4-439A-9D5F-5862201C9474}">
      <dsp:nvSpPr>
        <dsp:cNvPr id="0" name=""/>
        <dsp:cNvSpPr/>
      </dsp:nvSpPr>
      <dsp:spPr>
        <a:xfrm>
          <a:off x="453524" y="0"/>
          <a:ext cx="5216652" cy="693082"/>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ctr" defTabSz="1600200">
            <a:lnSpc>
              <a:spcPct val="90000"/>
            </a:lnSpc>
            <a:spcBef>
              <a:spcPct val="0"/>
            </a:spcBef>
            <a:spcAft>
              <a:spcPct val="35000"/>
            </a:spcAft>
            <a:buNone/>
          </a:pPr>
          <a:r>
            <a:rPr kumimoji="0" lang="zh-TW" altLang="en-US" sz="36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設計師</a:t>
          </a:r>
        </a:p>
      </dsp:txBody>
      <dsp:txXfrm>
        <a:off x="487357" y="33833"/>
        <a:ext cx="5148986" cy="625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240B6-37CE-4FEB-BEB9-BD04B11B0357}">
      <dsp:nvSpPr>
        <dsp:cNvPr id="0" name=""/>
        <dsp:cNvSpPr/>
      </dsp:nvSpPr>
      <dsp:spPr>
        <a:xfrm>
          <a:off x="0" y="1266034"/>
          <a:ext cx="15468600" cy="52668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0535" tIns="791464" rIns="1200535" bIns="199136" numCol="1" spcCol="1270" anchor="t" anchorCtr="0">
          <a:noAutofit/>
        </a:bodyPr>
        <a:lstStyle/>
        <a:p>
          <a:pPr marL="285750" lvl="1" indent="-285750" algn="l" defTabSz="1244600">
            <a:lnSpc>
              <a:spcPct val="90000"/>
            </a:lnSpc>
            <a:spcBef>
              <a:spcPct val="0"/>
            </a:spcBef>
            <a:spcAft>
              <a:spcPct val="15000"/>
            </a:spcAft>
            <a:buClrTx/>
            <a:buSzTx/>
            <a:buFont typeface="Arial" panose="020B0604020202020204" pitchFamily="34" charset="0"/>
            <a:buChar cha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增加Ａ方的選擇能力</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並不一定會增加平台上的總選擇數量，</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可能會降低Ｂ方的可選擇次數</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2800" kern="1200" dirty="0"/>
        </a:p>
        <a:p>
          <a:pPr marL="285750" lvl="1" indent="-285750" algn="l" defTabSz="1244600">
            <a:lnSpc>
              <a:spcPct val="90000"/>
            </a:lnSpc>
            <a:spcBef>
              <a:spcPct val="0"/>
            </a:spcBef>
            <a:spcAft>
              <a:spcPct val="15000"/>
            </a:spcAft>
            <a:buClrTx/>
            <a:buSzTx/>
            <a:buFont typeface="Arial" panose="020B0604020202020204" pitchFamily="34" charset="0"/>
            <a:buChar char="•"/>
          </a:pPr>
          <a:r>
            <a:rPr kumimoji="0" lang="zh-TW" altLang="en-US" sz="28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使用者傾向建立基於雙方都對彼此感興趣的關係</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使用者更傾向於選擇對自己感興趣的潛在伴侶</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Fiore and Donath 2004, </a:t>
          </a:r>
          <a:r>
            <a:rPr kumimoji="0" lang="en-US" altLang="zh-TW" sz="280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Shtatfeld</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and Ba-</a:t>
          </a:r>
          <a:r>
            <a:rPr kumimoji="0" lang="en-US" altLang="zh-TW" sz="280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rak</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2009</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kern="1200" noProof="0" dirty="0">
            <a:solidFill>
              <a:prstClr val="black"/>
            </a:solidFill>
            <a:latin typeface="華康儷宋 Std W5" panose="02020500000000000000" pitchFamily="18" charset="-120"/>
            <a:ea typeface="華康儷宋 Std W5" panose="02020500000000000000" pitchFamily="18" charset="-12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當Ａ方使用者接收到更多選擇，他們就會</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更傾向於選擇對自己有興趣的人，而不是繼續尋找其他選項，最終做出較少的選擇</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Argyle and Henderson 1985</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），這就</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降低了整體的選擇行為和配對率</a:t>
          </a:r>
          <a:r>
            <a:rPr lang="zh-TW" altLang="en-US" sz="3400" kern="1200" dirty="0">
              <a:solidFill>
                <a:prstClr val="black"/>
              </a:solidFill>
              <a:latin typeface="華康儷宋 Std W5" panose="02020500000000000000" pitchFamily="18" charset="-120"/>
              <a:ea typeface="華康儷宋 Std W5" panose="02020500000000000000" pitchFamily="18" charset="-120"/>
            </a:rPr>
            <a:t>。</a:t>
          </a:r>
          <a:endParaRPr lang="en-US" altLang="zh-TW" sz="3400" kern="1200" dirty="0">
            <a:solidFill>
              <a:prstClr val="black"/>
            </a:solidFill>
            <a:latin typeface="華康儷宋 Std W5" panose="02020500000000000000" pitchFamily="18" charset="-120"/>
            <a:ea typeface="華康儷宋 Std W5" panose="02020500000000000000" pitchFamily="18" charset="-120"/>
          </a:endParaRPr>
        </a:p>
      </dsp:txBody>
      <dsp:txXfrm>
        <a:off x="0" y="1266034"/>
        <a:ext cx="15468600" cy="5266800"/>
      </dsp:txXfrm>
    </dsp:sp>
    <dsp:sp modelId="{5A4C41F2-4E8F-4A71-8016-ECE9390A26E3}">
      <dsp:nvSpPr>
        <dsp:cNvPr id="0" name=""/>
        <dsp:cNvSpPr/>
      </dsp:nvSpPr>
      <dsp:spPr>
        <a:xfrm>
          <a:off x="773430" y="624768"/>
          <a:ext cx="10828020" cy="112176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273" tIns="0" rIns="409273" bIns="0" numCol="1" spcCol="1270" anchor="ctr" anchorCtr="0">
          <a:noAutofit/>
        </a:bodyPr>
        <a:lstStyle/>
        <a:p>
          <a:pPr marL="0" lvl="0" indent="0" algn="l" defTabSz="1689100">
            <a:lnSpc>
              <a:spcPct val="90000"/>
            </a:lnSpc>
            <a:spcBef>
              <a:spcPct val="0"/>
            </a:spcBef>
            <a:spcAft>
              <a:spcPct val="35000"/>
            </a:spcAft>
            <a:buClrTx/>
            <a:buSzTx/>
            <a:buNone/>
          </a:pPr>
          <a:r>
            <a:rPr kumimoji="0" lang="zh-TW" altLang="en-US"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負向交叉效應（</a:t>
          </a:r>
          <a:r>
            <a:rPr kumimoji="0" lang="en-US" altLang="zh-TW"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Negative Cross-Side Effects</a:t>
          </a:r>
          <a:r>
            <a:rPr kumimoji="0" lang="zh-TW" altLang="en-US" sz="3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3800" kern="1200" dirty="0"/>
        </a:p>
      </dsp:txBody>
      <dsp:txXfrm>
        <a:off x="828190" y="679528"/>
        <a:ext cx="10718500" cy="101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A563D-06C3-4089-BF2E-CB6BD2BEE299}">
      <dsp:nvSpPr>
        <dsp:cNvPr id="0" name=""/>
        <dsp:cNvSpPr/>
      </dsp:nvSpPr>
      <dsp:spPr>
        <a:xfrm>
          <a:off x="0" y="1519809"/>
          <a:ext cx="14478000" cy="2371390"/>
        </a:xfrm>
        <a:prstGeom prst="rect">
          <a:avLst/>
        </a:prstGeom>
        <a:solidFill>
          <a:schemeClr val="lt1">
            <a:alpha val="9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3654" tIns="937260" rIns="1123654" bIns="199136" numCol="1" spcCol="1270" anchor="t" anchorCtr="0">
          <a:noAutofit/>
        </a:bodyPr>
        <a:lstStyle/>
        <a:p>
          <a:pPr marL="285750" lvl="1" indent="-285750" algn="l" defTabSz="1244600">
            <a:lnSpc>
              <a:spcPct val="90000"/>
            </a:lnSpc>
            <a:spcBef>
              <a:spcPct val="0"/>
            </a:spcBef>
            <a:spcAft>
              <a:spcPct val="15000"/>
            </a:spcAft>
            <a:buFont typeface="Arial" panose="020B0604020202020204" pitchFamily="34" charset="0"/>
            <a:buChar char="•"/>
          </a:pPr>
          <a:r>
            <a:rPr kumimoji="0" lang="zh-TW" altLang="en-US" sz="2800" b="0"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使用者</a:t>
          </a:r>
          <a:r>
            <a:rPr kumimoji="0" lang="zh-TW" altLang="en-US" sz="2800" b="1"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期望高選擇能力增加配對成功的機會</a:t>
          </a:r>
          <a:r>
            <a:rPr kumimoji="0" lang="zh-TW" altLang="en-US" sz="2800" b="0"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Diehl and Poynor 2010</a:t>
          </a:r>
          <a:r>
            <a:rPr kumimoji="0" lang="zh-TW" altLang="en-US" sz="2800" b="0"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a:t>
          </a:r>
          <a:endParaRPr lang="zh-TW" altLang="en-US" sz="2800" kern="1200" dirty="0"/>
        </a:p>
        <a:p>
          <a:pPr marL="285750" lvl="1" indent="-285750" algn="l" defTabSz="1244600">
            <a:lnSpc>
              <a:spcPct val="90000"/>
            </a:lnSpc>
            <a:spcBef>
              <a:spcPct val="0"/>
            </a:spcBef>
            <a:spcAft>
              <a:spcPct val="15000"/>
            </a:spcAft>
            <a:buFont typeface="Arial" panose="020B0604020202020204" pitchFamily="34" charset="0"/>
            <a:buChar char="•"/>
          </a:pPr>
          <a:r>
            <a:rPr lang="zh-TW" altLang="en-US" sz="2800" b="1" kern="1200">
              <a:ea typeface="華康儷宋 Std W5" panose="02020500000000000000" pitchFamily="18" charset="-120"/>
            </a:rPr>
            <a:t>利益增加（能帶來更高的配對成功機會）</a:t>
          </a:r>
          <a:r>
            <a:rPr lang="zh-TW" altLang="en-US" sz="2800" kern="1200">
              <a:ea typeface="華康儷宋 Std W5" panose="02020500000000000000" pitchFamily="18" charset="-120"/>
            </a:rPr>
            <a:t>。</a:t>
          </a:r>
          <a:endParaRPr lang="zh-TW" altLang="en-US" sz="2800" kern="1200" dirty="0"/>
        </a:p>
      </dsp:txBody>
      <dsp:txXfrm>
        <a:off x="0" y="1519809"/>
        <a:ext cx="14478000" cy="2371390"/>
      </dsp:txXfrm>
    </dsp:sp>
    <dsp:sp modelId="{EFC7B552-DE24-43BC-91AA-E74767968F5B}">
      <dsp:nvSpPr>
        <dsp:cNvPr id="0" name=""/>
        <dsp:cNvSpPr/>
      </dsp:nvSpPr>
      <dsp:spPr>
        <a:xfrm>
          <a:off x="723900" y="1409381"/>
          <a:ext cx="7696215" cy="1055068"/>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3064" tIns="0" rIns="383064" bIns="0" numCol="1" spcCol="1270" anchor="ctr" anchorCtr="0">
          <a:noAutofit/>
        </a:bodyPr>
        <a:lstStyle/>
        <a:p>
          <a:pPr marL="0" lvl="0" indent="0" algn="l" defTabSz="1600200">
            <a:lnSpc>
              <a:spcPct val="90000"/>
            </a:lnSpc>
            <a:spcBef>
              <a:spcPct val="0"/>
            </a:spcBef>
            <a:spcAft>
              <a:spcPct val="35000"/>
            </a:spcAft>
            <a:buClrTx/>
            <a:buSzTx/>
            <a:buFont typeface="+mj-lt"/>
            <a:buNone/>
          </a:pPr>
          <a:r>
            <a:rPr kumimoji="0" lang="zh-TW" altLang="en-US" sz="3600" b="1" i="0" u="none" strike="noStrike" kern="1200" cap="none" spc="0" normalizeH="0" baseline="0" noProof="0" dirty="0">
              <a:ln/>
              <a:solidFill>
                <a:schemeClr val="tx1"/>
              </a:solidFill>
              <a:effectLst/>
              <a:uLnTx/>
              <a:uFillTx/>
              <a:ea typeface="華康儷宋 Std W5" panose="02020500000000000000" pitchFamily="18" charset="-120"/>
            </a:rPr>
            <a:t>選擇效應（</a:t>
          </a:r>
          <a:r>
            <a:rPr kumimoji="0" lang="en-US" altLang="en-US" sz="3600" b="1" i="0" u="none" strike="noStrike" kern="1200" cap="none" spc="0" normalizeH="0" baseline="0" noProof="0" dirty="0">
              <a:ln/>
              <a:solidFill>
                <a:schemeClr val="tx1"/>
              </a:solidFill>
              <a:effectLst/>
              <a:uLnTx/>
              <a:uFillTx/>
              <a:ea typeface="華康儷宋 Std W5" panose="02020500000000000000" pitchFamily="18" charset="-120"/>
            </a:rPr>
            <a:t>Choice Effect</a:t>
          </a:r>
          <a:r>
            <a:rPr kumimoji="0" lang="zh-TW" altLang="en-US" sz="3600" b="1" i="0" u="none" strike="noStrike" kern="1200" cap="none" spc="0" normalizeH="0" baseline="0" noProof="0" dirty="0">
              <a:ln/>
              <a:solidFill>
                <a:schemeClr val="tx1"/>
              </a:solidFill>
              <a:effectLst/>
              <a:uLnTx/>
              <a:uFillTx/>
              <a:ea typeface="華康儷宋 Std W5" panose="02020500000000000000" pitchFamily="18" charset="-120"/>
            </a:rPr>
            <a:t>）</a:t>
          </a:r>
        </a:p>
      </dsp:txBody>
      <dsp:txXfrm>
        <a:off x="775404" y="1460885"/>
        <a:ext cx="7593207" cy="952060"/>
      </dsp:txXfrm>
    </dsp:sp>
    <dsp:sp modelId="{454C6A10-0585-4202-8998-2F310E8EDD7E}">
      <dsp:nvSpPr>
        <dsp:cNvPr id="0" name=""/>
        <dsp:cNvSpPr/>
      </dsp:nvSpPr>
      <dsp:spPr>
        <a:xfrm>
          <a:off x="0" y="4347228"/>
          <a:ext cx="14478000" cy="2371390"/>
        </a:xfrm>
        <a:prstGeom prst="rect">
          <a:avLst/>
        </a:prstGeom>
        <a:solidFill>
          <a:schemeClr val="lt1">
            <a:alpha val="90000"/>
            <a:hueOff val="0"/>
            <a:satOff val="0"/>
            <a:lumOff val="0"/>
            <a:alphaOff val="0"/>
          </a:schemeClr>
        </a:solidFill>
        <a:ln w="25400"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3654" tIns="937260" rIns="1123654" bIns="199136" numCol="1" spcCol="1270" anchor="t" anchorCtr="0">
          <a:noAutofit/>
        </a:bodyPr>
        <a:lstStyle/>
        <a:p>
          <a:pPr marL="285750" lvl="1" indent="-285750" algn="l" defTabSz="1244600">
            <a:lnSpc>
              <a:spcPct val="90000"/>
            </a:lnSpc>
            <a:spcBef>
              <a:spcPct val="0"/>
            </a:spcBef>
            <a:spcAft>
              <a:spcPct val="15000"/>
            </a:spcAft>
            <a:buFont typeface="Arial" panose="020B0604020202020204" pitchFamily="34" charset="0"/>
            <a:buChar char="•"/>
          </a:pPr>
          <a:r>
            <a:rPr kumimoji="0" lang="zh-TW" altLang="en-US" sz="2800" b="1"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擔心更高選擇能力</a:t>
          </a:r>
          <a:r>
            <a:rPr kumimoji="0" lang="zh-TW" altLang="en-US" sz="2800" b="0"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會因為平台競爭況加劇而</a:t>
          </a:r>
          <a:r>
            <a:rPr kumimoji="0" lang="zh-TW" altLang="en-US" sz="2800" b="1"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降低配對機會</a:t>
          </a:r>
          <a:r>
            <a:rPr kumimoji="0" lang="zh-TW" altLang="en-US" sz="2800" b="0"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a:t>
          </a:r>
          <a:endParaRPr lang="zh-TW" altLang="en-US" sz="2800" b="1" kern="1200" dirty="0"/>
        </a:p>
        <a:p>
          <a:pPr marL="285750" lvl="1" indent="-285750" algn="l" defTabSz="1244600">
            <a:lnSpc>
              <a:spcPct val="90000"/>
            </a:lnSpc>
            <a:spcBef>
              <a:spcPct val="0"/>
            </a:spcBef>
            <a:spcAft>
              <a:spcPct val="15000"/>
            </a:spcAft>
            <a:buFont typeface="Arial" panose="020B0604020202020204" pitchFamily="34" charset="0"/>
            <a:buChar char="•"/>
          </a:pPr>
          <a:r>
            <a:rPr kumimoji="0" lang="zh-TW" altLang="en-US" sz="2800" b="1"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成本增加</a:t>
          </a:r>
          <a:r>
            <a:rPr kumimoji="0" lang="zh-TW" altLang="en-US" sz="2800" b="0" i="0" u="none" strike="noStrike" kern="1200" cap="none" spc="0" normalizeH="0" baseline="0" noProof="0">
              <a:ln/>
              <a:effectLst/>
              <a:uLnTx/>
              <a:uFillTx/>
              <a:latin typeface="華康儷宋 Std W5" panose="02020500000000000000" pitchFamily="18" charset="-120"/>
              <a:ea typeface="華康儷宋 Std W5" panose="02020500000000000000" pitchFamily="18" charset="-120"/>
            </a:rPr>
            <a:t>（即被拒絕的可能性更大）。</a:t>
          </a:r>
          <a:endParaRPr lang="zh-TW" altLang="en-US" sz="2800" b="1" kern="1200" dirty="0"/>
        </a:p>
      </dsp:txBody>
      <dsp:txXfrm>
        <a:off x="0" y="4347228"/>
        <a:ext cx="14478000" cy="2371390"/>
      </dsp:txXfrm>
    </dsp:sp>
    <dsp:sp modelId="{CEC1869C-D2EE-4F8A-BBB4-202E7E8B7796}">
      <dsp:nvSpPr>
        <dsp:cNvPr id="0" name=""/>
        <dsp:cNvSpPr/>
      </dsp:nvSpPr>
      <dsp:spPr>
        <a:xfrm>
          <a:off x="723900" y="4236800"/>
          <a:ext cx="7696215" cy="1055068"/>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3064" tIns="0" rIns="383064" bIns="0" numCol="1" spcCol="1270" anchor="ctr" anchorCtr="0">
          <a:noAutofit/>
        </a:bodyPr>
        <a:lstStyle/>
        <a:p>
          <a:pPr marL="0" lvl="0" indent="0" algn="l" defTabSz="1600200">
            <a:lnSpc>
              <a:spcPct val="90000"/>
            </a:lnSpc>
            <a:spcBef>
              <a:spcPct val="0"/>
            </a:spcBef>
            <a:spcAft>
              <a:spcPct val="35000"/>
            </a:spcAft>
            <a:buClrTx/>
            <a:buSzTx/>
            <a:buFont typeface="+mj-lt"/>
            <a:buNone/>
          </a:pPr>
          <a:r>
            <a:rPr kumimoji="0" lang="zh-TW" altLang="en-US" sz="3600" b="1" i="0" u="none" strike="noStrike" kern="1200" cap="none" spc="0" normalizeH="0" baseline="0" noProof="0" dirty="0">
              <a:ln/>
              <a:solidFill>
                <a:schemeClr val="tx1"/>
              </a:solidFill>
              <a:effectLst/>
              <a:uLnTx/>
              <a:uFillTx/>
              <a:ea typeface="華康儷宋 Std W5" panose="02020500000000000000" pitchFamily="18" charset="-120"/>
            </a:rPr>
            <a:t>競爭效應</a:t>
          </a:r>
          <a:r>
            <a:rPr kumimoji="0" lang="en-US" altLang="en-US" sz="3600" b="1" i="0" u="none" strike="noStrike" kern="1200" cap="none" spc="0" normalizeH="0" baseline="0" noProof="0" dirty="0">
              <a:ln/>
              <a:solidFill>
                <a:schemeClr val="tx1"/>
              </a:solidFill>
              <a:effectLst/>
              <a:uLnTx/>
              <a:uFillTx/>
              <a:ea typeface="華康儷宋 Std W5" panose="02020500000000000000" pitchFamily="18" charset="-120"/>
            </a:rPr>
            <a:t>(Competition Effect</a:t>
          </a:r>
          <a:r>
            <a:rPr kumimoji="0" lang="zh-TW" altLang="en-US" sz="3600" b="1" i="0" u="none" strike="noStrike" kern="1200" cap="none" spc="0" normalizeH="0" baseline="0" noProof="0" dirty="0">
              <a:ln/>
              <a:solidFill>
                <a:schemeClr val="tx1"/>
              </a:solidFill>
              <a:effectLst/>
              <a:uLnTx/>
              <a:uFillTx/>
              <a:ea typeface="華康儷宋 Std W5" panose="02020500000000000000" pitchFamily="18" charset="-120"/>
            </a:rPr>
            <a:t>）</a:t>
          </a:r>
        </a:p>
      </dsp:txBody>
      <dsp:txXfrm>
        <a:off x="775404" y="4288304"/>
        <a:ext cx="7593207" cy="952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9799A-9807-4667-95F4-661B6C670518}">
      <dsp:nvSpPr>
        <dsp:cNvPr id="0" name=""/>
        <dsp:cNvSpPr/>
      </dsp:nvSpPr>
      <dsp:spPr>
        <a:xfrm>
          <a:off x="0" y="1696743"/>
          <a:ext cx="14020800" cy="2210392"/>
        </a:xfrm>
        <a:prstGeom prst="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8170" tIns="791464" rIns="1088170" bIns="199136" numCol="1" spcCol="1270" anchor="t" anchorCtr="0">
          <a:noAutofit/>
        </a:bodyPr>
        <a:lstStyle/>
        <a:p>
          <a:pPr marL="285750" lvl="1" indent="-285750" algn="l" defTabSz="1244600">
            <a:lnSpc>
              <a:spcPct val="90000"/>
            </a:lnSpc>
            <a:spcBef>
              <a:spcPct val="0"/>
            </a:spcBef>
            <a:spcAft>
              <a:spcPct val="15000"/>
            </a:spcAft>
            <a:buNone/>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a:t>
          </a:r>
          <a:r>
            <a:rPr lang="zh-TW" altLang="en-US" sz="2800" b="1" kern="1200" dirty="0">
              <a:solidFill>
                <a:srgbClr val="EB5D5F"/>
              </a:solidFill>
              <a:ea typeface="華康儷宋 Std W5" panose="02020500000000000000" pitchFamily="18" charset="-120"/>
            </a:rPr>
            <a:t>選擇效應驅使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，使用者會</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變得更挑剔</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，而</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選擇更有吸引力的候選人</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2800" kern="1200" dirty="0"/>
        </a:p>
        <a:p>
          <a:pPr marL="285750" lvl="1" indent="-285750" algn="l" defTabSz="1244600">
            <a:lnSpc>
              <a:spcPct val="90000"/>
            </a:lnSpc>
            <a:spcBef>
              <a:spcPct val="0"/>
            </a:spcBef>
            <a:spcAft>
              <a:spcPct val="15000"/>
            </a:spcAft>
            <a:buNone/>
          </a:pP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積極的選擇行為導致</a:t>
          </a:r>
          <a:r>
            <a:rPr lang="zh-TW" altLang="en-US" sz="2800" b="1" kern="1200" dirty="0">
              <a:solidFill>
                <a:srgbClr val="EB5D5F"/>
              </a:solidFill>
              <a:ea typeface="華康儷宋 Std W5" panose="02020500000000000000" pitchFamily="18" charset="-120"/>
            </a:rPr>
            <a:t>轉換率降低和配對數量減少</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dsp:txBody>
      <dsp:txXfrm>
        <a:off x="0" y="1696743"/>
        <a:ext cx="14020800" cy="2210392"/>
      </dsp:txXfrm>
    </dsp:sp>
    <dsp:sp modelId="{9CF3D5C6-DA55-4E2C-91C2-96064D6023C5}">
      <dsp:nvSpPr>
        <dsp:cNvPr id="0" name=""/>
        <dsp:cNvSpPr/>
      </dsp:nvSpPr>
      <dsp:spPr>
        <a:xfrm>
          <a:off x="701040" y="1461943"/>
          <a:ext cx="9814560" cy="912767"/>
        </a:xfrm>
        <a:prstGeom prst="roundRect">
          <a:avLst/>
        </a:prstGeom>
        <a:solidFill>
          <a:schemeClr val="accent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0967" tIns="0" rIns="370967" bIns="0" numCol="1" spcCol="1270" anchor="ctr" anchorCtr="0">
          <a:noAutofit/>
        </a:bodyPr>
        <a:lstStyle/>
        <a:p>
          <a:pPr marL="0" lvl="0" indent="0" algn="l" defTabSz="1600200">
            <a:lnSpc>
              <a:spcPct val="90000"/>
            </a:lnSpc>
            <a:spcBef>
              <a:spcPct val="0"/>
            </a:spcBef>
            <a:spcAft>
              <a:spcPct val="35000"/>
            </a:spcAft>
            <a:buNone/>
          </a:pPr>
          <a:r>
            <a:rPr lang="zh-TW" altLang="en-US" sz="3600" b="1" kern="1200" dirty="0">
              <a:solidFill>
                <a:srgbClr val="EB5D5F"/>
              </a:solidFill>
              <a:ea typeface="華康儷宋 Std W5" panose="02020500000000000000" pitchFamily="18" charset="-120"/>
            </a:rPr>
            <a:t>重視利益</a:t>
          </a:r>
          <a:endParaRPr lang="zh-TW" altLang="en-US" sz="3600" kern="1200" dirty="0"/>
        </a:p>
      </dsp:txBody>
      <dsp:txXfrm>
        <a:off x="745598" y="1506501"/>
        <a:ext cx="9725444" cy="823651"/>
      </dsp:txXfrm>
    </dsp:sp>
    <dsp:sp modelId="{F937E1BE-7332-4DC7-9EB1-101BE77BAE0D}">
      <dsp:nvSpPr>
        <dsp:cNvPr id="0" name=""/>
        <dsp:cNvSpPr/>
      </dsp:nvSpPr>
      <dsp:spPr>
        <a:xfrm>
          <a:off x="0" y="4220863"/>
          <a:ext cx="14020800" cy="2210392"/>
        </a:xfrm>
        <a:prstGeom prst="rect">
          <a:avLst/>
        </a:prstGeom>
        <a:solidFill>
          <a:schemeClr val="lt1">
            <a:alpha val="90000"/>
            <a:hueOff val="0"/>
            <a:satOff val="0"/>
            <a:lumOff val="0"/>
            <a:alphaOff val="0"/>
          </a:schemeClr>
        </a:solidFill>
        <a:ln w="25400" cap="flat" cmpd="sng" algn="ctr">
          <a:solidFill>
            <a:schemeClr val="accent2">
              <a:shade val="80000"/>
              <a:hueOff val="-35872"/>
              <a:satOff val="-4024"/>
              <a:lumOff val="256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88170" tIns="791464" rIns="1088170" bIns="199136" numCol="1" spcCol="1270" anchor="t" anchorCtr="0">
          <a:noAutofit/>
        </a:bodyPr>
        <a:lstStyle/>
        <a:p>
          <a:pPr marL="285750" lvl="1" indent="-285750" algn="l" defTabSz="1244600">
            <a:lnSpc>
              <a:spcPct val="90000"/>
            </a:lnSpc>
            <a:spcBef>
              <a:spcPct val="0"/>
            </a:spcBef>
            <a:spcAft>
              <a:spcPct val="15000"/>
            </a:spcAft>
            <a:buNone/>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a:t>
          </a:r>
          <a:r>
            <a:rPr lang="zh-TW" altLang="en-US" sz="2800" b="1" kern="1200" dirty="0">
              <a:solidFill>
                <a:srgbClr val="49659E"/>
              </a:solidFill>
              <a:ea typeface="華康儷宋 Std W5" panose="02020500000000000000" pitchFamily="18" charset="-120"/>
            </a:rPr>
            <a:t>競爭效應驅使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，使用者會</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變得不太挑剔</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，而</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選擇較不太吸引力的候選人</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2800" kern="1200" dirty="0"/>
        </a:p>
        <a:p>
          <a:pPr marL="285750" lvl="1" indent="-285750" algn="l" defTabSz="1244600">
            <a:lnSpc>
              <a:spcPct val="90000"/>
            </a:lnSpc>
            <a:spcBef>
              <a:spcPct val="0"/>
            </a:spcBef>
            <a:spcAft>
              <a:spcPct val="15000"/>
            </a:spcAft>
            <a:buNone/>
          </a:pP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保守行為卻帶來</a:t>
          </a:r>
          <a:r>
            <a:rPr lang="zh-TW" altLang="en-US" sz="2800" b="1" kern="1200" dirty="0">
              <a:solidFill>
                <a:srgbClr val="49659E"/>
              </a:solidFill>
              <a:ea typeface="華康儷宋 Std W5" panose="02020500000000000000" pitchFamily="18" charset="-120"/>
            </a:rPr>
            <a:t>高轉換率和配對數量增加</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dsp:txBody>
      <dsp:txXfrm>
        <a:off x="0" y="4220863"/>
        <a:ext cx="14020800" cy="2210392"/>
      </dsp:txXfrm>
    </dsp:sp>
    <dsp:sp modelId="{E2C1C5EC-3F0A-406D-8BD2-7143B1862DFA}">
      <dsp:nvSpPr>
        <dsp:cNvPr id="0" name=""/>
        <dsp:cNvSpPr/>
      </dsp:nvSpPr>
      <dsp:spPr>
        <a:xfrm>
          <a:off x="701040" y="3986064"/>
          <a:ext cx="9814560" cy="912767"/>
        </a:xfrm>
        <a:prstGeom prst="roundRect">
          <a:avLst/>
        </a:prstGeom>
        <a:solidFill>
          <a:schemeClr val="accent5">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0967" tIns="0" rIns="370967" bIns="0" numCol="1" spcCol="1270" anchor="ctr" anchorCtr="0">
          <a:noAutofit/>
        </a:bodyPr>
        <a:lstStyle/>
        <a:p>
          <a:pPr marL="0" lvl="0" indent="0" algn="l" defTabSz="1600200">
            <a:lnSpc>
              <a:spcPct val="90000"/>
            </a:lnSpc>
            <a:spcBef>
              <a:spcPct val="0"/>
            </a:spcBef>
            <a:spcAft>
              <a:spcPct val="35000"/>
            </a:spcAft>
            <a:buNone/>
          </a:pPr>
          <a:r>
            <a:rPr lang="zh-TW" altLang="en-US" sz="3600" b="1" kern="1200" dirty="0">
              <a:solidFill>
                <a:srgbClr val="49659E"/>
              </a:solidFill>
              <a:ea typeface="華康儷宋 Std W5" panose="02020500000000000000" pitchFamily="18" charset="-120"/>
            </a:rPr>
            <a:t>重視成本</a:t>
          </a:r>
          <a:endParaRPr lang="zh-TW" altLang="en-US" sz="3600" kern="1200" dirty="0"/>
        </a:p>
      </dsp:txBody>
      <dsp:txXfrm>
        <a:off x="745598" y="4030622"/>
        <a:ext cx="9725444" cy="8236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240B6-37CE-4FEB-BEB9-BD04B11B0357}">
      <dsp:nvSpPr>
        <dsp:cNvPr id="0" name=""/>
        <dsp:cNvSpPr/>
      </dsp:nvSpPr>
      <dsp:spPr>
        <a:xfrm>
          <a:off x="0" y="1558938"/>
          <a:ext cx="15468600" cy="4662000"/>
        </a:xfrm>
        <a:prstGeom prst="rect">
          <a:avLst/>
        </a:prstGeom>
        <a:solidFill>
          <a:schemeClr val="lt1">
            <a:alpha val="90000"/>
            <a:hueOff val="0"/>
            <a:satOff val="0"/>
            <a:lumOff val="0"/>
            <a:alphaOff val="0"/>
          </a:schemeClr>
        </a:solidFill>
        <a:ln w="25400" cap="flat" cmpd="sng" algn="ctr">
          <a:solidFill>
            <a:schemeClr val="accent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0535" tIns="770636" rIns="1200535" bIns="199136" numCol="1" spcCol="1270" anchor="t" anchorCtr="0">
          <a:noAutofit/>
        </a:bodyPr>
        <a:lstStyle/>
        <a:p>
          <a:pPr marL="285750" lvl="1" indent="-285750" algn="l" defTabSz="1244600">
            <a:lnSpc>
              <a:spcPct val="90000"/>
            </a:lnSpc>
            <a:spcBef>
              <a:spcPct val="0"/>
            </a:spcBef>
            <a:spcAft>
              <a:spcPct val="15000"/>
            </a:spcAft>
            <a:buClrTx/>
            <a:buSzTx/>
            <a:buFont typeface="Arial" panose="020B0604020202020204" pitchFamily="34" charset="0"/>
            <a:buChar cha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女性對風險表現出更大顧慮</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zh-TW" altLang="en-US" sz="2800" kern="1200" dirty="0"/>
        </a:p>
        <a:p>
          <a:pPr marL="285750" lvl="1" indent="-285750" algn="l" defTabSz="1244600">
            <a:lnSpc>
              <a:spcPct val="90000"/>
            </a:lnSpc>
            <a:spcBef>
              <a:spcPct val="0"/>
            </a:spcBef>
            <a:spcAft>
              <a:spcPct val="15000"/>
            </a:spcAft>
            <a:buClrTx/>
            <a:buSzTx/>
            <a:buFont typeface="Arial" panose="020B0604020202020204" pitchFamily="34" charset="0"/>
            <a:buChar cha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男性傾向把風險視為挑戰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女性則傾向規避風險</a:t>
          </a:r>
          <a:r>
            <a:rPr lang="zh-TW" altLang="en-US" sz="2800" kern="1200" dirty="0">
              <a:solidFill>
                <a:prstClr val="black"/>
              </a:solidFill>
              <a:ea typeface="華康儷宋 Std W5" panose="02020500000000000000" pitchFamily="18" charset="-120"/>
            </a:rPr>
            <a:t>（</a:t>
          </a:r>
          <a:r>
            <a:rPr lang="en-US" altLang="zh-TW" sz="2800" kern="1200" dirty="0">
              <a:solidFill>
                <a:prstClr val="black"/>
              </a:solidFill>
              <a:ea typeface="華康儷宋 Std W5" panose="02020500000000000000" pitchFamily="18" charset="-120"/>
            </a:rPr>
            <a:t>Arch 1993</a:t>
          </a:r>
          <a:r>
            <a:rPr lang="zh-TW" altLang="en-US" sz="2800" kern="1200" dirty="0">
              <a:solidFill>
                <a:prstClr val="black"/>
              </a:solidFill>
              <a:ea typeface="華康儷宋 Std W5" panose="02020500000000000000" pitchFamily="18" charset="-120"/>
            </a:rPr>
            <a:t>）。</a:t>
          </a:r>
          <a:endParaRPr lang="en-US" altLang="zh-TW" sz="2800" kern="1200" dirty="0">
            <a:solidFill>
              <a:prstClr val="black"/>
            </a:solidFill>
            <a:ea typeface="華康儷宋 Std W5" panose="02020500000000000000" pitchFamily="18" charset="-12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男性使用者的被拒絕成本較低</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Schar-</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lott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Christ 1995</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Fisman</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2006</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Bapna</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2016</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85750" lvl="1" indent="-285750" algn="l" defTabSz="1244600">
            <a:lnSpc>
              <a:spcPct val="90000"/>
            </a:lnSpc>
            <a:spcBef>
              <a:spcPct val="0"/>
            </a:spcBef>
            <a:spcAft>
              <a:spcPct val="15000"/>
            </a:spcAft>
            <a:buClrTx/>
            <a:buSzTx/>
            <a:buFont typeface="Arial" panose="020B0604020202020204" pitchFamily="34" charset="0"/>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女性對於主動行動更加猶豫不決，因為</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女性對拒絕的恐懼比男性更大</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Vorauer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Ratner</a:t>
          </a:r>
          <a:r>
            <a:rPr lang="zh-TW" altLang="en-US" sz="2800" kern="1200" dirty="0">
              <a:solidFill>
                <a:prstClr val="black"/>
              </a:solidFill>
              <a:latin typeface="華康儷宋 Std W5" panose="02020500000000000000" pitchFamily="18" charset="-120"/>
              <a:ea typeface="華康儷宋 Std W5" panose="02020500000000000000" pitchFamily="18" charset="-120"/>
            </a:rPr>
            <a:t> </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1996</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dsp:txBody>
      <dsp:txXfrm>
        <a:off x="0" y="1558938"/>
        <a:ext cx="15468600" cy="4662000"/>
      </dsp:txXfrm>
    </dsp:sp>
    <dsp:sp modelId="{5A4C41F2-4E8F-4A71-8016-ECE9390A26E3}">
      <dsp:nvSpPr>
        <dsp:cNvPr id="0" name=""/>
        <dsp:cNvSpPr/>
      </dsp:nvSpPr>
      <dsp:spPr>
        <a:xfrm>
          <a:off x="773430" y="934548"/>
          <a:ext cx="10828020" cy="1092240"/>
        </a:xfrm>
        <a:prstGeom prst="roundRect">
          <a:avLst/>
        </a:prstGeom>
        <a:solidFill>
          <a:schemeClr val="accent2">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9273" tIns="0" rIns="409273" bIns="0" numCol="1" spcCol="1270" anchor="ctr" anchorCtr="0">
          <a:noAutofit/>
        </a:bodyPr>
        <a:lstStyle/>
        <a:p>
          <a:pPr marL="0" lvl="0" indent="0" algn="l" defTabSz="1644650">
            <a:lnSpc>
              <a:spcPct val="90000"/>
            </a:lnSpc>
            <a:spcBef>
              <a:spcPct val="0"/>
            </a:spcBef>
            <a:spcAft>
              <a:spcPct val="35000"/>
            </a:spcAft>
            <a:buClrTx/>
            <a:buSzTx/>
            <a:buNone/>
          </a:pPr>
          <a:r>
            <a:rPr kumimoji="0" lang="zh-TW" altLang="en-US" sz="3700" b="1" i="0" u="none" strike="noStrike" kern="1200" cap="none" spc="0" normalizeH="0" baseline="0" noProof="0" dirty="0">
              <a:ln>
                <a:noFill/>
              </a:ln>
              <a:solidFill>
                <a:prstClr val="black"/>
              </a:solidFill>
              <a:effectLst/>
              <a:uLnTx/>
              <a:uFillTx/>
              <a:ea typeface="華康儷宋 Std W5" panose="02020500000000000000" pitchFamily="18" charset="-120"/>
            </a:rPr>
            <a:t>不同性別對風險感知和重視社會地位程度的差異</a:t>
          </a:r>
        </a:p>
      </dsp:txBody>
      <dsp:txXfrm>
        <a:off x="826749" y="987867"/>
        <a:ext cx="10721382" cy="985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A563D-06C3-4089-BF2E-CB6BD2BEE299}">
      <dsp:nvSpPr>
        <dsp:cNvPr id="0" name=""/>
        <dsp:cNvSpPr/>
      </dsp:nvSpPr>
      <dsp:spPr>
        <a:xfrm>
          <a:off x="0" y="226788"/>
          <a:ext cx="15773400" cy="1940400"/>
        </a:xfrm>
        <a:prstGeom prst="rect">
          <a:avLst/>
        </a:prstGeom>
        <a:solidFill>
          <a:schemeClr val="lt1">
            <a:alpha val="9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4191" tIns="583184" rIns="1224191" bIns="199136" numCol="1" spcCol="1270" anchor="t" anchorCtr="0">
          <a:noAutofit/>
        </a:bodyPr>
        <a:lstStyle/>
        <a:p>
          <a:pPr marL="285750" lvl="1" indent="-285750" algn="l" defTabSz="1244600">
            <a:lnSpc>
              <a:spcPct val="90000"/>
            </a:lnSpc>
            <a:spcBef>
              <a:spcPct val="0"/>
            </a:spcBef>
            <a:spcAft>
              <a:spcPct val="15000"/>
            </a:spcAft>
            <a:buFont typeface="Arial" panose="020B0604020202020204" pitchFamily="34" charset="0"/>
            <a:buChar cha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帶來了成功配對的利益，也增加了被拒絕的風險</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，會影響使用者的選擇策略。</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使用者對於高選擇能力的期望和反應因人而異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，這對配對平台上的行為和選擇產生影響。</a:t>
          </a:r>
          <a:endParaRPr lang="zh-TW" altLang="en-US" sz="2800" kern="1200" dirty="0"/>
        </a:p>
      </dsp:txBody>
      <dsp:txXfrm>
        <a:off x="0" y="226788"/>
        <a:ext cx="15773400" cy="1940400"/>
      </dsp:txXfrm>
    </dsp:sp>
    <dsp:sp modelId="{EFC7B552-DE24-43BC-91AA-E74767968F5B}">
      <dsp:nvSpPr>
        <dsp:cNvPr id="0" name=""/>
        <dsp:cNvSpPr/>
      </dsp:nvSpPr>
      <dsp:spPr>
        <a:xfrm>
          <a:off x="788670" y="28166"/>
          <a:ext cx="7193238" cy="611902"/>
        </a:xfrm>
        <a:prstGeom prst="round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7338" tIns="0" rIns="417338" bIns="0" numCol="1" spcCol="1270" anchor="ctr" anchorCtr="0">
          <a:noAutofit/>
        </a:bodyPr>
        <a:lstStyle/>
        <a:p>
          <a:pPr marL="0" lvl="0" indent="0" algn="l" defTabSz="1600200">
            <a:lnSpc>
              <a:spcPct val="90000"/>
            </a:lnSpc>
            <a:spcBef>
              <a:spcPct val="0"/>
            </a:spcBef>
            <a:spcAft>
              <a:spcPct val="35000"/>
            </a:spcAft>
            <a:buClrTx/>
            <a:buSzTx/>
            <a:buFont typeface="+mj-lt"/>
            <a:buNone/>
          </a:pPr>
          <a:r>
            <a:rPr kumimoji="0" lang="zh-TW" altLang="en-US" sz="3600" b="1"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rPr>
            <a:t>高選擇能力帶來的一體兩面</a:t>
          </a:r>
          <a:endParaRPr lang="zh-TW" altLang="en-US" sz="3600" kern="1200" dirty="0">
            <a:solidFill>
              <a:schemeClr val="tx1"/>
            </a:solidFill>
          </a:endParaRPr>
        </a:p>
      </dsp:txBody>
      <dsp:txXfrm>
        <a:off x="818541" y="58037"/>
        <a:ext cx="7133496" cy="552160"/>
      </dsp:txXfrm>
    </dsp:sp>
    <dsp:sp modelId="{454C6A10-0585-4202-8998-2F310E8EDD7E}">
      <dsp:nvSpPr>
        <dsp:cNvPr id="0" name=""/>
        <dsp:cNvSpPr/>
      </dsp:nvSpPr>
      <dsp:spPr>
        <a:xfrm>
          <a:off x="0" y="2517605"/>
          <a:ext cx="15773400" cy="2557800"/>
        </a:xfrm>
        <a:prstGeom prst="rect">
          <a:avLst/>
        </a:prstGeom>
        <a:solidFill>
          <a:schemeClr val="lt1">
            <a:alpha val="90000"/>
            <a:hueOff val="0"/>
            <a:satOff val="0"/>
            <a:lumOff val="0"/>
            <a:alphaOff val="0"/>
          </a:schemeClr>
        </a:solidFill>
        <a:ln w="25400" cap="flat" cmpd="sng" algn="ctr">
          <a:solidFill>
            <a:schemeClr val="accent1">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4191" tIns="583184" rIns="1224191" bIns="199136" numCol="1" spcCol="1270" anchor="t" anchorCtr="0">
          <a:noAutofit/>
        </a:bodyPr>
        <a:lstStyle/>
        <a:p>
          <a:pPr marL="285750" lvl="1" indent="-285750" algn="l" defTabSz="1244600">
            <a:lnSpc>
              <a:spcPct val="90000"/>
            </a:lnSpc>
            <a:spcBef>
              <a:spcPct val="0"/>
            </a:spcBef>
            <a:spcAft>
              <a:spcPct val="15000"/>
            </a:spcAft>
            <a:buFont typeface="Arial" panose="020B0604020202020204" pitchFamily="34" charset="0"/>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性別差異使使用者對於</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選擇效應和競爭效應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的重視程度也可能不同。</a:t>
          </a:r>
          <a:endParaRPr lang="zh-TW" altLang="en-US" sz="2800" kern="1200" dirty="0"/>
        </a:p>
        <a:p>
          <a:pPr marL="285750" lvl="1" indent="-285750" algn="l" defTabSz="1244600">
            <a:lnSpc>
              <a:spcPct val="90000"/>
            </a:lnSpc>
            <a:spcBef>
              <a:spcPct val="0"/>
            </a:spcBef>
            <a:spcAft>
              <a:spcPct val="15000"/>
            </a:spcAft>
            <a:buChar char="•"/>
          </a:pPr>
          <a:r>
            <a:rPr kumimoji="0" lang="zh-TW" altLang="en-US" sz="2800" b="0"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例如：男性可能因為更注重選擇效應而對配對有更高的期待，而女性因為更注重競爭效應，在選擇對象上變得不太挑剔。</a:t>
          </a:r>
        </a:p>
      </dsp:txBody>
      <dsp:txXfrm>
        <a:off x="0" y="2517605"/>
        <a:ext cx="15773400" cy="2557800"/>
      </dsp:txXfrm>
    </dsp:sp>
    <dsp:sp modelId="{CEC1869C-D2EE-4F8A-BBB4-202E7E8B7796}">
      <dsp:nvSpPr>
        <dsp:cNvPr id="0" name=""/>
        <dsp:cNvSpPr/>
      </dsp:nvSpPr>
      <dsp:spPr>
        <a:xfrm>
          <a:off x="788670" y="2318388"/>
          <a:ext cx="7193238" cy="611902"/>
        </a:xfrm>
        <a:prstGeom prst="round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7338" tIns="0" rIns="417338" bIns="0" numCol="1" spcCol="1270" anchor="ctr" anchorCtr="0">
          <a:noAutofit/>
        </a:bodyPr>
        <a:lstStyle/>
        <a:p>
          <a:pPr marL="0" lvl="0" indent="0" algn="l" defTabSz="1600200">
            <a:lnSpc>
              <a:spcPct val="90000"/>
            </a:lnSpc>
            <a:spcBef>
              <a:spcPct val="0"/>
            </a:spcBef>
            <a:spcAft>
              <a:spcPct val="35000"/>
            </a:spcAft>
            <a:buClrTx/>
            <a:buSzTx/>
            <a:buFont typeface="+mj-lt"/>
            <a:buNone/>
          </a:pPr>
          <a:r>
            <a:rPr kumimoji="0" lang="zh-TW" altLang="en-US" sz="3600" b="1"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rPr>
            <a:t>性別差異的影響</a:t>
          </a:r>
          <a:endParaRPr lang="zh-TW" altLang="en-US" sz="3600" kern="1200" dirty="0">
            <a:solidFill>
              <a:schemeClr val="tx1"/>
            </a:solidFill>
          </a:endParaRPr>
        </a:p>
      </dsp:txBody>
      <dsp:txXfrm>
        <a:off x="818541" y="2348259"/>
        <a:ext cx="7133496" cy="552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0D4C3-37A9-4772-B669-0716F299FC44}">
      <dsp:nvSpPr>
        <dsp:cNvPr id="0" name=""/>
        <dsp:cNvSpPr/>
      </dsp:nvSpPr>
      <dsp:spPr>
        <a:xfrm>
          <a:off x="0" y="123028"/>
          <a:ext cx="12192000" cy="1216800"/>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zh-TW" altLang="en-US" sz="36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不平衡市場：對於求職者人數遠大於雇主數的市場。</a:t>
          </a:r>
          <a:endParaRPr lang="zh-TW" altLang="en-US" sz="3600" kern="1200" dirty="0"/>
        </a:p>
      </dsp:txBody>
      <dsp:txXfrm>
        <a:off x="59399" y="182427"/>
        <a:ext cx="12073202" cy="1098002"/>
      </dsp:txXfrm>
    </dsp:sp>
    <dsp:sp modelId="{A2329CED-666E-4F5B-BA61-32A25184361C}">
      <dsp:nvSpPr>
        <dsp:cNvPr id="0" name=""/>
        <dsp:cNvSpPr/>
      </dsp:nvSpPr>
      <dsp:spPr>
        <a:xfrm>
          <a:off x="0" y="1339828"/>
          <a:ext cx="12192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7096" tIns="40640" rIns="227584" bIns="40640" numCol="1" spcCol="1270" anchor="t" anchorCtr="0">
          <a:noAutofit/>
        </a:bodyPr>
        <a:lstStyle/>
        <a:p>
          <a:pPr marL="285750" lvl="1" indent="-285750" algn="l" defTabSz="1422400">
            <a:lnSpc>
              <a:spcPct val="90000"/>
            </a:lnSpc>
            <a:spcBef>
              <a:spcPct val="0"/>
            </a:spcBef>
            <a:spcAft>
              <a:spcPct val="20000"/>
            </a:spcAft>
            <a:buChar char="•"/>
          </a:pPr>
          <a:r>
            <a:rPr kumimoji="0" lang="zh-TW" altLang="en-US"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只</a:t>
          </a:r>
          <a:r>
            <a:rPr kumimoji="0" lang="zh-TW" altLang="en-US" sz="3200" b="1" i="0" u="none" strike="noStrike" kern="1200" cap="none" spc="0" normalizeH="0" baseline="0" noProof="0" dirty="0">
              <a:ln/>
              <a:solidFill>
                <a:srgbClr val="EB5D5F"/>
              </a:solidFill>
              <a:effectLst/>
              <a:uLnTx/>
              <a:uFillTx/>
              <a:latin typeface="華康儷宋 Std W5" panose="02020500000000000000" pitchFamily="18" charset="-120"/>
              <a:ea typeface="華康儷宋 Std W5" panose="02020500000000000000" pitchFamily="18" charset="-120"/>
            </a:rPr>
            <a:t>增加求職者</a:t>
          </a:r>
          <a:r>
            <a:rPr kumimoji="0" lang="zh-TW" altLang="en-US"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（長邊（</a:t>
          </a:r>
          <a:r>
            <a:rPr kumimoji="0" lang="en-US" altLang="zh-TW"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long side</a:t>
          </a:r>
          <a:r>
            <a:rPr kumimoji="0" lang="zh-TW" altLang="en-US"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））市場的選擇能力。</a:t>
          </a:r>
          <a:endParaRPr lang="zh-TW" altLang="en-US" sz="3200" kern="1200" dirty="0"/>
        </a:p>
      </dsp:txBody>
      <dsp:txXfrm>
        <a:off x="0" y="1339828"/>
        <a:ext cx="12192000" cy="1076400"/>
      </dsp:txXfrm>
    </dsp:sp>
    <dsp:sp modelId="{FE41FAF1-4D5D-4BFB-8B4E-C351FA9FCC9F}">
      <dsp:nvSpPr>
        <dsp:cNvPr id="0" name=""/>
        <dsp:cNvSpPr/>
      </dsp:nvSpPr>
      <dsp:spPr>
        <a:xfrm>
          <a:off x="0" y="2416228"/>
          <a:ext cx="12192000" cy="1216800"/>
        </a:xfrm>
        <a:prstGeom prst="round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zh-TW" altLang="en-US" sz="36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平衡市場：求職者數量與雇主數量相當的市場。</a:t>
          </a:r>
          <a:endParaRPr lang="zh-TW" altLang="en-US" sz="3600" kern="1200" dirty="0"/>
        </a:p>
      </dsp:txBody>
      <dsp:txXfrm>
        <a:off x="59399" y="2475627"/>
        <a:ext cx="12073202" cy="1098002"/>
      </dsp:txXfrm>
    </dsp:sp>
    <dsp:sp modelId="{49D52658-7AEB-4C30-B2CC-1E197C4C80B9}">
      <dsp:nvSpPr>
        <dsp:cNvPr id="0" name=""/>
        <dsp:cNvSpPr/>
      </dsp:nvSpPr>
      <dsp:spPr>
        <a:xfrm>
          <a:off x="0" y="3633028"/>
          <a:ext cx="12192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7096" tIns="40640" rIns="227584" bIns="40640" numCol="1" spcCol="1270" anchor="t" anchorCtr="0">
          <a:noAutofit/>
        </a:bodyPr>
        <a:lstStyle/>
        <a:p>
          <a:pPr marL="285750" lvl="1" indent="-285750" algn="l" defTabSz="1422400">
            <a:lnSpc>
              <a:spcPct val="90000"/>
            </a:lnSpc>
            <a:spcBef>
              <a:spcPct val="0"/>
            </a:spcBef>
            <a:spcAft>
              <a:spcPct val="20000"/>
            </a:spcAft>
            <a:buChar char="•"/>
          </a:pPr>
          <a:r>
            <a:rPr kumimoji="0" lang="zh-TW" altLang="en-US" sz="3200" b="1" i="0" u="none" strike="noStrike" kern="1200" cap="none" spc="0" normalizeH="0" baseline="0" noProof="0" dirty="0">
              <a:ln/>
              <a:solidFill>
                <a:srgbClr val="EB5D5F"/>
              </a:solidFill>
              <a:effectLst/>
              <a:uLnTx/>
              <a:uFillTx/>
              <a:latin typeface="華康儷宋 Std W5" panose="02020500000000000000" pitchFamily="18" charset="-120"/>
              <a:ea typeface="華康儷宋 Std W5" panose="02020500000000000000" pitchFamily="18" charset="-120"/>
            </a:rPr>
            <a:t>增加兩邊</a:t>
          </a:r>
          <a:r>
            <a:rPr kumimoji="0" lang="zh-TW" altLang="en-US" sz="3200" b="0" i="0" u="none" strike="noStrike" kern="1200" cap="none" spc="0" normalizeH="0" baseline="0" noProof="0" dirty="0">
              <a:ln/>
              <a:effectLst/>
              <a:uLnTx/>
              <a:uFillTx/>
              <a:latin typeface="華康儷宋 Std W5" panose="02020500000000000000" pitchFamily="18" charset="-120"/>
              <a:ea typeface="華康儷宋 Std W5" panose="02020500000000000000" pitchFamily="18" charset="-120"/>
            </a:rPr>
            <a:t>選擇能力將產生最高的參與度。</a:t>
          </a:r>
          <a:endParaRPr lang="zh-TW" altLang="en-US" sz="3200" kern="1200" dirty="0"/>
        </a:p>
      </dsp:txBody>
      <dsp:txXfrm>
        <a:off x="0" y="3633028"/>
        <a:ext cx="12192000" cy="1076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1F0CF-B013-4968-8490-1257C3AE7F6B}">
      <dsp:nvSpPr>
        <dsp:cNvPr id="0" name=""/>
        <dsp:cNvSpPr/>
      </dsp:nvSpPr>
      <dsp:spPr>
        <a:xfrm>
          <a:off x="0" y="1166436"/>
          <a:ext cx="7452360" cy="4709250"/>
        </a:xfrm>
        <a:prstGeom prst="rect">
          <a:avLst/>
        </a:prstGeom>
        <a:solidFill>
          <a:schemeClr val="lt1">
            <a:alpha val="9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8386" tIns="1353820" rIns="578386" bIns="199136" numCol="1" spcCol="1270" anchor="t" anchorCtr="0">
          <a:noAutofit/>
        </a:bodyPr>
        <a:lstStyle/>
        <a:p>
          <a:pPr marL="285750" lvl="1" indent="-28575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「求職者的平均集中度」</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通常高於</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「職位空缺的平均集中度」</a:t>
          </a:r>
          <a:endParaRPr kumimoji="0" lang="zh-TW" altLang="en-US" sz="28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85750" lvl="1" indent="-28575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求職者可能更多地</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受</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的影響。</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Azar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2020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年）。</a:t>
          </a:r>
        </a:p>
        <a:p>
          <a:pPr marL="285750" lvl="1" indent="-285750" algn="l" defTabSz="1600200">
            <a:lnSpc>
              <a:spcPct val="90000"/>
            </a:lnSpc>
            <a:spcBef>
              <a:spcPct val="0"/>
            </a:spcBef>
            <a:spcAft>
              <a:spcPct val="15000"/>
            </a:spcAft>
            <a:buChar char="•"/>
          </a:pPr>
          <a:endPar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dsp:txBody>
      <dsp:txXfrm>
        <a:off x="0" y="1166436"/>
        <a:ext cx="7452360" cy="4709250"/>
      </dsp:txXfrm>
    </dsp:sp>
    <dsp:sp modelId="{60D1479D-3CF4-439A-9D5F-5862201C9474}">
      <dsp:nvSpPr>
        <dsp:cNvPr id="0" name=""/>
        <dsp:cNvSpPr/>
      </dsp:nvSpPr>
      <dsp:spPr>
        <a:xfrm>
          <a:off x="363619" y="681824"/>
          <a:ext cx="5216652" cy="1002803"/>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ctr" defTabSz="1600200">
            <a:lnSpc>
              <a:spcPct val="90000"/>
            </a:lnSpc>
            <a:spcBef>
              <a:spcPct val="0"/>
            </a:spcBef>
            <a:spcAft>
              <a:spcPct val="35000"/>
            </a:spcAft>
            <a:buNone/>
          </a:pPr>
          <a:r>
            <a:rPr kumimoji="0" lang="zh-TW" altLang="en-US" sz="3600" b="1" i="0" u="none" strike="noStrike" kern="1200" cap="none" spc="0" normalizeH="0" baseline="0" dirty="0">
              <a:ln/>
              <a:effectLst/>
              <a:uLnTx/>
              <a:uFillTx/>
              <a:ea typeface="華康儷宋 Std W5" panose="02020500000000000000" pitchFamily="18" charset="-120"/>
              <a:cs typeface="+mn-cs"/>
            </a:rPr>
            <a:t>求職者</a:t>
          </a:r>
        </a:p>
      </dsp:txBody>
      <dsp:txXfrm>
        <a:off x="412572" y="730777"/>
        <a:ext cx="5118746" cy="9048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1F0CF-B013-4968-8490-1257C3AE7F6B}">
      <dsp:nvSpPr>
        <dsp:cNvPr id="0" name=""/>
        <dsp:cNvSpPr/>
      </dsp:nvSpPr>
      <dsp:spPr>
        <a:xfrm>
          <a:off x="0" y="12199"/>
          <a:ext cx="7452360" cy="6463800"/>
        </a:xfrm>
        <a:prstGeom prst="rect">
          <a:avLst/>
        </a:prstGeom>
        <a:solidFill>
          <a:schemeClr val="lt1">
            <a:alpha val="90000"/>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8386" tIns="749808" rIns="578386" bIns="199136" numCol="1" spcCol="1270" anchor="t" anchorCtr="0">
          <a:noAutofit/>
        </a:bodyPr>
        <a:lstStyle/>
        <a:p>
          <a:pPr marL="285750" lvl="1" indent="-28575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市場集中程度高</a:t>
          </a:r>
          <a:endParaRPr lang="zh-TW" altLang="en-US" sz="2800" b="1" kern="1200" dirty="0"/>
        </a:p>
        <a:p>
          <a:pPr marL="571500" lvl="2" indent="-28575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2800" b="1" i="0" u="none" strike="noStrike" kern="1200" cap="none" spc="0" normalizeH="0" baseline="0" noProof="0" dirty="0">
              <a:ln>
                <a:noFill/>
              </a:ln>
              <a:solidFill>
                <a:schemeClr val="accent1"/>
              </a:solidFill>
              <a:effectLst/>
              <a:uLnTx/>
              <a:uFillTx/>
              <a:latin typeface="華康儷宋 Std W5" panose="02020500000000000000" pitchFamily="18" charset="-120"/>
              <a:ea typeface="華康儷宋 Std W5" panose="02020500000000000000" pitchFamily="18" charset="-120"/>
            </a:rPr>
            <a:t>選擇效果</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的驅使。</a:t>
          </a:r>
        </a:p>
        <a:p>
          <a:pPr marL="571500" lvl="2" indent="-28575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schemeClr val="accent1"/>
              </a:solidFill>
              <a:effectLst/>
              <a:uLnTx/>
              <a:uFillTx/>
              <a:latin typeface="華康儷宋 Std W5" panose="02020500000000000000" pitchFamily="18" charset="-120"/>
              <a:ea typeface="華康儷宋 Std W5" panose="02020500000000000000" pitchFamily="18" charset="-120"/>
            </a:rPr>
            <a:t>延遲張貼職位空缺</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，直到找到理想的候選人。</a:t>
          </a:r>
        </a:p>
        <a:p>
          <a:pPr marL="285750" lvl="1" indent="-285750" algn="l" defTabSz="1244600">
            <a:lnSpc>
              <a:spcPct val="90000"/>
            </a:lnSpc>
            <a:spcBef>
              <a:spcPct val="0"/>
            </a:spcBef>
            <a:spcAft>
              <a:spcPct val="15000"/>
            </a:spcAft>
            <a:buChar char="•"/>
          </a:pPr>
          <a:r>
            <a:rPr kumimoji="0" lang="zh-TW" altLang="en-US" sz="2800" b="1"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rPr>
            <a:t>市場集中程度低</a:t>
          </a:r>
        </a:p>
        <a:p>
          <a:pPr marL="571500" lvl="2" indent="-28575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2800" b="1" i="0" u="none" strike="noStrike" kern="1200" cap="none" spc="0" normalizeH="0" baseline="0" noProof="0" dirty="0">
              <a:ln>
                <a:noFill/>
              </a:ln>
              <a:solidFill>
                <a:schemeClr val="accent1"/>
              </a:solidFill>
              <a:effectLst/>
              <a:uLnTx/>
              <a:uFillTx/>
              <a:latin typeface="華康儷宋 Std W5" panose="02020500000000000000" pitchFamily="18" charset="-120"/>
              <a:ea typeface="華康儷宋 Std W5" panose="02020500000000000000" pitchFamily="18" charset="-120"/>
            </a:rPr>
            <a:t>競爭效果</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的驅使（即傾向於聘請任何可用的求職者）。</a:t>
          </a:r>
        </a:p>
        <a:p>
          <a:pPr marL="571500" lvl="2" indent="-285750" algn="l" defTabSz="1244600">
            <a:lnSpc>
              <a:spcPct val="90000"/>
            </a:lnSpc>
            <a:spcBef>
              <a:spcPct val="0"/>
            </a:spcBef>
            <a:spcAft>
              <a:spcPct val="15000"/>
            </a:spcAft>
            <a:buChar cha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對條件不那麼好的求職者提供較高的薪水。</a:t>
          </a:r>
        </a:p>
      </dsp:txBody>
      <dsp:txXfrm>
        <a:off x="0" y="12199"/>
        <a:ext cx="7452360" cy="6463800"/>
      </dsp:txXfrm>
    </dsp:sp>
    <dsp:sp modelId="{60D1479D-3CF4-439A-9D5F-5862201C9474}">
      <dsp:nvSpPr>
        <dsp:cNvPr id="0" name=""/>
        <dsp:cNvSpPr/>
      </dsp:nvSpPr>
      <dsp:spPr>
        <a:xfrm>
          <a:off x="453524" y="0"/>
          <a:ext cx="5216652" cy="430189"/>
        </a:xfrm>
        <a:prstGeom prst="round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7177" tIns="0" rIns="197177" bIns="0" numCol="1" spcCol="1270" anchor="ctr" anchorCtr="0">
          <a:noAutofit/>
        </a:bodyPr>
        <a:lstStyle/>
        <a:p>
          <a:pPr marL="0" lvl="0" indent="0" algn="ctr" defTabSz="1600200">
            <a:lnSpc>
              <a:spcPct val="90000"/>
            </a:lnSpc>
            <a:spcBef>
              <a:spcPct val="0"/>
            </a:spcBef>
            <a:spcAft>
              <a:spcPct val="35000"/>
            </a:spcAft>
            <a:buNone/>
          </a:pPr>
          <a:r>
            <a:rPr kumimoji="0" lang="zh-TW" altLang="en-US" sz="3600" b="1" i="0" u="none" strike="noStrike" kern="1200" cap="none" spc="0" normalizeH="0" baseline="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雇主</a:t>
          </a:r>
        </a:p>
      </dsp:txBody>
      <dsp:txXfrm>
        <a:off x="474524" y="21000"/>
        <a:ext cx="5174652" cy="3881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A7312-8D95-4A3E-A340-D83313568709}" type="datetimeFigureOut">
              <a:rPr lang="zh-TW" altLang="en-US" smtClean="0"/>
              <a:t>2024/5/7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3B1F4-9871-4E70-B7F8-8520EFDF458B}" type="slidenum">
              <a:rPr lang="zh-TW" altLang="en-US" smtClean="0"/>
              <a:t>‹#›</a:t>
            </a:fld>
            <a:endParaRPr lang="zh-TW" altLang="en-US"/>
          </a:p>
        </p:txBody>
      </p:sp>
    </p:spTree>
    <p:extLst>
      <p:ext uri="{BB962C8B-B14F-4D97-AF65-F5344CB8AC3E}">
        <p14:creationId xmlns:p14="http://schemas.microsoft.com/office/powerpoint/2010/main" val="52478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1</a:t>
            </a:fld>
            <a:endParaRPr lang="zh-TW" altLang="en-US"/>
          </a:p>
        </p:txBody>
      </p:sp>
    </p:spTree>
    <p:extLst>
      <p:ext uri="{BB962C8B-B14F-4D97-AF65-F5344CB8AC3E}">
        <p14:creationId xmlns:p14="http://schemas.microsoft.com/office/powerpoint/2010/main" val="106168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016279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13019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492774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218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807714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3164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33061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721069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7819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96011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2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回顧了相關文獻</a:t>
            </a:r>
            <a:endPar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3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解釋了潛在機制的理論背景</a:t>
            </a:r>
            <a:endPar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4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描述了機構細節和我們的實驗設計</a:t>
            </a:r>
            <a:endPar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5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介紹了我們的實證策略和分析結果</a:t>
            </a:r>
            <a:endPar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6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提供了設計選擇能力以提高市場績效的指南</a:t>
            </a:r>
            <a:endPar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7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dirty="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總結了本文的內容，包括我們工作的管理意義和未來研究的方向。</a:t>
            </a:r>
            <a:endParaRPr lang="zh-TW" altLang="zh-TW" sz="1800" kern="100" dirty="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2</a:t>
            </a:fld>
            <a:endParaRPr lang="zh-TW" altLang="en-US"/>
          </a:p>
        </p:txBody>
      </p:sp>
    </p:spTree>
    <p:extLst>
      <p:ext uri="{BB962C8B-B14F-4D97-AF65-F5344CB8AC3E}">
        <p14:creationId xmlns:p14="http://schemas.microsoft.com/office/powerpoint/2010/main" val="2387989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51986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91509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065941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137843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83505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120378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4988186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22483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399476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44296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3</a:t>
            </a:fld>
            <a:endParaRPr lang="zh-TW" altLang="en-US"/>
          </a:p>
        </p:txBody>
      </p:sp>
    </p:spTree>
    <p:extLst>
      <p:ext uri="{BB962C8B-B14F-4D97-AF65-F5344CB8AC3E}">
        <p14:creationId xmlns:p14="http://schemas.microsoft.com/office/powerpoint/2010/main" val="182947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991804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34</a:t>
            </a:fld>
            <a:endParaRPr lang="zh-TW" altLang="en-US"/>
          </a:p>
        </p:txBody>
      </p:sp>
    </p:spTree>
    <p:extLst>
      <p:ext uri="{BB962C8B-B14F-4D97-AF65-F5344CB8AC3E}">
        <p14:creationId xmlns:p14="http://schemas.microsoft.com/office/powerpoint/2010/main" val="286153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406130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156025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9456293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395725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線上勞動力市場中，「市場集中程度」是主要的驅動因素之一（</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Azar</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雇主</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市場集中程度高時，</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→雇主主要受選擇效果的驅使（即尋找理想的求職者）。</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→雇主會延遲張貼職位空缺，直到找到理想的候選人。</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但在集中程度低時，</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→雇主主要受競爭效果的驅使（即傾向於聘請任何可用的求職者）。</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→雇主會向無關緊要的候選人提供較高的薪水。</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過去的文獻分析，儘管大多數勞動力市場的雇主受選擇效應的影響，但在集中度較低的市場中，他們也可能受競爭效應的影響。</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「求職者的平均集中度」通常高於「職位空缺的平均集中度」</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→求職者可能更多地受選擇效應的影響。</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Azar</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例如，</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如果求職者主要受選擇效應驅動→限制求職者的選擇能力。</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若雇主主要受競爭效應驅動→增加雇主的選擇能力。</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4153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4"/>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列印平台配對</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我們的研究結果也適用於另一種線上配對平台情境，即</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列印平台。一個</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列印平台，例如</a:t>
            </a:r>
            <a:r>
              <a:rPr kumimoji="0" lang="en-US" altLang="zh-TW" sz="1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MakeXYZ</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3DEXPERIENCE</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，平台集合「需要</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列印的設計師」和「提供</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列印服務的供應商」（</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Rayna</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2015</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在</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列印市場中，平台促進了設計師和供應商之間的互動，並控制了每一方可以查看的請求和報價（</a:t>
            </a:r>
            <a:r>
              <a:rPr kumimoji="0" lang="en-US" altLang="zh-TW" sz="1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Pahwa</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1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Starly</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最大化參與度：增加使用者參與度，例如瀏覽、撰寫評論和提供評分。</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057400" lvl="4" indent="-228600">
              <a:buAutoNum type="arabicPeriod"/>
            </a:pP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不平衡市場：當設計師數量大於供應商時，</a:t>
            </a:r>
            <a:endPar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514600" lvl="5" indent="-228600">
              <a:buAutoNum type="arabicPeriod"/>
            </a:pP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增加設計師方的選擇能力，（長邊（</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long side</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））市場的選擇能力。</a:t>
            </a:r>
          </a:p>
          <a:p>
            <a:pPr lvl="4"/>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 </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平衡市場：設計師和供應商數量相當時。</a:t>
            </a: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增加兩邊選擇能力將產生最高的參與度。</a:t>
            </a:r>
          </a:p>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9856903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4"/>
            <a:endPar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要提高</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列印平台的配對結果，必須確定影響每一方主要效應的主要驅動力。</a:t>
            </a:r>
          </a:p>
          <a:p>
            <a:pPr lvl="4"/>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列印平台主要驅動力：</a:t>
            </a:r>
            <a:r>
              <a:rPr kumimoji="0" lang="zh-TW" altLang="en-US" sz="1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設計規範</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高度設計規範，</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→須使用昂貴的複合材料，例如碳纖維、鈦和貴金屬。</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→設計師就會主要受選擇效應的影響。</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標準設計規範，</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→常見材料，例如聚乳酸和丙烯腈丁二烯苯乙烯（</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Redwood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2017</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→設計師主要受競爭效應的影響。</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3D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列印供應商→供應商能力</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供應商能力完整，</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→支持各種打印類型、材料和尺寸的設計規範</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→選擇效應驅使</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供應商能力普通，</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→支持常見且廣泛使用的列印類型，例如熔融沉積建模和光固化機器材料（</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Redwood</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2017</a:t>
            </a:r>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lvl="4"/>
            <a:endPar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1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→競爭效應驅使。</a:t>
            </a:r>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8105509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175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025218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082977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33507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01660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93325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073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2086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899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474AE6-6AF1-4EC2-A96B-8ADFB69D0177}"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E4AA4-88FC-43F8-A588-9D6924DE1F2B}"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6FD6E8-A3C8-4FA8-95C1-4E6A48D74839}"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2797E6-F2FC-428A-A0B3-22D2E19458F3}"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DA5F5-4A3E-4027-AD11-CE613024101A}" type="datetime1">
              <a:rPr lang="en-US" altLang="zh-TW"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95FCDC-8FD4-4376-89AB-9628E4ACF670}" type="datetime1">
              <a:rPr lang="en-US" altLang="zh-TW"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3CA33-2A75-4923-9274-E2A26AF6A29C}" type="datetime1">
              <a:rPr lang="en-US" altLang="zh-TW"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C0A3B9-F4ED-4BAB-8F58-7CD5BF453C52}" type="datetime1">
              <a:rPr lang="en-US" altLang="zh-TW"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6B07D-31C2-495A-8E22-AFC76D834988}" type="datetime1">
              <a:rPr lang="en-US" altLang="zh-TW"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2800">
                <a:solidFill>
                  <a:schemeClr val="bg1"/>
                </a:solidFill>
                <a:latin typeface="Segoe UI Black" panose="020B0A02040204020203" pitchFamily="34" charset="0"/>
                <a:cs typeface="Aharoni" panose="02010803020104030203" pitchFamily="2" charset="-79"/>
              </a:defRPr>
            </a:lvl1pPr>
          </a:lstStyle>
          <a:p>
            <a:fld id="{B6F15528-21DE-4FAA-801E-634DDDAF4B2B}" type="slidenum">
              <a:rPr lang="en-US" smtClean="0">
                <a:ea typeface="Segoe UI Black" panose="020B0A02040204020203" pitchFamily="34" charset="0"/>
              </a:rPr>
              <a:pPr/>
              <a:t>‹#›</a:t>
            </a:fld>
            <a:endParaRPr lang="en-US">
              <a:ea typeface="Segoe UI Black" panose="020B0A02040204020203"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A9D19-53FC-44DC-92EB-CBCC04DC1426}" type="datetime1">
              <a:rPr lang="en-US" altLang="zh-TW"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E347-9BB2-404C-8390-CB9C8D3892D8}" type="datetime1">
              <a:rPr lang="en-US" altLang="zh-TW"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CE37D-F339-4D08-B3C5-A03966CB015A}" type="datetime1">
              <a:rPr lang="en-US" altLang="zh-TW" smtClean="0"/>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925800" y="9639300"/>
            <a:ext cx="21336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2.png"/><Relationship Id="rId7" Type="http://schemas.openxmlformats.org/officeDocument/2006/relationships/diagramQuickStyle" Target="../diagrams/quickStyle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4.svg"/><Relationship Id="rId9" Type="http://schemas.microsoft.com/office/2007/relationships/diagramDrawing" Target="../diagrams/drawing1.xml"/></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2.png"/><Relationship Id="rId7" Type="http://schemas.openxmlformats.org/officeDocument/2006/relationships/diagramQuickStyle" Target="../diagrams/quickStyle2.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4.svg"/><Relationship Id="rId9" Type="http://schemas.microsoft.com/office/2007/relationships/diagramDrawing" Target="../diagrams/drawing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2.png"/><Relationship Id="rId7" Type="http://schemas.openxmlformats.org/officeDocument/2006/relationships/diagramQuickStyle" Target="../diagrams/quickStyle3.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4.svg"/><Relationship Id="rId9" Type="http://schemas.microsoft.com/office/2007/relationships/diagramDrawing" Target="../diagrams/drawing3.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2.png"/><Relationship Id="rId7" Type="http://schemas.openxmlformats.org/officeDocument/2006/relationships/diagramQuickStyle" Target="../diagrams/quickStyle4.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4.svg"/><Relationship Id="rId9" Type="http://schemas.microsoft.com/office/2007/relationships/diagramDrawing" Target="../diagrams/drawing4.xml"/></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2.png"/><Relationship Id="rId7" Type="http://schemas.openxmlformats.org/officeDocument/2006/relationships/diagramQuickStyle" Target="../diagrams/quickStyle5.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4.svg"/><Relationship Id="rId9" Type="http://schemas.microsoft.com/office/2007/relationships/diagramDrawing" Target="../diagrams/drawing5.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2.png"/><Relationship Id="rId7" Type="http://schemas.openxmlformats.org/officeDocument/2006/relationships/diagramQuickStyle" Target="../diagrams/quickStyle6.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4.svg"/><Relationship Id="rId9" Type="http://schemas.microsoft.com/office/2007/relationships/diagramDrawing" Target="../diagrams/drawing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gif"/><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3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svg"/></Relationships>
</file>

<file path=ppt/slides/_rels/slide3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31.png"/><Relationship Id="rId7" Type="http://schemas.openxmlformats.org/officeDocument/2006/relationships/diagramQuickStyle" Target="../diagrams/quickStyle7.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2.svg"/><Relationship Id="rId9" Type="http://schemas.microsoft.com/office/2007/relationships/diagramDrawing" Target="../diagrams/drawing7.xm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8.xml"/><Relationship Id="rId13" Type="http://schemas.openxmlformats.org/officeDocument/2006/relationships/diagramColors" Target="../diagrams/colors9.xml"/><Relationship Id="rId3" Type="http://schemas.openxmlformats.org/officeDocument/2006/relationships/image" Target="../media/image31.png"/><Relationship Id="rId7" Type="http://schemas.openxmlformats.org/officeDocument/2006/relationships/diagramQuickStyle" Target="../diagrams/quickStyle8.xml"/><Relationship Id="rId12" Type="http://schemas.openxmlformats.org/officeDocument/2006/relationships/diagramQuickStyle" Target="../diagrams/quickStyle9.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Layout" Target="../diagrams/layout8.xml"/><Relationship Id="rId11" Type="http://schemas.openxmlformats.org/officeDocument/2006/relationships/diagramLayout" Target="../diagrams/layout9.xml"/><Relationship Id="rId5" Type="http://schemas.openxmlformats.org/officeDocument/2006/relationships/diagramData" Target="../diagrams/data8.xml"/><Relationship Id="rId10" Type="http://schemas.openxmlformats.org/officeDocument/2006/relationships/diagramData" Target="../diagrams/data9.xml"/><Relationship Id="rId4" Type="http://schemas.openxmlformats.org/officeDocument/2006/relationships/image" Target="../media/image32.svg"/><Relationship Id="rId9" Type="http://schemas.microsoft.com/office/2007/relationships/diagramDrawing" Target="../diagrams/drawing8.xml"/><Relationship Id="rId14" Type="http://schemas.microsoft.com/office/2007/relationships/diagramDrawing" Target="../diagrams/drawing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31.png"/><Relationship Id="rId7" Type="http://schemas.openxmlformats.org/officeDocument/2006/relationships/diagramQuickStyle" Target="../diagrams/quickStyle10.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32.svg"/><Relationship Id="rId9" Type="http://schemas.microsoft.com/office/2007/relationships/diagramDrawing" Target="../diagrams/drawing10.xml"/></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11.xml"/><Relationship Id="rId13" Type="http://schemas.openxmlformats.org/officeDocument/2006/relationships/diagramColors" Target="../diagrams/colors12.xml"/><Relationship Id="rId3" Type="http://schemas.openxmlformats.org/officeDocument/2006/relationships/image" Target="../media/image31.png"/><Relationship Id="rId7" Type="http://schemas.openxmlformats.org/officeDocument/2006/relationships/diagramQuickStyle" Target="../diagrams/quickStyle11.xml"/><Relationship Id="rId12" Type="http://schemas.openxmlformats.org/officeDocument/2006/relationships/diagramQuickStyle" Target="../diagrams/quickStyle12.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diagramLayout" Target="../diagrams/layout11.xml"/><Relationship Id="rId11" Type="http://schemas.openxmlformats.org/officeDocument/2006/relationships/diagramLayout" Target="../diagrams/layout12.xml"/><Relationship Id="rId5" Type="http://schemas.openxmlformats.org/officeDocument/2006/relationships/diagramData" Target="../diagrams/data11.xml"/><Relationship Id="rId10" Type="http://schemas.openxmlformats.org/officeDocument/2006/relationships/diagramData" Target="../diagrams/data12.xml"/><Relationship Id="rId4" Type="http://schemas.openxmlformats.org/officeDocument/2006/relationships/image" Target="../media/image32.svg"/><Relationship Id="rId9" Type="http://schemas.microsoft.com/office/2007/relationships/diagramDrawing" Target="../diagrams/drawing11.xml"/><Relationship Id="rId14" Type="http://schemas.microsoft.com/office/2007/relationships/diagramDrawing" Target="../diagrams/drawing12.xml"/></Relationships>
</file>

<file path=ppt/slides/_rels/slide4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gif"/></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5.svg"/></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5.sv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39.gif"/><Relationship Id="rId4" Type="http://schemas.openxmlformats.org/officeDocument/2006/relationships/image" Target="../media/image3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2" name="Freeform 2"/>
          <p:cNvSpPr/>
          <p:nvPr/>
        </p:nvSpPr>
        <p:spPr>
          <a:xfrm>
            <a:off x="14275719" y="1720545"/>
            <a:ext cx="2412081" cy="7537755"/>
          </a:xfrm>
          <a:custGeom>
            <a:avLst/>
            <a:gdLst/>
            <a:ahLst/>
            <a:cxnLst/>
            <a:rect l="l" t="t" r="r" b="b"/>
            <a:pathLst>
              <a:path w="2412081" h="7537755">
                <a:moveTo>
                  <a:pt x="0" y="0"/>
                </a:moveTo>
                <a:lnTo>
                  <a:pt x="2412082" y="0"/>
                </a:lnTo>
                <a:lnTo>
                  <a:pt x="2412082"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3" name="Picture 3"/>
          <p:cNvPicPr>
            <a:picLocks noChangeAspect="1"/>
          </p:cNvPicPr>
          <p:nvPr/>
        </p:nvPicPr>
        <p:blipFill>
          <a:blip r:embed="rId5"/>
          <a:srcRect/>
          <a:stretch>
            <a:fillRect/>
          </a:stretch>
        </p:blipFill>
        <p:spPr>
          <a:xfrm>
            <a:off x="1028700" y="3417000"/>
            <a:ext cx="3580110" cy="4144845"/>
          </a:xfrm>
          <a:prstGeom prst="rect">
            <a:avLst/>
          </a:prstGeom>
        </p:spPr>
      </p:pic>
      <p:sp>
        <p:nvSpPr>
          <p:cNvPr id="4" name="Freeform 4"/>
          <p:cNvSpPr/>
          <p:nvPr/>
        </p:nvSpPr>
        <p:spPr>
          <a:xfrm>
            <a:off x="1739558" y="1562100"/>
            <a:ext cx="2316146" cy="753775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pic>
        <p:nvPicPr>
          <p:cNvPr id="5" name="Picture 5"/>
          <p:cNvPicPr>
            <a:picLocks noChangeAspect="1"/>
          </p:cNvPicPr>
          <p:nvPr/>
        </p:nvPicPr>
        <p:blipFill>
          <a:blip r:embed="rId8"/>
          <a:srcRect/>
          <a:stretch>
            <a:fillRect/>
          </a:stretch>
        </p:blipFill>
        <p:spPr>
          <a:xfrm>
            <a:off x="16133329" y="1195540"/>
            <a:ext cx="1125971" cy="1170448"/>
          </a:xfrm>
          <a:prstGeom prst="rect">
            <a:avLst/>
          </a:prstGeom>
        </p:spPr>
      </p:pic>
      <p:sp>
        <p:nvSpPr>
          <p:cNvPr id="6" name="AutoShape 6"/>
          <p:cNvSpPr/>
          <p:nvPr/>
        </p:nvSpPr>
        <p:spPr>
          <a:xfrm>
            <a:off x="6066078" y="7176875"/>
            <a:ext cx="6155842" cy="1395625"/>
          </a:xfrm>
          <a:prstGeom prst="rect">
            <a:avLst/>
          </a:prstGeom>
          <a:solidFill>
            <a:srgbClr val="EB5D5F"/>
          </a:solidFill>
        </p:spPr>
        <p:txBody>
          <a:bodyPr/>
          <a:lstStyle/>
          <a:p>
            <a:endParaRPr lang="zh-TW" altLang="en-US"/>
          </a:p>
        </p:txBody>
      </p:sp>
      <p:sp>
        <p:nvSpPr>
          <p:cNvPr id="7" name="TextBox 7"/>
          <p:cNvSpPr txBox="1"/>
          <p:nvPr/>
        </p:nvSpPr>
        <p:spPr>
          <a:xfrm>
            <a:off x="4435431" y="2236874"/>
            <a:ext cx="9417138" cy="2954655"/>
          </a:xfrm>
          <a:prstGeom prst="rect">
            <a:avLst/>
          </a:prstGeom>
        </p:spPr>
        <p:txBody>
          <a:bodyPr wrap="square" lIns="0" tIns="0" rIns="0" bIns="0" rtlCol="0" anchor="t">
            <a:spAutoFit/>
          </a:bodyPr>
          <a:lstStyle/>
          <a:p>
            <a:pPr marL="0" lvl="0" indent="0" algn="ctr"/>
            <a:r>
              <a:rPr lang="en-US" altLang="zh-TW" sz="4800" dirty="0">
                <a:solidFill>
                  <a:schemeClr val="bg1"/>
                </a:solidFill>
                <a:latin typeface="華康儷宋 Std W5" panose="02020500000000000000" pitchFamily="18" charset="-120"/>
                <a:ea typeface="華康儷宋 Std W5" panose="02020500000000000000" pitchFamily="18" charset="-120"/>
              </a:rPr>
              <a:t>The Secret to Finding a Match</a:t>
            </a:r>
            <a:r>
              <a:rPr lang="zh-TW" altLang="en-US" sz="4800" dirty="0">
                <a:solidFill>
                  <a:schemeClr val="bg1"/>
                </a:solidFill>
                <a:latin typeface="華康儷宋 Std W5" panose="02020500000000000000" pitchFamily="18" charset="-120"/>
                <a:ea typeface="華康儷宋 Std W5" panose="02020500000000000000" pitchFamily="18" charset="-120"/>
              </a:rPr>
              <a:t>：</a:t>
            </a:r>
            <a:r>
              <a:rPr lang="en-US" altLang="zh-TW" sz="4800" dirty="0">
                <a:solidFill>
                  <a:schemeClr val="bg1"/>
                </a:solidFill>
                <a:latin typeface="華康儷宋 Std W5" panose="02020500000000000000" pitchFamily="18" charset="-120"/>
                <a:ea typeface="華康儷宋 Std W5" panose="02020500000000000000" pitchFamily="18" charset="-120"/>
              </a:rPr>
              <a:t> A Field Experiment on Choice Capacity Design in an Online Dating Platform</a:t>
            </a:r>
          </a:p>
        </p:txBody>
      </p:sp>
      <p:sp>
        <p:nvSpPr>
          <p:cNvPr id="8" name="TextBox 8"/>
          <p:cNvSpPr txBox="1"/>
          <p:nvPr/>
        </p:nvSpPr>
        <p:spPr>
          <a:xfrm>
            <a:off x="5971347" y="6591300"/>
            <a:ext cx="6345305" cy="366832"/>
          </a:xfrm>
          <a:prstGeom prst="rect">
            <a:avLst/>
          </a:prstGeom>
        </p:spPr>
        <p:txBody>
          <a:bodyPr wrap="square" lIns="0" tIns="0" rIns="0" bIns="0" rtlCol="0" anchor="t">
            <a:spAutoFit/>
          </a:bodyPr>
          <a:lstStyle/>
          <a:p>
            <a:pPr marL="0" lvl="0" indent="0" algn="ctr">
              <a:lnSpc>
                <a:spcPts val="3359"/>
              </a:lnSpc>
            </a:pPr>
            <a:r>
              <a:rPr lang="en-US" sz="1600" u="none">
                <a:solidFill>
                  <a:srgbClr val="FFFFFF"/>
                </a:solidFill>
                <a:latin typeface="Montserrat Classic"/>
              </a:rPr>
              <a:t>Jaehwuen Jung,a Hyungsoo Lim,b Dongwon Lee,b Chul Kimc</a:t>
            </a:r>
          </a:p>
        </p:txBody>
      </p:sp>
      <p:sp>
        <p:nvSpPr>
          <p:cNvPr id="9" name="TextBox 8">
            <a:extLst>
              <a:ext uri="{FF2B5EF4-FFF2-40B4-BE49-F238E27FC236}">
                <a16:creationId xmlns:a16="http://schemas.microsoft.com/office/drawing/2014/main" id="{8E0B79DD-872A-AA33-3202-2D8EDAE064B4}"/>
              </a:ext>
            </a:extLst>
          </p:cNvPr>
          <p:cNvSpPr txBox="1"/>
          <p:nvPr/>
        </p:nvSpPr>
        <p:spPr>
          <a:xfrm>
            <a:off x="5699403" y="6115695"/>
            <a:ext cx="6889194" cy="492443"/>
          </a:xfrm>
          <a:prstGeom prst="rect">
            <a:avLst/>
          </a:prstGeom>
        </p:spPr>
        <p:txBody>
          <a:bodyPr wrap="square" lIns="0" tIns="0" rIns="0" bIns="0" rtlCol="0" anchor="t">
            <a:spAutoFit/>
          </a:bodyPr>
          <a:lstStyle/>
          <a:p>
            <a:pPr marL="0" lvl="0" indent="0" algn="ctr"/>
            <a:r>
              <a:rPr lang="en-US" sz="1600" u="none">
                <a:solidFill>
                  <a:srgbClr val="FFFFFF"/>
                </a:solidFill>
                <a:latin typeface="Montserrat Classic"/>
              </a:rPr>
              <a:t>INFORMATION SYSTEMS RESEARCH</a:t>
            </a:r>
          </a:p>
          <a:p>
            <a:pPr marL="0" lvl="0" indent="0" algn="ctr"/>
            <a:r>
              <a:rPr lang="en-US" sz="1600" u="none">
                <a:solidFill>
                  <a:srgbClr val="FFFFFF"/>
                </a:solidFill>
                <a:latin typeface="Montserrat Classic"/>
              </a:rPr>
              <a:t>Vol. 33, No. 4, December 2022, pp. 1248–1263</a:t>
            </a:r>
          </a:p>
        </p:txBody>
      </p:sp>
      <p:sp>
        <p:nvSpPr>
          <p:cNvPr id="10" name="TextBox 4">
            <a:extLst>
              <a:ext uri="{FF2B5EF4-FFF2-40B4-BE49-F238E27FC236}">
                <a16:creationId xmlns:a16="http://schemas.microsoft.com/office/drawing/2014/main" id="{1ABE57B9-C94F-C32C-9C30-4134A3CC0313}"/>
              </a:ext>
            </a:extLst>
          </p:cNvPr>
          <p:cNvSpPr txBox="1"/>
          <p:nvPr/>
        </p:nvSpPr>
        <p:spPr>
          <a:xfrm>
            <a:off x="7059052" y="7320689"/>
            <a:ext cx="4169894" cy="1107996"/>
          </a:xfrm>
          <a:prstGeom prst="rect">
            <a:avLst/>
          </a:prstGeom>
        </p:spPr>
        <p:txBody>
          <a:bodyPr wrap="square" lIns="0" tIns="0" rIns="0" bIns="0" rtlCol="0" anchor="t">
            <a:spAutoFit/>
          </a:bodyPr>
          <a:lstStyle/>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M11209201 </a:t>
            </a:r>
            <a:r>
              <a:rPr lang="en-US" sz="2400" spc="40" dirty="0" err="1">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資管碩一</a:t>
            </a:r>
            <a:r>
              <a:rPr lang="zh-TW"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莊椀晴</a:t>
            </a:r>
          </a:p>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M11209202 </a:t>
            </a:r>
            <a:r>
              <a:rPr lang="zh-CN"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資管碩一</a:t>
            </a:r>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a:t>
            </a:r>
            <a:r>
              <a:rPr lang="zh-CN"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黃雅婄</a:t>
            </a:r>
          </a:p>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M11209218</a:t>
            </a:r>
            <a:r>
              <a:rPr lang="zh-TW"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資管碩一 黃奕瑄</a:t>
            </a:r>
            <a:endPar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endParaRPr>
          </a:p>
        </p:txBody>
      </p:sp>
      <p:sp>
        <p:nvSpPr>
          <p:cNvPr id="12" name="文字方塊 11">
            <a:extLst>
              <a:ext uri="{FF2B5EF4-FFF2-40B4-BE49-F238E27FC236}">
                <a16:creationId xmlns:a16="http://schemas.microsoft.com/office/drawing/2014/main" id="{E5BC2FC5-7AFD-1084-3170-4568172B8F64}"/>
              </a:ext>
            </a:extLst>
          </p:cNvPr>
          <p:cNvSpPr txBox="1"/>
          <p:nvPr/>
        </p:nvSpPr>
        <p:spPr>
          <a:xfrm>
            <a:off x="3295004" y="5320725"/>
            <a:ext cx="11697990" cy="584775"/>
          </a:xfrm>
          <a:prstGeom prst="rect">
            <a:avLst/>
          </a:prstGeom>
          <a:noFill/>
        </p:spPr>
        <p:txBody>
          <a:bodyPr wrap="square">
            <a:spAutoFit/>
          </a:bodyPr>
          <a:lstStyle/>
          <a:p>
            <a:pPr marL="0" lvl="0" indent="0" algn="ctr"/>
            <a:r>
              <a:rPr lang="zh-TW" altLang="en-US" sz="3200" u="none" dirty="0">
                <a:solidFill>
                  <a:schemeClr val="bg1"/>
                </a:solidFill>
                <a:latin typeface="華康儷宋 Std W5" panose="02020500000000000000" pitchFamily="18" charset="-120"/>
                <a:ea typeface="華康儷宋 Std W5" panose="02020500000000000000" pitchFamily="18" charset="-120"/>
              </a:rPr>
              <a:t>尋找候選人的秘訣：在線約會平台選擇能力設計的現場實驗</a:t>
            </a:r>
            <a:endParaRPr lang="en-US" altLang="zh-TW" sz="3200" u="none" dirty="0">
              <a:solidFill>
                <a:schemeClr val="bg1"/>
              </a:solidFill>
              <a:latin typeface="華康儷宋 Std W5" panose="02020500000000000000" pitchFamily="18" charset="-120"/>
              <a:ea typeface="華康儷宋 Std W5"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dirty="0">
                <a:solidFill>
                  <a:srgbClr val="FFFFFF"/>
                </a:solidFill>
                <a:latin typeface="華康儷宋 Std W5" panose="02020500000000000000" pitchFamily="18" charset="-120"/>
                <a:ea typeface="華康儷宋 Std W5" panose="02020500000000000000" pitchFamily="18" charset="-120"/>
              </a:rPr>
              <a:t>實驗結果（暫時不提）</a:t>
            </a:r>
            <a:endPar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增加男性和女性使用者的選擇能力對選擇數量和配對的影響不同</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71550" lvl="1" indent="-514350">
              <a:lnSpc>
                <a:spcPct val="150000"/>
              </a:lnSpc>
              <a:buFont typeface="+mj-lt"/>
              <a:buAutoNum type="arabicPeriod"/>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增加男性使用者的選擇能力（</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T2</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）會導致平台上的選擇數量（參與度）最高</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71550" lvl="1" indent="-514350">
              <a:lnSpc>
                <a:spcPct val="150000"/>
              </a:lnSpc>
              <a:buFont typeface="+mj-lt"/>
              <a:buAutoNum type="arabicPeriod"/>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女性選擇組 （</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T1</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提供了最多的配對結果</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71550" lvl="1" indent="-514350">
              <a:lnSpc>
                <a:spcPct val="150000"/>
              </a:lnSpc>
              <a:buFont typeface="+mj-lt"/>
              <a:buAutoNum type="arabicPeriod"/>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當使用者具有更高的選擇能力時</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428750" lvl="2"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男性使用者傾向於選擇</a:t>
            </a:r>
            <a:r>
              <a:rPr kumimoji="0" lang="zh-TW" altLang="en-US" sz="28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更具吸引力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的候選人，主要受</a:t>
            </a:r>
            <a:r>
              <a:rPr kumimoji="0" lang="zh-TW" altLang="en-US" sz="28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的激勵</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428750" lvl="2"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女性使用者則傾向於選擇</a:t>
            </a:r>
            <a:r>
              <a:rPr kumimoji="0" lang="zh-TW" altLang="en-US" sz="28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吸引力較低</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的候選人，主要受</a:t>
            </a:r>
            <a:r>
              <a:rPr kumimoji="0" lang="zh-TW" altLang="en-US" sz="28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的影響</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Tree>
    <p:extLst>
      <p:ext uri="{BB962C8B-B14F-4D97-AF65-F5344CB8AC3E}">
        <p14:creationId xmlns:p14="http://schemas.microsoft.com/office/powerpoint/2010/main" val="337216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研究貢獻（暫時不提）</a:t>
            </a:r>
            <a:endPar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lvl="0" indent="-514350">
              <a:lnSpc>
                <a:spcPct val="150000"/>
              </a:lnSpc>
              <a:buFont typeface="+mj-lt"/>
              <a:buAutoNum type="arabicPeriod"/>
              <a:defRPr/>
            </a:pPr>
            <a:r>
              <a:rPr lang="zh-TW" altLang="en-US" sz="3200" dirty="0">
                <a:solidFill>
                  <a:prstClr val="black"/>
                </a:solidFill>
                <a:latin typeface="華康儷宋 Std W5" panose="02020500000000000000" pitchFamily="18" charset="-120"/>
                <a:ea typeface="華康儷宋 Std W5" panose="02020500000000000000" pitchFamily="18" charset="-120"/>
              </a:rPr>
              <a:t>方法論上的貢獻，透過隨機現場實驗，研究了選擇能力對參與和配對結果的影響，並探討了相應的機制，從而對在線配對平台中不同設計元素的因果效應進行了清晰識別。</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提供了管理啟示，指出根據網絡的相對規模和使用者是否更受到選擇或競爭效應的影響，建議了不同的選擇能力設計方針，從而提高了線上平台的參與度和配對結果。</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本研究的貢獻，通過隨機現場實驗展示了選擇能力如何影響參與度和匹配結果，並提供了實證支持</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Tree>
    <p:extLst>
      <p:ext uri="{BB962C8B-B14F-4D97-AF65-F5344CB8AC3E}">
        <p14:creationId xmlns:p14="http://schemas.microsoft.com/office/powerpoint/2010/main" val="139813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828800" y="3375591"/>
            <a:ext cx="8836555" cy="2954655"/>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02 </a:t>
            </a:r>
          </a:p>
          <a:p>
            <a:pPr marL="0" marR="0" lvl="0" indent="0" algn="l" defTabSz="914400" rtl="0" eaLnBrk="1" fontAlgn="auto" latinLnBrk="0" hangingPunct="1">
              <a:spcBef>
                <a:spcPts val="0"/>
              </a:spcBef>
              <a:spcAft>
                <a:spcPts val="0"/>
              </a:spcAft>
              <a:buClrTx/>
              <a:buSzTx/>
              <a:buFontTx/>
              <a:buNone/>
              <a:tabLst/>
              <a:defRPr/>
            </a:pP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9" name="Freeform 4">
            <a:extLst>
              <a:ext uri="{FF2B5EF4-FFF2-40B4-BE49-F238E27FC236}">
                <a16:creationId xmlns:a16="http://schemas.microsoft.com/office/drawing/2014/main" id="{220CC09D-20DE-C954-5306-AE66C7B6646C}"/>
              </a:ext>
            </a:extLst>
          </p:cNvPr>
          <p:cNvSpPr/>
          <p:nvPr/>
        </p:nvSpPr>
        <p:spPr>
          <a:xfrm>
            <a:off x="12496800" y="1950529"/>
            <a:ext cx="2861293" cy="77522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10" name="Picture 5">
            <a:extLst>
              <a:ext uri="{FF2B5EF4-FFF2-40B4-BE49-F238E27FC236}">
                <a16:creationId xmlns:a16="http://schemas.microsoft.com/office/drawing/2014/main" id="{8925233C-6298-B35B-750F-9C9694FF2E25}"/>
              </a:ext>
            </a:extLst>
          </p:cNvPr>
          <p:cNvPicPr>
            <a:picLocks noChangeAspect="1"/>
          </p:cNvPicPr>
          <p:nvPr/>
        </p:nvPicPr>
        <p:blipFill>
          <a:blip r:embed="rId5"/>
          <a:srcRect/>
          <a:stretch>
            <a:fillRect/>
          </a:stretch>
        </p:blipFill>
        <p:spPr>
          <a:xfrm rot="20245337">
            <a:off x="12734726" y="877730"/>
            <a:ext cx="1169805" cy="882033"/>
          </a:xfrm>
          <a:prstGeom prst="rect">
            <a:avLst/>
          </a:prstGeom>
        </p:spPr>
      </p:pic>
    </p:spTree>
    <p:extLst>
      <p:ext uri="{BB962C8B-B14F-4D97-AF65-F5344CB8AC3E}">
        <p14:creationId xmlns:p14="http://schemas.microsoft.com/office/powerpoint/2010/main" val="62181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34573"/>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線上配對平台</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線上匹配平臺需要高參與度，因為匹配涉及雙方使用者的決策，且使用者具有異質的特質偏好。</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探討了市場設計的各種方法，包括技術支援、引入新功能和限制交互或減少資訊披露。</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基於文獻流的研究，強調了推薦系統和匹配演算法的重要性，並指出這些演算法應考慮雙方使用者的偏好。</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一些研究專注於添加新功能和元素以提高市場效率。</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另一些研究則關注如何通過限制互動或減少資訊披露來提高市場效率和福利。</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最後，該文章強調了本研究的貢獻，特別是通過隨機現場實驗展示了選擇能力如何影響參與度和匹配結果，並提供了實證支持。</a:t>
            </a:r>
          </a:p>
        </p:txBody>
      </p:sp>
    </p:spTree>
    <p:extLst>
      <p:ext uri="{BB962C8B-B14F-4D97-AF65-F5344CB8AC3E}">
        <p14:creationId xmlns:p14="http://schemas.microsoft.com/office/powerpoint/2010/main" val="297633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288645" y="634573"/>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線上配對</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先前研究著重於探討新功能和管道對線上約會平臺的影響，如匿名查看潛在伴侶的個人資料、電話驗證的有效性等</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缺乏從跨邊和同邊網路的角度探討線上約會平臺的選擇能力設計的研究</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Wingdings" panose="05000000000000000000" pitchFamily="2" charset="2"/>
              <a:buChar char="à"/>
              <a:defRPr/>
            </a:pP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本研究則通過探討性別在不同選擇能力下的選擇行為變化，加強了對這一主題的理解</a:t>
            </a:r>
            <a:endParaRPr kumimoji="0" lang="en-US" altLang="zh-TW"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endParaRPr>
          </a:p>
          <a:p>
            <a:pPr marL="457200" marR="0" lvl="0" indent="-457200" defTabSz="914400" rtl="0" eaLnBrk="1" fontAlgn="auto" latinLnBrk="0" hangingPunct="1">
              <a:lnSpc>
                <a:spcPct val="150000"/>
              </a:lnSpc>
              <a:spcBef>
                <a:spcPts val="0"/>
              </a:spcBef>
              <a:spcAft>
                <a:spcPts val="0"/>
              </a:spcAft>
              <a:buClrTx/>
              <a:buSzTx/>
              <a:buFont typeface="Wingdings" panose="05000000000000000000" pitchFamily="2" charset="2"/>
              <a:buChar char="à"/>
              <a:tabLst/>
              <a:defRPr/>
            </a:pPr>
            <a:endPar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先前的文獻主要集中在探討匹配和排序模式以及性別差異</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lang="en-US" altLang="zh-TW" sz="3200" dirty="0">
                <a:solidFill>
                  <a:srgbClr val="FF0000"/>
                </a:solidFill>
                <a:latin typeface="華康儷宋 Std W5" panose="02020500000000000000" pitchFamily="18" charset="-120"/>
                <a:ea typeface="華康儷宋 Std W5" panose="02020500000000000000" pitchFamily="18" charset="-120"/>
                <a:sym typeface="Wingdings" panose="05000000000000000000" pitchFamily="2" charset="2"/>
              </a:rPr>
              <a:t></a:t>
            </a:r>
            <a:r>
              <a:rPr lang="zh-TW" altLang="en-US" sz="3200" dirty="0">
                <a:solidFill>
                  <a:srgbClr val="FF0000"/>
                </a:solidFill>
                <a:latin typeface="華康儷宋 Std W5" panose="02020500000000000000" pitchFamily="18" charset="-120"/>
                <a:ea typeface="華康儷宋 Std W5" panose="02020500000000000000" pitchFamily="18" charset="-120"/>
                <a:sym typeface="Wingdings" panose="05000000000000000000" pitchFamily="2" charset="2"/>
              </a:rPr>
              <a:t>  </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本研究則首次從雙邊市場角度研究了選擇能力和選擇行為</a:t>
            </a:r>
          </a:p>
        </p:txBody>
      </p:sp>
    </p:spTree>
    <p:extLst>
      <p:ext uri="{BB962C8B-B14F-4D97-AF65-F5344CB8AC3E}">
        <p14:creationId xmlns:p14="http://schemas.microsoft.com/office/powerpoint/2010/main" val="395013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028700" y="1302683"/>
            <a:ext cx="1339070" cy="913246"/>
          </a:xfrm>
          <a:prstGeom prst="rect">
            <a:avLst/>
          </a:prstGeom>
        </p:spPr>
      </p:pic>
      <p:pic>
        <p:nvPicPr>
          <p:cNvPr id="4" name="Picture 4"/>
          <p:cNvPicPr>
            <a:picLocks noChangeAspect="1"/>
          </p:cNvPicPr>
          <p:nvPr/>
        </p:nvPicPr>
        <p:blipFill>
          <a:blip r:embed="rId3"/>
          <a:srcRect/>
          <a:stretch>
            <a:fillRect/>
          </a:stretch>
        </p:blipFill>
        <p:spPr>
          <a:xfrm>
            <a:off x="1028700" y="3886426"/>
            <a:ext cx="1040925" cy="709911"/>
          </a:xfrm>
          <a:prstGeom prst="rect">
            <a:avLst/>
          </a:prstGeom>
        </p:spPr>
      </p:pic>
      <p:pic>
        <p:nvPicPr>
          <p:cNvPr id="5" name="Picture 5"/>
          <p:cNvPicPr>
            <a:picLocks noChangeAspect="1"/>
          </p:cNvPicPr>
          <p:nvPr/>
        </p:nvPicPr>
        <p:blipFill>
          <a:blip r:embed="rId3"/>
          <a:srcRect/>
          <a:stretch>
            <a:fillRect/>
          </a:stretch>
        </p:blipFill>
        <p:spPr>
          <a:xfrm>
            <a:off x="5619807" y="2845445"/>
            <a:ext cx="1040925" cy="709911"/>
          </a:xfrm>
          <a:prstGeom prst="rect">
            <a:avLst/>
          </a:prstGeom>
        </p:spPr>
      </p:pic>
      <p:sp>
        <p:nvSpPr>
          <p:cNvPr id="6" name="TextBox 6"/>
          <p:cNvSpPr txBox="1"/>
          <p:nvPr/>
        </p:nvSpPr>
        <p:spPr>
          <a:xfrm>
            <a:off x="7848600" y="3200400"/>
            <a:ext cx="8836555" cy="2954655"/>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03 </a:t>
            </a:r>
          </a:p>
          <a:p>
            <a:pPr marL="0" marR="0" lvl="0" indent="0" algn="l" defTabSz="914400" rtl="0" eaLnBrk="1" fontAlgn="auto" latinLnBrk="0" hangingPunct="1">
              <a:spcBef>
                <a:spcPts val="0"/>
              </a:spcBef>
              <a:spcAft>
                <a:spcPts val="0"/>
              </a:spcAft>
              <a:buClrTx/>
              <a:buSzTx/>
              <a:buFontTx/>
              <a:buNone/>
              <a:tabLst/>
              <a:defRPr/>
            </a:pP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Freeform 5">
            <a:extLst>
              <a:ext uri="{FF2B5EF4-FFF2-40B4-BE49-F238E27FC236}">
                <a16:creationId xmlns:a16="http://schemas.microsoft.com/office/drawing/2014/main" id="{5ACAF9E6-0142-D40E-3903-C1E5B9BF58A6}"/>
              </a:ext>
            </a:extLst>
          </p:cNvPr>
          <p:cNvSpPr/>
          <p:nvPr/>
        </p:nvSpPr>
        <p:spPr>
          <a:xfrm>
            <a:off x="2363759" y="1302683"/>
            <a:ext cx="3162116" cy="7798942"/>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extLst>
      <p:ext uri="{BB962C8B-B14F-4D97-AF65-F5344CB8AC3E}">
        <p14:creationId xmlns:p14="http://schemas.microsoft.com/office/powerpoint/2010/main" val="398734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nvGrpSpPr>
          <p:cNvPr id="80" name="群組 79">
            <a:extLst>
              <a:ext uri="{FF2B5EF4-FFF2-40B4-BE49-F238E27FC236}">
                <a16:creationId xmlns:a16="http://schemas.microsoft.com/office/drawing/2014/main" id="{693FAD53-9A66-E4D0-6CCD-E072F22937E1}"/>
              </a:ext>
            </a:extLst>
          </p:cNvPr>
          <p:cNvGrpSpPr/>
          <p:nvPr/>
        </p:nvGrpSpPr>
        <p:grpSpPr>
          <a:xfrm>
            <a:off x="2537100" y="5948231"/>
            <a:ext cx="13106841" cy="3163162"/>
            <a:chOff x="2057400" y="2427482"/>
            <a:chExt cx="3962400" cy="3163585"/>
          </a:xfrm>
        </p:grpSpPr>
        <p:grpSp>
          <p:nvGrpSpPr>
            <p:cNvPr id="81" name="群組 80">
              <a:extLst>
                <a:ext uri="{FF2B5EF4-FFF2-40B4-BE49-F238E27FC236}">
                  <a16:creationId xmlns:a16="http://schemas.microsoft.com/office/drawing/2014/main" id="{FC72A5CA-7CF0-EA5A-AFE2-776F56D5539E}"/>
                </a:ext>
              </a:extLst>
            </p:cNvPr>
            <p:cNvGrpSpPr/>
            <p:nvPr/>
          </p:nvGrpSpPr>
          <p:grpSpPr>
            <a:xfrm>
              <a:off x="2057400" y="2427482"/>
              <a:ext cx="3962400" cy="3163585"/>
              <a:chOff x="2057400" y="2427482"/>
              <a:chExt cx="3962400" cy="3163585"/>
            </a:xfrm>
          </p:grpSpPr>
          <p:grpSp>
            <p:nvGrpSpPr>
              <p:cNvPr id="83" name="群組 82">
                <a:extLst>
                  <a:ext uri="{FF2B5EF4-FFF2-40B4-BE49-F238E27FC236}">
                    <a16:creationId xmlns:a16="http://schemas.microsoft.com/office/drawing/2014/main" id="{5E54A9CD-E695-B5CD-7B38-3B1251852A3E}"/>
                  </a:ext>
                </a:extLst>
              </p:cNvPr>
              <p:cNvGrpSpPr/>
              <p:nvPr/>
            </p:nvGrpSpPr>
            <p:grpSpPr>
              <a:xfrm>
                <a:off x="2057400" y="3532282"/>
                <a:ext cx="3962400" cy="2058785"/>
                <a:chOff x="5818363" y="2933700"/>
                <a:chExt cx="11711648" cy="2594914"/>
              </a:xfrm>
            </p:grpSpPr>
            <p:grpSp>
              <p:nvGrpSpPr>
                <p:cNvPr id="85" name="群組 84">
                  <a:extLst>
                    <a:ext uri="{FF2B5EF4-FFF2-40B4-BE49-F238E27FC236}">
                      <a16:creationId xmlns:a16="http://schemas.microsoft.com/office/drawing/2014/main" id="{3E2CB909-C7C2-2773-F45C-8667454883DC}"/>
                    </a:ext>
                  </a:extLst>
                </p:cNvPr>
                <p:cNvGrpSpPr/>
                <p:nvPr/>
              </p:nvGrpSpPr>
              <p:grpSpPr>
                <a:xfrm>
                  <a:off x="5818363" y="2933700"/>
                  <a:ext cx="11711648" cy="2594914"/>
                  <a:chOff x="7644518" y="3062754"/>
                  <a:chExt cx="6651274" cy="2594914"/>
                </a:xfrm>
              </p:grpSpPr>
              <p:grpSp>
                <p:nvGrpSpPr>
                  <p:cNvPr id="87" name="Group 3">
                    <a:extLst>
                      <a:ext uri="{FF2B5EF4-FFF2-40B4-BE49-F238E27FC236}">
                        <a16:creationId xmlns:a16="http://schemas.microsoft.com/office/drawing/2014/main" id="{AACD569F-DF70-CF31-D49B-CD9DB0E4D780}"/>
                      </a:ext>
                    </a:extLst>
                  </p:cNvPr>
                  <p:cNvGrpSpPr/>
                  <p:nvPr/>
                </p:nvGrpSpPr>
                <p:grpSpPr>
                  <a:xfrm>
                    <a:off x="7644518" y="3062754"/>
                    <a:ext cx="6651274" cy="1028337"/>
                    <a:chOff x="0" y="-31128"/>
                    <a:chExt cx="8868365" cy="1371117"/>
                  </a:xfrm>
                </p:grpSpPr>
                <p:sp>
                  <p:nvSpPr>
                    <p:cNvPr id="91" name="AutoShape 4">
                      <a:extLst>
                        <a:ext uri="{FF2B5EF4-FFF2-40B4-BE49-F238E27FC236}">
                          <a16:creationId xmlns:a16="http://schemas.microsoft.com/office/drawing/2014/main" id="{6C9A6688-36E5-DE35-8D06-2052E3817962}"/>
                        </a:ext>
                      </a:extLst>
                    </p:cNvPr>
                    <p:cNvSpPr/>
                    <p:nvPr/>
                  </p:nvSpPr>
                  <p:spPr>
                    <a:xfrm>
                      <a:off x="0" y="-31128"/>
                      <a:ext cx="8868365" cy="1371117"/>
                    </a:xfrm>
                    <a:prstGeom prst="rect">
                      <a:avLst/>
                    </a:prstGeom>
                    <a:solidFill>
                      <a:schemeClr val="accent2">
                        <a:lumMod val="20000"/>
                        <a:lumOff val="80000"/>
                      </a:schemeClr>
                    </a:solidFill>
                  </p:spPr>
                  <p:txBody>
                    <a:bodyPr anchor="ctr"/>
                    <a:lstStyle/>
                    <a:p>
                      <a:pPr algn="ctr"/>
                      <a:endParaRPr lang="zh-TW" altLang="en-US" sz="1600" b="1" dirty="0"/>
                    </a:p>
                  </p:txBody>
                </p:sp>
                <p:sp>
                  <p:nvSpPr>
                    <p:cNvPr id="92" name="TextBox 5">
                      <a:extLst>
                        <a:ext uri="{FF2B5EF4-FFF2-40B4-BE49-F238E27FC236}">
                          <a16:creationId xmlns:a16="http://schemas.microsoft.com/office/drawing/2014/main" id="{225931C2-74CC-772F-05A2-98B65F26E86D}"/>
                        </a:ext>
                      </a:extLst>
                    </p:cNvPr>
                    <p:cNvSpPr txBox="1"/>
                    <p:nvPr/>
                  </p:nvSpPr>
                  <p:spPr>
                    <a:xfrm>
                      <a:off x="645056" y="307946"/>
                      <a:ext cx="7578253" cy="932331"/>
                    </a:xfrm>
                    <a:prstGeom prst="rect">
                      <a:avLst/>
                    </a:prstGeom>
                  </p:spPr>
                  <p:txBody>
                    <a:bodyPr lIns="0" tIns="0" rIns="0" bIns="0" rtlCol="0" anchor="ctr">
                      <a:spAutoFit/>
                    </a:bodyPr>
                    <a:lstStyle/>
                    <a:p>
                      <a:pPr marL="0" lvl="0" indent="0" algn="ctr">
                        <a:lnSpc>
                          <a:spcPts val="4480"/>
                        </a:lnSpc>
                      </a:pPr>
                      <a:endParaRPr lang="zh-TW" altLang="en-US" sz="3600" b="1" dirty="0">
                        <a:solidFill>
                          <a:prstClr val="black"/>
                        </a:solidFill>
                        <a:ea typeface="華康儷宋 Std W5" panose="02020500000000000000" pitchFamily="18" charset="-120"/>
                      </a:endParaRPr>
                    </a:p>
                  </p:txBody>
                </p:sp>
              </p:grpSp>
              <p:grpSp>
                <p:nvGrpSpPr>
                  <p:cNvPr id="88" name="Group 3">
                    <a:extLst>
                      <a:ext uri="{FF2B5EF4-FFF2-40B4-BE49-F238E27FC236}">
                        <a16:creationId xmlns:a16="http://schemas.microsoft.com/office/drawing/2014/main" id="{9A7C1366-4056-6CA0-9F2F-89CB04D076C9}"/>
                      </a:ext>
                    </a:extLst>
                  </p:cNvPr>
                  <p:cNvGrpSpPr/>
                  <p:nvPr/>
                </p:nvGrpSpPr>
                <p:grpSpPr>
                  <a:xfrm>
                    <a:off x="7644518" y="4629331"/>
                    <a:ext cx="6651274" cy="1028337"/>
                    <a:chOff x="0" y="0"/>
                    <a:chExt cx="8868365" cy="1371117"/>
                  </a:xfrm>
                </p:grpSpPr>
                <p:sp>
                  <p:nvSpPr>
                    <p:cNvPr id="89" name="AutoShape 4">
                      <a:extLst>
                        <a:ext uri="{FF2B5EF4-FFF2-40B4-BE49-F238E27FC236}">
                          <a16:creationId xmlns:a16="http://schemas.microsoft.com/office/drawing/2014/main" id="{A6C41B8C-AF73-42AF-827D-65AEF49AA25A}"/>
                        </a:ext>
                      </a:extLst>
                    </p:cNvPr>
                    <p:cNvSpPr/>
                    <p:nvPr/>
                  </p:nvSpPr>
                  <p:spPr>
                    <a:xfrm>
                      <a:off x="0" y="0"/>
                      <a:ext cx="8868365" cy="1371117"/>
                    </a:xfrm>
                    <a:prstGeom prst="rect">
                      <a:avLst/>
                    </a:prstGeom>
                    <a:solidFill>
                      <a:schemeClr val="accent2">
                        <a:lumMod val="20000"/>
                        <a:lumOff val="80000"/>
                      </a:schemeClr>
                    </a:solidFill>
                  </p:spPr>
                  <p:txBody>
                    <a:bodyPr anchor="ctr"/>
                    <a:lstStyle/>
                    <a:p>
                      <a:pPr algn="ctr"/>
                      <a:endParaRPr lang="zh-TW" altLang="en-US" sz="1600"/>
                    </a:p>
                  </p:txBody>
                </p:sp>
                <p:sp>
                  <p:nvSpPr>
                    <p:cNvPr id="90" name="TextBox 5">
                      <a:extLst>
                        <a:ext uri="{FF2B5EF4-FFF2-40B4-BE49-F238E27FC236}">
                          <a16:creationId xmlns:a16="http://schemas.microsoft.com/office/drawing/2014/main" id="{446DA625-DC7C-1367-F1FE-10E4CBD4A42F}"/>
                        </a:ext>
                      </a:extLst>
                    </p:cNvPr>
                    <p:cNvSpPr txBox="1"/>
                    <p:nvPr/>
                  </p:nvSpPr>
                  <p:spPr>
                    <a:xfrm>
                      <a:off x="645056" y="307946"/>
                      <a:ext cx="7578253" cy="926496"/>
                    </a:xfrm>
                    <a:prstGeom prst="rect">
                      <a:avLst/>
                    </a:prstGeom>
                  </p:spPr>
                  <p:txBody>
                    <a:bodyPr lIns="0" tIns="0" rIns="0" bIns="0" rtlCol="0" anchor="ctr">
                      <a:spAutoFit/>
                    </a:bodyPr>
                    <a:lstStyle/>
                    <a:p>
                      <a:pPr marL="0" lvl="0" indent="0" algn="ctr">
                        <a:lnSpc>
                          <a:spcPts val="4480"/>
                        </a:lnSpc>
                      </a:pPr>
                      <a:r>
                        <a:rPr lang="zh-TW" altLang="en-US" sz="3600" b="1" dirty="0">
                          <a:solidFill>
                            <a:prstClr val="black"/>
                          </a:solidFill>
                          <a:ea typeface="華康儷宋 Std W5" panose="02020500000000000000" pitchFamily="18" charset="-120"/>
                        </a:rPr>
                        <a:t>不同性別對風險感知和重視社會地位程度的差異</a:t>
                      </a:r>
                    </a:p>
                  </p:txBody>
                </p:sp>
              </p:grpSp>
            </p:grpSp>
            <p:sp>
              <p:nvSpPr>
                <p:cNvPr id="86" name="TextBox 5">
                  <a:extLst>
                    <a:ext uri="{FF2B5EF4-FFF2-40B4-BE49-F238E27FC236}">
                      <a16:creationId xmlns:a16="http://schemas.microsoft.com/office/drawing/2014/main" id="{A7009025-78E7-8689-9855-4829482DA575}"/>
                    </a:ext>
                  </a:extLst>
                </p:cNvPr>
                <p:cNvSpPr txBox="1"/>
                <p:nvPr/>
              </p:nvSpPr>
              <p:spPr>
                <a:xfrm>
                  <a:off x="6530906" y="3097716"/>
                  <a:ext cx="10668001" cy="694963"/>
                </a:xfrm>
                <a:prstGeom prst="rect">
                  <a:avLst/>
                </a:prstGeom>
              </p:spPr>
              <p:txBody>
                <a:bodyPr wrap="square" lIns="0" tIns="0" rIns="0" bIns="0" rtlCol="0" anchor="ctr">
                  <a:spAutoFit/>
                </a:bodyPr>
                <a:lstStyle/>
                <a:p>
                  <a:pPr algn="ctr">
                    <a:lnSpc>
                      <a:spcPts val="4480"/>
                    </a:lnSpc>
                    <a:spcBef>
                      <a:spcPts val="0"/>
                    </a:spcBef>
                    <a:spcAft>
                      <a:spcPts val="0"/>
                    </a:spcAft>
                  </a:pPr>
                  <a:r>
                    <a:rPr lang="zh-TW" altLang="zh-TW" sz="3600" b="1" dirty="0">
                      <a:solidFill>
                        <a:prstClr val="black"/>
                      </a:solidFill>
                      <a:ea typeface="華康儷宋 Std W5" panose="02020500000000000000" pitchFamily="18" charset="-120"/>
                    </a:rPr>
                    <a:t>增加選擇能力時，使用者更容易被利益或成本影響</a:t>
                  </a:r>
                </a:p>
              </p:txBody>
            </p:sp>
          </p:grpSp>
          <p:sp>
            <p:nvSpPr>
              <p:cNvPr id="84" name="AutoShape 4">
                <a:extLst>
                  <a:ext uri="{FF2B5EF4-FFF2-40B4-BE49-F238E27FC236}">
                    <a16:creationId xmlns:a16="http://schemas.microsoft.com/office/drawing/2014/main" id="{D3F0A6BF-88E0-78F8-B301-A8F5FED60CC4}"/>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pPr algn="ctr"/>
                <a:endParaRPr lang="zh-TW" altLang="en-US" sz="1600" b="1" dirty="0"/>
              </a:p>
            </p:txBody>
          </p:sp>
        </p:grpSp>
        <p:sp>
          <p:nvSpPr>
            <p:cNvPr id="82" name="TextBox 5">
              <a:extLst>
                <a:ext uri="{FF2B5EF4-FFF2-40B4-BE49-F238E27FC236}">
                  <a16:creationId xmlns:a16="http://schemas.microsoft.com/office/drawing/2014/main" id="{E4AF8847-0778-A1FC-BA5C-7FA089C66C80}"/>
                </a:ext>
              </a:extLst>
            </p:cNvPr>
            <p:cNvSpPr txBox="1"/>
            <p:nvPr/>
          </p:nvSpPr>
          <p:spPr>
            <a:xfrm>
              <a:off x="2233948" y="2470799"/>
              <a:ext cx="3609303" cy="729239"/>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３</a:t>
              </a:r>
              <a:r>
                <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a:t>
              </a:r>
            </a:p>
          </p:txBody>
        </p:sp>
      </p:grpSp>
      <p:grpSp>
        <p:nvGrpSpPr>
          <p:cNvPr id="107" name="群組 106">
            <a:extLst>
              <a:ext uri="{FF2B5EF4-FFF2-40B4-BE49-F238E27FC236}">
                <a16:creationId xmlns:a16="http://schemas.microsoft.com/office/drawing/2014/main" id="{9C1ED71B-8353-BF7B-40CE-8BB136D62626}"/>
              </a:ext>
            </a:extLst>
          </p:cNvPr>
          <p:cNvGrpSpPr/>
          <p:nvPr/>
        </p:nvGrpSpPr>
        <p:grpSpPr>
          <a:xfrm>
            <a:off x="4395450" y="2318718"/>
            <a:ext cx="3962400" cy="3163585"/>
            <a:chOff x="4876800" y="2320942"/>
            <a:chExt cx="3962400" cy="3163585"/>
          </a:xfrm>
        </p:grpSpPr>
        <p:grpSp>
          <p:nvGrpSpPr>
            <p:cNvPr id="60" name="群組 59">
              <a:extLst>
                <a:ext uri="{FF2B5EF4-FFF2-40B4-BE49-F238E27FC236}">
                  <a16:creationId xmlns:a16="http://schemas.microsoft.com/office/drawing/2014/main" id="{7A58C91B-4F7E-F6DF-C8FE-BD1E0B2F2635}"/>
                </a:ext>
              </a:extLst>
            </p:cNvPr>
            <p:cNvGrpSpPr/>
            <p:nvPr/>
          </p:nvGrpSpPr>
          <p:grpSpPr>
            <a:xfrm>
              <a:off x="4876800" y="2320942"/>
              <a:ext cx="3962400" cy="3163585"/>
              <a:chOff x="2057400" y="2427482"/>
              <a:chExt cx="3962400" cy="3163585"/>
            </a:xfrm>
          </p:grpSpPr>
          <p:grpSp>
            <p:nvGrpSpPr>
              <p:cNvPr id="42" name="群組 41">
                <a:extLst>
                  <a:ext uri="{FF2B5EF4-FFF2-40B4-BE49-F238E27FC236}">
                    <a16:creationId xmlns:a16="http://schemas.microsoft.com/office/drawing/2014/main" id="{75142E30-6E04-94FD-06A1-56EF02977EC0}"/>
                  </a:ext>
                </a:extLst>
              </p:cNvPr>
              <p:cNvGrpSpPr/>
              <p:nvPr/>
            </p:nvGrpSpPr>
            <p:grpSpPr>
              <a:xfrm>
                <a:off x="2057400" y="2427482"/>
                <a:ext cx="3962400" cy="3163585"/>
                <a:chOff x="2057400" y="2427482"/>
                <a:chExt cx="3962400" cy="3163585"/>
              </a:xfrm>
            </p:grpSpPr>
            <p:grpSp>
              <p:nvGrpSpPr>
                <p:cNvPr id="35" name="群組 34">
                  <a:extLst>
                    <a:ext uri="{FF2B5EF4-FFF2-40B4-BE49-F238E27FC236}">
                      <a16:creationId xmlns:a16="http://schemas.microsoft.com/office/drawing/2014/main" id="{850BEA2B-62DE-03C3-FA88-9DE1415DAF59}"/>
                    </a:ext>
                  </a:extLst>
                </p:cNvPr>
                <p:cNvGrpSpPr/>
                <p:nvPr/>
              </p:nvGrpSpPr>
              <p:grpSpPr>
                <a:xfrm>
                  <a:off x="2057400" y="3532282"/>
                  <a:ext cx="3962400" cy="2058785"/>
                  <a:chOff x="5818363" y="2933700"/>
                  <a:chExt cx="11711648" cy="2594914"/>
                </a:xfrm>
              </p:grpSpPr>
              <p:grpSp>
                <p:nvGrpSpPr>
                  <p:cNvPr id="19" name="群組 18">
                    <a:extLst>
                      <a:ext uri="{FF2B5EF4-FFF2-40B4-BE49-F238E27FC236}">
                        <a16:creationId xmlns:a16="http://schemas.microsoft.com/office/drawing/2014/main" id="{56A13BC2-E88A-449B-5C6E-6579ED446EDE}"/>
                      </a:ext>
                    </a:extLst>
                  </p:cNvPr>
                  <p:cNvGrpSpPr/>
                  <p:nvPr/>
                </p:nvGrpSpPr>
                <p:grpSpPr>
                  <a:xfrm>
                    <a:off x="5818363" y="2933700"/>
                    <a:ext cx="11711648" cy="2594914"/>
                    <a:chOff x="7644518" y="3062754"/>
                    <a:chExt cx="6651274" cy="2594914"/>
                  </a:xfrm>
                </p:grpSpPr>
                <p:grpSp>
                  <p:nvGrpSpPr>
                    <p:cNvPr id="20" name="Group 3">
                      <a:extLst>
                        <a:ext uri="{FF2B5EF4-FFF2-40B4-BE49-F238E27FC236}">
                          <a16:creationId xmlns:a16="http://schemas.microsoft.com/office/drawing/2014/main" id="{05010198-B114-9459-BF75-B3166FBB8CAB}"/>
                        </a:ext>
                      </a:extLst>
                    </p:cNvPr>
                    <p:cNvGrpSpPr/>
                    <p:nvPr/>
                  </p:nvGrpSpPr>
                  <p:grpSpPr>
                    <a:xfrm>
                      <a:off x="7644518" y="3062754"/>
                      <a:ext cx="6651274" cy="1028337"/>
                      <a:chOff x="0" y="-31128"/>
                      <a:chExt cx="8868365" cy="1371117"/>
                    </a:xfrm>
                  </p:grpSpPr>
                  <p:sp>
                    <p:nvSpPr>
                      <p:cNvPr id="30" name="AutoShape 4">
                        <a:extLst>
                          <a:ext uri="{FF2B5EF4-FFF2-40B4-BE49-F238E27FC236}">
                            <a16:creationId xmlns:a16="http://schemas.microsoft.com/office/drawing/2014/main" id="{3CCB315B-B61C-19AE-B1C7-4578B44B85C8}"/>
                          </a:ext>
                        </a:extLst>
                      </p:cNvPr>
                      <p:cNvSpPr/>
                      <p:nvPr/>
                    </p:nvSpPr>
                    <p:spPr>
                      <a:xfrm>
                        <a:off x="0" y="-31128"/>
                        <a:ext cx="8868365" cy="1371117"/>
                      </a:xfrm>
                      <a:prstGeom prst="rect">
                        <a:avLst/>
                      </a:prstGeom>
                      <a:solidFill>
                        <a:schemeClr val="accent2">
                          <a:lumMod val="20000"/>
                          <a:lumOff val="80000"/>
                        </a:schemeClr>
                      </a:solidFill>
                    </p:spPr>
                    <p:txBody>
                      <a:bodyPr anchor="ctr"/>
                      <a:lstStyle/>
                      <a:p>
                        <a:endParaRPr lang="zh-TW" altLang="en-US" sz="1600" b="1" dirty="0"/>
                      </a:p>
                    </p:txBody>
                  </p:sp>
                  <p:sp>
                    <p:nvSpPr>
                      <p:cNvPr id="31" name="TextBox 5">
                        <a:extLst>
                          <a:ext uri="{FF2B5EF4-FFF2-40B4-BE49-F238E27FC236}">
                            <a16:creationId xmlns:a16="http://schemas.microsoft.com/office/drawing/2014/main" id="{F6872F89-7E31-136E-6311-E86D53116B88}"/>
                          </a:ext>
                        </a:extLst>
                      </p:cNvPr>
                      <p:cNvSpPr txBox="1"/>
                      <p:nvPr/>
                    </p:nvSpPr>
                    <p:spPr>
                      <a:xfrm>
                        <a:off x="645056" y="211646"/>
                        <a:ext cx="7578253" cy="932207"/>
                      </a:xfrm>
                      <a:prstGeom prst="rect">
                        <a:avLst/>
                      </a:prstGeom>
                    </p:spPr>
                    <p:txBody>
                      <a:bodyPr lIns="0" tIns="0" rIns="0" bIns="0" rtlCol="0" anchor="ctr">
                        <a:spAutoFit/>
                      </a:bodyPr>
                      <a:lstStyle/>
                      <a:p>
                        <a:pPr marL="0" lvl="0" indent="0" algn="ctr">
                          <a:lnSpc>
                            <a:spcPts val="4480"/>
                          </a:lnSpc>
                        </a:pPr>
                        <a:endParaRPr lang="zh-TW" altLang="en-US" sz="3600" b="1" dirty="0">
                          <a:solidFill>
                            <a:prstClr val="black"/>
                          </a:solidFill>
                          <a:ea typeface="華康儷宋 Std W5" panose="02020500000000000000" pitchFamily="18" charset="-120"/>
                        </a:endParaRPr>
                      </a:p>
                    </p:txBody>
                  </p:sp>
                </p:grpSp>
                <p:sp>
                  <p:nvSpPr>
                    <p:cNvPr id="28" name="AutoShape 4">
                      <a:extLst>
                        <a:ext uri="{FF2B5EF4-FFF2-40B4-BE49-F238E27FC236}">
                          <a16:creationId xmlns:a16="http://schemas.microsoft.com/office/drawing/2014/main" id="{B761C483-D55A-DDFB-60F9-1BEA522EF41B}"/>
                        </a:ext>
                      </a:extLst>
                    </p:cNvPr>
                    <p:cNvSpPr/>
                    <p:nvPr/>
                  </p:nvSpPr>
                  <p:spPr>
                    <a:xfrm>
                      <a:off x="7644518" y="4629331"/>
                      <a:ext cx="6651272" cy="1028337"/>
                    </a:xfrm>
                    <a:prstGeom prst="rect">
                      <a:avLst/>
                    </a:prstGeom>
                    <a:solidFill>
                      <a:schemeClr val="accent2">
                        <a:lumMod val="20000"/>
                        <a:lumOff val="80000"/>
                      </a:schemeClr>
                    </a:solidFill>
                  </p:spPr>
                  <p:txBody>
                    <a:bodyPr anchor="ctr"/>
                    <a:lstStyle/>
                    <a:p>
                      <a:pPr algn="ctr"/>
                      <a:endParaRPr lang="zh-TW" altLang="en-US" sz="1600"/>
                    </a:p>
                  </p:txBody>
                </p:sp>
              </p:grpSp>
              <p:sp>
                <p:nvSpPr>
                  <p:cNvPr id="34" name="TextBox 5">
                    <a:extLst>
                      <a:ext uri="{FF2B5EF4-FFF2-40B4-BE49-F238E27FC236}">
                        <a16:creationId xmlns:a16="http://schemas.microsoft.com/office/drawing/2014/main" id="{DE41FF54-B938-92BC-E129-7F6F2523E5EC}"/>
                      </a:ext>
                    </a:extLst>
                  </p:cNvPr>
                  <p:cNvSpPr txBox="1"/>
                  <p:nvPr/>
                </p:nvSpPr>
                <p:spPr>
                  <a:xfrm>
                    <a:off x="6639751" y="2933700"/>
                    <a:ext cx="10368435" cy="919140"/>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正向同側效應</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sp>
              <p:nvSpPr>
                <p:cNvPr id="40" name="AutoShape 4">
                  <a:extLst>
                    <a:ext uri="{FF2B5EF4-FFF2-40B4-BE49-F238E27FC236}">
                      <a16:creationId xmlns:a16="http://schemas.microsoft.com/office/drawing/2014/main" id="{3DBCD8CB-73CE-A59E-25C5-6FF948A8FC49}"/>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endParaRPr lang="zh-TW" altLang="en-US" sz="1600" b="1" dirty="0"/>
                </a:p>
              </p:txBody>
            </p:sp>
          </p:grpSp>
          <p:sp>
            <p:nvSpPr>
              <p:cNvPr id="41" name="TextBox 5">
                <a:extLst>
                  <a:ext uri="{FF2B5EF4-FFF2-40B4-BE49-F238E27FC236}">
                    <a16:creationId xmlns:a16="http://schemas.microsoft.com/office/drawing/2014/main" id="{918D2420-AD1F-DB4D-C5F8-4914D4190B8C}"/>
                  </a:ext>
                </a:extLst>
              </p:cNvPr>
              <p:cNvSpPr txBox="1"/>
              <p:nvPr/>
            </p:nvSpPr>
            <p:spPr>
              <a:xfrm>
                <a:off x="2233948" y="2470799"/>
                <a:ext cx="3609303" cy="729239"/>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３</a:t>
                </a:r>
                <a:r>
                  <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a:t>
                </a:r>
              </a:p>
            </p:txBody>
          </p:sp>
        </p:grpSp>
        <p:sp>
          <p:nvSpPr>
            <p:cNvPr id="95" name="TextBox 5">
              <a:extLst>
                <a:ext uri="{FF2B5EF4-FFF2-40B4-BE49-F238E27FC236}">
                  <a16:creationId xmlns:a16="http://schemas.microsoft.com/office/drawing/2014/main" id="{D5424DDD-A862-3219-D773-DCA549F37F24}"/>
                </a:ext>
              </a:extLst>
            </p:cNvPr>
            <p:cNvSpPr txBox="1"/>
            <p:nvPr/>
          </p:nvSpPr>
          <p:spPr>
            <a:xfrm>
              <a:off x="5181600" y="4642861"/>
              <a:ext cx="3507951" cy="729239"/>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lang="zh-TW" altLang="en-US" sz="3600" b="1" dirty="0">
                  <a:solidFill>
                    <a:prstClr val="black"/>
                  </a:solidFill>
                  <a:latin typeface="華康儷宋 Std W5" panose="02020500000000000000" pitchFamily="18" charset="-120"/>
                  <a:ea typeface="華康儷宋 Std W5" panose="02020500000000000000" pitchFamily="18" charset="-120"/>
                </a:rPr>
                <a:t>負向交叉</a:t>
              </a: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效應</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grpSp>
        <p:nvGrpSpPr>
          <p:cNvPr id="108" name="群組 107">
            <a:extLst>
              <a:ext uri="{FF2B5EF4-FFF2-40B4-BE49-F238E27FC236}">
                <a16:creationId xmlns:a16="http://schemas.microsoft.com/office/drawing/2014/main" id="{CCC9F3FB-2FA5-5422-6FF7-CD77A5CC9642}"/>
              </a:ext>
            </a:extLst>
          </p:cNvPr>
          <p:cNvGrpSpPr/>
          <p:nvPr/>
        </p:nvGrpSpPr>
        <p:grpSpPr>
          <a:xfrm>
            <a:off x="9625351" y="2318718"/>
            <a:ext cx="3962400" cy="3163585"/>
            <a:chOff x="4876800" y="2320942"/>
            <a:chExt cx="3962400" cy="3163585"/>
          </a:xfrm>
        </p:grpSpPr>
        <p:grpSp>
          <p:nvGrpSpPr>
            <p:cNvPr id="109" name="群組 108">
              <a:extLst>
                <a:ext uri="{FF2B5EF4-FFF2-40B4-BE49-F238E27FC236}">
                  <a16:creationId xmlns:a16="http://schemas.microsoft.com/office/drawing/2014/main" id="{203CCDD2-4732-49A3-6700-BD2853C54C41}"/>
                </a:ext>
              </a:extLst>
            </p:cNvPr>
            <p:cNvGrpSpPr/>
            <p:nvPr/>
          </p:nvGrpSpPr>
          <p:grpSpPr>
            <a:xfrm>
              <a:off x="4876800" y="2320942"/>
              <a:ext cx="3962400" cy="3163585"/>
              <a:chOff x="2057400" y="2427482"/>
              <a:chExt cx="3962400" cy="3163585"/>
            </a:xfrm>
          </p:grpSpPr>
          <p:grpSp>
            <p:nvGrpSpPr>
              <p:cNvPr id="111" name="群組 110">
                <a:extLst>
                  <a:ext uri="{FF2B5EF4-FFF2-40B4-BE49-F238E27FC236}">
                    <a16:creationId xmlns:a16="http://schemas.microsoft.com/office/drawing/2014/main" id="{17DEA62E-460B-CF7B-FF75-016DB2BA603A}"/>
                  </a:ext>
                </a:extLst>
              </p:cNvPr>
              <p:cNvGrpSpPr/>
              <p:nvPr/>
            </p:nvGrpSpPr>
            <p:grpSpPr>
              <a:xfrm>
                <a:off x="2057400" y="2427482"/>
                <a:ext cx="3962400" cy="3163585"/>
                <a:chOff x="2057400" y="2427482"/>
                <a:chExt cx="3962400" cy="3163585"/>
              </a:xfrm>
            </p:grpSpPr>
            <p:grpSp>
              <p:nvGrpSpPr>
                <p:cNvPr id="113" name="群組 112">
                  <a:extLst>
                    <a:ext uri="{FF2B5EF4-FFF2-40B4-BE49-F238E27FC236}">
                      <a16:creationId xmlns:a16="http://schemas.microsoft.com/office/drawing/2014/main" id="{FE66ED19-5C2B-5C1C-C6B2-0B50ECA23F4B}"/>
                    </a:ext>
                  </a:extLst>
                </p:cNvPr>
                <p:cNvGrpSpPr/>
                <p:nvPr/>
              </p:nvGrpSpPr>
              <p:grpSpPr>
                <a:xfrm>
                  <a:off x="2057400" y="3532282"/>
                  <a:ext cx="3962400" cy="2058785"/>
                  <a:chOff x="5818363" y="2933700"/>
                  <a:chExt cx="11711648" cy="2594914"/>
                </a:xfrm>
              </p:grpSpPr>
              <p:grpSp>
                <p:nvGrpSpPr>
                  <p:cNvPr id="115" name="群組 114">
                    <a:extLst>
                      <a:ext uri="{FF2B5EF4-FFF2-40B4-BE49-F238E27FC236}">
                        <a16:creationId xmlns:a16="http://schemas.microsoft.com/office/drawing/2014/main" id="{F03F4FDB-06F9-B025-B32B-A6F63E11D500}"/>
                      </a:ext>
                    </a:extLst>
                  </p:cNvPr>
                  <p:cNvGrpSpPr/>
                  <p:nvPr/>
                </p:nvGrpSpPr>
                <p:grpSpPr>
                  <a:xfrm>
                    <a:off x="5818363" y="2933700"/>
                    <a:ext cx="11711648" cy="2594914"/>
                    <a:chOff x="7644518" y="3062754"/>
                    <a:chExt cx="6651274" cy="2594914"/>
                  </a:xfrm>
                </p:grpSpPr>
                <p:grpSp>
                  <p:nvGrpSpPr>
                    <p:cNvPr id="117" name="Group 3">
                      <a:extLst>
                        <a:ext uri="{FF2B5EF4-FFF2-40B4-BE49-F238E27FC236}">
                          <a16:creationId xmlns:a16="http://schemas.microsoft.com/office/drawing/2014/main" id="{40DEFDD9-FF9C-53CA-5F5F-A730238E82B6}"/>
                        </a:ext>
                      </a:extLst>
                    </p:cNvPr>
                    <p:cNvGrpSpPr/>
                    <p:nvPr/>
                  </p:nvGrpSpPr>
                  <p:grpSpPr>
                    <a:xfrm>
                      <a:off x="7644518" y="3062754"/>
                      <a:ext cx="6651274" cy="1028337"/>
                      <a:chOff x="0" y="-31128"/>
                      <a:chExt cx="8868365" cy="1371117"/>
                    </a:xfrm>
                  </p:grpSpPr>
                  <p:sp>
                    <p:nvSpPr>
                      <p:cNvPr id="119" name="AutoShape 4">
                        <a:extLst>
                          <a:ext uri="{FF2B5EF4-FFF2-40B4-BE49-F238E27FC236}">
                            <a16:creationId xmlns:a16="http://schemas.microsoft.com/office/drawing/2014/main" id="{388A25F5-546E-C515-8EA2-3E113E182C3A}"/>
                          </a:ext>
                        </a:extLst>
                      </p:cNvPr>
                      <p:cNvSpPr/>
                      <p:nvPr/>
                    </p:nvSpPr>
                    <p:spPr>
                      <a:xfrm>
                        <a:off x="0" y="-31128"/>
                        <a:ext cx="8868365" cy="1371117"/>
                      </a:xfrm>
                      <a:prstGeom prst="rect">
                        <a:avLst/>
                      </a:prstGeom>
                      <a:solidFill>
                        <a:schemeClr val="accent2">
                          <a:lumMod val="20000"/>
                          <a:lumOff val="80000"/>
                        </a:schemeClr>
                      </a:solidFill>
                    </p:spPr>
                    <p:txBody>
                      <a:bodyPr anchor="ctr"/>
                      <a:lstStyle/>
                      <a:p>
                        <a:endParaRPr lang="zh-TW" altLang="en-US" sz="1600" b="1" dirty="0"/>
                      </a:p>
                    </p:txBody>
                  </p:sp>
                  <p:sp>
                    <p:nvSpPr>
                      <p:cNvPr id="120" name="TextBox 5">
                        <a:extLst>
                          <a:ext uri="{FF2B5EF4-FFF2-40B4-BE49-F238E27FC236}">
                            <a16:creationId xmlns:a16="http://schemas.microsoft.com/office/drawing/2014/main" id="{D30999D0-8B73-F4E6-B3D8-4D3F4B2BB067}"/>
                          </a:ext>
                        </a:extLst>
                      </p:cNvPr>
                      <p:cNvSpPr txBox="1"/>
                      <p:nvPr/>
                    </p:nvSpPr>
                    <p:spPr>
                      <a:xfrm>
                        <a:off x="645056" y="211646"/>
                        <a:ext cx="7578253" cy="932207"/>
                      </a:xfrm>
                      <a:prstGeom prst="rect">
                        <a:avLst/>
                      </a:prstGeom>
                    </p:spPr>
                    <p:txBody>
                      <a:bodyPr lIns="0" tIns="0" rIns="0" bIns="0" rtlCol="0" anchor="ctr">
                        <a:spAutoFit/>
                      </a:bodyPr>
                      <a:lstStyle/>
                      <a:p>
                        <a:pPr marL="0" lvl="0" indent="0" algn="ctr">
                          <a:lnSpc>
                            <a:spcPts val="4480"/>
                          </a:lnSpc>
                        </a:pPr>
                        <a:endParaRPr lang="zh-TW" altLang="en-US" sz="3600" b="1" dirty="0">
                          <a:solidFill>
                            <a:prstClr val="black"/>
                          </a:solidFill>
                          <a:ea typeface="華康儷宋 Std W5" panose="02020500000000000000" pitchFamily="18" charset="-120"/>
                        </a:endParaRPr>
                      </a:p>
                    </p:txBody>
                  </p:sp>
                </p:grpSp>
                <p:sp>
                  <p:nvSpPr>
                    <p:cNvPr id="118" name="AutoShape 4">
                      <a:extLst>
                        <a:ext uri="{FF2B5EF4-FFF2-40B4-BE49-F238E27FC236}">
                          <a16:creationId xmlns:a16="http://schemas.microsoft.com/office/drawing/2014/main" id="{7E490ECA-90C9-CC4F-878A-96F4207A80DC}"/>
                        </a:ext>
                      </a:extLst>
                    </p:cNvPr>
                    <p:cNvSpPr/>
                    <p:nvPr/>
                  </p:nvSpPr>
                  <p:spPr>
                    <a:xfrm>
                      <a:off x="7644518" y="4629331"/>
                      <a:ext cx="6651272" cy="1028337"/>
                    </a:xfrm>
                    <a:prstGeom prst="rect">
                      <a:avLst/>
                    </a:prstGeom>
                    <a:solidFill>
                      <a:schemeClr val="accent2">
                        <a:lumMod val="20000"/>
                        <a:lumOff val="80000"/>
                      </a:schemeClr>
                    </a:solidFill>
                  </p:spPr>
                  <p:txBody>
                    <a:bodyPr anchor="ctr"/>
                    <a:lstStyle/>
                    <a:p>
                      <a:pPr algn="ctr"/>
                      <a:endParaRPr lang="zh-TW" altLang="en-US" sz="1600"/>
                    </a:p>
                  </p:txBody>
                </p:sp>
              </p:grpSp>
              <p:sp>
                <p:nvSpPr>
                  <p:cNvPr id="116" name="TextBox 5">
                    <a:extLst>
                      <a:ext uri="{FF2B5EF4-FFF2-40B4-BE49-F238E27FC236}">
                        <a16:creationId xmlns:a16="http://schemas.microsoft.com/office/drawing/2014/main" id="{F12A0456-67FD-1686-ABB6-E673D24F6EE9}"/>
                      </a:ext>
                    </a:extLst>
                  </p:cNvPr>
                  <p:cNvSpPr txBox="1"/>
                  <p:nvPr/>
                </p:nvSpPr>
                <p:spPr>
                  <a:xfrm>
                    <a:off x="6639751" y="2933700"/>
                    <a:ext cx="10368435" cy="919140"/>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lang="zh-TW" altLang="en-US" sz="3600" b="1" dirty="0">
                        <a:solidFill>
                          <a:prstClr val="black"/>
                        </a:solidFill>
                        <a:latin typeface="華康儷宋 Std W5" panose="02020500000000000000" pitchFamily="18" charset="-120"/>
                        <a:ea typeface="華康儷宋 Std W5" panose="02020500000000000000" pitchFamily="18" charset="-120"/>
                      </a:rPr>
                      <a:t>選擇效應</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sp>
              <p:nvSpPr>
                <p:cNvPr id="114" name="AutoShape 4">
                  <a:extLst>
                    <a:ext uri="{FF2B5EF4-FFF2-40B4-BE49-F238E27FC236}">
                      <a16:creationId xmlns:a16="http://schemas.microsoft.com/office/drawing/2014/main" id="{989FB379-54FD-AECB-5BEC-F1A7D2B712C6}"/>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endParaRPr lang="zh-TW" altLang="en-US" sz="1600" b="1" dirty="0"/>
                </a:p>
              </p:txBody>
            </p:sp>
          </p:grpSp>
          <p:sp>
            <p:nvSpPr>
              <p:cNvPr id="112" name="TextBox 5">
                <a:extLst>
                  <a:ext uri="{FF2B5EF4-FFF2-40B4-BE49-F238E27FC236}">
                    <a16:creationId xmlns:a16="http://schemas.microsoft.com/office/drawing/2014/main" id="{067EBEC5-D748-7D32-F4D6-6000A7B36A86}"/>
                  </a:ext>
                </a:extLst>
              </p:cNvPr>
              <p:cNvSpPr txBox="1"/>
              <p:nvPr/>
            </p:nvSpPr>
            <p:spPr>
              <a:xfrm>
                <a:off x="2233948" y="2470799"/>
                <a:ext cx="3609303" cy="729239"/>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３</a:t>
                </a:r>
                <a:r>
                  <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a:t>
                </a:r>
              </a:p>
            </p:txBody>
          </p:sp>
        </p:grpSp>
        <p:sp>
          <p:nvSpPr>
            <p:cNvPr id="110" name="TextBox 5">
              <a:extLst>
                <a:ext uri="{FF2B5EF4-FFF2-40B4-BE49-F238E27FC236}">
                  <a16:creationId xmlns:a16="http://schemas.microsoft.com/office/drawing/2014/main" id="{F51D4BAB-94CF-0B19-CCE0-AD1C8DC5DA63}"/>
                </a:ext>
              </a:extLst>
            </p:cNvPr>
            <p:cNvSpPr txBox="1"/>
            <p:nvPr/>
          </p:nvSpPr>
          <p:spPr>
            <a:xfrm>
              <a:off x="5181600" y="4642861"/>
              <a:ext cx="3507951" cy="729239"/>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lang="zh-TW" altLang="en-US" sz="3600" b="1" dirty="0">
                  <a:solidFill>
                    <a:prstClr val="black"/>
                  </a:solidFill>
                  <a:latin typeface="華康儷宋 Std W5" panose="02020500000000000000" pitchFamily="18" charset="-120"/>
                  <a:ea typeface="華康儷宋 Std W5" panose="02020500000000000000" pitchFamily="18" charset="-120"/>
                </a:rPr>
                <a:t>競爭效應</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spTree>
    <p:extLst>
      <p:ext uri="{BB962C8B-B14F-4D97-AF65-F5344CB8AC3E}">
        <p14:creationId xmlns:p14="http://schemas.microsoft.com/office/powerpoint/2010/main" val="2198666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研究主要的目標之一是探討「</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選擇能力影響整體市場表現的機制</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四種有關於「</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選擇能力如何影響平台中的選擇及配對</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數量」提供抵銷性的預測。</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6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選擇能力 </a:t>
            </a:r>
            <a:r>
              <a:rPr kumimoji="0" lang="en-US" altLang="zh-TW" sz="36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Choice capacity</a:t>
            </a:r>
            <a:endParaRPr lang="en-US" altLang="zh-TW" sz="3600" b="1" dirty="0">
              <a:solidFill>
                <a:srgbClr val="FF0000"/>
              </a:solidFill>
              <a:latin typeface="華康儷宋 Std W5" panose="02020500000000000000" pitchFamily="18" charset="-120"/>
              <a:ea typeface="華康儷宋 Std W5" panose="02020500000000000000" pitchFamily="18" charset="-120"/>
            </a:endParaRPr>
          </a:p>
          <a:p>
            <a:pPr lvl="2">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指的是在線上配對平台中可選擇的候選人。</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每天能夠查看或選擇的潛在配對候選人數量、表示每位使用者可以選擇的範圍或選項數量。</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3600" b="1" dirty="0">
                <a:solidFill>
                  <a:srgbClr val="FF0000"/>
                </a:solidFill>
                <a:latin typeface="華康儷宋 Std W5" panose="02020500000000000000" pitchFamily="18" charset="-120"/>
                <a:ea typeface="華康儷宋 Std W5" panose="02020500000000000000" pitchFamily="18" charset="-120"/>
              </a:rPr>
              <a:t>抵銷性預測 </a:t>
            </a:r>
            <a:r>
              <a:rPr lang="en-US" altLang="zh-TW" sz="3600" b="1" dirty="0">
                <a:solidFill>
                  <a:srgbClr val="FF0000"/>
                </a:solidFill>
                <a:latin typeface="華康儷宋 Std W5" panose="02020500000000000000" pitchFamily="18" charset="-120"/>
                <a:ea typeface="華康儷宋 Std W5" panose="02020500000000000000" pitchFamily="18" charset="-120"/>
              </a:rPr>
              <a:t>Countervailing prediction</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r>
              <a:rPr lang="zh-TW" altLang="en-US" sz="2800" dirty="0">
                <a:solidFill>
                  <a:prstClr val="black"/>
                </a:solidFill>
                <a:latin typeface="華康儷宋 Std W5" panose="02020500000000000000" pitchFamily="18" charset="-120"/>
                <a:ea typeface="華康儷宋 Std W5" panose="02020500000000000000" pitchFamily="18" charset="-120"/>
              </a:rPr>
              <a:t>兩種效果可能相互抵消或產生相反的影響。</a:t>
            </a:r>
          </a:p>
        </p:txBody>
      </p:sp>
    </p:spTree>
    <p:extLst>
      <p:ext uri="{BB962C8B-B14F-4D97-AF65-F5344CB8AC3E}">
        <p14:creationId xmlns:p14="http://schemas.microsoft.com/office/powerpoint/2010/main" val="27771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83421"/>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-3.1.</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aphicFrame>
        <p:nvGraphicFramePr>
          <p:cNvPr id="5" name="資料庫圖表 4">
            <a:extLst>
              <a:ext uri="{FF2B5EF4-FFF2-40B4-BE49-F238E27FC236}">
                <a16:creationId xmlns:a16="http://schemas.microsoft.com/office/drawing/2014/main" id="{1BAF1554-CB2F-B774-9669-1BAD57DAB6C4}"/>
              </a:ext>
            </a:extLst>
          </p:cNvPr>
          <p:cNvGraphicFramePr/>
          <p:nvPr>
            <p:extLst>
              <p:ext uri="{D42A27DB-BD31-4B8C-83A1-F6EECF244321}">
                <p14:modId xmlns:p14="http://schemas.microsoft.com/office/powerpoint/2010/main" val="2980276036"/>
              </p:ext>
            </p:extLst>
          </p:nvPr>
        </p:nvGraphicFramePr>
        <p:xfrm>
          <a:off x="1409700" y="2037180"/>
          <a:ext cx="15468600" cy="74977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2088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83421"/>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-3.1.</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lang="zh-TW" altLang="en-US" sz="2800" dirty="0">
                <a:solidFill>
                  <a:prstClr val="black"/>
                </a:solidFill>
                <a:latin typeface="華康儷宋 Std W5" panose="02020500000000000000" pitchFamily="18" charset="-120"/>
                <a:ea typeface="華康儷宋 Std W5" panose="02020500000000000000" pitchFamily="18" charset="-120"/>
              </a:rPr>
              <a:t>不過評估上述提及兩種效應是十分困難的，主要原因在於</a:t>
            </a:r>
            <a:r>
              <a:rPr lang="zh-TW" altLang="en-US" sz="2800" b="1" dirty="0">
                <a:solidFill>
                  <a:srgbClr val="FF0000"/>
                </a:solidFill>
                <a:latin typeface="華康儷宋 Std W5" panose="02020500000000000000" pitchFamily="18" charset="-120"/>
                <a:ea typeface="華康儷宋 Std W5" panose="02020500000000000000" pitchFamily="18" charset="-120"/>
              </a:rPr>
              <a:t>難以追蹤及衡量不同選擇能力下使用者的選擇行為</a:t>
            </a:r>
            <a:r>
              <a:rPr lang="zh-TW" altLang="en-US" sz="2800" dirty="0">
                <a:solidFill>
                  <a:prstClr val="black"/>
                </a:solidFill>
                <a:latin typeface="華康儷宋 Std W5" panose="02020500000000000000" pitchFamily="18" charset="-120"/>
                <a:ea typeface="華康儷宋 Std W5" panose="02020500000000000000" pitchFamily="18" charset="-120"/>
              </a:rPr>
              <a:t>，作者在後續將透過</a:t>
            </a:r>
            <a:r>
              <a:rPr lang="zh-TW" altLang="en-US" sz="2800" b="1" dirty="0">
                <a:solidFill>
                  <a:prstClr val="black"/>
                </a:solidFill>
                <a:latin typeface="華康儷宋 Std W5" panose="02020500000000000000" pitchFamily="18" charset="-120"/>
                <a:ea typeface="華康儷宋 Std W5" panose="02020500000000000000" pitchFamily="18" charset="-120"/>
              </a:rPr>
              <a:t>隨機實地實驗來收集數據</a:t>
            </a:r>
            <a:r>
              <a:rPr lang="zh-TW" altLang="en-US" sz="2800" dirty="0">
                <a:solidFill>
                  <a:prstClr val="black"/>
                </a:solidFill>
                <a:latin typeface="華康儷宋 Std W5" panose="02020500000000000000" pitchFamily="18" charset="-120"/>
                <a:ea typeface="華康儷宋 Std W5" panose="02020500000000000000" pitchFamily="18" charset="-120"/>
              </a:rPr>
              <a:t>，分析選擇能力改變對整體配對以及其他影響。</a:t>
            </a:r>
            <a:endParaRPr lang="en-US" altLang="zh-TW" sz="2800" dirty="0">
              <a:solidFill>
                <a:prstClr val="black"/>
              </a:solidFill>
              <a:latin typeface="華康儷宋 Std W5" panose="02020500000000000000" pitchFamily="18" charset="-120"/>
              <a:ea typeface="華康儷宋 Std W5" panose="02020500000000000000" pitchFamily="18" charset="-120"/>
            </a:endParaRPr>
          </a:p>
        </p:txBody>
      </p:sp>
      <p:graphicFrame>
        <p:nvGraphicFramePr>
          <p:cNvPr id="5" name="資料庫圖表 4">
            <a:extLst>
              <a:ext uri="{FF2B5EF4-FFF2-40B4-BE49-F238E27FC236}">
                <a16:creationId xmlns:a16="http://schemas.microsoft.com/office/drawing/2014/main" id="{1BAF1554-CB2F-B774-9669-1BAD57DAB6C4}"/>
              </a:ext>
            </a:extLst>
          </p:cNvPr>
          <p:cNvGraphicFramePr/>
          <p:nvPr>
            <p:extLst>
              <p:ext uri="{D42A27DB-BD31-4B8C-83A1-F6EECF244321}">
                <p14:modId xmlns:p14="http://schemas.microsoft.com/office/powerpoint/2010/main" val="2171180113"/>
              </p:ext>
            </p:extLst>
          </p:nvPr>
        </p:nvGraphicFramePr>
        <p:xfrm>
          <a:off x="1409700" y="1342882"/>
          <a:ext cx="15468600" cy="7077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5149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4" name="TextBox 4"/>
          <p:cNvSpPr txBox="1"/>
          <p:nvPr/>
        </p:nvSpPr>
        <p:spPr>
          <a:xfrm>
            <a:off x="2819400" y="1001930"/>
            <a:ext cx="3048000" cy="1064394"/>
          </a:xfrm>
          <a:prstGeom prst="rect">
            <a:avLst/>
          </a:prstGeom>
        </p:spPr>
        <p:txBody>
          <a:bodyPr wrap="square" lIns="0" tIns="0" rIns="0" bIns="0" rtlCol="0" anchor="t">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9600" i="0" u="none" strike="noStrike" kern="1200" normalizeH="0" baseline="0" noProof="0">
                <a:solidFill>
                  <a:srgbClr val="FFFFFF"/>
                </a:solidFill>
                <a:uLnTx/>
                <a:uFillTx/>
                <a:latin typeface="華康儷宋 Std W5" panose="02020500000000000000" pitchFamily="18" charset="-120"/>
                <a:ea typeface="華康儷宋 Std W5" panose="02020500000000000000" pitchFamily="18" charset="-120"/>
              </a:rPr>
              <a:t>目錄</a:t>
            </a:r>
            <a:endParaRPr kumimoji="0" lang="en-US" sz="9600" i="0" u="none" strike="noStrike" kern="1200" normalizeH="0" baseline="0" noProof="0">
              <a:solidFill>
                <a:srgbClr val="FFFFFF"/>
              </a:solidFill>
              <a:uLnTx/>
              <a:uFillTx/>
              <a:latin typeface="華康儷宋 Std W5" panose="02020500000000000000" pitchFamily="18" charset="-120"/>
              <a:ea typeface="華康儷宋 Std W5" panose="02020500000000000000" pitchFamily="18" charset="-120"/>
            </a:endParaRPr>
          </a:p>
        </p:txBody>
      </p:sp>
      <p:pic>
        <p:nvPicPr>
          <p:cNvPr id="16" name="圖片 15" descr="一張含有 圖形, 美工圖案, 符號, 字型 的圖片&#10;&#10;自動產生的描述">
            <a:extLst>
              <a:ext uri="{FF2B5EF4-FFF2-40B4-BE49-F238E27FC236}">
                <a16:creationId xmlns:a16="http://schemas.microsoft.com/office/drawing/2014/main" id="{D5383CCB-DD7F-5002-605E-EA35B73B975E}"/>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0600" y="542324"/>
            <a:ext cx="1524000" cy="1524000"/>
          </a:xfrm>
          <a:prstGeom prst="rect">
            <a:avLst/>
          </a:prstGeom>
        </p:spPr>
      </p:pic>
      <p:sp>
        <p:nvSpPr>
          <p:cNvPr id="27" name="文字方塊 26">
            <a:extLst>
              <a:ext uri="{FF2B5EF4-FFF2-40B4-BE49-F238E27FC236}">
                <a16:creationId xmlns:a16="http://schemas.microsoft.com/office/drawing/2014/main" id="{A64D2AAB-C38D-1BA8-D8E1-36EC1F6F7AEF}"/>
              </a:ext>
            </a:extLst>
          </p:cNvPr>
          <p:cNvSpPr txBox="1"/>
          <p:nvPr/>
        </p:nvSpPr>
        <p:spPr>
          <a:xfrm>
            <a:off x="9144000" y="3691224"/>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05</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28" name="語音泡泡: 圓角矩形 27">
            <a:extLst>
              <a:ext uri="{FF2B5EF4-FFF2-40B4-BE49-F238E27FC236}">
                <a16:creationId xmlns:a16="http://schemas.microsoft.com/office/drawing/2014/main" id="{2BC71AD7-36D8-1692-681E-CF55644A901E}"/>
              </a:ext>
            </a:extLst>
          </p:cNvPr>
          <p:cNvSpPr/>
          <p:nvPr/>
        </p:nvSpPr>
        <p:spPr>
          <a:xfrm>
            <a:off x="10820400" y="3695700"/>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實證分析及結果</a:t>
            </a:r>
          </a:p>
        </p:txBody>
      </p:sp>
      <p:sp>
        <p:nvSpPr>
          <p:cNvPr id="29" name="文字方塊 28">
            <a:extLst>
              <a:ext uri="{FF2B5EF4-FFF2-40B4-BE49-F238E27FC236}">
                <a16:creationId xmlns:a16="http://schemas.microsoft.com/office/drawing/2014/main" id="{B443DCED-6628-7938-9CE7-4DC0F9901F07}"/>
              </a:ext>
            </a:extLst>
          </p:cNvPr>
          <p:cNvSpPr txBox="1"/>
          <p:nvPr/>
        </p:nvSpPr>
        <p:spPr>
          <a:xfrm>
            <a:off x="9144000" y="5110546"/>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06</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30" name="語音泡泡: 圓角矩形 29">
            <a:extLst>
              <a:ext uri="{FF2B5EF4-FFF2-40B4-BE49-F238E27FC236}">
                <a16:creationId xmlns:a16="http://schemas.microsoft.com/office/drawing/2014/main" id="{E9D50332-1215-C16E-2037-0D3CACA925E5}"/>
              </a:ext>
            </a:extLst>
          </p:cNvPr>
          <p:cNvSpPr/>
          <p:nvPr/>
        </p:nvSpPr>
        <p:spPr>
          <a:xfrm>
            <a:off x="10820400" y="5115022"/>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市場設計指導與建議</a:t>
            </a:r>
          </a:p>
        </p:txBody>
      </p:sp>
      <p:sp>
        <p:nvSpPr>
          <p:cNvPr id="31" name="文字方塊 30">
            <a:extLst>
              <a:ext uri="{FF2B5EF4-FFF2-40B4-BE49-F238E27FC236}">
                <a16:creationId xmlns:a16="http://schemas.microsoft.com/office/drawing/2014/main" id="{9139C319-193D-7EF8-7A3F-4AC4616992D2}"/>
              </a:ext>
            </a:extLst>
          </p:cNvPr>
          <p:cNvSpPr txBox="1"/>
          <p:nvPr/>
        </p:nvSpPr>
        <p:spPr>
          <a:xfrm>
            <a:off x="9144000" y="6529868"/>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07</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32" name="語音泡泡: 圓角矩形 31">
            <a:extLst>
              <a:ext uri="{FF2B5EF4-FFF2-40B4-BE49-F238E27FC236}">
                <a16:creationId xmlns:a16="http://schemas.microsoft.com/office/drawing/2014/main" id="{08DDC475-8A9D-1BA4-DF3A-CA7E4E6250BF}"/>
              </a:ext>
            </a:extLst>
          </p:cNvPr>
          <p:cNvSpPr/>
          <p:nvPr/>
        </p:nvSpPr>
        <p:spPr>
          <a:xfrm>
            <a:off x="10820400" y="6534344"/>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結論</a:t>
            </a:r>
          </a:p>
        </p:txBody>
      </p:sp>
      <p:sp>
        <p:nvSpPr>
          <p:cNvPr id="43" name="文字方塊 42">
            <a:extLst>
              <a:ext uri="{FF2B5EF4-FFF2-40B4-BE49-F238E27FC236}">
                <a16:creationId xmlns:a16="http://schemas.microsoft.com/office/drawing/2014/main" id="{5CDF3BC6-0686-2915-459D-3149C57C4EE3}"/>
              </a:ext>
            </a:extLst>
          </p:cNvPr>
          <p:cNvSpPr txBox="1"/>
          <p:nvPr/>
        </p:nvSpPr>
        <p:spPr>
          <a:xfrm>
            <a:off x="1066800" y="3171533"/>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01</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4" name="語音泡泡: 圓角矩形 43">
            <a:extLst>
              <a:ext uri="{FF2B5EF4-FFF2-40B4-BE49-F238E27FC236}">
                <a16:creationId xmlns:a16="http://schemas.microsoft.com/office/drawing/2014/main" id="{904E8DF0-5BBC-574E-3F08-7A0735ED9BA9}"/>
              </a:ext>
            </a:extLst>
          </p:cNvPr>
          <p:cNvSpPr/>
          <p:nvPr/>
        </p:nvSpPr>
        <p:spPr>
          <a:xfrm>
            <a:off x="2743200" y="3162300"/>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簡介</a:t>
            </a:r>
          </a:p>
        </p:txBody>
      </p:sp>
      <p:sp>
        <p:nvSpPr>
          <p:cNvPr id="45" name="文字方塊 44">
            <a:extLst>
              <a:ext uri="{FF2B5EF4-FFF2-40B4-BE49-F238E27FC236}">
                <a16:creationId xmlns:a16="http://schemas.microsoft.com/office/drawing/2014/main" id="{C685083E-A1F1-550D-A2F9-A0EC3216611D}"/>
              </a:ext>
            </a:extLst>
          </p:cNvPr>
          <p:cNvSpPr txBox="1"/>
          <p:nvPr/>
        </p:nvSpPr>
        <p:spPr>
          <a:xfrm>
            <a:off x="1066800" y="4590855"/>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02</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6" name="語音泡泡: 圓角矩形 45">
            <a:extLst>
              <a:ext uri="{FF2B5EF4-FFF2-40B4-BE49-F238E27FC236}">
                <a16:creationId xmlns:a16="http://schemas.microsoft.com/office/drawing/2014/main" id="{D6B7CECF-2B98-CEAF-0AB5-03D449DD1D6A}"/>
              </a:ext>
            </a:extLst>
          </p:cNvPr>
          <p:cNvSpPr/>
          <p:nvPr/>
        </p:nvSpPr>
        <p:spPr>
          <a:xfrm>
            <a:off x="2743200" y="4581622"/>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文獻探討</a:t>
            </a:r>
          </a:p>
        </p:txBody>
      </p:sp>
      <p:sp>
        <p:nvSpPr>
          <p:cNvPr id="47" name="文字方塊 46">
            <a:extLst>
              <a:ext uri="{FF2B5EF4-FFF2-40B4-BE49-F238E27FC236}">
                <a16:creationId xmlns:a16="http://schemas.microsoft.com/office/drawing/2014/main" id="{9E29698B-778D-F231-C588-D995E0A856FA}"/>
              </a:ext>
            </a:extLst>
          </p:cNvPr>
          <p:cNvSpPr txBox="1"/>
          <p:nvPr/>
        </p:nvSpPr>
        <p:spPr>
          <a:xfrm>
            <a:off x="1066800" y="6010177"/>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03</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8" name="語音泡泡: 圓角矩形 47">
            <a:extLst>
              <a:ext uri="{FF2B5EF4-FFF2-40B4-BE49-F238E27FC236}">
                <a16:creationId xmlns:a16="http://schemas.microsoft.com/office/drawing/2014/main" id="{0A0D892A-3093-678C-8004-8606401096C2}"/>
              </a:ext>
            </a:extLst>
          </p:cNvPr>
          <p:cNvSpPr/>
          <p:nvPr/>
        </p:nvSpPr>
        <p:spPr>
          <a:xfrm>
            <a:off x="2743200" y="6000944"/>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機制</a:t>
            </a:r>
            <a:r>
              <a:rPr lang="en-US" altLang="zh-TW" sz="3600">
                <a:latin typeface="華康儷宋 Std W5" panose="02020500000000000000" pitchFamily="18" charset="-120"/>
                <a:ea typeface="華康儷宋 Std W5" panose="02020500000000000000" pitchFamily="18" charset="-120"/>
              </a:rPr>
              <a:t>/</a:t>
            </a:r>
            <a:r>
              <a:rPr lang="zh-TW" altLang="en-US" sz="3600">
                <a:latin typeface="華康儷宋 Std W5" panose="02020500000000000000" pitchFamily="18" charset="-120"/>
                <a:ea typeface="華康儷宋 Std W5" panose="02020500000000000000" pitchFamily="18" charset="-120"/>
              </a:rPr>
              <a:t>結構</a:t>
            </a:r>
          </a:p>
        </p:txBody>
      </p:sp>
      <p:sp>
        <p:nvSpPr>
          <p:cNvPr id="49" name="文字方塊 48">
            <a:extLst>
              <a:ext uri="{FF2B5EF4-FFF2-40B4-BE49-F238E27FC236}">
                <a16:creationId xmlns:a16="http://schemas.microsoft.com/office/drawing/2014/main" id="{99CAC258-99EF-D972-50A6-FDBB256BABAD}"/>
              </a:ext>
            </a:extLst>
          </p:cNvPr>
          <p:cNvSpPr txBox="1"/>
          <p:nvPr/>
        </p:nvSpPr>
        <p:spPr>
          <a:xfrm>
            <a:off x="1066800" y="7429498"/>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04</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50" name="語音泡泡: 圓角矩形 49">
            <a:extLst>
              <a:ext uri="{FF2B5EF4-FFF2-40B4-BE49-F238E27FC236}">
                <a16:creationId xmlns:a16="http://schemas.microsoft.com/office/drawing/2014/main" id="{700CB53E-CFBA-033F-9F16-19985043E332}"/>
              </a:ext>
            </a:extLst>
          </p:cNvPr>
          <p:cNvSpPr/>
          <p:nvPr/>
        </p:nvSpPr>
        <p:spPr>
          <a:xfrm>
            <a:off x="2743200" y="7420266"/>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dirty="0">
                <a:latin typeface="華康儷宋 Std W5" panose="02020500000000000000" pitchFamily="18" charset="-120"/>
                <a:ea typeface="華康儷宋 Std W5" panose="02020500000000000000" pitchFamily="18" charset="-120"/>
              </a:rPr>
              <a:t>機制</a:t>
            </a:r>
            <a:r>
              <a:rPr lang="zh-TW" altLang="en-US" sz="3600">
                <a:latin typeface="華康儷宋 Std W5" panose="02020500000000000000" pitchFamily="18" charset="-120"/>
                <a:ea typeface="華康儷宋 Std W5" panose="02020500000000000000" pitchFamily="18" charset="-120"/>
              </a:rPr>
              <a:t>設置與實驗設計</a:t>
            </a:r>
          </a:p>
        </p:txBody>
      </p:sp>
      <p:sp>
        <p:nvSpPr>
          <p:cNvPr id="53" name="投影片編號版面配置區 52">
            <a:extLst>
              <a:ext uri="{FF2B5EF4-FFF2-40B4-BE49-F238E27FC236}">
                <a16:creationId xmlns:a16="http://schemas.microsoft.com/office/drawing/2014/main" id="{6474844B-7824-7E41-7152-476DE52E15A6}"/>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0354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endParaRPr lang="en-US" altLang="zh-TW" sz="2800" dirty="0">
              <a:solidFill>
                <a:prstClr val="black"/>
              </a:solidFill>
              <a:ea typeface="華康儷宋 Std W5" panose="02020500000000000000" pitchFamily="18" charset="-120"/>
            </a:endParaRPr>
          </a:p>
          <a:p>
            <a:pPr>
              <a:lnSpc>
                <a:spcPct val="150000"/>
              </a:lnSpc>
              <a:defRPr/>
            </a:pPr>
            <a:r>
              <a:rPr lang="zh-TW" altLang="en-US" sz="2800" dirty="0">
                <a:solidFill>
                  <a:prstClr val="black"/>
                </a:solidFill>
                <a:ea typeface="華康儷宋 Std W5" panose="02020500000000000000" pitchFamily="18" charset="-120"/>
              </a:rPr>
              <a:t>這兩種效應也與</a:t>
            </a:r>
            <a:r>
              <a:rPr lang="en-US" altLang="zh-TW" sz="2800" dirty="0" err="1">
                <a:solidFill>
                  <a:prstClr val="black"/>
                </a:solidFill>
                <a:ea typeface="華康儷宋 Std W5" panose="02020500000000000000" pitchFamily="18" charset="-120"/>
              </a:rPr>
              <a:t>Cachon</a:t>
            </a:r>
            <a:r>
              <a:rPr lang="zh-TW" altLang="en-US" sz="2800" dirty="0">
                <a:solidFill>
                  <a:prstClr val="black"/>
                </a:solidFill>
                <a:ea typeface="華康儷宋 Std W5" panose="02020500000000000000" pitchFamily="18" charset="-120"/>
              </a:rPr>
              <a:t>等人的研究相似（</a:t>
            </a:r>
            <a:r>
              <a:rPr lang="en-US" altLang="zh-TW" sz="2800" dirty="0">
                <a:solidFill>
                  <a:prstClr val="black"/>
                </a:solidFill>
                <a:ea typeface="華康儷宋 Std W5" panose="02020500000000000000" pitchFamily="18" charset="-120"/>
              </a:rPr>
              <a:t>2008</a:t>
            </a:r>
            <a:r>
              <a:rPr lang="zh-TW" altLang="en-US" sz="2800" dirty="0">
                <a:solidFill>
                  <a:prstClr val="black"/>
                </a:solidFill>
                <a:ea typeface="華康儷宋 Std W5" panose="02020500000000000000" pitchFamily="18" charset="-120"/>
              </a:rPr>
              <a:t>年）：在洽談交易的過程中，</a:t>
            </a:r>
            <a:r>
              <a:rPr lang="zh-TW" altLang="en-US" sz="2800" b="1" dirty="0">
                <a:solidFill>
                  <a:prstClr val="black"/>
                </a:solidFill>
                <a:ea typeface="華康儷宋 Std W5" panose="02020500000000000000" pitchFamily="18" charset="-120"/>
              </a:rPr>
              <a:t>儘管客戶（買家）的低搜尋成本可能迫使零售商（賣家）降低價格，但也可能導致價格上升 。</a:t>
            </a:r>
            <a:endParaRPr lang="en-US" altLang="zh-TW" sz="2800" b="1" dirty="0">
              <a:solidFill>
                <a:prstClr val="black"/>
              </a:solidFill>
              <a:ea typeface="華康儷宋 Std W5" panose="02020500000000000000" pitchFamily="18" charset="-120"/>
            </a:endParaRPr>
          </a:p>
          <a:p>
            <a:pPr>
              <a:lnSpc>
                <a:spcPct val="150000"/>
              </a:lnSpc>
              <a:defRPr/>
            </a:pPr>
            <a:r>
              <a:rPr lang="zh-TW" altLang="en-US" sz="2800" dirty="0">
                <a:solidFill>
                  <a:prstClr val="black"/>
                </a:solidFill>
                <a:ea typeface="華康儷宋 Std W5" panose="02020500000000000000" pitchFamily="18" charset="-120"/>
              </a:rPr>
              <a:t>→ </a:t>
            </a:r>
            <a:r>
              <a:rPr lang="zh-TW" altLang="en-US" sz="2800" b="1" dirty="0">
                <a:solidFill>
                  <a:schemeClr val="tx2"/>
                </a:solidFill>
                <a:ea typeface="華康儷宋 Std W5" panose="02020500000000000000" pitchFamily="18" charset="-120"/>
              </a:rPr>
              <a:t>因為零售商（賣家）能夠接觸到更多其他的客戶（買家），這增加了客戶（買家）方面的競爭情況</a:t>
            </a:r>
            <a:r>
              <a:rPr lang="zh-TW" altLang="en-US" sz="2800" dirty="0">
                <a:solidFill>
                  <a:prstClr val="black"/>
                </a:solidFill>
                <a:ea typeface="華康儷宋 Std W5" panose="02020500000000000000" pitchFamily="18" charset="-120"/>
              </a:rPr>
              <a:t>。</a:t>
            </a:r>
            <a:endParaRPr lang="en-US" altLang="zh-TW" sz="2800" dirty="0">
              <a:solidFill>
                <a:prstClr val="black"/>
              </a:solidFill>
              <a:ea typeface="華康儷宋 Std W5" panose="02020500000000000000" pitchFamily="18" charset="-120"/>
            </a:endParaRPr>
          </a:p>
          <a:p>
            <a:pPr>
              <a:lnSpc>
                <a:spcPct val="150000"/>
              </a:lnSpc>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aphicFrame>
        <p:nvGraphicFramePr>
          <p:cNvPr id="2" name="資料庫圖表 1">
            <a:extLst>
              <a:ext uri="{FF2B5EF4-FFF2-40B4-BE49-F238E27FC236}">
                <a16:creationId xmlns:a16="http://schemas.microsoft.com/office/drawing/2014/main" id="{5F8331C7-B22E-5629-110E-9363DC777AAF}"/>
              </a:ext>
            </a:extLst>
          </p:cNvPr>
          <p:cNvGraphicFramePr/>
          <p:nvPr>
            <p:extLst>
              <p:ext uri="{D42A27DB-BD31-4B8C-83A1-F6EECF244321}">
                <p14:modId xmlns:p14="http://schemas.microsoft.com/office/powerpoint/2010/main" val="616787553"/>
              </p:ext>
            </p:extLst>
          </p:nvPr>
        </p:nvGraphicFramePr>
        <p:xfrm>
          <a:off x="1905000" y="716339"/>
          <a:ext cx="14478000" cy="812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50480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使用者對</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利益（即更高的成功機會）</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或</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成本（即被拒絕的可能性更大）</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的強調程度</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，同時</a:t>
            </a:r>
            <a:r>
              <a:rPr kumimoji="0" lang="zh-TW" altLang="en-US" sz="2800" b="1" i="0"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影響了使用者選擇候選人的偏好</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，這對平台設計會產生重要影響（</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Beshears</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2008</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aphicFrame>
        <p:nvGraphicFramePr>
          <p:cNvPr id="2" name="資料庫圖表 1">
            <a:extLst>
              <a:ext uri="{FF2B5EF4-FFF2-40B4-BE49-F238E27FC236}">
                <a16:creationId xmlns:a16="http://schemas.microsoft.com/office/drawing/2014/main" id="{2C047ADD-E8A0-7F01-CC3A-63F1E49F0D50}"/>
              </a:ext>
            </a:extLst>
          </p:cNvPr>
          <p:cNvGraphicFramePr/>
          <p:nvPr>
            <p:extLst>
              <p:ext uri="{D42A27DB-BD31-4B8C-83A1-F6EECF244321}">
                <p14:modId xmlns:p14="http://schemas.microsoft.com/office/powerpoint/2010/main" val="295530698"/>
              </p:ext>
            </p:extLst>
          </p:nvPr>
        </p:nvGraphicFramePr>
        <p:xfrm>
          <a:off x="2133600" y="3009900"/>
          <a:ext cx="14020800" cy="812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文字方塊 11">
            <a:extLst>
              <a:ext uri="{FF2B5EF4-FFF2-40B4-BE49-F238E27FC236}">
                <a16:creationId xmlns:a16="http://schemas.microsoft.com/office/drawing/2014/main" id="{03ED47D0-BBFC-41CA-AA86-F6B67A0494DE}"/>
              </a:ext>
            </a:extLst>
          </p:cNvPr>
          <p:cNvSpPr txBox="1"/>
          <p:nvPr/>
        </p:nvSpPr>
        <p:spPr>
          <a:xfrm>
            <a:off x="1066800" y="3285945"/>
            <a:ext cx="13106400" cy="902555"/>
          </a:xfrm>
          <a:prstGeom prst="rect">
            <a:avLst/>
          </a:prstGeom>
          <a:noFill/>
        </p:spPr>
        <p:txBody>
          <a:bodyPr wrap="square">
            <a:spAutoFit/>
          </a:bodyPr>
          <a:lstStyle/>
          <a:p>
            <a:pPr marL="914400" marR="0" lvl="2" indent="0" algn="l" defTabSz="914400" rtl="0" eaLnBrk="1" fontAlgn="auto" latinLnBrk="0" hangingPunct="1">
              <a:lnSpc>
                <a:spcPct val="150000"/>
              </a:lnSpc>
              <a:spcBef>
                <a:spcPts val="0"/>
              </a:spcBef>
              <a:spcAft>
                <a:spcPts val="0"/>
              </a:spcAft>
              <a:buClrTx/>
              <a:buSzTx/>
              <a:buFontTx/>
              <a:buNone/>
              <a:tabLst/>
              <a:defRPr/>
            </a:pPr>
            <a:r>
              <a:rPr kumimoji="0" lang="zh-TW" altLang="en-US" sz="4000" b="1" i="0" u="sng"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增加選擇能力時，使用者更容易被</a:t>
            </a:r>
            <a:r>
              <a:rPr kumimoji="0" lang="zh-TW" altLang="en-US" sz="4000" b="1" i="0" u="sng"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利益</a:t>
            </a:r>
            <a:r>
              <a:rPr kumimoji="0" lang="zh-TW" altLang="en-US" sz="4000" b="1" i="0" u="sng"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或</a:t>
            </a:r>
            <a:r>
              <a:rPr kumimoji="0" lang="zh-TW" altLang="en-US" sz="4000" b="1" i="0" u="sng" strike="noStrike" kern="1200" cap="none" spc="0" normalizeH="0" baseline="0" noProof="0" dirty="0">
                <a:ln>
                  <a:noFill/>
                </a:ln>
                <a:solidFill>
                  <a:srgbClr val="49659E"/>
                </a:solidFill>
                <a:effectLst/>
                <a:uLnTx/>
                <a:uFillTx/>
                <a:latin typeface="Calibri"/>
                <a:ea typeface="華康儷宋 Std W5" panose="02020500000000000000" pitchFamily="18" charset="-120"/>
                <a:cs typeface="+mn-cs"/>
              </a:rPr>
              <a:t>成本</a:t>
            </a:r>
            <a:r>
              <a:rPr kumimoji="0" lang="zh-TW" altLang="en-US" sz="4000" b="1" i="0" u="sng"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4000" b="1" i="0" u="sng"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Tree>
    <p:extLst>
      <p:ext uri="{BB962C8B-B14F-4D97-AF65-F5344CB8AC3E}">
        <p14:creationId xmlns:p14="http://schemas.microsoft.com/office/powerpoint/2010/main" val="968290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線上配對平台的情境中，</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同時存在使用者受</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選擇效應或競爭效應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驅使的情況，但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哪種效應影響更顯著將會因情況而異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aphicFrame>
        <p:nvGraphicFramePr>
          <p:cNvPr id="2" name="資料庫圖表 1">
            <a:extLst>
              <a:ext uri="{FF2B5EF4-FFF2-40B4-BE49-F238E27FC236}">
                <a16:creationId xmlns:a16="http://schemas.microsoft.com/office/drawing/2014/main" id="{3854344C-C512-5C38-5022-B64C501A2DB4}"/>
              </a:ext>
            </a:extLst>
          </p:cNvPr>
          <p:cNvGraphicFramePr/>
          <p:nvPr>
            <p:extLst>
              <p:ext uri="{D42A27DB-BD31-4B8C-83A1-F6EECF244321}">
                <p14:modId xmlns:p14="http://schemas.microsoft.com/office/powerpoint/2010/main" val="1897074276"/>
              </p:ext>
            </p:extLst>
          </p:nvPr>
        </p:nvGraphicFramePr>
        <p:xfrm>
          <a:off x="1409700" y="2638282"/>
          <a:ext cx="15468600" cy="707721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0622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lvl="1">
              <a:lnSpc>
                <a:spcPct val="150000"/>
              </a:lnSpc>
              <a:defRPr/>
            </a:pP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lvl="1">
              <a:lnSpc>
                <a:spcPct val="150000"/>
              </a:lnSpc>
              <a:defRPr/>
            </a:pPr>
            <a:r>
              <a:rPr lang="zh-TW" altLang="en-US" sz="2800" dirty="0">
                <a:solidFill>
                  <a:prstClr val="black"/>
                </a:solidFill>
                <a:latin typeface="華康儷宋 Std W5" panose="02020500000000000000" pitchFamily="18" charset="-120"/>
                <a:ea typeface="華康儷宋 Std W5" panose="02020500000000000000" pitchFamily="18" charset="-120"/>
              </a:rPr>
              <a:t>我們</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預期男性使用者主要受選擇效應影響，女性使用者主要受競爭效應影響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前研究雖有研究展示人們如何選擇潛在伴侶，但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未探討選擇能力變化時使用者是否會策略性改變選擇。</a:t>
            </a: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本研究將</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進一步分析使用者如何根據選擇能力的變化調整其選擇行為</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，有助於更好地理解配對平台的運作和市場設計、去分析</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使用者選擇能力對他們選擇性和配對結果的影響。</a:t>
            </a:r>
            <a:endParaRPr kumimoji="0" lang="zh-TW" altLang="en-US" sz="32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endParaRPr>
          </a:p>
        </p:txBody>
      </p:sp>
      <p:graphicFrame>
        <p:nvGraphicFramePr>
          <p:cNvPr id="2" name="資料庫圖表 1">
            <a:extLst>
              <a:ext uri="{FF2B5EF4-FFF2-40B4-BE49-F238E27FC236}">
                <a16:creationId xmlns:a16="http://schemas.microsoft.com/office/drawing/2014/main" id="{90DDAB97-1A73-E44E-5AFF-43A306C4AF43}"/>
              </a:ext>
            </a:extLst>
          </p:cNvPr>
          <p:cNvGraphicFramePr/>
          <p:nvPr>
            <p:extLst>
              <p:ext uri="{D42A27DB-BD31-4B8C-83A1-F6EECF244321}">
                <p14:modId xmlns:p14="http://schemas.microsoft.com/office/powerpoint/2010/main" val="1583856753"/>
              </p:ext>
            </p:extLst>
          </p:nvPr>
        </p:nvGraphicFramePr>
        <p:xfrm>
          <a:off x="1143000" y="1869323"/>
          <a:ext cx="15773400" cy="51029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34722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87301" y="3796090"/>
            <a:ext cx="11963400" cy="2954655"/>
          </a:xfrm>
          <a:prstGeom prst="rect">
            <a:avLst/>
          </a:prstGeom>
        </p:spPr>
        <p:txBody>
          <a:bodyPr wrap="square" lIns="0" tIns="0" rIns="0" bIns="0" rtlCol="0" anchor="t">
            <a:spAutoFit/>
          </a:bodyPr>
          <a:lstStyle/>
          <a:p>
            <a:r>
              <a:rPr kumimoji="0" lang="en-US" sz="9600" b="0" i="0" u="none" strike="noStrike" kern="1200" cap="none" spc="0" normalizeH="0" baseline="0" noProof="0">
                <a:ln>
                  <a:noFill/>
                </a:ln>
                <a:solidFill>
                  <a:schemeClr val="bg1"/>
                </a:solidFill>
                <a:effectLst/>
                <a:uLnTx/>
                <a:uFillTx/>
                <a:latin typeface="Montserrat Classic"/>
                <a:ea typeface="+mn-ea"/>
                <a:cs typeface="+mn-cs"/>
              </a:rPr>
              <a:t>04</a:t>
            </a:r>
          </a:p>
          <a:p>
            <a:r>
              <a:rPr lang="zh-TW" altLang="en-US" sz="9600" dirty="0">
                <a:solidFill>
                  <a:schemeClr val="bg1"/>
                </a:solidFill>
                <a:latin typeface="華康儷宋 Std W5" panose="02020500000000000000" pitchFamily="18" charset="-120"/>
                <a:ea typeface="華康儷宋 Std W5" panose="02020500000000000000" pitchFamily="18" charset="-120"/>
              </a:rPr>
              <a:t>機制</a:t>
            </a:r>
            <a:r>
              <a:rPr lang="zh-TW" altLang="en-US" sz="9600">
                <a:solidFill>
                  <a:schemeClr val="bg1"/>
                </a:solidFill>
                <a:latin typeface="華康儷宋 Std W5" panose="02020500000000000000" pitchFamily="18" charset="-120"/>
                <a:ea typeface="華康儷宋 Std W5" panose="02020500000000000000" pitchFamily="18" charset="-120"/>
              </a:rPr>
              <a:t>設置與實驗設計</a:t>
            </a:r>
          </a:p>
        </p:txBody>
      </p:sp>
      <p:sp>
        <p:nvSpPr>
          <p:cNvPr id="6" name="Freeform 3">
            <a:extLst>
              <a:ext uri="{FF2B5EF4-FFF2-40B4-BE49-F238E27FC236}">
                <a16:creationId xmlns:a16="http://schemas.microsoft.com/office/drawing/2014/main" id="{B4581D37-10BD-9E2F-5CCE-E8C4B5034D62}"/>
              </a:ext>
            </a:extLst>
          </p:cNvPr>
          <p:cNvSpPr/>
          <p:nvPr/>
        </p:nvSpPr>
        <p:spPr>
          <a:xfrm>
            <a:off x="12782916" y="1638300"/>
            <a:ext cx="2388665" cy="7773764"/>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601465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說明本研究的機制設置和實驗設計部分</a:t>
            </a:r>
          </a:p>
          <a:p>
            <a:pPr marR="0" lvl="0" defTabSz="914400" rtl="0" eaLnBrk="1" fontAlgn="auto" latinLnBrk="0" hangingPunct="1">
              <a:lnSpc>
                <a:spcPct val="10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nvGrpSpPr>
          <p:cNvPr id="18" name="群組 17">
            <a:extLst>
              <a:ext uri="{FF2B5EF4-FFF2-40B4-BE49-F238E27FC236}">
                <a16:creationId xmlns:a16="http://schemas.microsoft.com/office/drawing/2014/main" id="{7B8F9BE9-6A2F-43D1-55DD-2667A16AACE5}"/>
              </a:ext>
            </a:extLst>
          </p:cNvPr>
          <p:cNvGrpSpPr/>
          <p:nvPr/>
        </p:nvGrpSpPr>
        <p:grpSpPr>
          <a:xfrm>
            <a:off x="5818363" y="2933700"/>
            <a:ext cx="6651274" cy="5681376"/>
            <a:chOff x="7644518" y="3062754"/>
            <a:chExt cx="6651274" cy="5681376"/>
          </a:xfrm>
        </p:grpSpPr>
        <p:grpSp>
          <p:nvGrpSpPr>
            <p:cNvPr id="4" name="Group 3">
              <a:extLst>
                <a:ext uri="{FF2B5EF4-FFF2-40B4-BE49-F238E27FC236}">
                  <a16:creationId xmlns:a16="http://schemas.microsoft.com/office/drawing/2014/main" id="{51346C5D-9656-0459-6F91-E5B9E616338B}"/>
                </a:ext>
              </a:extLst>
            </p:cNvPr>
            <p:cNvGrpSpPr/>
            <p:nvPr/>
          </p:nvGrpSpPr>
          <p:grpSpPr>
            <a:xfrm>
              <a:off x="7644518" y="3062754"/>
              <a:ext cx="6651274" cy="1028337"/>
              <a:chOff x="0" y="-31128"/>
              <a:chExt cx="8868365" cy="1371117"/>
            </a:xfrm>
          </p:grpSpPr>
          <p:sp>
            <p:nvSpPr>
              <p:cNvPr id="5" name="AutoShape 4">
                <a:extLst>
                  <a:ext uri="{FF2B5EF4-FFF2-40B4-BE49-F238E27FC236}">
                    <a16:creationId xmlns:a16="http://schemas.microsoft.com/office/drawing/2014/main" id="{FB5D924E-4CC8-7A21-5480-4A0FE56997B1}"/>
                  </a:ext>
                </a:extLst>
              </p:cNvPr>
              <p:cNvSpPr/>
              <p:nvPr/>
            </p:nvSpPr>
            <p:spPr>
              <a:xfrm>
                <a:off x="0" y="-31128"/>
                <a:ext cx="8868365" cy="1371117"/>
              </a:xfrm>
              <a:prstGeom prst="rect">
                <a:avLst/>
              </a:prstGeom>
              <a:solidFill>
                <a:schemeClr val="accent1">
                  <a:lumMod val="40000"/>
                  <a:lumOff val="60000"/>
                </a:schemeClr>
              </a:solidFill>
            </p:spPr>
            <p:txBody>
              <a:bodyPr/>
              <a:lstStyle/>
              <a:p>
                <a:endParaRPr lang="zh-TW" altLang="en-US" b="1" dirty="0"/>
              </a:p>
            </p:txBody>
          </p:sp>
          <p:sp>
            <p:nvSpPr>
              <p:cNvPr id="7" name="TextBox 5">
                <a:extLst>
                  <a:ext uri="{FF2B5EF4-FFF2-40B4-BE49-F238E27FC236}">
                    <a16:creationId xmlns:a16="http://schemas.microsoft.com/office/drawing/2014/main" id="{EC75CCD4-D464-4CEC-452D-37FAC579485F}"/>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實驗平台背景和配對</a:t>
                </a:r>
              </a:p>
            </p:txBody>
          </p:sp>
        </p:grpSp>
        <p:grpSp>
          <p:nvGrpSpPr>
            <p:cNvPr id="9" name="Group 3">
              <a:extLst>
                <a:ext uri="{FF2B5EF4-FFF2-40B4-BE49-F238E27FC236}">
                  <a16:creationId xmlns:a16="http://schemas.microsoft.com/office/drawing/2014/main" id="{A2F11CEC-3216-C5B6-E76A-4519CA529071}"/>
                </a:ext>
              </a:extLst>
            </p:cNvPr>
            <p:cNvGrpSpPr/>
            <p:nvPr/>
          </p:nvGrpSpPr>
          <p:grpSpPr>
            <a:xfrm>
              <a:off x="7644518" y="4629331"/>
              <a:ext cx="6651274" cy="1028337"/>
              <a:chOff x="0" y="0"/>
              <a:chExt cx="8868365" cy="1371117"/>
            </a:xfrm>
          </p:grpSpPr>
          <p:sp>
            <p:nvSpPr>
              <p:cNvPr id="10" name="AutoShape 4">
                <a:extLst>
                  <a:ext uri="{FF2B5EF4-FFF2-40B4-BE49-F238E27FC236}">
                    <a16:creationId xmlns:a16="http://schemas.microsoft.com/office/drawing/2014/main" id="{3F13EEC7-A62F-F908-8EDB-4F6319791A19}"/>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1" name="TextBox 5">
                <a:extLst>
                  <a:ext uri="{FF2B5EF4-FFF2-40B4-BE49-F238E27FC236}">
                    <a16:creationId xmlns:a16="http://schemas.microsoft.com/office/drawing/2014/main" id="{68C997C3-5EE2-DBAC-A55B-FC4EF1EB4796}"/>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實驗組與對照組</a:t>
                </a:r>
              </a:p>
            </p:txBody>
          </p:sp>
        </p:grpSp>
        <p:grpSp>
          <p:nvGrpSpPr>
            <p:cNvPr id="12" name="Group 3">
              <a:extLst>
                <a:ext uri="{FF2B5EF4-FFF2-40B4-BE49-F238E27FC236}">
                  <a16:creationId xmlns:a16="http://schemas.microsoft.com/office/drawing/2014/main" id="{87F22604-2C16-24B8-8E6B-539C26D6D4EA}"/>
                </a:ext>
              </a:extLst>
            </p:cNvPr>
            <p:cNvGrpSpPr/>
            <p:nvPr/>
          </p:nvGrpSpPr>
          <p:grpSpPr>
            <a:xfrm>
              <a:off x="7644518" y="6172562"/>
              <a:ext cx="6651274" cy="1028337"/>
              <a:chOff x="0" y="0"/>
              <a:chExt cx="8868365" cy="1371117"/>
            </a:xfrm>
          </p:grpSpPr>
          <p:sp>
            <p:nvSpPr>
              <p:cNvPr id="13" name="AutoShape 4">
                <a:extLst>
                  <a:ext uri="{FF2B5EF4-FFF2-40B4-BE49-F238E27FC236}">
                    <a16:creationId xmlns:a16="http://schemas.microsoft.com/office/drawing/2014/main" id="{C9694443-D04C-15A0-95EF-04D4034B307B}"/>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4" name="TextBox 5">
                <a:extLst>
                  <a:ext uri="{FF2B5EF4-FFF2-40B4-BE49-F238E27FC236}">
                    <a16:creationId xmlns:a16="http://schemas.microsoft.com/office/drawing/2014/main" id="{031175FA-AE61-A24D-9FBC-F08E54FB0D00}"/>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實驗控制和隔離</a:t>
                </a:r>
              </a:p>
            </p:txBody>
          </p:sp>
        </p:grpSp>
        <p:grpSp>
          <p:nvGrpSpPr>
            <p:cNvPr id="15" name="Group 3">
              <a:extLst>
                <a:ext uri="{FF2B5EF4-FFF2-40B4-BE49-F238E27FC236}">
                  <a16:creationId xmlns:a16="http://schemas.microsoft.com/office/drawing/2014/main" id="{4927D679-31B3-C354-F0B6-4866AE63D3B5}"/>
                </a:ext>
              </a:extLst>
            </p:cNvPr>
            <p:cNvGrpSpPr/>
            <p:nvPr/>
          </p:nvGrpSpPr>
          <p:grpSpPr>
            <a:xfrm>
              <a:off x="7644518" y="7715793"/>
              <a:ext cx="6651274" cy="1028337"/>
              <a:chOff x="0" y="0"/>
              <a:chExt cx="8868365" cy="1371117"/>
            </a:xfrm>
          </p:grpSpPr>
          <p:sp>
            <p:nvSpPr>
              <p:cNvPr id="16" name="AutoShape 4">
                <a:extLst>
                  <a:ext uri="{FF2B5EF4-FFF2-40B4-BE49-F238E27FC236}">
                    <a16:creationId xmlns:a16="http://schemas.microsoft.com/office/drawing/2014/main" id="{CDBB3F1D-6FC8-87F1-4DC0-B658732D1BB5}"/>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7" name="TextBox 5">
                <a:extLst>
                  <a:ext uri="{FF2B5EF4-FFF2-40B4-BE49-F238E27FC236}">
                    <a16:creationId xmlns:a16="http://schemas.microsoft.com/office/drawing/2014/main" id="{E571AA89-7E71-0E83-7134-610E91F9E6E4}"/>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數據收集和分析</a:t>
                </a:r>
              </a:p>
            </p:txBody>
          </p:sp>
        </p:grpSp>
      </p:grpSp>
      <p:sp>
        <p:nvSpPr>
          <p:cNvPr id="19" name="TextBox 6">
            <a:extLst>
              <a:ext uri="{FF2B5EF4-FFF2-40B4-BE49-F238E27FC236}">
                <a16:creationId xmlns:a16="http://schemas.microsoft.com/office/drawing/2014/main" id="{0886FEEA-D5EC-6F3E-A628-280A873AC2CD}"/>
              </a:ext>
            </a:extLst>
          </p:cNvPr>
          <p:cNvSpPr txBox="1"/>
          <p:nvPr/>
        </p:nvSpPr>
        <p:spPr>
          <a:xfrm>
            <a:off x="2133600" y="660349"/>
            <a:ext cx="74676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endParaRPr lang="zh-TW" altLang="en-US" sz="6000" dirty="0">
              <a:solidFill>
                <a:schemeClr val="bg1"/>
              </a:solidFill>
              <a:ea typeface="華康儷宋 Std W5" panose="02020500000000000000" pitchFamily="18" charset="-120"/>
            </a:endParaRPr>
          </a:p>
        </p:txBody>
      </p:sp>
    </p:spTree>
    <p:extLst>
      <p:ext uri="{BB962C8B-B14F-4D97-AF65-F5344CB8AC3E}">
        <p14:creationId xmlns:p14="http://schemas.microsoft.com/office/powerpoint/2010/main" val="2468551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zh-TW" altLang="en-US" sz="6000" dirty="0">
                <a:solidFill>
                  <a:schemeClr val="bg1"/>
                </a:solidFill>
                <a:ea typeface="華康儷宋 Std W5" panose="02020500000000000000" pitchFamily="18" charset="-120"/>
              </a:rPr>
              <a:t>實驗平台背景和配對</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韓國最大的線上約會平台上進行隨機實驗</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，平台中</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每天有超過</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10</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萬名活躍使用者</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平台不提供搜尋功能</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，而候選人的數量是有限的</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，數量是基於平台的演算法分配。</a:t>
            </a:r>
          </a:p>
          <a:p>
            <a:pPr lvl="1">
              <a:lnSpc>
                <a:spcPct val="150000"/>
              </a:lnSpc>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第一階段（免費）</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當Ａ使用者進入配對狀態，平台一次將提供兩位候選人簡介資料供選擇</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Ａ使用者需在兩位候選人中二擇一或都</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Pass</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，重複過程直到當天可選擇的候選人清單全部被過濾</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被選擇（給</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）的Ｂ使用者會收到</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通知，告知Ｂ使用者的個人簡介已被選中</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1371600" lvl="2" indent="-457200">
              <a:lnSpc>
                <a:spcPct val="150000"/>
              </a:lnSpc>
              <a:buFont typeface="Arial" panose="020B0604020202020204" pitchFamily="34" charset="0"/>
              <a:buChar char="•"/>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第二階段（需使用遊戲代幣解鎖）</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Ａ、Ｂ使用者各自決定是否查看對方的詳細個人資料</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若其中一方查看了對方的詳細資料後，決定是否發送交友邀請</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收到交友邀請的使用者最終決定是否開啟雙方的對話</a:t>
            </a:r>
          </a:p>
        </p:txBody>
      </p:sp>
    </p:spTree>
    <p:extLst>
      <p:ext uri="{BB962C8B-B14F-4D97-AF65-F5344CB8AC3E}">
        <p14:creationId xmlns:p14="http://schemas.microsoft.com/office/powerpoint/2010/main" val="1982548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a:t>
            </a:r>
            <a:r>
              <a:rPr kumimoji="0" lang="zh-TW" altLang="en-US"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被隨機分配</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到四個不同的測試組別（</a:t>
            </a:r>
            <a:r>
              <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test groups </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1</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 </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對照組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control group</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C</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），不做調整，作為基準。</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2</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）女性選擇組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T1</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），只</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增加女性使用者的選擇能力</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3</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T2</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），只</a:t>
            </a:r>
            <a:r>
              <a:rPr lang="zh-TW" altLang="en-US" sz="2800" b="1" dirty="0">
                <a:solidFill>
                  <a:srgbClr val="EB5D5F"/>
                </a:solidFill>
                <a:ea typeface="華康儷宋 Std W5" panose="02020500000000000000" pitchFamily="18" charset="-120"/>
              </a:rPr>
              <a:t>增加男性使用者的選擇能力</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4</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）兩性選擇組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T3</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），同時</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增加男性和女性使用者</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的選擇能力。</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endParaRPr kumimoji="0" lang="zh-TW" altLang="en-US" sz="28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選擇能力的基準設定為</a:t>
            </a:r>
            <a:r>
              <a:rPr kumimoji="0" lang="zh-TW" altLang="en-US" sz="32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女性使用者每天獲得</a:t>
            </a:r>
            <a:r>
              <a:rPr kumimoji="0" lang="en-US" altLang="zh-TW" sz="32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30</a:t>
            </a:r>
            <a:r>
              <a:rPr kumimoji="0" lang="zh-TW" altLang="en-US" sz="32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對簡介</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男性使用者每天獲得</a:t>
            </a:r>
            <a:r>
              <a:rPr kumimoji="0" lang="en-US" altLang="zh-TW"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10</a:t>
            </a:r>
            <a:r>
              <a:rPr kumimoji="0" lang="zh-TW" altLang="en-US"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對簡介</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3200" b="1" dirty="0">
              <a:solidFill>
                <a:prstClr val="black"/>
              </a:solidFill>
              <a:latin typeface="華康儷宋 Std W5" panose="02020500000000000000" pitchFamily="18" charset="-120"/>
              <a:ea typeface="華康儷宋 Std W5" panose="02020500000000000000" pitchFamily="18" charset="-120"/>
            </a:endParaRPr>
          </a:p>
          <a:p>
            <a:pPr marL="1428750" lvl="2"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線上約會平台上，男性使用者查看和選擇的簡介數量是女性使用者的三倍（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Finkel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2012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Kreager</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2014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4" name="TextBox 6">
            <a:extLst>
              <a:ext uri="{FF2B5EF4-FFF2-40B4-BE49-F238E27FC236}">
                <a16:creationId xmlns:a16="http://schemas.microsoft.com/office/drawing/2014/main" id="{C35A5AD4-4C10-69F5-768C-87563DAB8305}"/>
              </a:ext>
            </a:extLst>
          </p:cNvPr>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zh-TW" altLang="en-US" sz="6000" dirty="0">
                <a:solidFill>
                  <a:schemeClr val="bg1"/>
                </a:solidFill>
                <a:ea typeface="華康儷宋 Std W5" panose="02020500000000000000" pitchFamily="18" charset="-120"/>
              </a:rPr>
              <a:t>實驗組與對照組</a:t>
            </a:r>
          </a:p>
        </p:txBody>
      </p:sp>
    </p:spTree>
    <p:extLst>
      <p:ext uri="{BB962C8B-B14F-4D97-AF65-F5344CB8AC3E}">
        <p14:creationId xmlns:p14="http://schemas.microsoft.com/office/powerpoint/2010/main" val="4253264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zh-TW" altLang="en-US" sz="6000" dirty="0">
                <a:solidFill>
                  <a:schemeClr val="bg1"/>
                </a:solidFill>
                <a:ea typeface="華康儷宋 Std W5" panose="02020500000000000000" pitchFamily="18" charset="-120"/>
              </a:rPr>
              <a:t>實驗組與對照組</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R="0" lvl="0" algn="ctr"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ctr" defTabSz="914400" rtl="0" eaLnBrk="1" fontAlgn="auto" latinLnBrk="0" hangingPunct="1">
              <a:lnSpc>
                <a:spcPct val="150000"/>
              </a:lnSpc>
              <a:spcBef>
                <a:spcPts val="0"/>
              </a:spcBef>
              <a:spcAft>
                <a:spcPts val="0"/>
              </a:spcAft>
              <a:buClrTx/>
              <a:buSzTx/>
              <a:tabLst/>
              <a:defRPr/>
            </a:pP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實驗組（ </a:t>
            </a:r>
            <a:r>
              <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treatment group</a:t>
            </a: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）選擇能力描述如表</a:t>
            </a:r>
            <a:r>
              <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所列。</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5" name="圖片 4">
            <a:extLst>
              <a:ext uri="{FF2B5EF4-FFF2-40B4-BE49-F238E27FC236}">
                <a16:creationId xmlns:a16="http://schemas.microsoft.com/office/drawing/2014/main" id="{FEC7164D-2E94-0729-85CC-B469FB62AACA}"/>
              </a:ext>
            </a:extLst>
          </p:cNvPr>
          <p:cNvPicPr>
            <a:picLocks noChangeAspect="1"/>
          </p:cNvPicPr>
          <p:nvPr/>
        </p:nvPicPr>
        <p:blipFill>
          <a:blip r:embed="rId5"/>
          <a:stretch>
            <a:fillRect/>
          </a:stretch>
        </p:blipFill>
        <p:spPr>
          <a:xfrm>
            <a:off x="1481508" y="4208911"/>
            <a:ext cx="15324984" cy="387015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2298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zh-TW" altLang="en-US" sz="6000" dirty="0">
                <a:solidFill>
                  <a:schemeClr val="bg1"/>
                </a:solidFill>
                <a:ea typeface="華康儷宋 Std W5" panose="02020500000000000000" pitchFamily="18" charset="-120"/>
              </a:rPr>
              <a:t>實驗控制和隔離</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經由實驗中的配對算法設計，</a:t>
            </a:r>
            <a:r>
              <a:rPr kumimoji="0" lang="zh-TW" altLang="en-US" sz="32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只允許各實驗組內使用者互相交流</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914400" lvl="1" indent="-457200">
              <a:lnSpc>
                <a:spcPct val="150000"/>
              </a:lnSpc>
              <a:buFont typeface="Arial" panose="020B0604020202020204" pitchFamily="34" charset="0"/>
              <a:buChar char="•"/>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建立區隔網路（</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isolated networks</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避免組間選擇能力不同產生的正向同側效應和負向跨側效應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rPr>
              <a:t>隨機變化每個使用者看到簡介的順序。</a:t>
            </a: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由於</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簡介出現的順序也可能會對使用者的選擇行為產生不同的影響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，設計隨機變化使用者看到的簡介順序，</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將簡介出現順序的影響與選擇能力影響區分</a:t>
            </a:r>
            <a:r>
              <a:rPr lang="zh-TW" altLang="en-US" sz="2800" dirty="0">
                <a:solidFill>
                  <a:prstClr val="black"/>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確保結果受選擇能力調整而改變。</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年齡相仿且居住在相同地理區域的受試者。</a:t>
            </a: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為了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確保使用者在實驗期間只看到相關的配對簡介</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將受試者的年齡及地理區域做篩選</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，控制可能影響結果的因素。</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實驗過程中不會重複展示相同的候選人檔案。</a:t>
            </a:r>
            <a:endParaRPr lang="en-US" altLang="zh-TW" sz="3200" b="1" dirty="0">
              <a:solidFill>
                <a:prstClr val="black"/>
              </a:solidFill>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確保實驗結果的準確性，</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每個候選人的簡介只會出現一次。</a:t>
            </a:r>
          </a:p>
        </p:txBody>
      </p:sp>
    </p:spTree>
    <p:extLst>
      <p:ext uri="{BB962C8B-B14F-4D97-AF65-F5344CB8AC3E}">
        <p14:creationId xmlns:p14="http://schemas.microsoft.com/office/powerpoint/2010/main" val="340663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028700" y="1302683"/>
            <a:ext cx="1339070" cy="913246"/>
          </a:xfrm>
          <a:prstGeom prst="rect">
            <a:avLst/>
          </a:prstGeom>
        </p:spPr>
      </p:pic>
      <p:pic>
        <p:nvPicPr>
          <p:cNvPr id="4" name="Picture 4"/>
          <p:cNvPicPr>
            <a:picLocks noChangeAspect="1"/>
          </p:cNvPicPr>
          <p:nvPr/>
        </p:nvPicPr>
        <p:blipFill>
          <a:blip r:embed="rId3"/>
          <a:srcRect/>
          <a:stretch>
            <a:fillRect/>
          </a:stretch>
        </p:blipFill>
        <p:spPr>
          <a:xfrm>
            <a:off x="1028700" y="3886426"/>
            <a:ext cx="1040925" cy="709911"/>
          </a:xfrm>
          <a:prstGeom prst="rect">
            <a:avLst/>
          </a:prstGeom>
        </p:spPr>
      </p:pic>
      <p:pic>
        <p:nvPicPr>
          <p:cNvPr id="5" name="Picture 5"/>
          <p:cNvPicPr>
            <a:picLocks noChangeAspect="1"/>
          </p:cNvPicPr>
          <p:nvPr/>
        </p:nvPicPr>
        <p:blipFill>
          <a:blip r:embed="rId3"/>
          <a:srcRect/>
          <a:stretch>
            <a:fillRect/>
          </a:stretch>
        </p:blipFill>
        <p:spPr>
          <a:xfrm>
            <a:off x="5619807" y="2845445"/>
            <a:ext cx="1040925" cy="709911"/>
          </a:xfrm>
          <a:prstGeom prst="rect">
            <a:avLst/>
          </a:prstGeom>
        </p:spPr>
      </p:pic>
      <p:sp>
        <p:nvSpPr>
          <p:cNvPr id="6" name="TextBox 6"/>
          <p:cNvSpPr txBox="1"/>
          <p:nvPr/>
        </p:nvSpPr>
        <p:spPr>
          <a:xfrm>
            <a:off x="9436576" y="3314700"/>
            <a:ext cx="5105400" cy="2954655"/>
          </a:xfrm>
          <a:prstGeom prst="rect">
            <a:avLst/>
          </a:prstGeom>
        </p:spPr>
        <p:txBody>
          <a:bodyPr wrap="square" lIns="0" tIns="0" rIns="0" bIns="0" rtlCol="0" anchor="t">
            <a:spAutoFit/>
          </a:bodyPr>
          <a:lstStyle/>
          <a:p>
            <a:pPr marL="0" lvl="0" indent="0"/>
            <a:r>
              <a:rPr lang="en-US" sz="9600" u="none">
                <a:solidFill>
                  <a:srgbClr val="FFFFFF"/>
                </a:solidFill>
                <a:latin typeface="Montserrat Classic"/>
              </a:rPr>
              <a:t>01 </a:t>
            </a:r>
          </a:p>
          <a:p>
            <a:pPr marL="0" lvl="0" indent="0"/>
            <a:r>
              <a:rPr lang="zh-TW" altLang="en-US" sz="9600" u="none">
                <a:solidFill>
                  <a:srgbClr val="FFFFFF"/>
                </a:solidFill>
                <a:latin typeface="華康儷宋 Std W5" panose="02020500000000000000" pitchFamily="18" charset="-120"/>
                <a:ea typeface="華康儷宋 Std W5" panose="02020500000000000000" pitchFamily="18" charset="-120"/>
              </a:rPr>
              <a:t>簡介</a:t>
            </a:r>
            <a:endParaRPr lang="en-US" sz="9600" u="none">
              <a:solidFill>
                <a:srgbClr val="FFFFFF"/>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Freeform 2">
            <a:extLst>
              <a:ext uri="{FF2B5EF4-FFF2-40B4-BE49-F238E27FC236}">
                <a16:creationId xmlns:a16="http://schemas.microsoft.com/office/drawing/2014/main" id="{E5892706-1B51-013C-1365-BD0C3A6A2D84}"/>
              </a:ext>
            </a:extLst>
          </p:cNvPr>
          <p:cNvSpPr/>
          <p:nvPr/>
        </p:nvSpPr>
        <p:spPr>
          <a:xfrm>
            <a:off x="2488313" y="1320730"/>
            <a:ext cx="2574338" cy="8044808"/>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200000"/>
              </a:lnSpc>
              <a:spcBef>
                <a:spcPts val="0"/>
              </a:spcBef>
              <a:spcAft>
                <a:spcPts val="0"/>
              </a:spcAft>
              <a:buClrTx/>
              <a:buSzTx/>
              <a:buFont typeface="+mj-lt"/>
              <a:buAutoNum type="arabicPeriod"/>
              <a:tabLst/>
              <a:defRPr/>
            </a:pPr>
            <a:r>
              <a:rPr kumimoji="0" lang="zh-TW" altLang="en-US" sz="36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受測對象</a:t>
            </a:r>
          </a:p>
          <a:p>
            <a:pPr marL="971550" lvl="1" indent="-514350">
              <a:lnSpc>
                <a:spcPct val="200000"/>
              </a:lnSpc>
              <a:buFont typeface="Arial" panose="020B0604020202020204" pitchFamily="34" charset="0"/>
              <a:buChar char="•"/>
              <a:defRPr/>
            </a:pP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2019</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月進行了為期三天的實驗。</a:t>
            </a:r>
          </a:p>
          <a:p>
            <a:pPr marL="971550" lvl="1" indent="-514350">
              <a:lnSpc>
                <a:spcPct val="20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針對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6327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名受測者，年齡介於</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24</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至</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34</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歲之間。</a:t>
            </a:r>
          </a:p>
          <a:p>
            <a:pPr marL="971550" lvl="1" indent="-514350">
              <a:lnSpc>
                <a:spcPct val="20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天內至少使用過平台一次的使用者，並居住於同一都會區。</a:t>
            </a:r>
          </a:p>
          <a:p>
            <a:pPr marL="514350" marR="0" lvl="0" indent="-514350" defTabSz="914400" rtl="0" eaLnBrk="1" fontAlgn="auto" latinLnBrk="0" hangingPunct="1">
              <a:lnSpc>
                <a:spcPct val="200000"/>
              </a:lnSpc>
              <a:spcBef>
                <a:spcPts val="0"/>
              </a:spcBef>
              <a:spcAft>
                <a:spcPts val="0"/>
              </a:spcAft>
              <a:buClrTx/>
              <a:buSzTx/>
              <a:buFont typeface="+mj-lt"/>
              <a:buAutoNum type="arabicPeriod"/>
              <a:tabLst/>
              <a:defRPr/>
            </a:pPr>
            <a:r>
              <a:rPr kumimoji="0" lang="zh-TW" altLang="en-US" sz="36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資料收集：實驗前三周到實驗結束期間</a:t>
            </a:r>
          </a:p>
          <a:p>
            <a:pPr marL="971550" lvl="1" indent="-51435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使用者活動</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：選擇（給</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的候選人）、查看檔案、發送邀請、聊天等。</a:t>
            </a:r>
          </a:p>
          <a:p>
            <a:pPr marL="971550" lvl="1" indent="-514350">
              <a:lnSpc>
                <a:spcPct val="200000"/>
              </a:lnSpc>
              <a:buFont typeface="Arial" panose="020B0604020202020204" pitchFamily="34" charset="0"/>
              <a:buChar char="•"/>
              <a:defRPr/>
            </a:pPr>
            <a:r>
              <a:rPr lang="zh-TW" altLang="en-US" sz="2800" b="1" dirty="0">
                <a:solidFill>
                  <a:srgbClr val="49659E"/>
                </a:solidFill>
                <a:ea typeface="華康儷宋 Std W5" panose="02020500000000000000" pitchFamily="18" charset="-120"/>
              </a:rPr>
              <a:t>人口統計</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：年齡、性別、職業、使用時間、使用者體型和伴侶偏好。</a:t>
            </a:r>
          </a:p>
          <a:p>
            <a:pPr marL="971550" lvl="1" indent="-514350">
              <a:lnSpc>
                <a:spcPct val="200000"/>
              </a:lnSpc>
              <a:buFont typeface="Arial" panose="020B0604020202020204" pitchFamily="34" charset="0"/>
              <a:buChar char="•"/>
              <a:defRPr/>
            </a:pPr>
            <a:r>
              <a:rPr lang="zh-TW" altLang="en-US" sz="2800" b="1" dirty="0">
                <a:solidFill>
                  <a:srgbClr val="49659E"/>
                </a:solidFill>
                <a:ea typeface="華康儷宋 Std W5" panose="02020500000000000000" pitchFamily="18" charset="-120"/>
              </a:rPr>
              <a:t>金融活動</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：遊戲代幣的購買和獲得以及遊戲代幣消費紀錄。</a:t>
            </a:r>
          </a:p>
        </p:txBody>
      </p:sp>
      <p:sp>
        <p:nvSpPr>
          <p:cNvPr id="4" name="TextBox 6">
            <a:extLst>
              <a:ext uri="{FF2B5EF4-FFF2-40B4-BE49-F238E27FC236}">
                <a16:creationId xmlns:a16="http://schemas.microsoft.com/office/drawing/2014/main" id="{39DF153F-E5CE-E15F-B719-48A8AD8ED8CA}"/>
              </a:ext>
            </a:extLst>
          </p:cNvPr>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zh-TW" altLang="en-US" sz="6000" dirty="0">
                <a:solidFill>
                  <a:schemeClr val="bg1"/>
                </a:solidFill>
                <a:ea typeface="華康儷宋 Std W5" panose="02020500000000000000" pitchFamily="18" charset="-120"/>
              </a:rPr>
              <a:t>數據收集和分析</a:t>
            </a:r>
          </a:p>
        </p:txBody>
      </p:sp>
    </p:spTree>
    <p:extLst>
      <p:ext uri="{BB962C8B-B14F-4D97-AF65-F5344CB8AC3E}">
        <p14:creationId xmlns:p14="http://schemas.microsoft.com/office/powerpoint/2010/main" val="3643445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zh-TW" altLang="en-US" sz="6000" dirty="0">
                <a:solidFill>
                  <a:schemeClr val="bg1"/>
                </a:solidFill>
                <a:ea typeface="華康儷宋 Std W5" panose="02020500000000000000" pitchFamily="18" charset="-120"/>
              </a:rPr>
              <a:t>數據收集和分析</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R="0" lvl="0"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整個實驗設計旨在隨機地操控選擇能力，並控制其他潛在因素，以深入研究選擇能力對使用者行為的影響。</a:t>
            </a: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lang="en-US" altLang="zh-TW" sz="2800" b="1" dirty="0">
              <a:solidFill>
                <a:srgbClr val="49659E"/>
              </a:solidFill>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lang="en-US" altLang="zh-TW" sz="2800" b="1" dirty="0">
              <a:solidFill>
                <a:srgbClr val="49659E"/>
              </a:solidFill>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lang="en-US" altLang="zh-TW" sz="2800" b="1" dirty="0">
              <a:solidFill>
                <a:srgbClr val="49659E"/>
              </a:solidFill>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lang="en-US" altLang="zh-TW" sz="2800" b="1" dirty="0">
              <a:solidFill>
                <a:srgbClr val="49659E"/>
              </a:solidFill>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algn="ctr"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在研究報告分析結果之前，比較四個組別之間使用者特徵的差異</a:t>
            </a:r>
            <a:r>
              <a:rPr kumimoji="0" lang="zh-TW" altLang="en-US" sz="28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以確保隨機分配的有效性</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ctr"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結果表明樣本呈現良好的平衡，有效說明了隨機化設計的有效性。</a:t>
            </a:r>
          </a:p>
          <a:p>
            <a:pPr marR="0" lvl="0" defTabSz="914400" rtl="0" eaLnBrk="1" fontAlgn="auto" latinLnBrk="0" hangingPunct="1">
              <a:lnSpc>
                <a:spcPct val="150000"/>
              </a:lnSpc>
              <a:spcBef>
                <a:spcPts val="0"/>
              </a:spcBef>
              <a:spcAft>
                <a:spcPts val="0"/>
              </a:spcAft>
              <a:buClrTx/>
              <a:buSzTx/>
              <a:tabLst/>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13" name="圖片 12">
            <a:extLst>
              <a:ext uri="{FF2B5EF4-FFF2-40B4-BE49-F238E27FC236}">
                <a16:creationId xmlns:a16="http://schemas.microsoft.com/office/drawing/2014/main" id="{2590C277-2823-1393-BFE7-F9BC3A9FB4A3}"/>
              </a:ext>
            </a:extLst>
          </p:cNvPr>
          <p:cNvPicPr>
            <a:picLocks noChangeAspect="1"/>
          </p:cNvPicPr>
          <p:nvPr/>
        </p:nvPicPr>
        <p:blipFill>
          <a:blip r:embed="rId5"/>
          <a:stretch>
            <a:fillRect/>
          </a:stretch>
        </p:blipFill>
        <p:spPr>
          <a:xfrm>
            <a:off x="836131" y="2981416"/>
            <a:ext cx="16615739" cy="5305866"/>
          </a:xfrm>
          <a:prstGeom prst="rect">
            <a:avLst/>
          </a:prstGeom>
        </p:spPr>
      </p:pic>
    </p:spTree>
    <p:extLst>
      <p:ext uri="{BB962C8B-B14F-4D97-AF65-F5344CB8AC3E}">
        <p14:creationId xmlns:p14="http://schemas.microsoft.com/office/powerpoint/2010/main" val="2626771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8" name="TextBox 6">
            <a:extLst>
              <a:ext uri="{FF2B5EF4-FFF2-40B4-BE49-F238E27FC236}">
                <a16:creationId xmlns:a16="http://schemas.microsoft.com/office/drawing/2014/main" id="{EA2B7E78-7897-5F3C-7948-108E1F9A3CA4}"/>
              </a:ext>
            </a:extLst>
          </p:cNvPr>
          <p:cNvSpPr txBox="1"/>
          <p:nvPr/>
        </p:nvSpPr>
        <p:spPr>
          <a:xfrm>
            <a:off x="7543800" y="3390900"/>
            <a:ext cx="8836555" cy="2954655"/>
          </a:xfrm>
          <a:prstGeom prst="rect">
            <a:avLst/>
          </a:prstGeom>
        </p:spPr>
        <p:txBody>
          <a:bodyPr lIns="0" tIns="0" rIns="0" bIns="0" rtlCol="0" anchor="t">
            <a:spAutoFit/>
          </a:bodyPr>
          <a:lstStyle/>
          <a:p>
            <a:r>
              <a:rPr lang="en-US" sz="9600" u="none">
                <a:solidFill>
                  <a:srgbClr val="FFFFFF"/>
                </a:solidFill>
                <a:latin typeface="Montserrat Classic"/>
              </a:rPr>
              <a:t>05 </a:t>
            </a:r>
          </a:p>
          <a:p>
            <a:r>
              <a:rPr lang="zh-TW" altLang="en-US" sz="9600">
                <a:solidFill>
                  <a:schemeClr val="bg1"/>
                </a:solidFill>
                <a:latin typeface="華康儷宋 Std W5" panose="02020500000000000000" pitchFamily="18" charset="-120"/>
                <a:ea typeface="華康儷宋 Std W5" panose="02020500000000000000" pitchFamily="18" charset="-120"/>
              </a:rPr>
              <a:t>實證分析及結果</a:t>
            </a:r>
          </a:p>
        </p:txBody>
      </p:sp>
      <p:sp>
        <p:nvSpPr>
          <p:cNvPr id="10" name="Freeform 8">
            <a:extLst>
              <a:ext uri="{FF2B5EF4-FFF2-40B4-BE49-F238E27FC236}">
                <a16:creationId xmlns:a16="http://schemas.microsoft.com/office/drawing/2014/main" id="{D11C6727-A386-3DB4-4C2B-3E01D0E2DADE}"/>
              </a:ext>
            </a:extLst>
          </p:cNvPr>
          <p:cNvSpPr/>
          <p:nvPr/>
        </p:nvSpPr>
        <p:spPr>
          <a:xfrm>
            <a:off x="1795652" y="1467677"/>
            <a:ext cx="3839191" cy="8184323"/>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11" name="Picture 3">
            <a:extLst>
              <a:ext uri="{FF2B5EF4-FFF2-40B4-BE49-F238E27FC236}">
                <a16:creationId xmlns:a16="http://schemas.microsoft.com/office/drawing/2014/main" id="{2651115D-6D82-224A-F045-0C0F959B0443}"/>
              </a:ext>
            </a:extLst>
          </p:cNvPr>
          <p:cNvPicPr>
            <a:picLocks noChangeAspect="1"/>
          </p:cNvPicPr>
          <p:nvPr/>
        </p:nvPicPr>
        <p:blipFill>
          <a:blip r:embed="rId4"/>
          <a:srcRect/>
          <a:stretch>
            <a:fillRect/>
          </a:stretch>
        </p:blipFill>
        <p:spPr>
          <a:xfrm>
            <a:off x="1028700" y="1302683"/>
            <a:ext cx="1339070" cy="913246"/>
          </a:xfrm>
          <a:prstGeom prst="rect">
            <a:avLst/>
          </a:prstGeom>
        </p:spPr>
      </p:pic>
      <p:pic>
        <p:nvPicPr>
          <p:cNvPr id="12" name="Picture 4">
            <a:extLst>
              <a:ext uri="{FF2B5EF4-FFF2-40B4-BE49-F238E27FC236}">
                <a16:creationId xmlns:a16="http://schemas.microsoft.com/office/drawing/2014/main" id="{4CB2AC80-A5D8-734A-79FA-C7B12CB73FAB}"/>
              </a:ext>
            </a:extLst>
          </p:cNvPr>
          <p:cNvPicPr>
            <a:picLocks noChangeAspect="1"/>
          </p:cNvPicPr>
          <p:nvPr/>
        </p:nvPicPr>
        <p:blipFill>
          <a:blip r:embed="rId4"/>
          <a:srcRect/>
          <a:stretch>
            <a:fillRect/>
          </a:stretch>
        </p:blipFill>
        <p:spPr>
          <a:xfrm>
            <a:off x="1028700" y="3886426"/>
            <a:ext cx="1040925" cy="709911"/>
          </a:xfrm>
          <a:prstGeom prst="rect">
            <a:avLst/>
          </a:prstGeom>
        </p:spPr>
      </p:pic>
      <p:pic>
        <p:nvPicPr>
          <p:cNvPr id="13" name="Picture 5">
            <a:extLst>
              <a:ext uri="{FF2B5EF4-FFF2-40B4-BE49-F238E27FC236}">
                <a16:creationId xmlns:a16="http://schemas.microsoft.com/office/drawing/2014/main" id="{B4ADE9EC-2EFF-ED33-B0AC-1C030E9FE4B1}"/>
              </a:ext>
            </a:extLst>
          </p:cNvPr>
          <p:cNvPicPr>
            <a:picLocks noChangeAspect="1"/>
          </p:cNvPicPr>
          <p:nvPr/>
        </p:nvPicPr>
        <p:blipFill>
          <a:blip r:embed="rId4"/>
          <a:srcRect/>
          <a:stretch>
            <a:fillRect/>
          </a:stretch>
        </p:blipFill>
        <p:spPr>
          <a:xfrm>
            <a:off x="5619807" y="2845445"/>
            <a:ext cx="1040925" cy="70991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49802"/>
            <a:ext cx="8836555" cy="944426"/>
          </a:xfrm>
          <a:prstGeom prst="rect">
            <a:avLst/>
          </a:prstGeom>
        </p:spPr>
        <p:txBody>
          <a:bodyPr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 實證分析及結果</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內容</a:t>
            </a:r>
          </a:p>
        </p:txBody>
      </p:sp>
    </p:spTree>
    <p:extLst>
      <p:ext uri="{BB962C8B-B14F-4D97-AF65-F5344CB8AC3E}">
        <p14:creationId xmlns:p14="http://schemas.microsoft.com/office/powerpoint/2010/main" val="738975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3"/>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3"/>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87301" y="3796090"/>
            <a:ext cx="11963400" cy="2954655"/>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a:ln>
                  <a:noFill/>
                </a:ln>
                <a:solidFill>
                  <a:prstClr val="white"/>
                </a:solidFill>
                <a:effectLst/>
                <a:uLnTx/>
                <a:uFillTx/>
                <a:latin typeface="Montserrat Classic"/>
                <a:ea typeface="+mn-ea"/>
                <a:cs typeface="+mn-cs"/>
              </a:rPr>
              <a:t>06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市場設計指導</a:t>
            </a:r>
          </a:p>
        </p:txBody>
      </p:sp>
      <p:sp>
        <p:nvSpPr>
          <p:cNvPr id="2" name="Freeform 7">
            <a:extLst>
              <a:ext uri="{FF2B5EF4-FFF2-40B4-BE49-F238E27FC236}">
                <a16:creationId xmlns:a16="http://schemas.microsoft.com/office/drawing/2014/main" id="{A8BAAD3C-E957-2184-FD6A-B6E5D699CF6C}"/>
              </a:ext>
            </a:extLst>
          </p:cNvPr>
          <p:cNvSpPr/>
          <p:nvPr/>
        </p:nvSpPr>
        <p:spPr>
          <a:xfrm>
            <a:off x="12500907" y="1349895"/>
            <a:ext cx="3219870" cy="8275368"/>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extLst>
      <p:ext uri="{BB962C8B-B14F-4D97-AF65-F5344CB8AC3E}">
        <p14:creationId xmlns:p14="http://schemas.microsoft.com/office/powerpoint/2010/main" val="964517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8836555" cy="923330"/>
          </a:xfrm>
          <a:prstGeom prst="rect">
            <a:avLst/>
          </a:prstGeom>
        </p:spPr>
        <p:txBody>
          <a:bodyPr lIns="0" tIns="0" rIns="0" bIns="0" rtlCol="0" anchor="ctr">
            <a:spAutoFit/>
          </a:bodyPr>
          <a:lstStyle/>
          <a:p>
            <a:pPr>
              <a:defRPr/>
            </a:pPr>
            <a:r>
              <a:rPr lang="zh-TW" altLang="en-US" sz="6000">
                <a:solidFill>
                  <a:schemeClr val="bg1"/>
                </a:solidFill>
                <a:latin typeface="華康儷宋 Std W5" panose="02020500000000000000" pitchFamily="18" charset="-120"/>
                <a:ea typeface="華康儷宋 Std W5" panose="02020500000000000000" pitchFamily="18" charset="-120"/>
              </a:rPr>
              <a:t>市場設計指導與建議</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286000" lvl="4" indent="-457200">
              <a:buFont typeface="Arial" panose="020B0604020202020204" pitchFamily="34" charset="0"/>
              <a:buChar char="•"/>
            </a:pPr>
            <a:endParaRPr lang="en-US" altLang="zh-TW" sz="3200" dirty="0">
              <a:solidFill>
                <a:prstClr val="black"/>
              </a:solidFill>
              <a:ea typeface="華康儷宋 Std W5" panose="02020500000000000000" pitchFamily="18" charset="-120"/>
            </a:endParaRPr>
          </a:p>
          <a:p>
            <a:pPr lvl="4"/>
            <a:endParaRPr lang="en-US" altLang="zh-TW" sz="3200" dirty="0">
              <a:solidFill>
                <a:prstClr val="black"/>
              </a:solidFill>
              <a:ea typeface="華康儷宋 Std W5" panose="02020500000000000000" pitchFamily="18" charset="-120"/>
            </a:endParaRPr>
          </a:p>
          <a:p>
            <a:pPr lvl="4"/>
            <a:r>
              <a:rPr lang="zh-TW" altLang="en-US" sz="3200" dirty="0">
                <a:solidFill>
                  <a:prstClr val="black"/>
                </a:solidFill>
                <a:ea typeface="華康儷宋 Std W5" panose="02020500000000000000" pitchFamily="18" charset="-120"/>
              </a:rPr>
              <a:t>本章節討論最佳市場設計策略，</a:t>
            </a:r>
            <a:endParaRPr lang="en-US" altLang="zh-TW" sz="3200" dirty="0">
              <a:solidFill>
                <a:prstClr val="black"/>
              </a:solidFill>
              <a:ea typeface="華康儷宋 Std W5" panose="02020500000000000000" pitchFamily="18" charset="-120"/>
            </a:endParaRPr>
          </a:p>
          <a:p>
            <a:pPr lvl="4"/>
            <a:r>
              <a:rPr lang="zh-TW" altLang="en-US" sz="3200" dirty="0">
                <a:solidFill>
                  <a:prstClr val="black"/>
                </a:solidFill>
                <a:ea typeface="華康儷宋 Std W5" panose="02020500000000000000" pitchFamily="18" charset="-120"/>
              </a:rPr>
              <a:t>說明平台可以如何</a:t>
            </a:r>
            <a:r>
              <a:rPr lang="zh-TW" altLang="en-US" sz="3200" b="1" dirty="0">
                <a:solidFill>
                  <a:prstClr val="black"/>
                </a:solidFill>
                <a:ea typeface="華康儷宋 Std W5" panose="02020500000000000000" pitchFamily="18" charset="-120"/>
              </a:rPr>
              <a:t>「調整選擇能力」</a:t>
            </a:r>
            <a:r>
              <a:rPr lang="zh-TW" altLang="en-US" sz="3200" dirty="0">
                <a:solidFill>
                  <a:prstClr val="black"/>
                </a:solidFill>
                <a:ea typeface="華康儷宋 Std W5" panose="02020500000000000000" pitchFamily="18" charset="-120"/>
              </a:rPr>
              <a:t>來</a:t>
            </a:r>
            <a:r>
              <a:rPr lang="zh-TW" altLang="en-US" sz="3200" b="1" dirty="0">
                <a:solidFill>
                  <a:srgbClr val="EB5D5F"/>
                </a:solidFill>
                <a:ea typeface="華康儷宋 Std W5" panose="02020500000000000000" pitchFamily="18" charset="-120"/>
              </a:rPr>
              <a:t>最大化使用者參與度</a:t>
            </a:r>
            <a:r>
              <a:rPr lang="zh-TW" altLang="en-US" sz="3200" b="1" dirty="0">
                <a:solidFill>
                  <a:prstClr val="black"/>
                </a:solidFill>
                <a:ea typeface="華康儷宋 Std W5" panose="02020500000000000000" pitchFamily="18" charset="-120"/>
              </a:rPr>
              <a:t>和</a:t>
            </a:r>
            <a:r>
              <a:rPr lang="zh-TW" altLang="en-US" sz="3200" b="1" dirty="0">
                <a:solidFill>
                  <a:srgbClr val="EB5D5F"/>
                </a:solidFill>
                <a:ea typeface="華康儷宋 Std W5" panose="02020500000000000000" pitchFamily="18" charset="-120"/>
              </a:rPr>
              <a:t>提升配對結果</a:t>
            </a:r>
            <a:r>
              <a:rPr lang="zh-TW" altLang="en-US" sz="3200" dirty="0">
                <a:solidFill>
                  <a:prstClr val="black"/>
                </a:solidFill>
                <a:ea typeface="華康儷宋 Std W5" panose="02020500000000000000" pitchFamily="18" charset="-120"/>
              </a:rPr>
              <a:t>。</a:t>
            </a:r>
            <a:endParaRPr lang="en-US" altLang="zh-TW" sz="3200" dirty="0">
              <a:solidFill>
                <a:prstClr val="black"/>
              </a:solidFill>
              <a:ea typeface="華康儷宋 Std W5" panose="02020500000000000000" pitchFamily="18" charset="-120"/>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grpSp>
        <p:nvGrpSpPr>
          <p:cNvPr id="7" name="群組 6">
            <a:extLst>
              <a:ext uri="{FF2B5EF4-FFF2-40B4-BE49-F238E27FC236}">
                <a16:creationId xmlns:a16="http://schemas.microsoft.com/office/drawing/2014/main" id="{B62CE201-1359-36CC-8159-CC78F99CB7DE}"/>
              </a:ext>
            </a:extLst>
          </p:cNvPr>
          <p:cNvGrpSpPr/>
          <p:nvPr/>
        </p:nvGrpSpPr>
        <p:grpSpPr>
          <a:xfrm>
            <a:off x="2149826" y="4913868"/>
            <a:ext cx="13988348" cy="2594914"/>
            <a:chOff x="307444" y="6149216"/>
            <a:chExt cx="13988348" cy="2594914"/>
          </a:xfrm>
        </p:grpSpPr>
        <p:grpSp>
          <p:nvGrpSpPr>
            <p:cNvPr id="9" name="Group 3">
              <a:extLst>
                <a:ext uri="{FF2B5EF4-FFF2-40B4-BE49-F238E27FC236}">
                  <a16:creationId xmlns:a16="http://schemas.microsoft.com/office/drawing/2014/main" id="{2360F4E0-2F30-9343-2E43-C1C13CED06BA}"/>
                </a:ext>
              </a:extLst>
            </p:cNvPr>
            <p:cNvGrpSpPr/>
            <p:nvPr/>
          </p:nvGrpSpPr>
          <p:grpSpPr>
            <a:xfrm>
              <a:off x="307444" y="6149216"/>
              <a:ext cx="6651274" cy="1028337"/>
              <a:chOff x="-9782765" y="4084158"/>
              <a:chExt cx="8868365" cy="1371117"/>
            </a:xfrm>
          </p:grpSpPr>
          <p:sp>
            <p:nvSpPr>
              <p:cNvPr id="19" name="AutoShape 4">
                <a:extLst>
                  <a:ext uri="{FF2B5EF4-FFF2-40B4-BE49-F238E27FC236}">
                    <a16:creationId xmlns:a16="http://schemas.microsoft.com/office/drawing/2014/main" id="{3FB9657C-C003-948C-C697-15CBB53536B9}"/>
                  </a:ext>
                </a:extLst>
              </p:cNvPr>
              <p:cNvSpPr/>
              <p:nvPr/>
            </p:nvSpPr>
            <p:spPr>
              <a:xfrm>
                <a:off x="-9782765" y="4084158"/>
                <a:ext cx="8868365" cy="1371117"/>
              </a:xfrm>
              <a:prstGeom prst="rect">
                <a:avLst/>
              </a:prstGeom>
              <a:solidFill>
                <a:schemeClr val="accent1">
                  <a:lumMod val="40000"/>
                  <a:lumOff val="60000"/>
                </a:schemeClr>
              </a:solidFill>
            </p:spPr>
            <p:txBody>
              <a:bodyPr/>
              <a:lstStyle/>
              <a:p>
                <a:pPr algn="ctr"/>
                <a:endParaRPr lang="zh-TW" altLang="en-US" b="1" dirty="0"/>
              </a:p>
            </p:txBody>
          </p:sp>
          <p:sp>
            <p:nvSpPr>
              <p:cNvPr id="20" name="TextBox 5">
                <a:extLst>
                  <a:ext uri="{FF2B5EF4-FFF2-40B4-BE49-F238E27FC236}">
                    <a16:creationId xmlns:a16="http://schemas.microsoft.com/office/drawing/2014/main" id="{DCF0F274-BBBC-D023-FE1B-030182FF0155}"/>
                  </a:ext>
                </a:extLst>
              </p:cNvPr>
              <p:cNvSpPr txBox="1"/>
              <p:nvPr/>
            </p:nvSpPr>
            <p:spPr>
              <a:xfrm>
                <a:off x="-9137709" y="4423232"/>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使用者參與度</a:t>
                </a:r>
              </a:p>
            </p:txBody>
          </p:sp>
        </p:grpSp>
        <p:grpSp>
          <p:nvGrpSpPr>
            <p:cNvPr id="10" name="Group 3">
              <a:extLst>
                <a:ext uri="{FF2B5EF4-FFF2-40B4-BE49-F238E27FC236}">
                  <a16:creationId xmlns:a16="http://schemas.microsoft.com/office/drawing/2014/main" id="{26DF09B6-0C62-6930-68B4-E247BA8EC808}"/>
                </a:ext>
              </a:extLst>
            </p:cNvPr>
            <p:cNvGrpSpPr/>
            <p:nvPr/>
          </p:nvGrpSpPr>
          <p:grpSpPr>
            <a:xfrm>
              <a:off x="307444" y="7715793"/>
              <a:ext cx="6651274" cy="1028337"/>
              <a:chOff x="-9782765" y="4115286"/>
              <a:chExt cx="8868365" cy="1371117"/>
            </a:xfrm>
          </p:grpSpPr>
          <p:sp>
            <p:nvSpPr>
              <p:cNvPr id="17" name="AutoShape 4">
                <a:extLst>
                  <a:ext uri="{FF2B5EF4-FFF2-40B4-BE49-F238E27FC236}">
                    <a16:creationId xmlns:a16="http://schemas.microsoft.com/office/drawing/2014/main" id="{5D6EE87C-BFE7-ACC1-1B5B-66B3B45EE4B9}"/>
                  </a:ext>
                </a:extLst>
              </p:cNvPr>
              <p:cNvSpPr/>
              <p:nvPr/>
            </p:nvSpPr>
            <p:spPr>
              <a:xfrm>
                <a:off x="-9782765" y="4115286"/>
                <a:ext cx="8868365" cy="1371117"/>
              </a:xfrm>
              <a:prstGeom prst="rect">
                <a:avLst/>
              </a:prstGeom>
              <a:solidFill>
                <a:schemeClr val="accent1">
                  <a:lumMod val="40000"/>
                  <a:lumOff val="60000"/>
                </a:schemeClr>
              </a:solidFill>
            </p:spPr>
            <p:txBody>
              <a:bodyPr/>
              <a:lstStyle/>
              <a:p>
                <a:pPr algn="ctr"/>
                <a:endParaRPr lang="zh-TW" altLang="en-US"/>
              </a:p>
            </p:txBody>
          </p:sp>
          <p:sp>
            <p:nvSpPr>
              <p:cNvPr id="18" name="TextBox 5">
                <a:extLst>
                  <a:ext uri="{FF2B5EF4-FFF2-40B4-BE49-F238E27FC236}">
                    <a16:creationId xmlns:a16="http://schemas.microsoft.com/office/drawing/2014/main" id="{2E2BD85D-7BA1-D725-4DF8-03BBDD0B53C7}"/>
                  </a:ext>
                </a:extLst>
              </p:cNvPr>
              <p:cNvSpPr txBox="1"/>
              <p:nvPr/>
            </p:nvSpPr>
            <p:spPr>
              <a:xfrm>
                <a:off x="-9137709" y="4423232"/>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配對結果</a:t>
                </a:r>
              </a:p>
            </p:txBody>
          </p:sp>
        </p:grpSp>
        <p:grpSp>
          <p:nvGrpSpPr>
            <p:cNvPr id="11" name="Group 3">
              <a:extLst>
                <a:ext uri="{FF2B5EF4-FFF2-40B4-BE49-F238E27FC236}">
                  <a16:creationId xmlns:a16="http://schemas.microsoft.com/office/drawing/2014/main" id="{52B1991E-7502-FDCE-5FA3-BD2E63696D96}"/>
                </a:ext>
              </a:extLst>
            </p:cNvPr>
            <p:cNvGrpSpPr/>
            <p:nvPr/>
          </p:nvGrpSpPr>
          <p:grpSpPr>
            <a:xfrm>
              <a:off x="7644518" y="6172562"/>
              <a:ext cx="6651274" cy="1028337"/>
              <a:chOff x="0" y="0"/>
              <a:chExt cx="8868365" cy="1371117"/>
            </a:xfrm>
          </p:grpSpPr>
          <p:sp>
            <p:nvSpPr>
              <p:cNvPr id="15" name="AutoShape 4">
                <a:extLst>
                  <a:ext uri="{FF2B5EF4-FFF2-40B4-BE49-F238E27FC236}">
                    <a16:creationId xmlns:a16="http://schemas.microsoft.com/office/drawing/2014/main" id="{497E6C72-A797-A89E-8277-AA663B1D0786}"/>
                  </a:ext>
                </a:extLst>
              </p:cNvPr>
              <p:cNvSpPr/>
              <p:nvPr/>
            </p:nvSpPr>
            <p:spPr>
              <a:xfrm>
                <a:off x="0" y="0"/>
                <a:ext cx="8868365" cy="1371117"/>
              </a:xfrm>
              <a:prstGeom prst="rect">
                <a:avLst/>
              </a:prstGeom>
              <a:solidFill>
                <a:schemeClr val="accent1">
                  <a:lumMod val="40000"/>
                  <a:lumOff val="60000"/>
                </a:schemeClr>
              </a:solidFill>
            </p:spPr>
            <p:txBody>
              <a:bodyPr/>
              <a:lstStyle/>
              <a:p>
                <a:pPr algn="ctr"/>
                <a:endParaRPr lang="zh-TW" altLang="en-US" dirty="0"/>
              </a:p>
            </p:txBody>
          </p:sp>
          <p:sp>
            <p:nvSpPr>
              <p:cNvPr id="16" name="TextBox 5">
                <a:extLst>
                  <a:ext uri="{FF2B5EF4-FFF2-40B4-BE49-F238E27FC236}">
                    <a16:creationId xmlns:a16="http://schemas.microsoft.com/office/drawing/2014/main" id="{CB2CE073-360B-21A7-4E83-C543FB320991}"/>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勞動力市場</a:t>
                </a:r>
              </a:p>
            </p:txBody>
          </p:sp>
        </p:grpSp>
        <p:grpSp>
          <p:nvGrpSpPr>
            <p:cNvPr id="12" name="Group 3">
              <a:extLst>
                <a:ext uri="{FF2B5EF4-FFF2-40B4-BE49-F238E27FC236}">
                  <a16:creationId xmlns:a16="http://schemas.microsoft.com/office/drawing/2014/main" id="{6CEC2A4F-1D73-8FD7-4BC9-A9105F3E202C}"/>
                </a:ext>
              </a:extLst>
            </p:cNvPr>
            <p:cNvGrpSpPr/>
            <p:nvPr/>
          </p:nvGrpSpPr>
          <p:grpSpPr>
            <a:xfrm>
              <a:off x="7644518" y="7715793"/>
              <a:ext cx="6651274" cy="1028337"/>
              <a:chOff x="0" y="0"/>
              <a:chExt cx="8868365" cy="1371117"/>
            </a:xfrm>
          </p:grpSpPr>
          <p:sp>
            <p:nvSpPr>
              <p:cNvPr id="13" name="AutoShape 4">
                <a:extLst>
                  <a:ext uri="{FF2B5EF4-FFF2-40B4-BE49-F238E27FC236}">
                    <a16:creationId xmlns:a16="http://schemas.microsoft.com/office/drawing/2014/main" id="{7D30792E-FF5F-8CCE-E385-3A49E63E4357}"/>
                  </a:ext>
                </a:extLst>
              </p:cNvPr>
              <p:cNvSpPr/>
              <p:nvPr/>
            </p:nvSpPr>
            <p:spPr>
              <a:xfrm>
                <a:off x="0" y="0"/>
                <a:ext cx="8868365" cy="1371117"/>
              </a:xfrm>
              <a:prstGeom prst="rect">
                <a:avLst/>
              </a:prstGeom>
              <a:solidFill>
                <a:schemeClr val="accent1">
                  <a:lumMod val="40000"/>
                  <a:lumOff val="60000"/>
                </a:schemeClr>
              </a:solidFill>
            </p:spPr>
            <p:txBody>
              <a:bodyPr/>
              <a:lstStyle/>
              <a:p>
                <a:pPr algn="ctr"/>
                <a:endParaRPr lang="zh-TW" altLang="en-US"/>
              </a:p>
            </p:txBody>
          </p:sp>
          <p:sp>
            <p:nvSpPr>
              <p:cNvPr id="14" name="TextBox 5">
                <a:extLst>
                  <a:ext uri="{FF2B5EF4-FFF2-40B4-BE49-F238E27FC236}">
                    <a16:creationId xmlns:a16="http://schemas.microsoft.com/office/drawing/2014/main" id="{7DFEF9B9-43C6-ABCD-BBD3-C463E5A5A333}"/>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en-US" altLang="zh-TW" sz="4000" b="1" dirty="0">
                    <a:solidFill>
                      <a:prstClr val="black"/>
                    </a:solidFill>
                    <a:ea typeface="華康儷宋 Std W5" panose="02020500000000000000" pitchFamily="18" charset="-120"/>
                  </a:rPr>
                  <a:t>3D</a:t>
                </a:r>
                <a:r>
                  <a:rPr lang="zh-TW" altLang="en-US" sz="4000" b="1" dirty="0">
                    <a:solidFill>
                      <a:prstClr val="black"/>
                    </a:solidFill>
                    <a:ea typeface="華康儷宋 Std W5" panose="02020500000000000000" pitchFamily="18" charset="-120"/>
                  </a:rPr>
                  <a:t>列印平台</a:t>
                </a:r>
              </a:p>
            </p:txBody>
          </p:sp>
        </p:grpSp>
      </p:grpSp>
    </p:spTree>
    <p:extLst>
      <p:ext uri="{BB962C8B-B14F-4D97-AF65-F5344CB8AC3E}">
        <p14:creationId xmlns:p14="http://schemas.microsoft.com/office/powerpoint/2010/main" val="4117494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8836555" cy="923330"/>
          </a:xfrm>
          <a:prstGeom prst="rect">
            <a:avLst/>
          </a:prstGeom>
        </p:spPr>
        <p:txBody>
          <a:bodyPr lIns="0" tIns="0" rIns="0" bIns="0" rtlCol="0" anchor="ctr">
            <a:spAutoFit/>
          </a:bodyPr>
          <a:lstStyle/>
          <a:p>
            <a:pPr>
              <a:defRPr/>
            </a:pPr>
            <a:r>
              <a:rPr lang="zh-TW" altLang="en-US" sz="6000">
                <a:solidFill>
                  <a:schemeClr val="bg1"/>
                </a:solidFill>
                <a:latin typeface="華康儷宋 Std W5" panose="02020500000000000000" pitchFamily="18" charset="-120"/>
                <a:ea typeface="華康儷宋 Std W5" panose="02020500000000000000" pitchFamily="18" charset="-120"/>
              </a:rPr>
              <a:t>市場設計指導與建議</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endParaRPr lang="en-US" altLang="zh-TW" sz="3200" b="1" dirty="0">
              <a:solidFill>
                <a:srgbClr val="49659E"/>
              </a:solidFill>
              <a:ea typeface="華康儷宋 Std W5" panose="02020500000000000000" pitchFamily="18" charset="-120"/>
            </a:endParaRPr>
          </a:p>
          <a:p>
            <a:pPr marL="2343150" lvl="4" indent="-514350">
              <a:buFont typeface="+mj-lt"/>
              <a:buAutoNum type="arabicPeriod"/>
            </a:pPr>
            <a:r>
              <a:rPr lang="zh-TW" altLang="en-US" sz="3600" b="1" dirty="0">
                <a:solidFill>
                  <a:srgbClr val="49659E"/>
                </a:solidFill>
                <a:ea typeface="華康儷宋 Std W5" panose="02020500000000000000" pitchFamily="18" charset="-120"/>
              </a:rPr>
              <a:t>使用者參與度</a:t>
            </a:r>
            <a:endParaRPr lang="en-US" altLang="zh-TW" sz="3600" b="1" dirty="0">
              <a:solidFill>
                <a:srgbClr val="49659E"/>
              </a:solidFill>
              <a:ea typeface="華康儷宋 Std W5" panose="02020500000000000000" pitchFamily="18" charset="-120"/>
            </a:endParaRPr>
          </a:p>
          <a:p>
            <a:pPr lvl="5">
              <a:lnSpc>
                <a:spcPct val="150000"/>
              </a:lnSpc>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研究結果顯示，增加選擇能力會產生負向交叉效應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不平衡市場中，若只增加短邊（</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short side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）市場的選擇能力時，</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負向交叉效應將會導致整體上的負面影響。</a:t>
            </a:r>
            <a:endPar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只</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增加長邊（</a:t>
            </a:r>
            <a:r>
              <a:rPr kumimoji="0" lang="en-US" altLang="zh-TW"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long side</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）市場</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雙方的選擇能力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以最大化參與度。</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buFont typeface="+mj-lt"/>
              <a:buAutoNum type="arabicPeriod"/>
            </a:pPr>
            <a:r>
              <a:rPr kumimoji="0" lang="zh-TW" altLang="en-US" sz="36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配對結果</a:t>
            </a:r>
            <a:endParaRPr kumimoji="0" lang="en-US" altLang="zh-TW" sz="36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最佳的</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選擇能力取決於使用者行為主要是受</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還是</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影響。</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mj-lt"/>
              <a:buAutoNum type="circleNumWdWhitePlain"/>
            </a:pPr>
            <a:r>
              <a:rPr lang="zh-TW" altLang="en-US" sz="2800" b="1" dirty="0">
                <a:solidFill>
                  <a:srgbClr val="49659E"/>
                </a:solidFill>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驅動：</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限制</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該方的選擇能力。</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mj-lt"/>
              <a:buAutoNum type="circleNumWdWhitePlain"/>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驅動：</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該方的選擇能力。</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640694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19634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市場設計指導與建議－表六</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5" name="圖片 4">
            <a:extLst>
              <a:ext uri="{FF2B5EF4-FFF2-40B4-BE49-F238E27FC236}">
                <a16:creationId xmlns:a16="http://schemas.microsoft.com/office/drawing/2014/main" id="{265D61F5-B155-C5F9-846A-13C2E57A52A3}"/>
              </a:ext>
            </a:extLst>
          </p:cNvPr>
          <p:cNvPicPr>
            <a:picLocks noChangeAspect="1"/>
          </p:cNvPicPr>
          <p:nvPr/>
        </p:nvPicPr>
        <p:blipFill>
          <a:blip r:embed="rId5"/>
          <a:stretch>
            <a:fillRect/>
          </a:stretch>
        </p:blipFill>
        <p:spPr>
          <a:xfrm>
            <a:off x="911860" y="4028782"/>
            <a:ext cx="16464280" cy="3324518"/>
          </a:xfrm>
          <a:prstGeom prst="rect">
            <a:avLst/>
          </a:prstGeom>
        </p:spPr>
      </p:pic>
    </p:spTree>
    <p:extLst>
      <p:ext uri="{BB962C8B-B14F-4D97-AF65-F5344CB8AC3E}">
        <p14:creationId xmlns:p14="http://schemas.microsoft.com/office/powerpoint/2010/main" val="883983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47066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市場設計指導與建議－勞動力市場</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勞動力市場</a:t>
            </a:r>
            <a:r>
              <a:rPr lang="zh-TW" altLang="en-US" sz="3200" dirty="0">
                <a:solidFill>
                  <a:prstClr val="black"/>
                </a:solidFill>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集中了</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求職者和雇主</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之間的互動的平台，並控制每一方可以查看的職位空缺和應聘者。</a:t>
            </a:r>
          </a:p>
          <a:p>
            <a:pPr lvl="4"/>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buFont typeface="+mj-lt"/>
              <a:buAutoNum type="arabicPeriod"/>
            </a:pPr>
            <a:r>
              <a:rPr lang="zh-TW" altLang="en-US" sz="4000" b="1" dirty="0">
                <a:solidFill>
                  <a:srgbClr val="49659E"/>
                </a:solidFill>
                <a:ea typeface="華康儷宋 Std W5" panose="02020500000000000000" pitchFamily="18" charset="-120"/>
              </a:rPr>
              <a:t>最大化使用者參與度</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graphicFrame>
        <p:nvGraphicFramePr>
          <p:cNvPr id="3" name="資料庫圖表 2">
            <a:extLst>
              <a:ext uri="{FF2B5EF4-FFF2-40B4-BE49-F238E27FC236}">
                <a16:creationId xmlns:a16="http://schemas.microsoft.com/office/drawing/2014/main" id="{E8BB6625-1A04-E066-A0D5-8E76C5E04A73}"/>
              </a:ext>
            </a:extLst>
          </p:cNvPr>
          <p:cNvGraphicFramePr/>
          <p:nvPr>
            <p:extLst>
              <p:ext uri="{D42A27DB-BD31-4B8C-83A1-F6EECF244321}">
                <p14:modId xmlns:p14="http://schemas.microsoft.com/office/powerpoint/2010/main" val="255802414"/>
              </p:ext>
            </p:extLst>
          </p:nvPr>
        </p:nvGraphicFramePr>
        <p:xfrm>
          <a:off x="2667000" y="4610100"/>
          <a:ext cx="12192000" cy="48324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26409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571750" marR="0" lvl="4" indent="-74295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zh-TW" altLang="en-US" sz="4000" b="1" i="0" u="none" strike="noStrike" kern="1200" cap="none" spc="0" normalizeH="0" baseline="0" noProof="0" dirty="0">
                <a:ln>
                  <a:noFill/>
                </a:ln>
                <a:solidFill>
                  <a:srgbClr val="49659E"/>
                </a:solidFill>
                <a:effectLst/>
                <a:uLnTx/>
                <a:uFillTx/>
                <a:latin typeface="Calibri"/>
                <a:ea typeface="華康儷宋 Std W5" panose="02020500000000000000" pitchFamily="18" charset="-120"/>
                <a:cs typeface="+mn-cs"/>
              </a:rPr>
              <a:t>提高配對結果</a:t>
            </a: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勞動力市場中，</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「市場集中程度」是主要的驅動因素之一</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Azar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4"/>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TextBox 6">
            <a:extLst>
              <a:ext uri="{FF2B5EF4-FFF2-40B4-BE49-F238E27FC236}">
                <a16:creationId xmlns:a16="http://schemas.microsoft.com/office/drawing/2014/main" id="{4A1CD65C-557D-328F-94F7-D8E89EB620CE}"/>
              </a:ext>
            </a:extLst>
          </p:cNvPr>
          <p:cNvSpPr txBox="1"/>
          <p:nvPr/>
        </p:nvSpPr>
        <p:spPr>
          <a:xfrm>
            <a:off x="2133600" y="660349"/>
            <a:ext cx="147066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市場設計指導與建議－勞動力市場</a:t>
            </a:r>
          </a:p>
        </p:txBody>
      </p:sp>
      <p:graphicFrame>
        <p:nvGraphicFramePr>
          <p:cNvPr id="10" name="資料庫圖表 9">
            <a:extLst>
              <a:ext uri="{FF2B5EF4-FFF2-40B4-BE49-F238E27FC236}">
                <a16:creationId xmlns:a16="http://schemas.microsoft.com/office/drawing/2014/main" id="{173EFDEB-F5E2-EAC1-7534-C6E16FB258E7}"/>
              </a:ext>
            </a:extLst>
          </p:cNvPr>
          <p:cNvGraphicFramePr/>
          <p:nvPr>
            <p:extLst>
              <p:ext uri="{D42A27DB-BD31-4B8C-83A1-F6EECF244321}">
                <p14:modId xmlns:p14="http://schemas.microsoft.com/office/powerpoint/2010/main" val="2585170950"/>
              </p:ext>
            </p:extLst>
          </p:nvPr>
        </p:nvGraphicFramePr>
        <p:xfrm>
          <a:off x="9604102" y="3083251"/>
          <a:ext cx="7452360" cy="6476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34" name="群組 33">
            <a:extLst>
              <a:ext uri="{FF2B5EF4-FFF2-40B4-BE49-F238E27FC236}">
                <a16:creationId xmlns:a16="http://schemas.microsoft.com/office/drawing/2014/main" id="{BD84C40A-CB97-CA9E-FEA4-95262D2251B0}"/>
              </a:ext>
            </a:extLst>
          </p:cNvPr>
          <p:cNvGrpSpPr/>
          <p:nvPr/>
        </p:nvGrpSpPr>
        <p:grpSpPr>
          <a:xfrm>
            <a:off x="1263403" y="3072946"/>
            <a:ext cx="7452360" cy="6490154"/>
            <a:chOff x="1263403" y="3072946"/>
            <a:chExt cx="7452360" cy="6490154"/>
          </a:xfrm>
        </p:grpSpPr>
        <p:graphicFrame>
          <p:nvGraphicFramePr>
            <p:cNvPr id="7" name="資料庫圖表 6">
              <a:extLst>
                <a:ext uri="{FF2B5EF4-FFF2-40B4-BE49-F238E27FC236}">
                  <a16:creationId xmlns:a16="http://schemas.microsoft.com/office/drawing/2014/main" id="{5CA5F2CE-B778-5312-9844-3A690AF69C94}"/>
                </a:ext>
              </a:extLst>
            </p:cNvPr>
            <p:cNvGraphicFramePr/>
            <p:nvPr>
              <p:extLst>
                <p:ext uri="{D42A27DB-BD31-4B8C-83A1-F6EECF244321}">
                  <p14:modId xmlns:p14="http://schemas.microsoft.com/office/powerpoint/2010/main" val="1926341817"/>
                </p:ext>
              </p:extLst>
            </p:nvPr>
          </p:nvGraphicFramePr>
          <p:xfrm>
            <a:off x="1263403" y="3087100"/>
            <a:ext cx="7452360" cy="64760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15" name="群組 14">
              <a:extLst>
                <a:ext uri="{FF2B5EF4-FFF2-40B4-BE49-F238E27FC236}">
                  <a16:creationId xmlns:a16="http://schemas.microsoft.com/office/drawing/2014/main" id="{406637C2-B73A-7199-BE97-6DACF0CD17FD}"/>
                </a:ext>
              </a:extLst>
            </p:cNvPr>
            <p:cNvGrpSpPr/>
            <p:nvPr/>
          </p:nvGrpSpPr>
          <p:grpSpPr>
            <a:xfrm>
              <a:off x="1708614" y="3072946"/>
              <a:ext cx="5216652" cy="894809"/>
              <a:chOff x="149498" y="3852"/>
              <a:chExt cx="5216652" cy="894809"/>
            </a:xfrm>
            <a:solidFill>
              <a:schemeClr val="accent1"/>
            </a:solidFill>
          </p:grpSpPr>
          <p:sp>
            <p:nvSpPr>
              <p:cNvPr id="16" name="矩形: 圓角 15">
                <a:extLst>
                  <a:ext uri="{FF2B5EF4-FFF2-40B4-BE49-F238E27FC236}">
                    <a16:creationId xmlns:a16="http://schemas.microsoft.com/office/drawing/2014/main" id="{BF441A34-ADD1-9CB4-EB32-BF2ACED67E14}"/>
                  </a:ext>
                </a:extLst>
              </p:cNvPr>
              <p:cNvSpPr/>
              <p:nvPr/>
            </p:nvSpPr>
            <p:spPr>
              <a:xfrm>
                <a:off x="149498" y="3852"/>
                <a:ext cx="5216652" cy="894809"/>
              </a:xfrm>
              <a:prstGeom prst="roundRect">
                <a:avLst/>
              </a:prstGeom>
              <a:grpFill/>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txBody>
              <a:bodyPr/>
              <a:lstStyle/>
              <a:p>
                <a:endParaRPr lang="zh-TW" altLang="en-US"/>
              </a:p>
            </p:txBody>
          </p:sp>
          <p:sp>
            <p:nvSpPr>
              <p:cNvPr id="17" name="矩形: 圓角 4">
                <a:extLst>
                  <a:ext uri="{FF2B5EF4-FFF2-40B4-BE49-F238E27FC236}">
                    <a16:creationId xmlns:a16="http://schemas.microsoft.com/office/drawing/2014/main" id="{25629CA9-A73B-6FDC-2EF0-9128CB383DC3}"/>
                  </a:ext>
                </a:extLst>
              </p:cNvPr>
              <p:cNvSpPr txBox="1"/>
              <p:nvPr/>
            </p:nvSpPr>
            <p:spPr>
              <a:xfrm>
                <a:off x="193179" y="47533"/>
                <a:ext cx="5129290" cy="807447"/>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97177" tIns="0" rIns="197177" bIns="0" numCol="1" spcCol="1270" anchor="ctr" anchorCtr="0">
                <a:noAutofit/>
              </a:bodyPr>
              <a:lstStyle/>
              <a:p>
                <a:pPr marL="0" lvl="0" indent="0" algn="ctr" defTabSz="1600200">
                  <a:lnSpc>
                    <a:spcPct val="90000"/>
                  </a:lnSpc>
                  <a:spcBef>
                    <a:spcPct val="0"/>
                  </a:spcBef>
                  <a:spcAft>
                    <a:spcPct val="35000"/>
                  </a:spcAft>
                  <a:buNone/>
                </a:pPr>
                <a:r>
                  <a:rPr kumimoji="0" lang="zh-TW" altLang="en-US" sz="3600" b="1" i="0" u="none" strike="noStrike" kern="1200" cap="none" spc="0" normalizeH="0" baseline="0" dirty="0">
                    <a:ln/>
                    <a:effectLst/>
                    <a:uLnTx/>
                    <a:uFillTx/>
                    <a:ea typeface="華康儷宋 Std W5" panose="02020500000000000000" pitchFamily="18" charset="-120"/>
                    <a:cs typeface="+mn-cs"/>
                  </a:rPr>
                  <a:t>雇主</a:t>
                </a:r>
              </a:p>
            </p:txBody>
          </p:sp>
        </p:grpSp>
      </p:grpSp>
      <p:grpSp>
        <p:nvGrpSpPr>
          <p:cNvPr id="21" name="群組 20">
            <a:extLst>
              <a:ext uri="{FF2B5EF4-FFF2-40B4-BE49-F238E27FC236}">
                <a16:creationId xmlns:a16="http://schemas.microsoft.com/office/drawing/2014/main" id="{6886C3B6-01BF-1F61-4D52-E81C0F675BD1}"/>
              </a:ext>
            </a:extLst>
          </p:cNvPr>
          <p:cNvGrpSpPr/>
          <p:nvPr/>
        </p:nvGrpSpPr>
        <p:grpSpPr>
          <a:xfrm>
            <a:off x="2590580" y="4735935"/>
            <a:ext cx="13106841" cy="3163162"/>
            <a:chOff x="2057400" y="2427482"/>
            <a:chExt cx="3962400" cy="3163585"/>
          </a:xfrm>
        </p:grpSpPr>
        <p:grpSp>
          <p:nvGrpSpPr>
            <p:cNvPr id="22" name="群組 21">
              <a:extLst>
                <a:ext uri="{FF2B5EF4-FFF2-40B4-BE49-F238E27FC236}">
                  <a16:creationId xmlns:a16="http://schemas.microsoft.com/office/drawing/2014/main" id="{966FF59D-B2C3-26F3-2E06-6B0F7B62C6E5}"/>
                </a:ext>
              </a:extLst>
            </p:cNvPr>
            <p:cNvGrpSpPr/>
            <p:nvPr/>
          </p:nvGrpSpPr>
          <p:grpSpPr>
            <a:xfrm>
              <a:off x="2057400" y="2427482"/>
              <a:ext cx="3962400" cy="3163585"/>
              <a:chOff x="2057400" y="2427482"/>
              <a:chExt cx="3962400" cy="3163585"/>
            </a:xfrm>
          </p:grpSpPr>
          <p:grpSp>
            <p:nvGrpSpPr>
              <p:cNvPr id="24" name="群組 23">
                <a:extLst>
                  <a:ext uri="{FF2B5EF4-FFF2-40B4-BE49-F238E27FC236}">
                    <a16:creationId xmlns:a16="http://schemas.microsoft.com/office/drawing/2014/main" id="{B7884202-7442-7475-7FC5-6D7F8E470406}"/>
                  </a:ext>
                </a:extLst>
              </p:cNvPr>
              <p:cNvGrpSpPr/>
              <p:nvPr/>
            </p:nvGrpSpPr>
            <p:grpSpPr>
              <a:xfrm>
                <a:off x="2057400" y="3532282"/>
                <a:ext cx="3962400" cy="2058785"/>
                <a:chOff x="5818363" y="2933700"/>
                <a:chExt cx="11711648" cy="2594914"/>
              </a:xfrm>
            </p:grpSpPr>
            <p:grpSp>
              <p:nvGrpSpPr>
                <p:cNvPr id="26" name="群組 25">
                  <a:extLst>
                    <a:ext uri="{FF2B5EF4-FFF2-40B4-BE49-F238E27FC236}">
                      <a16:creationId xmlns:a16="http://schemas.microsoft.com/office/drawing/2014/main" id="{8852A8DE-B017-4A62-4244-4B55BEB827D1}"/>
                    </a:ext>
                  </a:extLst>
                </p:cNvPr>
                <p:cNvGrpSpPr/>
                <p:nvPr/>
              </p:nvGrpSpPr>
              <p:grpSpPr>
                <a:xfrm>
                  <a:off x="5818363" y="2933700"/>
                  <a:ext cx="11711648" cy="2594914"/>
                  <a:chOff x="7644518" y="3062754"/>
                  <a:chExt cx="6651274" cy="2594914"/>
                </a:xfrm>
              </p:grpSpPr>
              <p:grpSp>
                <p:nvGrpSpPr>
                  <p:cNvPr id="28" name="Group 3">
                    <a:extLst>
                      <a:ext uri="{FF2B5EF4-FFF2-40B4-BE49-F238E27FC236}">
                        <a16:creationId xmlns:a16="http://schemas.microsoft.com/office/drawing/2014/main" id="{413E72A0-1EE7-E0B5-4345-7AE0AC97EE83}"/>
                      </a:ext>
                    </a:extLst>
                  </p:cNvPr>
                  <p:cNvGrpSpPr/>
                  <p:nvPr/>
                </p:nvGrpSpPr>
                <p:grpSpPr>
                  <a:xfrm>
                    <a:off x="7644518" y="3062754"/>
                    <a:ext cx="6651274" cy="1028337"/>
                    <a:chOff x="0" y="-31128"/>
                    <a:chExt cx="8868365" cy="1371117"/>
                  </a:xfrm>
                </p:grpSpPr>
                <p:sp>
                  <p:nvSpPr>
                    <p:cNvPr id="32" name="AutoShape 4">
                      <a:extLst>
                        <a:ext uri="{FF2B5EF4-FFF2-40B4-BE49-F238E27FC236}">
                          <a16:creationId xmlns:a16="http://schemas.microsoft.com/office/drawing/2014/main" id="{70592188-DA07-240B-0B53-C3A88CAD30B2}"/>
                        </a:ext>
                      </a:extLst>
                    </p:cNvPr>
                    <p:cNvSpPr/>
                    <p:nvPr/>
                  </p:nvSpPr>
                  <p:spPr>
                    <a:xfrm>
                      <a:off x="0" y="-31128"/>
                      <a:ext cx="8868365" cy="1371117"/>
                    </a:xfrm>
                    <a:prstGeom prst="rect">
                      <a:avLst/>
                    </a:prstGeom>
                    <a:solidFill>
                      <a:schemeClr val="accent2">
                        <a:lumMod val="20000"/>
                        <a:lumOff val="80000"/>
                      </a:schemeClr>
                    </a:solidFill>
                  </p:spPr>
                  <p:txBody>
                    <a:bodyPr anchor="ctr"/>
                    <a:lstStyle/>
                    <a:p>
                      <a:pPr algn="ctr"/>
                      <a:endParaRPr lang="zh-TW" altLang="en-US" sz="1600" b="1" dirty="0"/>
                    </a:p>
                  </p:txBody>
                </p:sp>
                <p:sp>
                  <p:nvSpPr>
                    <p:cNvPr id="33" name="TextBox 5">
                      <a:extLst>
                        <a:ext uri="{FF2B5EF4-FFF2-40B4-BE49-F238E27FC236}">
                          <a16:creationId xmlns:a16="http://schemas.microsoft.com/office/drawing/2014/main" id="{FB25C1D9-ECFE-3BAB-D2EA-1234395A79C0}"/>
                        </a:ext>
                      </a:extLst>
                    </p:cNvPr>
                    <p:cNvSpPr txBox="1"/>
                    <p:nvPr/>
                  </p:nvSpPr>
                  <p:spPr>
                    <a:xfrm>
                      <a:off x="645056" y="307946"/>
                      <a:ext cx="7578253" cy="932331"/>
                    </a:xfrm>
                    <a:prstGeom prst="rect">
                      <a:avLst/>
                    </a:prstGeom>
                  </p:spPr>
                  <p:txBody>
                    <a:bodyPr lIns="0" tIns="0" rIns="0" bIns="0" rtlCol="0" anchor="ctr">
                      <a:spAutoFit/>
                    </a:bodyPr>
                    <a:lstStyle/>
                    <a:p>
                      <a:pPr marL="0" lvl="0" indent="0" algn="ctr">
                        <a:lnSpc>
                          <a:spcPts val="4480"/>
                        </a:lnSpc>
                      </a:pPr>
                      <a:endParaRPr lang="zh-TW" altLang="en-US" sz="3600" b="1" dirty="0">
                        <a:solidFill>
                          <a:prstClr val="black"/>
                        </a:solidFill>
                        <a:ea typeface="華康儷宋 Std W5" panose="02020500000000000000" pitchFamily="18" charset="-120"/>
                      </a:endParaRPr>
                    </a:p>
                  </p:txBody>
                </p:sp>
              </p:grpSp>
              <p:grpSp>
                <p:nvGrpSpPr>
                  <p:cNvPr id="29" name="Group 3">
                    <a:extLst>
                      <a:ext uri="{FF2B5EF4-FFF2-40B4-BE49-F238E27FC236}">
                        <a16:creationId xmlns:a16="http://schemas.microsoft.com/office/drawing/2014/main" id="{6173DA43-44FE-E096-260C-6FF25539F739}"/>
                      </a:ext>
                    </a:extLst>
                  </p:cNvPr>
                  <p:cNvGrpSpPr/>
                  <p:nvPr/>
                </p:nvGrpSpPr>
                <p:grpSpPr>
                  <a:xfrm>
                    <a:off x="7644518" y="4629331"/>
                    <a:ext cx="6651274" cy="1028337"/>
                    <a:chOff x="0" y="0"/>
                    <a:chExt cx="8868365" cy="1371117"/>
                  </a:xfrm>
                </p:grpSpPr>
                <p:sp>
                  <p:nvSpPr>
                    <p:cNvPr id="30" name="AutoShape 4">
                      <a:extLst>
                        <a:ext uri="{FF2B5EF4-FFF2-40B4-BE49-F238E27FC236}">
                          <a16:creationId xmlns:a16="http://schemas.microsoft.com/office/drawing/2014/main" id="{62680BC1-29E0-4BCE-5D00-C6ABABEC407E}"/>
                        </a:ext>
                      </a:extLst>
                    </p:cNvPr>
                    <p:cNvSpPr/>
                    <p:nvPr/>
                  </p:nvSpPr>
                  <p:spPr>
                    <a:xfrm>
                      <a:off x="0" y="0"/>
                      <a:ext cx="8868365" cy="1371117"/>
                    </a:xfrm>
                    <a:prstGeom prst="rect">
                      <a:avLst/>
                    </a:prstGeom>
                    <a:solidFill>
                      <a:schemeClr val="accent2">
                        <a:lumMod val="20000"/>
                        <a:lumOff val="80000"/>
                      </a:schemeClr>
                    </a:solidFill>
                  </p:spPr>
                  <p:txBody>
                    <a:bodyPr anchor="ctr"/>
                    <a:lstStyle/>
                    <a:p>
                      <a:pPr algn="ctr"/>
                      <a:endParaRPr lang="zh-TW" altLang="en-US" sz="1600"/>
                    </a:p>
                  </p:txBody>
                </p:sp>
                <p:sp>
                  <p:nvSpPr>
                    <p:cNvPr id="31" name="TextBox 5">
                      <a:extLst>
                        <a:ext uri="{FF2B5EF4-FFF2-40B4-BE49-F238E27FC236}">
                          <a16:creationId xmlns:a16="http://schemas.microsoft.com/office/drawing/2014/main" id="{B1AECF8D-DB45-6673-3FF7-DB7773F76ADB}"/>
                        </a:ext>
                      </a:extLst>
                    </p:cNvPr>
                    <p:cNvSpPr txBox="1"/>
                    <p:nvPr/>
                  </p:nvSpPr>
                  <p:spPr>
                    <a:xfrm>
                      <a:off x="645056" y="307946"/>
                      <a:ext cx="7578253" cy="926496"/>
                    </a:xfrm>
                    <a:prstGeom prst="rect">
                      <a:avLst/>
                    </a:prstGeom>
                  </p:spPr>
                  <p:txBody>
                    <a:bodyPr lIns="0" tIns="0" rIns="0" bIns="0" rtlCol="0" anchor="ctr">
                      <a:spAutoFit/>
                    </a:bodyPr>
                    <a:lstStyle/>
                    <a:p>
                      <a:pPr marL="0" lvl="0" indent="0" algn="ctr">
                        <a:lnSpc>
                          <a:spcPts val="4480"/>
                        </a:lnSpc>
                      </a:pPr>
                      <a:r>
                        <a:rPr lang="zh-TW" altLang="en-US" sz="3600" b="1" dirty="0">
                          <a:solidFill>
                            <a:prstClr val="black"/>
                          </a:solidFill>
                          <a:ea typeface="華康儷宋 Std W5" panose="02020500000000000000" pitchFamily="18" charset="-120"/>
                        </a:rPr>
                        <a:t>雇主主要受</a:t>
                      </a:r>
                      <a:r>
                        <a:rPr lang="zh-TW" altLang="en-US" sz="3600" b="1" dirty="0">
                          <a:solidFill>
                            <a:srgbClr val="EB5D5F"/>
                          </a:solidFill>
                          <a:ea typeface="華康儷宋 Std W5" panose="02020500000000000000" pitchFamily="18" charset="-120"/>
                        </a:rPr>
                        <a:t>競爭效應</a:t>
                      </a:r>
                      <a:r>
                        <a:rPr lang="zh-TW" altLang="en-US" sz="3600" b="1" dirty="0">
                          <a:solidFill>
                            <a:prstClr val="black"/>
                          </a:solidFill>
                          <a:ea typeface="華康儷宋 Std W5" panose="02020500000000000000" pitchFamily="18" charset="-120"/>
                        </a:rPr>
                        <a:t>驅動→</a:t>
                      </a:r>
                      <a:r>
                        <a:rPr lang="zh-TW" altLang="en-US" sz="3600" b="1" dirty="0">
                          <a:solidFill>
                            <a:srgbClr val="EB5D5F"/>
                          </a:solidFill>
                          <a:ea typeface="華康儷宋 Std W5" panose="02020500000000000000" pitchFamily="18" charset="-120"/>
                        </a:rPr>
                        <a:t>增加</a:t>
                      </a:r>
                      <a:r>
                        <a:rPr lang="zh-TW" altLang="en-US" sz="3600" b="1" dirty="0">
                          <a:solidFill>
                            <a:prstClr val="black"/>
                          </a:solidFill>
                          <a:ea typeface="華康儷宋 Std W5" panose="02020500000000000000" pitchFamily="18" charset="-120"/>
                        </a:rPr>
                        <a:t>雇主的選擇能力。</a:t>
                      </a:r>
                    </a:p>
                  </p:txBody>
                </p:sp>
              </p:grpSp>
            </p:grpSp>
            <p:sp>
              <p:nvSpPr>
                <p:cNvPr id="27" name="TextBox 5">
                  <a:extLst>
                    <a:ext uri="{FF2B5EF4-FFF2-40B4-BE49-F238E27FC236}">
                      <a16:creationId xmlns:a16="http://schemas.microsoft.com/office/drawing/2014/main" id="{13F130E4-2C8B-DD88-E6EC-4A4717A39426}"/>
                    </a:ext>
                  </a:extLst>
                </p:cNvPr>
                <p:cNvSpPr txBox="1"/>
                <p:nvPr/>
              </p:nvSpPr>
              <p:spPr>
                <a:xfrm>
                  <a:off x="6530906" y="3097715"/>
                  <a:ext cx="10668001" cy="694963"/>
                </a:xfrm>
                <a:prstGeom prst="rect">
                  <a:avLst/>
                </a:prstGeom>
              </p:spPr>
              <p:txBody>
                <a:bodyPr wrap="square" lIns="0" tIns="0" rIns="0" bIns="0" rtlCol="0" anchor="ctr">
                  <a:spAutoFit/>
                </a:bodyPr>
                <a:lstStyle/>
                <a:p>
                  <a:pPr algn="ctr">
                    <a:lnSpc>
                      <a:spcPts val="4480"/>
                    </a:lnSpc>
                    <a:spcBef>
                      <a:spcPts val="0"/>
                    </a:spcBef>
                    <a:spcAft>
                      <a:spcPts val="0"/>
                    </a:spcAft>
                  </a:pPr>
                  <a:r>
                    <a:rPr lang="zh-TW" altLang="en-US" sz="3600" b="1" dirty="0">
                      <a:solidFill>
                        <a:prstClr val="black"/>
                      </a:solidFill>
                      <a:ea typeface="華康儷宋 Std W5" panose="02020500000000000000" pitchFamily="18" charset="-120"/>
                    </a:rPr>
                    <a:t>求職者主要受</a:t>
                  </a:r>
                  <a:r>
                    <a:rPr lang="zh-TW" altLang="en-US" sz="3600" b="1" dirty="0">
                      <a:solidFill>
                        <a:srgbClr val="EB5D5F"/>
                      </a:solidFill>
                      <a:ea typeface="華康儷宋 Std W5" panose="02020500000000000000" pitchFamily="18" charset="-120"/>
                    </a:rPr>
                    <a:t>選擇效應</a:t>
                  </a:r>
                  <a:r>
                    <a:rPr lang="zh-TW" altLang="en-US" sz="3600" b="1" dirty="0">
                      <a:solidFill>
                        <a:prstClr val="black"/>
                      </a:solidFill>
                      <a:ea typeface="華康儷宋 Std W5" panose="02020500000000000000" pitchFamily="18" charset="-120"/>
                    </a:rPr>
                    <a:t>驅動→</a:t>
                  </a:r>
                  <a:r>
                    <a:rPr lang="zh-TW" altLang="en-US" sz="3600" b="1" dirty="0">
                      <a:solidFill>
                        <a:srgbClr val="EB5D5F"/>
                      </a:solidFill>
                      <a:ea typeface="華康儷宋 Std W5" panose="02020500000000000000" pitchFamily="18" charset="-120"/>
                    </a:rPr>
                    <a:t>限制</a:t>
                  </a:r>
                  <a:r>
                    <a:rPr lang="zh-TW" altLang="en-US" sz="3600" b="1" dirty="0">
                      <a:solidFill>
                        <a:prstClr val="black"/>
                      </a:solidFill>
                      <a:ea typeface="華康儷宋 Std W5" panose="02020500000000000000" pitchFamily="18" charset="-120"/>
                    </a:rPr>
                    <a:t>求職者的選擇能力。</a:t>
                  </a:r>
                </a:p>
              </p:txBody>
            </p:sp>
          </p:grpSp>
          <p:sp>
            <p:nvSpPr>
              <p:cNvPr id="25" name="AutoShape 4">
                <a:extLst>
                  <a:ext uri="{FF2B5EF4-FFF2-40B4-BE49-F238E27FC236}">
                    <a16:creationId xmlns:a16="http://schemas.microsoft.com/office/drawing/2014/main" id="{5B06515C-A9FF-0539-6529-6E181215C481}"/>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pPr algn="ctr"/>
                <a:endParaRPr lang="zh-TW" altLang="en-US" sz="1600" b="1" dirty="0"/>
              </a:p>
            </p:txBody>
          </p:sp>
        </p:grpSp>
        <p:sp>
          <p:nvSpPr>
            <p:cNvPr id="23" name="TextBox 5">
              <a:extLst>
                <a:ext uri="{FF2B5EF4-FFF2-40B4-BE49-F238E27FC236}">
                  <a16:creationId xmlns:a16="http://schemas.microsoft.com/office/drawing/2014/main" id="{E03E7699-6285-E6BC-DAAA-62A7A40983C2}"/>
                </a:ext>
              </a:extLst>
            </p:cNvPr>
            <p:cNvSpPr txBox="1"/>
            <p:nvPr/>
          </p:nvSpPr>
          <p:spPr>
            <a:xfrm>
              <a:off x="2233948" y="2470434"/>
              <a:ext cx="3609303" cy="729337"/>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lang="zh-TW" altLang="en-US" sz="3600" b="1" dirty="0">
                  <a:solidFill>
                    <a:prstClr val="black"/>
                  </a:solidFill>
                  <a:latin typeface="華康儷宋 Std W5" panose="02020500000000000000" pitchFamily="18" charset="-120"/>
                  <a:ea typeface="華康儷宋 Std W5" panose="02020500000000000000" pitchFamily="18" charset="-120"/>
                </a:rPr>
                <a:t>判斷市場兩側分別受何種效應驅動為主，決定選擇能力調整</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spTree>
    <p:extLst>
      <p:ext uri="{BB962C8B-B14F-4D97-AF65-F5344CB8AC3E}">
        <p14:creationId xmlns:p14="http://schemas.microsoft.com/office/powerpoint/2010/main" val="40820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438400" y="62327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摘要</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研究目的：探討</a:t>
            </a:r>
            <a:r>
              <a:rPr lang="zh-TW" altLang="en-US" sz="3200" b="0" i="0" dirty="0">
                <a:solidFill>
                  <a:srgbClr val="FF0000"/>
                </a:solidFill>
                <a:effectLst/>
                <a:latin typeface="華康儷宋 Std W5" panose="02020500000000000000" pitchFamily="18" charset="-120"/>
                <a:ea typeface="華康儷宋 Std W5" panose="02020500000000000000" pitchFamily="18" charset="-120"/>
              </a:rPr>
              <a:t>選擇能力（</a:t>
            </a:r>
            <a:r>
              <a:rPr lang="en-US" altLang="zh-TW" sz="3200" b="0" i="0" dirty="0">
                <a:solidFill>
                  <a:srgbClr val="FF0000"/>
                </a:solidFill>
                <a:effectLst/>
                <a:latin typeface="華康儷宋 Std W5" panose="02020500000000000000" pitchFamily="18" charset="-120"/>
                <a:ea typeface="華康儷宋 Std W5" panose="02020500000000000000" pitchFamily="18" charset="-120"/>
              </a:rPr>
              <a:t>choice capacity</a:t>
            </a:r>
            <a:r>
              <a:rPr lang="zh-TW" altLang="en-US" sz="3200" b="0" i="0" dirty="0">
                <a:solidFill>
                  <a:srgbClr val="FF0000"/>
                </a:solidFill>
                <a:effectLst/>
                <a:latin typeface="華康儷宋 Std W5" panose="02020500000000000000" pitchFamily="18" charset="-120"/>
                <a:ea typeface="華康儷宋 Std W5" panose="02020500000000000000" pitchFamily="18" charset="-120"/>
              </a:rPr>
              <a:t>）</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對線上配對平台</a:t>
            </a:r>
            <a:r>
              <a:rPr lang="zh-TW" altLang="en-US" sz="3200" b="0" i="0" dirty="0">
                <a:solidFill>
                  <a:srgbClr val="FF0000"/>
                </a:solidFill>
                <a:effectLst/>
                <a:latin typeface="華康儷宋 Std W5" panose="02020500000000000000" pitchFamily="18" charset="-120"/>
                <a:ea typeface="華康儷宋 Std W5" panose="02020500000000000000" pitchFamily="18" charset="-120"/>
              </a:rPr>
              <a:t>使用者參與度和配對結果</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的影響</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研究方</a:t>
            </a:r>
            <a:r>
              <a:rPr lang="zh-TW" altLang="en-US" sz="3200" dirty="0">
                <a:solidFill>
                  <a:srgbClr val="0D0D0D"/>
                </a:solidFill>
                <a:latin typeface="華康儷宋 Std W5" panose="02020500000000000000" pitchFamily="18" charset="-120"/>
                <a:ea typeface="華康儷宋 Std W5" panose="02020500000000000000" pitchFamily="18" charset="-120"/>
              </a:rPr>
              <a:t>法</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：透過與線上配對平台合作，進行隨機實驗</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實驗設計：</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選擇相似年齡且居住在相同地理位置的使用者</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設計四個實驗組，每組的選擇能力不同</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將使用者隨機分配到不同實驗組中</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結果發現：</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增加</a:t>
            </a:r>
            <a:r>
              <a:rPr lang="zh-TW" altLang="en-US" sz="2800" b="0" i="0" dirty="0">
                <a:solidFill>
                  <a:schemeClr val="tx2"/>
                </a:solidFill>
                <a:effectLst/>
                <a:latin typeface="華康儷宋 Std W5" panose="02020500000000000000" pitchFamily="18" charset="-120"/>
                <a:ea typeface="華康儷宋 Std W5" panose="02020500000000000000" pitchFamily="18" charset="-120"/>
              </a:rPr>
              <a:t>男性</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使用者的選擇能力</a:t>
            </a:r>
            <a:r>
              <a:rPr lang="zh-TW" altLang="en-US" sz="2800" b="0" i="0" dirty="0">
                <a:solidFill>
                  <a:schemeClr val="tx2"/>
                </a:solidFill>
                <a:effectLst/>
                <a:latin typeface="華康儷宋 Std W5" panose="02020500000000000000" pitchFamily="18" charset="-120"/>
                <a:ea typeface="華康儷宋 Std W5" panose="02020500000000000000" pitchFamily="18" charset="-120"/>
              </a:rPr>
              <a:t>提高參與度</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增加</a:t>
            </a:r>
            <a:r>
              <a:rPr lang="zh-TW" altLang="en-US" sz="2800" b="0" i="0" dirty="0">
                <a:solidFill>
                  <a:schemeClr val="accent2"/>
                </a:solidFill>
                <a:effectLst/>
                <a:latin typeface="華康儷宋 Std W5" panose="02020500000000000000" pitchFamily="18" charset="-120"/>
                <a:ea typeface="華康儷宋 Std W5" panose="02020500000000000000" pitchFamily="18" charset="-120"/>
              </a:rPr>
              <a:t>女性</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使用者的選擇能力</a:t>
            </a:r>
            <a:r>
              <a:rPr lang="zh-TW" altLang="en-US" sz="2800" b="0" i="0" dirty="0">
                <a:solidFill>
                  <a:schemeClr val="tx1"/>
                </a:solidFill>
                <a:effectLst/>
                <a:latin typeface="華康儷宋 Std W5" panose="02020500000000000000" pitchFamily="18" charset="-120"/>
                <a:ea typeface="華康儷宋 Std W5" panose="02020500000000000000" pitchFamily="18" charset="-120"/>
              </a:rPr>
              <a:t>最有效</a:t>
            </a:r>
            <a:r>
              <a:rPr lang="zh-TW" altLang="en-US" sz="2800" b="0" i="0" dirty="0">
                <a:solidFill>
                  <a:schemeClr val="accent2"/>
                </a:solidFill>
                <a:effectLst/>
                <a:latin typeface="華康儷宋 Std W5" panose="02020500000000000000" pitchFamily="18" charset="-120"/>
                <a:ea typeface="華康儷宋 Std W5" panose="02020500000000000000" pitchFamily="18" charset="-120"/>
              </a:rPr>
              <a:t>提高配對結果</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有效機制：</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提出並實證了四種不同選擇能力設計的潛在機制。</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推廣性：</a:t>
            </a:r>
            <a:endParaRPr lang="en-US" altLang="zh-TW" sz="3200" b="0" i="0" dirty="0">
              <a:solidFill>
                <a:srgbClr val="0D0D0D"/>
              </a:solidFill>
              <a:effectLst/>
              <a:latin typeface="華康儷宋 Std W5" panose="02020500000000000000" pitchFamily="18" charset="-120"/>
              <a:ea typeface="華康儷宋 Std W5" panose="02020500000000000000" pitchFamily="18" charset="-120"/>
            </a:endParaRPr>
          </a:p>
          <a:p>
            <a:pPr marL="914400" lvl="1" indent="-457200">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將研究結果擴展到其他線上配對平台，探討如何設計選擇能力以提高參與度和配對結果。</a:t>
            </a:r>
          </a:p>
          <a:p>
            <a:endParaRPr lang="zh-TW" altLang="en-US" dirty="0"/>
          </a:p>
        </p:txBody>
      </p:sp>
    </p:spTree>
    <p:extLst>
      <p:ext uri="{BB962C8B-B14F-4D97-AF65-F5344CB8AC3E}">
        <p14:creationId xmlns:p14="http://schemas.microsoft.com/office/powerpoint/2010/main" val="25880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集合「需要</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列印功能的設計師」和「提供</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列印服務供應商」</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p>
          <a:p>
            <a:pPr marL="2343150" marR="0" lvl="4" indent="-51435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altLang="zh-TW" sz="4000" b="1" i="0" u="none" strike="noStrike" kern="1200" cap="none" spc="0" normalizeH="0" baseline="0" noProof="0" dirty="0">
              <a:ln>
                <a:noFill/>
              </a:ln>
              <a:solidFill>
                <a:srgbClr val="49659E"/>
              </a:solidFill>
              <a:effectLst/>
              <a:uLnTx/>
              <a:uFillTx/>
              <a:latin typeface="Calibri"/>
              <a:ea typeface="華康儷宋 Std W5" panose="02020500000000000000" pitchFamily="18" charset="-120"/>
              <a:cs typeface="+mn-cs"/>
            </a:endParaRPr>
          </a:p>
          <a:p>
            <a:pPr marL="2343150" marR="0" lvl="4"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zh-TW" altLang="en-US" sz="4000" b="1" i="0" u="none" strike="noStrike" kern="1200" cap="none" spc="0" normalizeH="0" baseline="0" noProof="0" dirty="0">
                <a:ln>
                  <a:noFill/>
                </a:ln>
                <a:solidFill>
                  <a:srgbClr val="49659E"/>
                </a:solidFill>
                <a:effectLst/>
                <a:uLnTx/>
                <a:uFillTx/>
                <a:latin typeface="Calibri"/>
                <a:ea typeface="華康儷宋 Std W5" panose="02020500000000000000" pitchFamily="18" charset="-120"/>
                <a:cs typeface="+mn-cs"/>
              </a:rPr>
              <a:t>最大化使用者參與度</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TextBox 6">
            <a:extLst>
              <a:ext uri="{FF2B5EF4-FFF2-40B4-BE49-F238E27FC236}">
                <a16:creationId xmlns:a16="http://schemas.microsoft.com/office/drawing/2014/main" id="{579EEC3C-4424-A3D8-0AE6-5B60F6C5347B}"/>
              </a:ext>
            </a:extLst>
          </p:cNvPr>
          <p:cNvSpPr txBox="1"/>
          <p:nvPr/>
        </p:nvSpPr>
        <p:spPr>
          <a:xfrm>
            <a:off x="2133600" y="660349"/>
            <a:ext cx="137922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r>
              <a:rPr lang="en-US" altLang="zh-TW" sz="6000" dirty="0">
                <a:solidFill>
                  <a:schemeClr val="bg1"/>
                </a:solidFill>
                <a:latin typeface="華康儷宋 Std W5" panose="02020500000000000000" pitchFamily="18" charset="-120"/>
                <a:ea typeface="華康儷宋 Std W5" panose="02020500000000000000" pitchFamily="18" charset="-120"/>
              </a:rPr>
              <a:t>3D</a:t>
            </a:r>
            <a:r>
              <a:rPr lang="zh-TW" altLang="en-US" sz="6000" dirty="0">
                <a:solidFill>
                  <a:schemeClr val="bg1"/>
                </a:solidFill>
                <a:latin typeface="華康儷宋 Std W5" panose="02020500000000000000" pitchFamily="18" charset="-120"/>
                <a:ea typeface="華康儷宋 Std W5" panose="02020500000000000000" pitchFamily="18" charset="-120"/>
              </a:rPr>
              <a:t>列印平台</a:t>
            </a:r>
          </a:p>
        </p:txBody>
      </p:sp>
      <p:graphicFrame>
        <p:nvGraphicFramePr>
          <p:cNvPr id="13" name="資料庫圖表 12">
            <a:extLst>
              <a:ext uri="{FF2B5EF4-FFF2-40B4-BE49-F238E27FC236}">
                <a16:creationId xmlns:a16="http://schemas.microsoft.com/office/drawing/2014/main" id="{F74F6307-2FFC-224F-0E13-C9B1A185EDD7}"/>
              </a:ext>
            </a:extLst>
          </p:cNvPr>
          <p:cNvGraphicFramePr/>
          <p:nvPr>
            <p:extLst>
              <p:ext uri="{D42A27DB-BD31-4B8C-83A1-F6EECF244321}">
                <p14:modId xmlns:p14="http://schemas.microsoft.com/office/powerpoint/2010/main" val="3700632774"/>
              </p:ext>
            </p:extLst>
          </p:nvPr>
        </p:nvGraphicFramePr>
        <p:xfrm>
          <a:off x="1790700" y="4610100"/>
          <a:ext cx="14706600" cy="48324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023042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571750" marR="0" lvl="4" indent="-74295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zh-TW" altLang="en-US" sz="4000" b="1" i="0" u="none" strike="noStrike" kern="1200" cap="none" spc="0" normalizeH="0" baseline="0" noProof="0" dirty="0">
                <a:ln>
                  <a:noFill/>
                </a:ln>
                <a:solidFill>
                  <a:srgbClr val="49659E"/>
                </a:solidFill>
                <a:effectLst/>
                <a:uLnTx/>
                <a:uFillTx/>
                <a:latin typeface="Calibri"/>
                <a:ea typeface="華康儷宋 Std W5" panose="02020500000000000000" pitchFamily="18" charset="-120"/>
                <a:cs typeface="+mn-cs"/>
              </a:rPr>
              <a:t>提高配對結果</a:t>
            </a:r>
          </a:p>
          <a:p>
            <a:pPr lvl="4"/>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列印平台主要驅動力：設計師受</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設計規範</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影響，而供應商受</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自身能力影響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Azar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4"/>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TextBox 6">
            <a:extLst>
              <a:ext uri="{FF2B5EF4-FFF2-40B4-BE49-F238E27FC236}">
                <a16:creationId xmlns:a16="http://schemas.microsoft.com/office/drawing/2014/main" id="{4A1CD65C-557D-328F-94F7-D8E89EB620CE}"/>
              </a:ext>
            </a:extLst>
          </p:cNvPr>
          <p:cNvSpPr txBox="1"/>
          <p:nvPr/>
        </p:nvSpPr>
        <p:spPr>
          <a:xfrm>
            <a:off x="2133600" y="660349"/>
            <a:ext cx="147066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r>
              <a:rPr lang="en-US" altLang="zh-TW" sz="6000" dirty="0">
                <a:solidFill>
                  <a:schemeClr val="bg1"/>
                </a:solidFill>
                <a:latin typeface="華康儷宋 Std W5" panose="02020500000000000000" pitchFamily="18" charset="-120"/>
                <a:ea typeface="華康儷宋 Std W5" panose="02020500000000000000" pitchFamily="18" charset="-120"/>
              </a:rPr>
              <a:t> 3D</a:t>
            </a:r>
            <a:r>
              <a:rPr lang="zh-TW" altLang="en-US" sz="6000" dirty="0">
                <a:solidFill>
                  <a:schemeClr val="bg1"/>
                </a:solidFill>
                <a:latin typeface="華康儷宋 Std W5" panose="02020500000000000000" pitchFamily="18" charset="-120"/>
                <a:ea typeface="華康儷宋 Std W5" panose="02020500000000000000" pitchFamily="18" charset="-120"/>
              </a:rPr>
              <a:t>列印平台</a:t>
            </a:r>
          </a:p>
        </p:txBody>
      </p:sp>
      <p:graphicFrame>
        <p:nvGraphicFramePr>
          <p:cNvPr id="10" name="資料庫圖表 9">
            <a:extLst>
              <a:ext uri="{FF2B5EF4-FFF2-40B4-BE49-F238E27FC236}">
                <a16:creationId xmlns:a16="http://schemas.microsoft.com/office/drawing/2014/main" id="{173EFDEB-F5E2-EAC1-7534-C6E16FB258E7}"/>
              </a:ext>
            </a:extLst>
          </p:cNvPr>
          <p:cNvGraphicFramePr/>
          <p:nvPr>
            <p:extLst>
              <p:ext uri="{D42A27DB-BD31-4B8C-83A1-F6EECF244321}">
                <p14:modId xmlns:p14="http://schemas.microsoft.com/office/powerpoint/2010/main" val="750308854"/>
              </p:ext>
            </p:extLst>
          </p:nvPr>
        </p:nvGraphicFramePr>
        <p:xfrm>
          <a:off x="9604102" y="3083251"/>
          <a:ext cx="7452360" cy="587024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34" name="群組 33">
            <a:extLst>
              <a:ext uri="{FF2B5EF4-FFF2-40B4-BE49-F238E27FC236}">
                <a16:creationId xmlns:a16="http://schemas.microsoft.com/office/drawing/2014/main" id="{BD84C40A-CB97-CA9E-FEA4-95262D2251B0}"/>
              </a:ext>
            </a:extLst>
          </p:cNvPr>
          <p:cNvGrpSpPr/>
          <p:nvPr/>
        </p:nvGrpSpPr>
        <p:grpSpPr>
          <a:xfrm>
            <a:off x="1263403" y="3072946"/>
            <a:ext cx="7452360" cy="6490154"/>
            <a:chOff x="1263403" y="3072946"/>
            <a:chExt cx="7452360" cy="6490154"/>
          </a:xfrm>
        </p:grpSpPr>
        <p:graphicFrame>
          <p:nvGraphicFramePr>
            <p:cNvPr id="7" name="資料庫圖表 6">
              <a:extLst>
                <a:ext uri="{FF2B5EF4-FFF2-40B4-BE49-F238E27FC236}">
                  <a16:creationId xmlns:a16="http://schemas.microsoft.com/office/drawing/2014/main" id="{5CA5F2CE-B778-5312-9844-3A690AF69C94}"/>
                </a:ext>
              </a:extLst>
            </p:cNvPr>
            <p:cNvGraphicFramePr/>
            <p:nvPr>
              <p:extLst>
                <p:ext uri="{D42A27DB-BD31-4B8C-83A1-F6EECF244321}">
                  <p14:modId xmlns:p14="http://schemas.microsoft.com/office/powerpoint/2010/main" val="3209431583"/>
                </p:ext>
              </p:extLst>
            </p:nvPr>
          </p:nvGraphicFramePr>
          <p:xfrm>
            <a:off x="1263403" y="3087100"/>
            <a:ext cx="7452360" cy="64760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15" name="群組 14">
              <a:extLst>
                <a:ext uri="{FF2B5EF4-FFF2-40B4-BE49-F238E27FC236}">
                  <a16:creationId xmlns:a16="http://schemas.microsoft.com/office/drawing/2014/main" id="{406637C2-B73A-7199-BE97-6DACF0CD17FD}"/>
                </a:ext>
              </a:extLst>
            </p:cNvPr>
            <p:cNvGrpSpPr/>
            <p:nvPr/>
          </p:nvGrpSpPr>
          <p:grpSpPr>
            <a:xfrm>
              <a:off x="1708614" y="3072946"/>
              <a:ext cx="5216652" cy="894809"/>
              <a:chOff x="149498" y="3852"/>
              <a:chExt cx="5216652" cy="894809"/>
            </a:xfrm>
            <a:solidFill>
              <a:schemeClr val="accent1"/>
            </a:solidFill>
          </p:grpSpPr>
          <p:sp>
            <p:nvSpPr>
              <p:cNvPr id="16" name="矩形: 圓角 15">
                <a:extLst>
                  <a:ext uri="{FF2B5EF4-FFF2-40B4-BE49-F238E27FC236}">
                    <a16:creationId xmlns:a16="http://schemas.microsoft.com/office/drawing/2014/main" id="{BF441A34-ADD1-9CB4-EB32-BF2ACED67E14}"/>
                  </a:ext>
                </a:extLst>
              </p:cNvPr>
              <p:cNvSpPr/>
              <p:nvPr/>
            </p:nvSpPr>
            <p:spPr>
              <a:xfrm>
                <a:off x="149498" y="3852"/>
                <a:ext cx="5216652" cy="894809"/>
              </a:xfrm>
              <a:prstGeom prst="roundRect">
                <a:avLst/>
              </a:prstGeom>
              <a:grpFill/>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txBody>
              <a:bodyPr/>
              <a:lstStyle/>
              <a:p>
                <a:endParaRPr lang="zh-TW" altLang="en-US"/>
              </a:p>
            </p:txBody>
          </p:sp>
          <p:sp>
            <p:nvSpPr>
              <p:cNvPr id="17" name="矩形: 圓角 4">
                <a:extLst>
                  <a:ext uri="{FF2B5EF4-FFF2-40B4-BE49-F238E27FC236}">
                    <a16:creationId xmlns:a16="http://schemas.microsoft.com/office/drawing/2014/main" id="{25629CA9-A73B-6FDC-2EF0-9128CB383DC3}"/>
                  </a:ext>
                </a:extLst>
              </p:cNvPr>
              <p:cNvSpPr txBox="1"/>
              <p:nvPr/>
            </p:nvSpPr>
            <p:spPr>
              <a:xfrm>
                <a:off x="193179" y="47533"/>
                <a:ext cx="5129290" cy="807447"/>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97177" tIns="0" rIns="197177" bIns="0" numCol="1" spcCol="1270" anchor="ctr" anchorCtr="0">
                <a:noAutofit/>
              </a:bodyPr>
              <a:lstStyle/>
              <a:p>
                <a:pPr marL="0" lvl="0" indent="0" algn="ctr" defTabSz="1600200">
                  <a:lnSpc>
                    <a:spcPct val="90000"/>
                  </a:lnSpc>
                  <a:spcBef>
                    <a:spcPct val="0"/>
                  </a:spcBef>
                  <a:spcAft>
                    <a:spcPct val="35000"/>
                  </a:spcAft>
                  <a:buNone/>
                </a:pPr>
                <a:r>
                  <a:rPr kumimoji="0" lang="zh-TW" altLang="en-US" sz="3600" b="1" i="0" u="none" strike="noStrike" kern="1200" cap="none" spc="0" normalizeH="0" baseline="0" dirty="0">
                    <a:ln/>
                    <a:effectLst/>
                    <a:uLnTx/>
                    <a:uFillTx/>
                    <a:ea typeface="華康儷宋 Std W5" panose="02020500000000000000" pitchFamily="18" charset="-120"/>
                    <a:cs typeface="+mn-cs"/>
                  </a:rPr>
                  <a:t>設計師</a:t>
                </a:r>
              </a:p>
            </p:txBody>
          </p:sp>
        </p:grpSp>
      </p:grpSp>
      <p:grpSp>
        <p:nvGrpSpPr>
          <p:cNvPr id="5" name="群組 4">
            <a:extLst>
              <a:ext uri="{FF2B5EF4-FFF2-40B4-BE49-F238E27FC236}">
                <a16:creationId xmlns:a16="http://schemas.microsoft.com/office/drawing/2014/main" id="{901B2240-0DA6-0ED4-706B-917D3703A862}"/>
              </a:ext>
            </a:extLst>
          </p:cNvPr>
          <p:cNvGrpSpPr/>
          <p:nvPr/>
        </p:nvGrpSpPr>
        <p:grpSpPr>
          <a:xfrm>
            <a:off x="2590580" y="4735935"/>
            <a:ext cx="13106841" cy="3163162"/>
            <a:chOff x="2057400" y="2427482"/>
            <a:chExt cx="3962400" cy="3163585"/>
          </a:xfrm>
        </p:grpSpPr>
        <p:grpSp>
          <p:nvGrpSpPr>
            <p:cNvPr id="6" name="群組 5">
              <a:extLst>
                <a:ext uri="{FF2B5EF4-FFF2-40B4-BE49-F238E27FC236}">
                  <a16:creationId xmlns:a16="http://schemas.microsoft.com/office/drawing/2014/main" id="{87F22462-FDD3-9561-2271-40C11FECAA03}"/>
                </a:ext>
              </a:extLst>
            </p:cNvPr>
            <p:cNvGrpSpPr/>
            <p:nvPr/>
          </p:nvGrpSpPr>
          <p:grpSpPr>
            <a:xfrm>
              <a:off x="2057400" y="2427482"/>
              <a:ext cx="3962400" cy="3163585"/>
              <a:chOff x="2057400" y="2427482"/>
              <a:chExt cx="3962400" cy="3163585"/>
            </a:xfrm>
          </p:grpSpPr>
          <p:grpSp>
            <p:nvGrpSpPr>
              <p:cNvPr id="11" name="群組 10">
                <a:extLst>
                  <a:ext uri="{FF2B5EF4-FFF2-40B4-BE49-F238E27FC236}">
                    <a16:creationId xmlns:a16="http://schemas.microsoft.com/office/drawing/2014/main" id="{54768272-C96F-8C34-3620-7C348830648F}"/>
                  </a:ext>
                </a:extLst>
              </p:cNvPr>
              <p:cNvGrpSpPr/>
              <p:nvPr/>
            </p:nvGrpSpPr>
            <p:grpSpPr>
              <a:xfrm>
                <a:off x="2057400" y="3532282"/>
                <a:ext cx="3962400" cy="2058785"/>
                <a:chOff x="5818363" y="2933700"/>
                <a:chExt cx="11711648" cy="2594914"/>
              </a:xfrm>
            </p:grpSpPr>
            <p:grpSp>
              <p:nvGrpSpPr>
                <p:cNvPr id="13" name="群組 12">
                  <a:extLst>
                    <a:ext uri="{FF2B5EF4-FFF2-40B4-BE49-F238E27FC236}">
                      <a16:creationId xmlns:a16="http://schemas.microsoft.com/office/drawing/2014/main" id="{027C6248-F212-F79B-1337-E88A1A701551}"/>
                    </a:ext>
                  </a:extLst>
                </p:cNvPr>
                <p:cNvGrpSpPr/>
                <p:nvPr/>
              </p:nvGrpSpPr>
              <p:grpSpPr>
                <a:xfrm>
                  <a:off x="5818363" y="2933700"/>
                  <a:ext cx="11711648" cy="2594914"/>
                  <a:chOff x="7644518" y="3062754"/>
                  <a:chExt cx="6651274" cy="2594914"/>
                </a:xfrm>
              </p:grpSpPr>
              <p:grpSp>
                <p:nvGrpSpPr>
                  <p:cNvPr id="18" name="Group 3">
                    <a:extLst>
                      <a:ext uri="{FF2B5EF4-FFF2-40B4-BE49-F238E27FC236}">
                        <a16:creationId xmlns:a16="http://schemas.microsoft.com/office/drawing/2014/main" id="{55F69F02-E8C4-1197-4EBD-4A13F3CD7509}"/>
                      </a:ext>
                    </a:extLst>
                  </p:cNvPr>
                  <p:cNvGrpSpPr/>
                  <p:nvPr/>
                </p:nvGrpSpPr>
                <p:grpSpPr>
                  <a:xfrm>
                    <a:off x="7644518" y="3062754"/>
                    <a:ext cx="6651274" cy="1028337"/>
                    <a:chOff x="0" y="-31128"/>
                    <a:chExt cx="8868365" cy="1371117"/>
                  </a:xfrm>
                </p:grpSpPr>
                <p:sp>
                  <p:nvSpPr>
                    <p:cNvPr id="36" name="AutoShape 4">
                      <a:extLst>
                        <a:ext uri="{FF2B5EF4-FFF2-40B4-BE49-F238E27FC236}">
                          <a16:creationId xmlns:a16="http://schemas.microsoft.com/office/drawing/2014/main" id="{BEE9955B-7626-6501-78FF-266817F79976}"/>
                        </a:ext>
                      </a:extLst>
                    </p:cNvPr>
                    <p:cNvSpPr/>
                    <p:nvPr/>
                  </p:nvSpPr>
                  <p:spPr>
                    <a:xfrm>
                      <a:off x="0" y="-31128"/>
                      <a:ext cx="8868365" cy="1371117"/>
                    </a:xfrm>
                    <a:prstGeom prst="rect">
                      <a:avLst/>
                    </a:prstGeom>
                    <a:solidFill>
                      <a:schemeClr val="accent2">
                        <a:lumMod val="20000"/>
                        <a:lumOff val="80000"/>
                      </a:schemeClr>
                    </a:solidFill>
                  </p:spPr>
                  <p:txBody>
                    <a:bodyPr anchor="ctr"/>
                    <a:lstStyle/>
                    <a:p>
                      <a:pPr algn="ctr"/>
                      <a:endParaRPr lang="zh-TW" altLang="en-US" sz="1600" b="1" dirty="0"/>
                    </a:p>
                  </p:txBody>
                </p:sp>
                <p:sp>
                  <p:nvSpPr>
                    <p:cNvPr id="37" name="TextBox 5">
                      <a:extLst>
                        <a:ext uri="{FF2B5EF4-FFF2-40B4-BE49-F238E27FC236}">
                          <a16:creationId xmlns:a16="http://schemas.microsoft.com/office/drawing/2014/main" id="{623809DA-4BFC-41E1-1773-652674242938}"/>
                        </a:ext>
                      </a:extLst>
                    </p:cNvPr>
                    <p:cNvSpPr txBox="1"/>
                    <p:nvPr/>
                  </p:nvSpPr>
                  <p:spPr>
                    <a:xfrm>
                      <a:off x="645056" y="307946"/>
                      <a:ext cx="7578253" cy="932331"/>
                    </a:xfrm>
                    <a:prstGeom prst="rect">
                      <a:avLst/>
                    </a:prstGeom>
                  </p:spPr>
                  <p:txBody>
                    <a:bodyPr lIns="0" tIns="0" rIns="0" bIns="0" rtlCol="0" anchor="ctr">
                      <a:spAutoFit/>
                    </a:bodyPr>
                    <a:lstStyle/>
                    <a:p>
                      <a:pPr marL="0" lvl="0" indent="0" algn="ctr">
                        <a:lnSpc>
                          <a:spcPts val="4480"/>
                        </a:lnSpc>
                      </a:pPr>
                      <a:endParaRPr lang="zh-TW" altLang="en-US" sz="3600" b="1" dirty="0">
                        <a:solidFill>
                          <a:prstClr val="black"/>
                        </a:solidFill>
                        <a:ea typeface="華康儷宋 Std W5" panose="02020500000000000000" pitchFamily="18" charset="-120"/>
                      </a:endParaRPr>
                    </a:p>
                  </p:txBody>
                </p:sp>
              </p:grpSp>
              <p:grpSp>
                <p:nvGrpSpPr>
                  <p:cNvPr id="19" name="Group 3">
                    <a:extLst>
                      <a:ext uri="{FF2B5EF4-FFF2-40B4-BE49-F238E27FC236}">
                        <a16:creationId xmlns:a16="http://schemas.microsoft.com/office/drawing/2014/main" id="{60BDC334-BE9D-418F-E7BE-5C04328CE08D}"/>
                      </a:ext>
                    </a:extLst>
                  </p:cNvPr>
                  <p:cNvGrpSpPr/>
                  <p:nvPr/>
                </p:nvGrpSpPr>
                <p:grpSpPr>
                  <a:xfrm>
                    <a:off x="7644518" y="4629331"/>
                    <a:ext cx="6651274" cy="1028337"/>
                    <a:chOff x="0" y="0"/>
                    <a:chExt cx="8868365" cy="1371117"/>
                  </a:xfrm>
                </p:grpSpPr>
                <p:sp>
                  <p:nvSpPr>
                    <p:cNvPr id="20" name="AutoShape 4">
                      <a:extLst>
                        <a:ext uri="{FF2B5EF4-FFF2-40B4-BE49-F238E27FC236}">
                          <a16:creationId xmlns:a16="http://schemas.microsoft.com/office/drawing/2014/main" id="{3C58C6BE-3D5B-828D-3604-05A85FA84526}"/>
                        </a:ext>
                      </a:extLst>
                    </p:cNvPr>
                    <p:cNvSpPr/>
                    <p:nvPr/>
                  </p:nvSpPr>
                  <p:spPr>
                    <a:xfrm>
                      <a:off x="0" y="0"/>
                      <a:ext cx="8868365" cy="1371117"/>
                    </a:xfrm>
                    <a:prstGeom prst="rect">
                      <a:avLst/>
                    </a:prstGeom>
                    <a:solidFill>
                      <a:schemeClr val="accent2">
                        <a:lumMod val="20000"/>
                        <a:lumOff val="80000"/>
                      </a:schemeClr>
                    </a:solidFill>
                  </p:spPr>
                  <p:txBody>
                    <a:bodyPr anchor="ctr"/>
                    <a:lstStyle/>
                    <a:p>
                      <a:pPr algn="ctr"/>
                      <a:endParaRPr lang="zh-TW" altLang="en-US" sz="1600"/>
                    </a:p>
                  </p:txBody>
                </p:sp>
                <p:sp>
                  <p:nvSpPr>
                    <p:cNvPr id="35" name="TextBox 5">
                      <a:extLst>
                        <a:ext uri="{FF2B5EF4-FFF2-40B4-BE49-F238E27FC236}">
                          <a16:creationId xmlns:a16="http://schemas.microsoft.com/office/drawing/2014/main" id="{D541F750-C2CE-63BE-E7F4-DEE4A1E842FF}"/>
                        </a:ext>
                      </a:extLst>
                    </p:cNvPr>
                    <p:cNvSpPr txBox="1"/>
                    <p:nvPr/>
                  </p:nvSpPr>
                  <p:spPr>
                    <a:xfrm>
                      <a:off x="645056" y="307946"/>
                      <a:ext cx="7578253" cy="926496"/>
                    </a:xfrm>
                    <a:prstGeom prst="rect">
                      <a:avLst/>
                    </a:prstGeom>
                  </p:spPr>
                  <p:txBody>
                    <a:bodyPr lIns="0" tIns="0" rIns="0" bIns="0" rtlCol="0" anchor="ctr">
                      <a:spAutoFit/>
                    </a:bodyPr>
                    <a:lstStyle/>
                    <a:p>
                      <a:pPr marL="0" lvl="0" indent="0" algn="ctr">
                        <a:lnSpc>
                          <a:spcPts val="4480"/>
                        </a:lnSpc>
                      </a:pPr>
                      <a:r>
                        <a:rPr lang="zh-TW" altLang="en-US" sz="3600" b="1" dirty="0">
                          <a:solidFill>
                            <a:prstClr val="black"/>
                          </a:solidFill>
                          <a:ea typeface="華康儷宋 Std W5" panose="02020500000000000000" pitchFamily="18" charset="-120"/>
                        </a:rPr>
                        <a:t>但供應商受</a:t>
                      </a:r>
                      <a:r>
                        <a:rPr lang="zh-TW" altLang="en-US" sz="3600" b="1" dirty="0">
                          <a:solidFill>
                            <a:srgbClr val="EB5D5F"/>
                          </a:solidFill>
                          <a:ea typeface="華康儷宋 Std W5" panose="02020500000000000000" pitchFamily="18" charset="-120"/>
                        </a:rPr>
                        <a:t>競爭效應</a:t>
                      </a:r>
                      <a:r>
                        <a:rPr lang="zh-TW" altLang="en-US" sz="3600" b="1" dirty="0">
                          <a:solidFill>
                            <a:prstClr val="black"/>
                          </a:solidFill>
                          <a:ea typeface="華康儷宋 Std W5" panose="02020500000000000000" pitchFamily="18" charset="-120"/>
                        </a:rPr>
                        <a:t>的影響→</a:t>
                      </a:r>
                      <a:r>
                        <a:rPr lang="zh-TW" altLang="en-US" sz="3600" b="1" dirty="0">
                          <a:solidFill>
                            <a:srgbClr val="EB5D5F"/>
                          </a:solidFill>
                          <a:ea typeface="華康儷宋 Std W5" panose="02020500000000000000" pitchFamily="18" charset="-120"/>
                        </a:rPr>
                        <a:t>增加</a:t>
                      </a:r>
                      <a:r>
                        <a:rPr lang="zh-TW" altLang="en-US" sz="3600" b="1" dirty="0">
                          <a:solidFill>
                            <a:prstClr val="black"/>
                          </a:solidFill>
                          <a:ea typeface="華康儷宋 Std W5" panose="02020500000000000000" pitchFamily="18" charset="-120"/>
                        </a:rPr>
                        <a:t>供應商的選擇能力。</a:t>
                      </a:r>
                    </a:p>
                  </p:txBody>
                </p:sp>
              </p:grpSp>
            </p:grpSp>
            <p:sp>
              <p:nvSpPr>
                <p:cNvPr id="14" name="TextBox 5">
                  <a:extLst>
                    <a:ext uri="{FF2B5EF4-FFF2-40B4-BE49-F238E27FC236}">
                      <a16:creationId xmlns:a16="http://schemas.microsoft.com/office/drawing/2014/main" id="{9B8641BD-AA7D-589D-B500-66DE1DFB1AEE}"/>
                    </a:ext>
                  </a:extLst>
                </p:cNvPr>
                <p:cNvSpPr txBox="1"/>
                <p:nvPr/>
              </p:nvSpPr>
              <p:spPr>
                <a:xfrm>
                  <a:off x="6530906" y="3097715"/>
                  <a:ext cx="10668001" cy="694963"/>
                </a:xfrm>
                <a:prstGeom prst="rect">
                  <a:avLst/>
                </a:prstGeom>
              </p:spPr>
              <p:txBody>
                <a:bodyPr wrap="square" lIns="0" tIns="0" rIns="0" bIns="0" rtlCol="0" anchor="ctr">
                  <a:spAutoFit/>
                </a:bodyPr>
                <a:lstStyle/>
                <a:p>
                  <a:pPr algn="ctr">
                    <a:lnSpc>
                      <a:spcPts val="4480"/>
                    </a:lnSpc>
                    <a:spcBef>
                      <a:spcPts val="0"/>
                    </a:spcBef>
                    <a:spcAft>
                      <a:spcPts val="0"/>
                    </a:spcAft>
                  </a:pPr>
                  <a:r>
                    <a:rPr lang="zh-TW" altLang="en-US" sz="3600" b="1" dirty="0">
                      <a:solidFill>
                        <a:prstClr val="black"/>
                      </a:solidFill>
                      <a:ea typeface="華康儷宋 Std W5" panose="02020500000000000000" pitchFamily="18" charset="-120"/>
                    </a:rPr>
                    <a:t>設計師主要受</a:t>
                  </a:r>
                  <a:r>
                    <a:rPr lang="zh-TW" altLang="en-US" sz="3600" b="1" dirty="0">
                      <a:solidFill>
                        <a:srgbClr val="EB5D5F"/>
                      </a:solidFill>
                      <a:ea typeface="華康儷宋 Std W5" panose="02020500000000000000" pitchFamily="18" charset="-120"/>
                    </a:rPr>
                    <a:t>選擇效應</a:t>
                  </a:r>
                  <a:r>
                    <a:rPr lang="zh-TW" altLang="en-US" sz="3600" b="1" dirty="0">
                      <a:solidFill>
                        <a:prstClr val="black"/>
                      </a:solidFill>
                      <a:ea typeface="華康儷宋 Std W5" panose="02020500000000000000" pitchFamily="18" charset="-120"/>
                    </a:rPr>
                    <a:t>的影響→</a:t>
                  </a:r>
                  <a:r>
                    <a:rPr lang="zh-TW" altLang="en-US" sz="3600" b="1" dirty="0">
                      <a:solidFill>
                        <a:srgbClr val="EB5D5F"/>
                      </a:solidFill>
                      <a:ea typeface="華康儷宋 Std W5" panose="02020500000000000000" pitchFamily="18" charset="-120"/>
                    </a:rPr>
                    <a:t>限制</a:t>
                  </a:r>
                  <a:r>
                    <a:rPr lang="zh-TW" altLang="en-US" sz="3600" b="1" dirty="0">
                      <a:solidFill>
                        <a:prstClr val="black"/>
                      </a:solidFill>
                      <a:ea typeface="華康儷宋 Std W5" panose="02020500000000000000" pitchFamily="18" charset="-120"/>
                    </a:rPr>
                    <a:t>設計師的選擇能力。</a:t>
                  </a:r>
                </a:p>
              </p:txBody>
            </p:sp>
          </p:grpSp>
          <p:sp>
            <p:nvSpPr>
              <p:cNvPr id="12" name="AutoShape 4">
                <a:extLst>
                  <a:ext uri="{FF2B5EF4-FFF2-40B4-BE49-F238E27FC236}">
                    <a16:creationId xmlns:a16="http://schemas.microsoft.com/office/drawing/2014/main" id="{6B33A75B-83CF-74F4-F8E2-B1F3E88DF44F}"/>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pPr algn="ctr"/>
                <a:endParaRPr lang="zh-TW" altLang="en-US" sz="1600" b="1" dirty="0"/>
              </a:p>
            </p:txBody>
          </p:sp>
        </p:grpSp>
        <p:sp>
          <p:nvSpPr>
            <p:cNvPr id="9" name="TextBox 5">
              <a:extLst>
                <a:ext uri="{FF2B5EF4-FFF2-40B4-BE49-F238E27FC236}">
                  <a16:creationId xmlns:a16="http://schemas.microsoft.com/office/drawing/2014/main" id="{8F1A179E-3D87-07FC-BB46-C8D34D2914DB}"/>
                </a:ext>
              </a:extLst>
            </p:cNvPr>
            <p:cNvSpPr txBox="1"/>
            <p:nvPr/>
          </p:nvSpPr>
          <p:spPr>
            <a:xfrm>
              <a:off x="2233948" y="2470434"/>
              <a:ext cx="3609303" cy="729337"/>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lang="zh-TW" altLang="en-US" sz="3600" b="1" dirty="0">
                  <a:solidFill>
                    <a:prstClr val="black"/>
                  </a:solidFill>
                  <a:latin typeface="華康儷宋 Std W5" panose="02020500000000000000" pitchFamily="18" charset="-120"/>
                  <a:ea typeface="華康儷宋 Std W5" panose="02020500000000000000" pitchFamily="18" charset="-120"/>
                </a:rPr>
                <a:t>判斷市場兩側分別受何種效應驅動為主，決定選擇能力調整</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spTree>
    <p:extLst>
      <p:ext uri="{BB962C8B-B14F-4D97-AF65-F5344CB8AC3E}">
        <p14:creationId xmlns:p14="http://schemas.microsoft.com/office/powerpoint/2010/main" val="160039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77030" y="3606553"/>
            <a:ext cx="8836555" cy="2954655"/>
          </a:xfrm>
          <a:prstGeom prst="rect">
            <a:avLst/>
          </a:prstGeom>
        </p:spPr>
        <p:txBody>
          <a:bodyPr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結論</a:t>
            </a:r>
          </a:p>
        </p:txBody>
      </p:sp>
      <p:sp>
        <p:nvSpPr>
          <p:cNvPr id="2" name="Freeform 3">
            <a:extLst>
              <a:ext uri="{FF2B5EF4-FFF2-40B4-BE49-F238E27FC236}">
                <a16:creationId xmlns:a16="http://schemas.microsoft.com/office/drawing/2014/main" id="{2804C47D-DD39-BA1B-5D1B-AD144F60A672}"/>
              </a:ext>
            </a:extLst>
          </p:cNvPr>
          <p:cNvSpPr/>
          <p:nvPr/>
        </p:nvSpPr>
        <p:spPr>
          <a:xfrm>
            <a:off x="9829800" y="1562100"/>
            <a:ext cx="6436376" cy="7645803"/>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6" name="Picture 4">
            <a:extLst>
              <a:ext uri="{FF2B5EF4-FFF2-40B4-BE49-F238E27FC236}">
                <a16:creationId xmlns:a16="http://schemas.microsoft.com/office/drawing/2014/main" id="{8D6C8FFA-F989-D162-D21B-D58E62674FC1}"/>
              </a:ext>
            </a:extLst>
          </p:cNvPr>
          <p:cNvPicPr>
            <a:picLocks noChangeAspect="1"/>
          </p:cNvPicPr>
          <p:nvPr/>
        </p:nvPicPr>
        <p:blipFill>
          <a:blip r:embed="rId4"/>
          <a:srcRect/>
          <a:stretch>
            <a:fillRect/>
          </a:stretch>
        </p:blipFill>
        <p:spPr>
          <a:xfrm>
            <a:off x="10030467" y="1562100"/>
            <a:ext cx="1119861" cy="1370295"/>
          </a:xfrm>
          <a:prstGeom prst="rect">
            <a:avLst/>
          </a:prstGeom>
        </p:spPr>
      </p:pic>
      <p:pic>
        <p:nvPicPr>
          <p:cNvPr id="9" name="Picture 5">
            <a:extLst>
              <a:ext uri="{FF2B5EF4-FFF2-40B4-BE49-F238E27FC236}">
                <a16:creationId xmlns:a16="http://schemas.microsoft.com/office/drawing/2014/main" id="{E4A599C0-04B1-3C2C-BD17-3937E89889D4}"/>
              </a:ext>
            </a:extLst>
          </p:cNvPr>
          <p:cNvPicPr>
            <a:picLocks noChangeAspect="1"/>
          </p:cNvPicPr>
          <p:nvPr/>
        </p:nvPicPr>
        <p:blipFill>
          <a:blip r:embed="rId4"/>
          <a:srcRect/>
          <a:stretch>
            <a:fillRect/>
          </a:stretch>
        </p:blipFill>
        <p:spPr>
          <a:xfrm rot="1181640">
            <a:off x="15053532" y="7263657"/>
            <a:ext cx="871776" cy="1066730"/>
          </a:xfrm>
          <a:prstGeom prst="rect">
            <a:avLst/>
          </a:prstGeom>
        </p:spPr>
      </p:pic>
    </p:spTree>
    <p:extLst>
      <p:ext uri="{BB962C8B-B14F-4D97-AF65-F5344CB8AC3E}">
        <p14:creationId xmlns:p14="http://schemas.microsoft.com/office/powerpoint/2010/main" val="112952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747C7B62-BE40-CABD-018E-D8A8C63D409E}"/>
              </a:ext>
            </a:extLst>
          </p:cNvPr>
          <p:cNvSpPr/>
          <p:nvPr/>
        </p:nvSpPr>
        <p:spPr>
          <a:xfrm>
            <a:off x="762000" y="430025"/>
            <a:ext cx="2180983" cy="2590800"/>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3126845" y="649802"/>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 結論</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3" name="矩形: 圓角 2">
            <a:extLst>
              <a:ext uri="{FF2B5EF4-FFF2-40B4-BE49-F238E27FC236}">
                <a16:creationId xmlns:a16="http://schemas.microsoft.com/office/drawing/2014/main" id="{34253111-6597-4EAD-8413-F16C3F16690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線上配對平台的重要性和需求：</a:t>
            </a:r>
            <a:endParaRPr lang="en-US" altLang="zh-TW" sz="3200" dirty="0">
              <a:solidFill>
                <a:prstClr val="black"/>
              </a:solidFill>
              <a:highlight>
                <a:srgbClr val="FFFF00"/>
              </a:highlight>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隨著活動轉移到線上管道，線上配對平台成為許多行業的重要力量，需要新的市場設計方法來提高效率和成效</a:t>
            </a: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選擇能力的重要性：</a:t>
            </a:r>
            <a:endParaRPr kumimoji="0" lang="en-US" altLang="zh-TW"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選擇能力是市場設計的關鍵特徵，但對於配對平台的影響研究不足</a:t>
            </a: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實驗設計的優勢： </a:t>
            </a:r>
            <a:endParaRPr kumimoji="0" lang="en-US" altLang="zh-TW"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本研究採用了隨機實驗設計，避免了干擾和順序效應，提供了可靠的研究結果</a:t>
            </a: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schemeClr val="tx1"/>
                </a:solidFill>
                <a:effectLst/>
                <a:highlight>
                  <a:srgbClr val="FFFF00"/>
                </a:highlight>
                <a:uLnTx/>
                <a:uFillTx/>
                <a:latin typeface="華康儷宋 Std W5" panose="02020500000000000000" pitchFamily="18" charset="-120"/>
                <a:ea typeface="華康儷宋 Std W5" panose="02020500000000000000" pitchFamily="18" charset="-120"/>
              </a:rPr>
              <a:t>選擇能力對使用者行為和結果的影響： </a:t>
            </a:r>
            <a:endParaRPr kumimoji="0" lang="en-US" altLang="zh-TW" sz="3200" b="0" i="0" u="none" strike="noStrike" kern="1200" cap="none" spc="0" normalizeH="0" baseline="0" noProof="0" dirty="0">
              <a:ln>
                <a:noFill/>
              </a:ln>
              <a:solidFill>
                <a:schemeClr val="tx1"/>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結果顯示增加選擇能力對不同性別的使用者產生不同的影響，這包括</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參與度</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配對結果</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方面的變化</a:t>
            </a:r>
          </a:p>
        </p:txBody>
      </p:sp>
    </p:spTree>
    <p:extLst>
      <p:ext uri="{BB962C8B-B14F-4D97-AF65-F5344CB8AC3E}">
        <p14:creationId xmlns:p14="http://schemas.microsoft.com/office/powerpoint/2010/main" val="4196070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747C7B62-BE40-CABD-018E-D8A8C63D409E}"/>
              </a:ext>
            </a:extLst>
          </p:cNvPr>
          <p:cNvSpPr/>
          <p:nvPr/>
        </p:nvSpPr>
        <p:spPr>
          <a:xfrm>
            <a:off x="762000" y="430025"/>
            <a:ext cx="2180983" cy="2590800"/>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3126845" y="649802"/>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 結論</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3" name="矩形: 圓角 2">
            <a:extLst>
              <a:ext uri="{FF2B5EF4-FFF2-40B4-BE49-F238E27FC236}">
                <a16:creationId xmlns:a16="http://schemas.microsoft.com/office/drawing/2014/main" id="{34253111-6597-4EAD-8413-F16C3F16690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實務指導： </a:t>
            </a:r>
            <a:endParaRPr kumimoji="0" lang="en-US" altLang="zh-TW"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研究提供了為不同市場情境下設計選擇能力的實務指導，包括不平衡市場的建議</a:t>
            </a: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推廣性：</a:t>
            </a:r>
            <a:endParaRPr kumimoji="0" lang="en-US" altLang="zh-TW"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研究結果具有廣泛的應用價值，可推廣至其他配對平台，填補了該領域的文獻缺口</a:t>
            </a: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研究局限性： </a:t>
            </a:r>
            <a:endParaRPr kumimoji="0" lang="en-US" altLang="zh-TW"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研究局限於單一國家背景和操縱選擇能力元素的綜合效應，可能需要進一步研究來解決這些問題</a:t>
            </a: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3200" dirty="0">
                <a:solidFill>
                  <a:prstClr val="black"/>
                </a:solidFill>
                <a:highlight>
                  <a:srgbClr val="FFFF00"/>
                </a:highlight>
                <a:latin typeface="華康儷宋 Std W5" panose="02020500000000000000" pitchFamily="18" charset="-120"/>
                <a:ea typeface="華康儷宋 Std W5" panose="02020500000000000000" pitchFamily="18" charset="-120"/>
              </a:rPr>
              <a:t>未來發展</a:t>
            </a:r>
            <a:r>
              <a:rPr kumimoji="0" lang="zh-TW" altLang="en-US" sz="3200" b="0" i="0" u="none" strike="noStrike" kern="1200" cap="none" spc="0" normalizeH="0" baseline="0" noProof="0" dirty="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可以探討不同市場條件下的選擇能力效應，以及其他可能影響使用者行為的因素</a:t>
            </a:r>
          </a:p>
        </p:txBody>
      </p:sp>
    </p:spTree>
    <p:extLst>
      <p:ext uri="{BB962C8B-B14F-4D97-AF65-F5344CB8AC3E}">
        <p14:creationId xmlns:p14="http://schemas.microsoft.com/office/powerpoint/2010/main" val="2499897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53" name="投影片編號版面配置區 52">
            <a:extLst>
              <a:ext uri="{FF2B5EF4-FFF2-40B4-BE49-F238E27FC236}">
                <a16:creationId xmlns:a16="http://schemas.microsoft.com/office/drawing/2014/main" id="{6474844B-7824-7E41-7152-476DE52E15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TextBox 7">
            <a:extLst>
              <a:ext uri="{FF2B5EF4-FFF2-40B4-BE49-F238E27FC236}">
                <a16:creationId xmlns:a16="http://schemas.microsoft.com/office/drawing/2014/main" id="{5B6BED95-D278-8FE3-A9FF-AC633FFCD012}"/>
              </a:ext>
            </a:extLst>
          </p:cNvPr>
          <p:cNvSpPr txBox="1"/>
          <p:nvPr/>
        </p:nvSpPr>
        <p:spPr>
          <a:xfrm>
            <a:off x="3703615" y="1257300"/>
            <a:ext cx="10880769" cy="3077766"/>
          </a:xfrm>
          <a:prstGeom prst="rect">
            <a:avLst/>
          </a:prstGeom>
        </p:spPr>
        <p:txBody>
          <a:bodyPr wrap="square" lIns="0" tIns="0" rIns="0" bIns="0" rtlCol="0" anchor="t">
            <a:spAutoFit/>
          </a:bodyPr>
          <a:lstStyle/>
          <a:p>
            <a:pPr marL="0" lvl="0" indent="0" algn="ctr"/>
            <a:r>
              <a:rPr lang="zh-TW" altLang="en-US" sz="20000">
                <a:solidFill>
                  <a:schemeClr val="bg1"/>
                </a:solidFill>
                <a:latin typeface="華康儷宋 Std W5" panose="02020500000000000000" pitchFamily="18" charset="-120"/>
                <a:ea typeface="華康儷宋 Std W5" panose="02020500000000000000" pitchFamily="18" charset="-120"/>
              </a:rPr>
              <a:t>謝謝聆聽</a:t>
            </a:r>
            <a:endParaRPr lang="en-US" altLang="zh-TW" sz="20000">
              <a:solidFill>
                <a:schemeClr val="bg1"/>
              </a:solidFill>
              <a:latin typeface="華康儷宋 Std W5" panose="02020500000000000000" pitchFamily="18" charset="-120"/>
              <a:ea typeface="華康儷宋 Std W5" panose="02020500000000000000" pitchFamily="18" charset="-120"/>
            </a:endParaRPr>
          </a:p>
        </p:txBody>
      </p:sp>
      <p:sp>
        <p:nvSpPr>
          <p:cNvPr id="3" name="Freeform 2">
            <a:extLst>
              <a:ext uri="{FF2B5EF4-FFF2-40B4-BE49-F238E27FC236}">
                <a16:creationId xmlns:a16="http://schemas.microsoft.com/office/drawing/2014/main" id="{FDB31888-F17C-013A-6EE2-0EFEAD4BA3DC}"/>
              </a:ext>
            </a:extLst>
          </p:cNvPr>
          <p:cNvSpPr/>
          <p:nvPr/>
        </p:nvSpPr>
        <p:spPr>
          <a:xfrm>
            <a:off x="5652936" y="5143500"/>
            <a:ext cx="6982126" cy="6169660"/>
          </a:xfrm>
          <a:custGeom>
            <a:avLst/>
            <a:gdLst/>
            <a:ahLst/>
            <a:cxnLst/>
            <a:rect l="l" t="t" r="r" b="b"/>
            <a:pathLst>
              <a:path w="6982126" h="6169660">
                <a:moveTo>
                  <a:pt x="0" y="0"/>
                </a:moveTo>
                <a:lnTo>
                  <a:pt x="6982126" y="0"/>
                </a:lnTo>
                <a:lnTo>
                  <a:pt x="6982126" y="6169660"/>
                </a:lnTo>
                <a:lnTo>
                  <a:pt x="0" y="61696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5" name="Picture 3">
            <a:extLst>
              <a:ext uri="{FF2B5EF4-FFF2-40B4-BE49-F238E27FC236}">
                <a16:creationId xmlns:a16="http://schemas.microsoft.com/office/drawing/2014/main" id="{2669776C-D49F-85F6-E1D6-8BFE7E9F7286}"/>
              </a:ext>
            </a:extLst>
          </p:cNvPr>
          <p:cNvPicPr>
            <a:picLocks noChangeAspect="1"/>
          </p:cNvPicPr>
          <p:nvPr/>
        </p:nvPicPr>
        <p:blipFill>
          <a:blip r:embed="rId5"/>
          <a:srcRect/>
          <a:stretch>
            <a:fillRect/>
          </a:stretch>
        </p:blipFill>
        <p:spPr>
          <a:xfrm>
            <a:off x="8227702" y="4533623"/>
            <a:ext cx="1219753" cy="1219753"/>
          </a:xfrm>
          <a:prstGeom prst="rect">
            <a:avLst/>
          </a:prstGeom>
        </p:spPr>
      </p:pic>
      <p:pic>
        <p:nvPicPr>
          <p:cNvPr id="6" name="Picture 3">
            <a:extLst>
              <a:ext uri="{FF2B5EF4-FFF2-40B4-BE49-F238E27FC236}">
                <a16:creationId xmlns:a16="http://schemas.microsoft.com/office/drawing/2014/main" id="{9F29704A-95F5-5AF5-7070-05F1321C2CEB}"/>
              </a:ext>
            </a:extLst>
          </p:cNvPr>
          <p:cNvPicPr>
            <a:picLocks noChangeAspect="1"/>
          </p:cNvPicPr>
          <p:nvPr/>
        </p:nvPicPr>
        <p:blipFill>
          <a:blip r:embed="rId5"/>
          <a:srcRect/>
          <a:stretch>
            <a:fillRect/>
          </a:stretch>
        </p:blipFill>
        <p:spPr>
          <a:xfrm>
            <a:off x="1143000" y="1943100"/>
            <a:ext cx="1219753" cy="1219753"/>
          </a:xfrm>
          <a:prstGeom prst="rect">
            <a:avLst/>
          </a:prstGeom>
        </p:spPr>
      </p:pic>
      <p:pic>
        <p:nvPicPr>
          <p:cNvPr id="7" name="Picture 3">
            <a:extLst>
              <a:ext uri="{FF2B5EF4-FFF2-40B4-BE49-F238E27FC236}">
                <a16:creationId xmlns:a16="http://schemas.microsoft.com/office/drawing/2014/main" id="{50E0A82E-DF70-3C0B-58C4-86E5E68EACBB}"/>
              </a:ext>
            </a:extLst>
          </p:cNvPr>
          <p:cNvPicPr>
            <a:picLocks noChangeAspect="1"/>
          </p:cNvPicPr>
          <p:nvPr/>
        </p:nvPicPr>
        <p:blipFill>
          <a:blip r:embed="rId5"/>
          <a:srcRect/>
          <a:stretch>
            <a:fillRect/>
          </a:stretch>
        </p:blipFill>
        <p:spPr>
          <a:xfrm>
            <a:off x="15772847" y="2476500"/>
            <a:ext cx="1219753" cy="1219753"/>
          </a:xfrm>
          <a:prstGeom prst="rect">
            <a:avLst/>
          </a:prstGeom>
        </p:spPr>
      </p:pic>
      <p:pic>
        <p:nvPicPr>
          <p:cNvPr id="8" name="Picture 3">
            <a:extLst>
              <a:ext uri="{FF2B5EF4-FFF2-40B4-BE49-F238E27FC236}">
                <a16:creationId xmlns:a16="http://schemas.microsoft.com/office/drawing/2014/main" id="{F1FD9E96-D1F0-D928-A0AF-61E9371321D5}"/>
              </a:ext>
            </a:extLst>
          </p:cNvPr>
          <p:cNvPicPr>
            <a:picLocks noChangeAspect="1"/>
          </p:cNvPicPr>
          <p:nvPr/>
        </p:nvPicPr>
        <p:blipFill>
          <a:blip r:embed="rId5"/>
          <a:srcRect/>
          <a:stretch>
            <a:fillRect/>
          </a:stretch>
        </p:blipFill>
        <p:spPr>
          <a:xfrm>
            <a:off x="15847702" y="7353300"/>
            <a:ext cx="1219753" cy="1219753"/>
          </a:xfrm>
          <a:prstGeom prst="rect">
            <a:avLst/>
          </a:prstGeom>
        </p:spPr>
      </p:pic>
      <p:pic>
        <p:nvPicPr>
          <p:cNvPr id="9" name="Picture 3">
            <a:extLst>
              <a:ext uri="{FF2B5EF4-FFF2-40B4-BE49-F238E27FC236}">
                <a16:creationId xmlns:a16="http://schemas.microsoft.com/office/drawing/2014/main" id="{C92A3A88-2095-D196-494F-2DCB19BE0E45}"/>
              </a:ext>
            </a:extLst>
          </p:cNvPr>
          <p:cNvPicPr>
            <a:picLocks noChangeAspect="1"/>
          </p:cNvPicPr>
          <p:nvPr/>
        </p:nvPicPr>
        <p:blipFill>
          <a:blip r:embed="rId5"/>
          <a:srcRect/>
          <a:stretch>
            <a:fillRect/>
          </a:stretch>
        </p:blipFill>
        <p:spPr>
          <a:xfrm>
            <a:off x="2191587" y="6743423"/>
            <a:ext cx="1219753" cy="1219753"/>
          </a:xfrm>
          <a:prstGeom prst="rect">
            <a:avLst/>
          </a:prstGeom>
        </p:spPr>
      </p:pic>
    </p:spTree>
    <p:extLst>
      <p:ext uri="{BB962C8B-B14F-4D97-AF65-F5344CB8AC3E}">
        <p14:creationId xmlns:p14="http://schemas.microsoft.com/office/powerpoint/2010/main" val="371946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在線配對平臺</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通常稱為</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雙邊市場</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，通過平台仲介吸引和連接</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具有共同興趣</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的使用者</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例如，男性和女性（交友軟體）、司機和乘客（</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Uber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）、賣家和買家（</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Amazon</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457200" indent="-457200">
              <a:lnSpc>
                <a:spcPct val="150000"/>
              </a:lnSpc>
              <a:buFont typeface="Arial" panose="020B0604020202020204" pitchFamily="34" charset="0"/>
              <a:buChar char="•"/>
              <a:defRPr/>
            </a:pPr>
            <a:r>
              <a:rPr lang="zh-TW" altLang="en-US" sz="3200" dirty="0">
                <a:solidFill>
                  <a:prstClr val="black"/>
                </a:solidFill>
                <a:latin typeface="華康儷宋 Std W5" panose="02020500000000000000" pitchFamily="18" charset="-120"/>
                <a:ea typeface="華康儷宋 Std W5" panose="02020500000000000000" pitchFamily="18" charset="-120"/>
              </a:rPr>
              <a:t>挑戰：配對過程涉及兩方評估價值並決定是否選擇和接受配對</a:t>
            </a: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dirty="0">
                <a:solidFill>
                  <a:prstClr val="black"/>
                </a:solidFill>
                <a:latin typeface="華康儷宋 Std W5" panose="02020500000000000000" pitchFamily="18" charset="-120"/>
                <a:ea typeface="華康儷宋 Std W5" panose="02020500000000000000" pitchFamily="18" charset="-120"/>
              </a:rPr>
              <a:t>透過考慮</a:t>
            </a:r>
            <a:r>
              <a:rPr lang="zh-TW" altLang="en-US" sz="3200" dirty="0">
                <a:solidFill>
                  <a:srgbClr val="FF0000"/>
                </a:solidFill>
                <a:latin typeface="華康儷宋 Std W5" panose="02020500000000000000" pitchFamily="18" charset="-120"/>
                <a:ea typeface="華康儷宋 Std W5" panose="02020500000000000000" pitchFamily="18" charset="-120"/>
              </a:rPr>
              <a:t>同側</a:t>
            </a:r>
            <a:r>
              <a:rPr lang="zh-TW" altLang="en-US" sz="3200" dirty="0">
                <a:solidFill>
                  <a:prstClr val="black"/>
                </a:solidFill>
                <a:latin typeface="華康儷宋 Std W5" panose="02020500000000000000" pitchFamily="18" charset="-120"/>
                <a:ea typeface="華康儷宋 Std W5" panose="02020500000000000000" pitchFamily="18" charset="-120"/>
              </a:rPr>
              <a:t>和</a:t>
            </a:r>
            <a:r>
              <a:rPr lang="zh-TW" altLang="en-US" sz="3200" dirty="0">
                <a:solidFill>
                  <a:srgbClr val="FF0000"/>
                </a:solidFill>
                <a:latin typeface="華康儷宋 Std W5" panose="02020500000000000000" pitchFamily="18" charset="-120"/>
                <a:ea typeface="華康儷宋 Std W5" panose="02020500000000000000" pitchFamily="18" charset="-120"/>
              </a:rPr>
              <a:t>跨側</a:t>
            </a:r>
            <a:r>
              <a:rPr lang="zh-TW" altLang="en-US" sz="3200" dirty="0">
                <a:solidFill>
                  <a:schemeClr val="tx1"/>
                </a:solidFill>
                <a:latin typeface="華康儷宋 Std W5" panose="02020500000000000000" pitchFamily="18" charset="-120"/>
                <a:ea typeface="華康儷宋 Std W5" panose="02020500000000000000" pitchFamily="18" charset="-120"/>
              </a:rPr>
              <a:t>網</a:t>
            </a:r>
            <a:r>
              <a:rPr lang="zh-TW" altLang="en-US" sz="3200" dirty="0">
                <a:solidFill>
                  <a:prstClr val="black"/>
                </a:solidFill>
                <a:latin typeface="華康儷宋 Std W5" panose="02020500000000000000" pitchFamily="18" charset="-120"/>
                <a:ea typeface="華康儷宋 Std W5" panose="02020500000000000000" pitchFamily="18" charset="-120"/>
              </a:rPr>
              <a:t>路上使用者之間的互動來設計市場至關重要</a:t>
            </a: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dirty="0">
                <a:solidFill>
                  <a:srgbClr val="FF0000"/>
                </a:solidFill>
                <a:latin typeface="華康儷宋 Std W5" panose="02020500000000000000" pitchFamily="18" charset="-120"/>
                <a:ea typeface="華康儷宋 Std W5" panose="02020500000000000000" pitchFamily="18" charset="-120"/>
              </a:rPr>
              <a:t>選擇能力</a:t>
            </a:r>
            <a:r>
              <a:rPr lang="zh-TW" altLang="en-US" sz="3200" dirty="0">
                <a:solidFill>
                  <a:prstClr val="black"/>
                </a:solidFill>
                <a:latin typeface="華康儷宋 Std W5" panose="02020500000000000000" pitchFamily="18" charset="-120"/>
                <a:ea typeface="華康儷宋 Std W5" panose="02020500000000000000" pitchFamily="18" charset="-120"/>
              </a:rPr>
              <a:t>在開發更有效的市場設計方面的重要性（</a:t>
            </a:r>
            <a:r>
              <a:rPr lang="en-US" altLang="zh-TW" sz="3200" dirty="0" err="1">
                <a:solidFill>
                  <a:prstClr val="black"/>
                </a:solidFill>
                <a:latin typeface="華康儷宋 Std W5" panose="02020500000000000000" pitchFamily="18" charset="-120"/>
                <a:ea typeface="華康儷宋 Std W5" panose="02020500000000000000" pitchFamily="18" charset="-120"/>
              </a:rPr>
              <a:t>Halaburda</a:t>
            </a:r>
            <a:r>
              <a:rPr lang="en-US" altLang="zh-TW" sz="3200" dirty="0">
                <a:solidFill>
                  <a:prstClr val="black"/>
                </a:solidFill>
                <a:latin typeface="華康儷宋 Std W5" panose="02020500000000000000" pitchFamily="18" charset="-120"/>
                <a:ea typeface="華康儷宋 Std W5" panose="02020500000000000000" pitchFamily="18" charset="-120"/>
              </a:rPr>
              <a:t> et al. 2018, Kanoria and Saban 2021</a:t>
            </a:r>
            <a:r>
              <a:rPr lang="zh-TW" altLang="en-US" sz="3200" dirty="0">
                <a:solidFill>
                  <a:prstClr val="black"/>
                </a:solidFill>
                <a:latin typeface="華康儷宋 Std W5" panose="02020500000000000000" pitchFamily="18" charset="-120"/>
                <a:ea typeface="華康儷宋 Std W5" panose="02020500000000000000" pitchFamily="18" charset="-120"/>
              </a:rPr>
              <a:t>）</a:t>
            </a: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endParaRPr lang="en-US" altLang="zh-TW" sz="3200" dirty="0">
              <a:solidFill>
                <a:prstClr val="black"/>
              </a:solidFill>
              <a:latin typeface="華康儷宋 Std W5" panose="02020500000000000000" pitchFamily="18" charset="-120"/>
              <a:ea typeface="華康儷宋 Std W5" panose="02020500000000000000" pitchFamily="18" charset="-120"/>
            </a:endParaRPr>
          </a:p>
        </p:txBody>
      </p:sp>
      <p:sp>
        <p:nvSpPr>
          <p:cNvPr id="2" name="語音泡泡: 圓角矩形 1">
            <a:extLst>
              <a:ext uri="{FF2B5EF4-FFF2-40B4-BE49-F238E27FC236}">
                <a16:creationId xmlns:a16="http://schemas.microsoft.com/office/drawing/2014/main" id="{39A917E9-02C6-D165-3897-238CE34FA7CE}"/>
              </a:ext>
            </a:extLst>
          </p:cNvPr>
          <p:cNvSpPr/>
          <p:nvPr/>
        </p:nvSpPr>
        <p:spPr>
          <a:xfrm>
            <a:off x="2895600" y="6784503"/>
            <a:ext cx="11430000" cy="2011747"/>
          </a:xfrm>
          <a:prstGeom prst="wedgeRoundRectCallout">
            <a:avLst>
              <a:gd name="adj1" fmla="val 60419"/>
              <a:gd name="adj2" fmla="val 23333"/>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r>
              <a:rPr lang="zh-TW" altLang="en-US" sz="3600" dirty="0">
                <a:solidFill>
                  <a:schemeClr val="bg1"/>
                </a:solidFill>
                <a:latin typeface="華康儷宋 Std W5" panose="02020500000000000000" pitchFamily="18" charset="-120"/>
                <a:ea typeface="華康儷宋 Std W5" panose="02020500000000000000" pitchFamily="18" charset="-120"/>
              </a:rPr>
              <a:t>單邊市場</a:t>
            </a:r>
            <a:r>
              <a:rPr lang="zh-TW" altLang="en-US" sz="2800" dirty="0">
                <a:solidFill>
                  <a:schemeClr val="bg1"/>
                </a:solidFill>
                <a:latin typeface="華康儷宋 Std W5" panose="02020500000000000000" pitchFamily="18" charset="-120"/>
                <a:ea typeface="華康儷宋 Std W5" panose="02020500000000000000" pitchFamily="18" charset="-120"/>
              </a:rPr>
              <a:t>是指只有一類人參與交易，例如：一般的商店</a:t>
            </a:r>
            <a:endParaRPr lang="en-US" altLang="zh-TW" sz="2800" dirty="0">
              <a:solidFill>
                <a:schemeClr val="bg1"/>
              </a:solidFill>
              <a:latin typeface="華康儷宋 Std W5" panose="02020500000000000000" pitchFamily="18" charset="-120"/>
              <a:ea typeface="華康儷宋 Std W5" panose="02020500000000000000" pitchFamily="18" charset="-120"/>
            </a:endParaRPr>
          </a:p>
          <a:p>
            <a:pPr lvl="1">
              <a:lnSpc>
                <a:spcPct val="150000"/>
              </a:lnSpc>
              <a:defRPr/>
            </a:pPr>
            <a:r>
              <a:rPr lang="zh-TW" altLang="en-US" sz="3600" dirty="0">
                <a:solidFill>
                  <a:schemeClr val="bg1"/>
                </a:solidFill>
                <a:latin typeface="華康儷宋 Std W5" panose="02020500000000000000" pitchFamily="18" charset="-120"/>
                <a:ea typeface="華康儷宋 Std W5" panose="02020500000000000000" pitchFamily="18" charset="-120"/>
              </a:rPr>
              <a:t>雙邊市場</a:t>
            </a:r>
            <a:r>
              <a:rPr lang="zh-TW" altLang="en-US" sz="2800" dirty="0">
                <a:solidFill>
                  <a:schemeClr val="bg1"/>
                </a:solidFill>
                <a:latin typeface="華康儷宋 Std W5" panose="02020500000000000000" pitchFamily="18" charset="-120"/>
                <a:ea typeface="華康儷宋 Std W5" panose="02020500000000000000" pitchFamily="18" charset="-120"/>
              </a:rPr>
              <a:t>則是兩種不同類型的人彼此交易，例如：在線配對平台</a:t>
            </a:r>
            <a:endParaRPr lang="en-US" altLang="zh-TW" sz="2800" dirty="0">
              <a:solidFill>
                <a:schemeClr val="bg1"/>
              </a:solidFill>
              <a:latin typeface="華康儷宋 Std W5" panose="02020500000000000000" pitchFamily="18" charset="-120"/>
              <a:ea typeface="華康儷宋 Std W5" panose="02020500000000000000" pitchFamily="18" charset="-120"/>
            </a:endParaRPr>
          </a:p>
        </p:txBody>
      </p:sp>
      <p:sp>
        <p:nvSpPr>
          <p:cNvPr id="3" name="Freeform 2">
            <a:extLst>
              <a:ext uri="{FF2B5EF4-FFF2-40B4-BE49-F238E27FC236}">
                <a16:creationId xmlns:a16="http://schemas.microsoft.com/office/drawing/2014/main" id="{8FF5988C-3530-F4B7-6A07-F844D5F5ABC3}"/>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170564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10363200" cy="97488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選擇能力（</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choice capacity</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指使用者可以查看和選擇的另一方使用者的數量</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lang="zh-TW" altLang="en-US" sz="3200" dirty="0">
                <a:solidFill>
                  <a:prstClr val="black"/>
                </a:solidFill>
                <a:latin typeface="華康儷宋 Std W5" panose="02020500000000000000" pitchFamily="18" charset="-120"/>
                <a:ea typeface="華康儷宋 Std W5" panose="02020500000000000000" pitchFamily="18" charset="-120"/>
              </a:rPr>
              <a:t>不同的線上配對平台在選擇能力設計上存在顯著的差異</a:t>
            </a: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高選擇能力</a:t>
            </a:r>
            <a:r>
              <a:rPr lang="zh-TW" altLang="en-US" sz="2800" dirty="0">
                <a:solidFill>
                  <a:srgbClr val="FF0000"/>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允許使用者從大型池中選擇許多候選人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多樣</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的選擇環境</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低選擇能力</a:t>
            </a:r>
            <a:r>
              <a:rPr lang="zh-TW" altLang="en-US" sz="2800" dirty="0">
                <a:solidFill>
                  <a:srgbClr val="FF0000"/>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使用者的選擇受到限制，只能從少數候選人中進行選擇</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有限</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的選擇環境</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既有的研究：依賴</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分析方法</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來顯示選擇能力對使用者的影響</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缺乏如何設計選擇能力以提高參與度和配對結果的經驗證據和實踐指導</a:t>
            </a:r>
          </a:p>
          <a:p>
            <a:pPr marL="457200" indent="-457200">
              <a:lnSpc>
                <a:spcPct val="150000"/>
              </a:lnSpc>
              <a:buFont typeface="Arial" panose="020B0604020202020204" pitchFamily="34" charset="0"/>
              <a:buChar char="•"/>
              <a:defRPr/>
            </a:pP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4" name="語音泡泡: 圓角矩形 3">
            <a:extLst>
              <a:ext uri="{FF2B5EF4-FFF2-40B4-BE49-F238E27FC236}">
                <a16:creationId xmlns:a16="http://schemas.microsoft.com/office/drawing/2014/main" id="{7A71090E-A96C-C4AF-5B94-702CE716A120}"/>
              </a:ext>
            </a:extLst>
          </p:cNvPr>
          <p:cNvSpPr/>
          <p:nvPr/>
        </p:nvSpPr>
        <p:spPr>
          <a:xfrm>
            <a:off x="2895600" y="6784503"/>
            <a:ext cx="11125200" cy="1483197"/>
          </a:xfrm>
          <a:prstGeom prst="wedgeRoundRectCallout">
            <a:avLst>
              <a:gd name="adj1" fmla="val 62818"/>
              <a:gd name="adj2" fmla="val 49552"/>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r>
              <a:rPr lang="zh-TW" altLang="en-US" sz="3600">
                <a:solidFill>
                  <a:schemeClr val="bg1"/>
                </a:solidFill>
                <a:latin typeface="華康儷宋 Std W5" panose="02020500000000000000" pitchFamily="18" charset="-120"/>
                <a:ea typeface="華康儷宋 Std W5" panose="02020500000000000000" pitchFamily="18" charset="-120"/>
              </a:rPr>
              <a:t>通過隨機現場實驗來實證檢驗不同選擇能力的影響</a:t>
            </a:r>
          </a:p>
        </p:txBody>
      </p:sp>
      <p:sp>
        <p:nvSpPr>
          <p:cNvPr id="5" name="Freeform 2">
            <a:extLst>
              <a:ext uri="{FF2B5EF4-FFF2-40B4-BE49-F238E27FC236}">
                <a16:creationId xmlns:a16="http://schemas.microsoft.com/office/drawing/2014/main" id="{244F409D-2F07-D717-8813-400664801E2A}"/>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33885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10515600" cy="97488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研究目的</a:t>
            </a:r>
            <a:r>
              <a:rPr lang="zh-TW" altLang="en-US" sz="6000" dirty="0">
                <a:solidFill>
                  <a:srgbClr val="FFFFFF"/>
                </a:solidFill>
                <a:latin typeface="華康儷宋 Std W5" panose="02020500000000000000" pitchFamily="18" charset="-120"/>
                <a:ea typeface="華康儷宋 Std W5" panose="02020500000000000000" pitchFamily="18" charset="-120"/>
              </a:rPr>
              <a:t> （</a:t>
            </a:r>
            <a:r>
              <a:rPr lang="en-US" altLang="zh-TW" sz="6000" dirty="0">
                <a:solidFill>
                  <a:srgbClr val="FFFFFF"/>
                </a:solidFill>
                <a:latin typeface="華康儷宋 Std W5" panose="02020500000000000000" pitchFamily="18" charset="-120"/>
                <a:ea typeface="華康儷宋 Std W5" panose="02020500000000000000" pitchFamily="18" charset="-120"/>
              </a:rPr>
              <a:t>1/2</a:t>
            </a:r>
            <a:r>
              <a:rPr lang="zh-TW" altLang="en-US" sz="6000" dirty="0">
                <a:solidFill>
                  <a:srgbClr val="FFFFFF"/>
                </a:solidFill>
                <a:latin typeface="華康儷宋 Std W5" panose="02020500000000000000" pitchFamily="18" charset="-120"/>
                <a:ea typeface="華康儷宋 Std W5" panose="02020500000000000000" pitchFamily="18" charset="-120"/>
              </a:rPr>
              <a:t>）</a:t>
            </a:r>
            <a:endPar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根據使用者在不同選擇能力下選擇候選人的方式，提出了</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四種選擇能力</a:t>
            </a:r>
            <a:r>
              <a:rPr kumimoji="0" lang="zh-TW" altLang="en-US" sz="32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如何影響平台上的參與度和配對結果的機制（</a:t>
            </a:r>
            <a:r>
              <a:rPr kumimoji="0" lang="en-US" altLang="zh-TW" sz="32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mechanisms</a:t>
            </a:r>
            <a:r>
              <a:rPr kumimoji="0" lang="zh-TW" altLang="en-US" sz="32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endParaRPr kumimoji="0" lang="en-US" altLang="zh-TW" sz="36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a:defRPr/>
            </a:pPr>
            <a:r>
              <a:rPr kumimoji="0" lang="zh-TW" altLang="en-US" sz="36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正向的「同邊效應」</a:t>
            </a: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Same-Side Effects</a:t>
            </a: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平台某一邊的人數增加，</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同一邊</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的使用者會覺得平台的價值增加或減少</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startAt="2"/>
              <a:defRPr/>
            </a:pPr>
            <a:r>
              <a:rPr kumimoji="0" lang="zh-TW" altLang="en-US" sz="36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負向的「跨邊效應」</a:t>
            </a: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Cross-Side Effects</a:t>
            </a: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平台某一邊的人數增加，</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另一邊</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的使用者會覺得平台的價值增加或減少</a:t>
            </a:r>
            <a:endParaRPr lang="en-US" altLang="zh-TW" sz="3200" dirty="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endParaRPr>
          </a:p>
        </p:txBody>
      </p:sp>
      <p:sp>
        <p:nvSpPr>
          <p:cNvPr id="12" name="矩形 11">
            <a:extLst>
              <a:ext uri="{FF2B5EF4-FFF2-40B4-BE49-F238E27FC236}">
                <a16:creationId xmlns:a16="http://schemas.microsoft.com/office/drawing/2014/main" id="{96E82964-D55F-B116-A5DB-0A8C73AE9CF8}"/>
              </a:ext>
            </a:extLst>
          </p:cNvPr>
          <p:cNvSpPr/>
          <p:nvPr/>
        </p:nvSpPr>
        <p:spPr>
          <a:xfrm>
            <a:off x="1350901" y="4041092"/>
            <a:ext cx="990600" cy="38862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2EC8D373-3825-C28B-CC7D-B9CC12359860}"/>
              </a:ext>
            </a:extLst>
          </p:cNvPr>
          <p:cNvSpPr txBox="1"/>
          <p:nvPr/>
        </p:nvSpPr>
        <p:spPr>
          <a:xfrm>
            <a:off x="1482441" y="4193492"/>
            <a:ext cx="565807" cy="3477875"/>
          </a:xfrm>
          <a:prstGeom prst="rect">
            <a:avLst/>
          </a:prstGeom>
          <a:noFill/>
        </p:spPr>
        <p:txBody>
          <a:bodyPr wrap="square" rtlCol="0">
            <a:spAutoFit/>
          </a:bodyPr>
          <a:lstStyle/>
          <a:p>
            <a:r>
              <a:rPr lang="zh-TW" altLang="en-US" sz="4400">
                <a:solidFill>
                  <a:srgbClr val="FF0000"/>
                </a:solidFill>
                <a:latin typeface="華康儷宋 Std W5" panose="02020500000000000000" pitchFamily="18" charset="-120"/>
                <a:ea typeface="華康儷宋 Std W5" panose="02020500000000000000" pitchFamily="18" charset="-120"/>
              </a:rPr>
              <a:t>影響</a:t>
            </a:r>
            <a:endParaRPr lang="en-US" altLang="zh-TW" sz="4400">
              <a:solidFill>
                <a:srgbClr val="FF0000"/>
              </a:solidFill>
              <a:latin typeface="華康儷宋 Std W5" panose="02020500000000000000" pitchFamily="18" charset="-120"/>
              <a:ea typeface="華康儷宋 Std W5" panose="02020500000000000000" pitchFamily="18" charset="-120"/>
            </a:endParaRPr>
          </a:p>
          <a:p>
            <a:r>
              <a:rPr lang="zh-TW" altLang="en-US" sz="4400">
                <a:solidFill>
                  <a:srgbClr val="FF0000"/>
                </a:solidFill>
                <a:latin typeface="華康儷宋 Std W5" panose="02020500000000000000" pitchFamily="18" charset="-120"/>
                <a:ea typeface="華康儷宋 Std W5" panose="02020500000000000000" pitchFamily="18" charset="-120"/>
              </a:rPr>
              <a:t>參與度</a:t>
            </a:r>
          </a:p>
        </p:txBody>
      </p:sp>
      <p:sp>
        <p:nvSpPr>
          <p:cNvPr id="16" name="語音泡泡: 圓角矩形 15">
            <a:extLst>
              <a:ext uri="{FF2B5EF4-FFF2-40B4-BE49-F238E27FC236}">
                <a16:creationId xmlns:a16="http://schemas.microsoft.com/office/drawing/2014/main" id="{28908523-939D-B38E-7B5B-18C4FA25736C}"/>
              </a:ext>
            </a:extLst>
          </p:cNvPr>
          <p:cNvSpPr/>
          <p:nvPr/>
        </p:nvSpPr>
        <p:spPr>
          <a:xfrm>
            <a:off x="3200400" y="7661341"/>
            <a:ext cx="11430000" cy="1382338"/>
          </a:xfrm>
          <a:prstGeom prst="wedgeRoundRectCallout">
            <a:avLst>
              <a:gd name="adj1" fmla="val 57682"/>
              <a:gd name="adj2" fmla="val 5926"/>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
        <p:nvSpPr>
          <p:cNvPr id="11" name="文字方塊 10">
            <a:extLst>
              <a:ext uri="{FF2B5EF4-FFF2-40B4-BE49-F238E27FC236}">
                <a16:creationId xmlns:a16="http://schemas.microsoft.com/office/drawing/2014/main" id="{37173C44-BB89-0F10-4669-3D96D7DE988F}"/>
              </a:ext>
            </a:extLst>
          </p:cNvPr>
          <p:cNvSpPr txBox="1"/>
          <p:nvPr/>
        </p:nvSpPr>
        <p:spPr>
          <a:xfrm>
            <a:off x="5105400" y="7998567"/>
            <a:ext cx="9144000" cy="707886"/>
          </a:xfrm>
          <a:prstGeom prst="rect">
            <a:avLst/>
          </a:prstGeom>
          <a:noFill/>
        </p:spPr>
        <p:txBody>
          <a:bodyPr wrap="square">
            <a:spAutoFit/>
          </a:bodyPr>
          <a:lstStyle/>
          <a:p>
            <a:r>
              <a:rPr lang="en-US" altLang="zh-TW" sz="4000">
                <a:solidFill>
                  <a:schemeClr val="bg1"/>
                </a:solidFill>
                <a:latin typeface="華康儷宋 Std W5" panose="02020500000000000000" pitchFamily="18" charset="-120"/>
                <a:ea typeface="華康儷宋 Std W5" panose="02020500000000000000" pitchFamily="18" charset="-120"/>
              </a:rPr>
              <a:t>『</a:t>
            </a:r>
            <a:r>
              <a:rPr lang="zh-TW" altLang="en-US" sz="4000">
                <a:solidFill>
                  <a:schemeClr val="bg1"/>
                </a:solidFill>
                <a:latin typeface="華康儷宋 Std W5" panose="02020500000000000000" pitchFamily="18" charset="-120"/>
                <a:ea typeface="華康儷宋 Std W5" panose="02020500000000000000" pitchFamily="18" charset="-120"/>
              </a:rPr>
              <a:t>配對前後使用者的行為變化</a:t>
            </a:r>
            <a:r>
              <a:rPr lang="en-US" altLang="zh-TW" sz="4000">
                <a:solidFill>
                  <a:schemeClr val="bg1"/>
                </a:solidFill>
                <a:latin typeface="華康儷宋 Std W5" panose="02020500000000000000" pitchFamily="18" charset="-120"/>
                <a:ea typeface="華康儷宋 Std W5" panose="02020500000000000000" pitchFamily="18" charset="-120"/>
              </a:rPr>
              <a:t>』</a:t>
            </a:r>
            <a:endParaRPr lang="zh-TW" altLang="en-US" sz="4000">
              <a:solidFill>
                <a:schemeClr val="bg1"/>
              </a:solidFill>
              <a:latin typeface="華康儷宋 Std W5" panose="02020500000000000000" pitchFamily="18" charset="-120"/>
              <a:ea typeface="華康儷宋 Std W5" panose="02020500000000000000" pitchFamily="18" charset="-120"/>
            </a:endParaRPr>
          </a:p>
        </p:txBody>
      </p:sp>
      <p:sp>
        <p:nvSpPr>
          <p:cNvPr id="17" name="Freeform 2">
            <a:extLst>
              <a:ext uri="{FF2B5EF4-FFF2-40B4-BE49-F238E27FC236}">
                <a16:creationId xmlns:a16="http://schemas.microsoft.com/office/drawing/2014/main" id="{C47E22B5-425D-E036-2F39-29E7FDE10910}"/>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379771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10515600" cy="97488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研究目的 （</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2/2</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1371600" marR="0" lvl="3" indent="0" algn="l" defTabSz="914400" rtl="0" eaLnBrk="1" fontAlgn="auto" latinLnBrk="0" hangingPunct="1">
              <a:lnSpc>
                <a:spcPct val="150000"/>
              </a:lnSpc>
              <a:spcBef>
                <a:spcPts val="0"/>
              </a:spcBef>
              <a:spcAft>
                <a:spcPts val="0"/>
              </a:spcAft>
              <a:buClrTx/>
              <a:buSzTx/>
              <a:buFontTx/>
              <a:buNone/>
              <a:tabLst/>
              <a:defRPr/>
            </a:pPr>
            <a:endParaRPr lang="en-US" altLang="zh-TW" sz="800" dirty="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2343150" lvl="4" indent="-514350">
              <a:lnSpc>
                <a:spcPct val="150000"/>
              </a:lnSpc>
              <a:buFont typeface="+mj-lt"/>
              <a:buAutoNum type="arabicPeriod" startAt="3"/>
              <a:defRPr/>
            </a:pPr>
            <a:r>
              <a:rPr kumimoji="0" lang="zh-TW" altLang="en-US" sz="3600" b="0" i="0" u="none" strike="noStrike" kern="1200" cap="none" spc="0" normalizeH="0" baseline="0" noProof="0" dirty="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選擇效應 </a:t>
            </a: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Choice Effect</a:t>
            </a: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隨著選擇能力增加，使用者變得更挑剔，轉化率可能降低</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startAt="4"/>
              <a:defRPr/>
            </a:pPr>
            <a:r>
              <a:rPr kumimoji="0" lang="zh-TW" altLang="en-US" sz="3600" b="0" i="0" u="none" strike="noStrike" kern="1200" cap="none" spc="0" normalizeH="0" baseline="0" noProof="0" dirty="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競爭效應 </a:t>
            </a: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Competition Effect</a:t>
            </a: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使用者變得不那麼挑剔，配對結果可能增加</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3" name="矩形 2">
            <a:extLst>
              <a:ext uri="{FF2B5EF4-FFF2-40B4-BE49-F238E27FC236}">
                <a16:creationId xmlns:a16="http://schemas.microsoft.com/office/drawing/2014/main" id="{BE983931-EE4C-C30A-738F-2BA198A65C92}"/>
              </a:ext>
            </a:extLst>
          </p:cNvPr>
          <p:cNvSpPr/>
          <p:nvPr/>
        </p:nvSpPr>
        <p:spPr>
          <a:xfrm>
            <a:off x="1350901" y="2247900"/>
            <a:ext cx="990600" cy="43892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BDE617C9-32FE-BA77-8994-B3CE7E067492}"/>
              </a:ext>
            </a:extLst>
          </p:cNvPr>
          <p:cNvSpPr txBox="1"/>
          <p:nvPr/>
        </p:nvSpPr>
        <p:spPr>
          <a:xfrm>
            <a:off x="1511290" y="2365051"/>
            <a:ext cx="830212"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配對結果</a:t>
            </a:r>
          </a:p>
        </p:txBody>
      </p:sp>
      <p:sp>
        <p:nvSpPr>
          <p:cNvPr id="5" name="語音泡泡: 圓角矩形 4">
            <a:extLst>
              <a:ext uri="{FF2B5EF4-FFF2-40B4-BE49-F238E27FC236}">
                <a16:creationId xmlns:a16="http://schemas.microsoft.com/office/drawing/2014/main" id="{B2FA9698-4F34-333E-B126-31FEAF2C065C}"/>
              </a:ext>
            </a:extLst>
          </p:cNvPr>
          <p:cNvSpPr/>
          <p:nvPr/>
        </p:nvSpPr>
        <p:spPr>
          <a:xfrm>
            <a:off x="2938423" y="5946017"/>
            <a:ext cx="11430000" cy="1382338"/>
          </a:xfrm>
          <a:prstGeom prst="wedgeRoundRectCallout">
            <a:avLst>
              <a:gd name="adj1" fmla="val 57682"/>
              <a:gd name="adj2" fmla="val 5926"/>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1" name="Freeform 2">
            <a:extLst>
              <a:ext uri="{FF2B5EF4-FFF2-40B4-BE49-F238E27FC236}">
                <a16:creationId xmlns:a16="http://schemas.microsoft.com/office/drawing/2014/main" id="{385306D2-C3A2-CFCA-F359-22E8F38F89D5}"/>
              </a:ext>
            </a:extLst>
          </p:cNvPr>
          <p:cNvSpPr/>
          <p:nvPr/>
        </p:nvSpPr>
        <p:spPr>
          <a:xfrm>
            <a:off x="15357598" y="4940143"/>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6" name="文字方塊 15">
            <a:extLst>
              <a:ext uri="{FF2B5EF4-FFF2-40B4-BE49-F238E27FC236}">
                <a16:creationId xmlns:a16="http://schemas.microsoft.com/office/drawing/2014/main" id="{B5A7C02E-0CAA-9CE0-6DAC-0B0432C1887C}"/>
              </a:ext>
            </a:extLst>
          </p:cNvPr>
          <p:cNvSpPr txBox="1"/>
          <p:nvPr/>
        </p:nvSpPr>
        <p:spPr>
          <a:xfrm>
            <a:off x="3103558" y="6283243"/>
            <a:ext cx="10883865" cy="707886"/>
          </a:xfrm>
          <a:prstGeom prst="rect">
            <a:avLst/>
          </a:prstGeom>
          <a:noFill/>
        </p:spPr>
        <p:txBody>
          <a:bodyPr wrap="square">
            <a:spAutoFit/>
          </a:bodyPr>
          <a:lstStyle/>
          <a:p>
            <a:pPr lvl="1" algn="ctr">
              <a:defRPr/>
            </a:pPr>
            <a:r>
              <a:rPr lang="zh-TW" altLang="en-US" sz="4000">
                <a:solidFill>
                  <a:schemeClr val="bg1"/>
                </a:solidFill>
                <a:latin typeface="華康儷宋 Std W5" panose="02020500000000000000" pitchFamily="18" charset="-120"/>
                <a:ea typeface="華康儷宋 Std W5" panose="02020500000000000000" pitchFamily="18" charset="-120"/>
              </a:rPr>
              <a:t>不同性別對風險和社會地位的認知影響</a:t>
            </a: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7" name="矩形: 圓角 16">
            <a:extLst>
              <a:ext uri="{FF2B5EF4-FFF2-40B4-BE49-F238E27FC236}">
                <a16:creationId xmlns:a16="http://schemas.microsoft.com/office/drawing/2014/main" id="{A37114D4-BA4B-4541-BEE7-D1D1BDFFF8E7}"/>
              </a:ext>
            </a:extLst>
          </p:cNvPr>
          <p:cNvSpPr/>
          <p:nvPr/>
        </p:nvSpPr>
        <p:spPr>
          <a:xfrm>
            <a:off x="1846200" y="7810116"/>
            <a:ext cx="14079599" cy="1540260"/>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配對結果不僅取決於選擇數量，還取決於如何做出選擇</a:t>
            </a:r>
            <a:endPar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選擇能力通過這競爭效應影響參與度和配對結果</a:t>
            </a:r>
          </a:p>
        </p:txBody>
      </p:sp>
    </p:spTree>
    <p:extLst>
      <p:ext uri="{BB962C8B-B14F-4D97-AF65-F5344CB8AC3E}">
        <p14:creationId xmlns:p14="http://schemas.microsoft.com/office/powerpoint/2010/main" val="52305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研究方法</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將 </a:t>
            </a:r>
            <a:r>
              <a:rPr kumimoji="0" lang="en-US" altLang="zh-TW"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6,327</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名客戶隨機分配到具有不同選擇能力的</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四個實驗組：</a:t>
            </a:r>
            <a:endParaRPr kumimoji="0" lang="en-US" altLang="zh-TW"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kumimoji="0" lang="en-US" altLang="zh-TW" sz="28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dirty="0">
              <a:solidFill>
                <a:schemeClr val="tx1"/>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dirty="0">
              <a:solidFill>
                <a:schemeClr val="tx1"/>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dirty="0">
              <a:solidFill>
                <a:schemeClr val="tx1"/>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endParaRPr kumimoji="0" lang="en-US" altLang="zh-TW" sz="2800" b="0"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p:txBody>
      </p:sp>
      <p:sp>
        <p:nvSpPr>
          <p:cNvPr id="11" name="橢圓 10">
            <a:extLst>
              <a:ext uri="{FF2B5EF4-FFF2-40B4-BE49-F238E27FC236}">
                <a16:creationId xmlns:a16="http://schemas.microsoft.com/office/drawing/2014/main" id="{EE5E82FA-609D-24B9-7C59-E580DB218758}"/>
              </a:ext>
            </a:extLst>
          </p:cNvPr>
          <p:cNvSpPr/>
          <p:nvPr/>
        </p:nvSpPr>
        <p:spPr>
          <a:xfrm>
            <a:off x="9220231" y="3189293"/>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solidFill>
                  <a:prstClr val="white"/>
                </a:solidFill>
                <a:latin typeface="華康儷宋 Std W5" panose="02020500000000000000" pitchFamily="18" charset="-120"/>
                <a:ea typeface="華康儷宋 Std W5" panose="02020500000000000000" pitchFamily="18" charset="-120"/>
              </a:rPr>
              <a:t>男</a:t>
            </a: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性選擇組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T2</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2" name="橢圓 11">
            <a:extLst>
              <a:ext uri="{FF2B5EF4-FFF2-40B4-BE49-F238E27FC236}">
                <a16:creationId xmlns:a16="http://schemas.microsoft.com/office/drawing/2014/main" id="{BB066E2D-C885-12BA-B34F-C72898167FAF}"/>
              </a:ext>
            </a:extLst>
          </p:cNvPr>
          <p:cNvSpPr/>
          <p:nvPr/>
        </p:nvSpPr>
        <p:spPr>
          <a:xfrm>
            <a:off x="13028210" y="3225387"/>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solidFill>
                  <a:prstClr val="white"/>
                </a:solidFill>
                <a:latin typeface="華康儷宋 Std W5" panose="02020500000000000000" pitchFamily="18" charset="-120"/>
                <a:ea typeface="華康儷宋 Std W5" panose="02020500000000000000" pitchFamily="18" charset="-120"/>
              </a:rPr>
              <a:t>兩者</a:t>
            </a: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T3</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3" name="橢圓 12">
            <a:extLst>
              <a:ext uri="{FF2B5EF4-FFF2-40B4-BE49-F238E27FC236}">
                <a16:creationId xmlns:a16="http://schemas.microsoft.com/office/drawing/2014/main" id="{95E32BF1-E5EA-C2DD-580D-0BD3BDAA4471}"/>
              </a:ext>
            </a:extLst>
          </p:cNvPr>
          <p:cNvSpPr/>
          <p:nvPr/>
        </p:nvSpPr>
        <p:spPr>
          <a:xfrm>
            <a:off x="1601196" y="3225387"/>
            <a:ext cx="3355785"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latin typeface="華康儷宋 Std W5" panose="02020500000000000000" pitchFamily="18" charset="-120"/>
                <a:ea typeface="華康儷宋 Std W5" panose="02020500000000000000" pitchFamily="18" charset="-120"/>
              </a:rPr>
              <a:t>對照組</a:t>
            </a:r>
            <a:endParaRPr lang="en-US" altLang="zh-TW" sz="3200">
              <a:latin typeface="華康儷宋 Std W5" panose="02020500000000000000" pitchFamily="18" charset="-120"/>
              <a:ea typeface="華康儷宋 Std W5" panose="02020500000000000000" pitchFamily="18" charset="-120"/>
            </a:endParaRPr>
          </a:p>
          <a:p>
            <a:pPr algn="ctr">
              <a:lnSpc>
                <a:spcPct val="150000"/>
              </a:lnSpc>
            </a:pPr>
            <a:r>
              <a:rPr lang="en-US" altLang="zh-TW" sz="3200">
                <a:latin typeface="華康儷宋 Std W5" panose="02020500000000000000" pitchFamily="18" charset="-120"/>
                <a:ea typeface="華康儷宋 Std W5" panose="02020500000000000000" pitchFamily="18" charset="-120"/>
              </a:rPr>
              <a:t>C</a:t>
            </a:r>
            <a:endParaRPr lang="zh-TW" altLang="en-US" sz="3200">
              <a:latin typeface="華康儷宋 Std W5" panose="02020500000000000000" pitchFamily="18" charset="-120"/>
              <a:ea typeface="華康儷宋 Std W5" panose="02020500000000000000" pitchFamily="18" charset="-120"/>
            </a:endParaRPr>
          </a:p>
        </p:txBody>
      </p:sp>
      <p:sp>
        <p:nvSpPr>
          <p:cNvPr id="14" name="橢圓 13">
            <a:extLst>
              <a:ext uri="{FF2B5EF4-FFF2-40B4-BE49-F238E27FC236}">
                <a16:creationId xmlns:a16="http://schemas.microsoft.com/office/drawing/2014/main" id="{87E91C71-D4FF-B47F-5BCA-FF42DBD04970}"/>
              </a:ext>
            </a:extLst>
          </p:cNvPr>
          <p:cNvSpPr/>
          <p:nvPr/>
        </p:nvSpPr>
        <p:spPr>
          <a:xfrm>
            <a:off x="5410200" y="3225387"/>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女性選擇組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T1</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5" name="Freeform 2">
            <a:extLst>
              <a:ext uri="{FF2B5EF4-FFF2-40B4-BE49-F238E27FC236}">
                <a16:creationId xmlns:a16="http://schemas.microsoft.com/office/drawing/2014/main" id="{C285F2CA-3779-2894-B866-44F6DBD091E9}"/>
              </a:ext>
            </a:extLst>
          </p:cNvPr>
          <p:cNvSpPr/>
          <p:nvPr/>
        </p:nvSpPr>
        <p:spPr>
          <a:xfrm>
            <a:off x="13792201" y="5461795"/>
            <a:ext cx="2133600" cy="3898606"/>
          </a:xfrm>
          <a:custGeom>
            <a:avLst/>
            <a:gdLst/>
            <a:ahLst/>
            <a:cxnLst/>
            <a:rect l="l" t="t" r="r" b="b"/>
            <a:pathLst>
              <a:path w="4125588" h="7538451">
                <a:moveTo>
                  <a:pt x="0" y="0"/>
                </a:moveTo>
                <a:lnTo>
                  <a:pt x="4125588" y="0"/>
                </a:lnTo>
                <a:lnTo>
                  <a:pt x="4125588" y="7538450"/>
                </a:lnTo>
                <a:lnTo>
                  <a:pt x="0" y="75384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6" name="Freeform 22">
            <a:extLst>
              <a:ext uri="{FF2B5EF4-FFF2-40B4-BE49-F238E27FC236}">
                <a16:creationId xmlns:a16="http://schemas.microsoft.com/office/drawing/2014/main" id="{6A363BE7-C9FE-3605-EEAF-6E7081AA2DD4}"/>
              </a:ext>
            </a:extLst>
          </p:cNvPr>
          <p:cNvSpPr/>
          <p:nvPr/>
        </p:nvSpPr>
        <p:spPr>
          <a:xfrm>
            <a:off x="10368229" y="5786061"/>
            <a:ext cx="1059790" cy="3337920"/>
          </a:xfrm>
          <a:custGeom>
            <a:avLst/>
            <a:gdLst/>
            <a:ahLst/>
            <a:cxnLst/>
            <a:rect l="l" t="t" r="r" b="b"/>
            <a:pathLst>
              <a:path w="2612898" h="8229600">
                <a:moveTo>
                  <a:pt x="0" y="0"/>
                </a:moveTo>
                <a:lnTo>
                  <a:pt x="2612898" y="0"/>
                </a:lnTo>
                <a:lnTo>
                  <a:pt x="2612898" y="8229600"/>
                </a:lnTo>
                <a:lnTo>
                  <a:pt x="0" y="8229600"/>
                </a:lnTo>
                <a:lnTo>
                  <a:pt x="0" y="0"/>
                </a:lnTo>
                <a:close/>
              </a:path>
            </a:pathLst>
          </a:custGeom>
          <a:blipFill>
            <a:blip r:embed="rId7"/>
            <a:stretch>
              <a:fillRect/>
            </a:stretch>
          </a:blipFill>
        </p:spPr>
        <p:txBody>
          <a:bodyPr/>
          <a:lstStyle/>
          <a:p>
            <a:endParaRPr lang="zh-TW" altLang="en-US"/>
          </a:p>
        </p:txBody>
      </p:sp>
      <p:sp>
        <p:nvSpPr>
          <p:cNvPr id="17" name="Freeform 18">
            <a:extLst>
              <a:ext uri="{FF2B5EF4-FFF2-40B4-BE49-F238E27FC236}">
                <a16:creationId xmlns:a16="http://schemas.microsoft.com/office/drawing/2014/main" id="{C08A97DF-008B-B03C-275D-83C90F0189B1}"/>
              </a:ext>
            </a:extLst>
          </p:cNvPr>
          <p:cNvSpPr/>
          <p:nvPr/>
        </p:nvSpPr>
        <p:spPr>
          <a:xfrm>
            <a:off x="6228636" y="5723908"/>
            <a:ext cx="1389780" cy="3400073"/>
          </a:xfrm>
          <a:custGeom>
            <a:avLst/>
            <a:gdLst/>
            <a:ahLst/>
            <a:cxnLst/>
            <a:rect l="l" t="t" r="r" b="b"/>
            <a:pathLst>
              <a:path w="3363849" h="8229600">
                <a:moveTo>
                  <a:pt x="0" y="0"/>
                </a:moveTo>
                <a:lnTo>
                  <a:pt x="3363849" y="0"/>
                </a:lnTo>
                <a:lnTo>
                  <a:pt x="3363849" y="8229600"/>
                </a:lnTo>
                <a:lnTo>
                  <a:pt x="0" y="8229600"/>
                </a:lnTo>
                <a:lnTo>
                  <a:pt x="0" y="0"/>
                </a:lnTo>
                <a:close/>
              </a:path>
            </a:pathLst>
          </a:custGeom>
          <a:blipFill>
            <a:blip r:embed="rId8"/>
            <a:stretch>
              <a:fillRect/>
            </a:stretch>
          </a:blipFill>
        </p:spPr>
        <p:txBody>
          <a:bodyPr/>
          <a:lstStyle/>
          <a:p>
            <a:endParaRPr lang="zh-TW" altLang="en-US"/>
          </a:p>
        </p:txBody>
      </p:sp>
      <p:pic>
        <p:nvPicPr>
          <p:cNvPr id="19" name="圖片 18" descr="一張含有 圖形, 美工圖案, 平面設計, 設計 的圖片&#10;&#10;自動產生的描述">
            <a:extLst>
              <a:ext uri="{FF2B5EF4-FFF2-40B4-BE49-F238E27FC236}">
                <a16:creationId xmlns:a16="http://schemas.microsoft.com/office/drawing/2014/main" id="{55B7FDC6-0B60-1175-0F59-BF3524619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8843" y="5984192"/>
            <a:ext cx="2640489" cy="2640489"/>
          </a:xfrm>
          <a:prstGeom prst="rect">
            <a:avLst/>
          </a:prstGeom>
        </p:spPr>
      </p:pic>
    </p:spTree>
    <p:extLst>
      <p:ext uri="{BB962C8B-B14F-4D97-AF65-F5344CB8AC3E}">
        <p14:creationId xmlns:p14="http://schemas.microsoft.com/office/powerpoint/2010/main" val="280765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528</TotalTime>
  <Words>4770</Words>
  <Application>Microsoft Office PowerPoint</Application>
  <PresentationFormat>自訂</PresentationFormat>
  <Paragraphs>568</Paragraphs>
  <Slides>45</Slides>
  <Notes>41</Notes>
  <HiddenSlides>3</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45</vt:i4>
      </vt:variant>
    </vt:vector>
  </HeadingPairs>
  <TitlesOfParts>
    <vt:vector size="54" baseType="lpstr">
      <vt:lpstr>Arial</vt:lpstr>
      <vt:lpstr>Calibri</vt:lpstr>
      <vt:lpstr>Aptos</vt:lpstr>
      <vt:lpstr>Segoe UI Black</vt:lpstr>
      <vt:lpstr>Wingdings</vt:lpstr>
      <vt:lpstr>Montserrat Classic</vt:lpstr>
      <vt:lpstr>華康儷宋 Std W5</vt:lpstr>
      <vt:lpstr>華康儷宋 Std W3</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190498 lily</cp:lastModifiedBy>
  <cp:revision>2</cp:revision>
  <dcterms:created xsi:type="dcterms:W3CDTF">2006-08-16T00:00:00Z</dcterms:created>
  <dcterms:modified xsi:type="dcterms:W3CDTF">2024-05-07T14:37:04Z</dcterms:modified>
  <dc:identifier>DAGECo2Y2EI</dc:identifier>
</cp:coreProperties>
</file>