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59"/>
  </p:notesMasterIdLst>
  <p:sldIdLst>
    <p:sldId id="256" r:id="rId2"/>
    <p:sldId id="268" r:id="rId3"/>
    <p:sldId id="257" r:id="rId4"/>
    <p:sldId id="269" r:id="rId5"/>
    <p:sldId id="283" r:id="rId6"/>
    <p:sldId id="284" r:id="rId7"/>
    <p:sldId id="294" r:id="rId8"/>
    <p:sldId id="299" r:id="rId9"/>
    <p:sldId id="287" r:id="rId10"/>
    <p:sldId id="286" r:id="rId11"/>
    <p:sldId id="298" r:id="rId12"/>
    <p:sldId id="300" r:id="rId13"/>
    <p:sldId id="273" r:id="rId14"/>
    <p:sldId id="274" r:id="rId15"/>
    <p:sldId id="288" r:id="rId16"/>
    <p:sldId id="289" r:id="rId17"/>
    <p:sldId id="290" r:id="rId18"/>
    <p:sldId id="291" r:id="rId19"/>
    <p:sldId id="292" r:id="rId20"/>
    <p:sldId id="271" r:id="rId21"/>
    <p:sldId id="272" r:id="rId22"/>
    <p:sldId id="296" r:id="rId23"/>
    <p:sldId id="297" r:id="rId24"/>
    <p:sldId id="301" r:id="rId25"/>
    <p:sldId id="295" r:id="rId26"/>
    <p:sldId id="302" r:id="rId27"/>
    <p:sldId id="303" r:id="rId28"/>
    <p:sldId id="276" r:id="rId29"/>
    <p:sldId id="277" r:id="rId30"/>
    <p:sldId id="304" r:id="rId31"/>
    <p:sldId id="305" r:id="rId32"/>
    <p:sldId id="312" r:id="rId33"/>
    <p:sldId id="306" r:id="rId34"/>
    <p:sldId id="313" r:id="rId35"/>
    <p:sldId id="307" r:id="rId36"/>
    <p:sldId id="258" r:id="rId37"/>
    <p:sldId id="270" r:id="rId38"/>
    <p:sldId id="278" r:id="rId39"/>
    <p:sldId id="279" r:id="rId40"/>
    <p:sldId id="314" r:id="rId41"/>
    <p:sldId id="308" r:id="rId42"/>
    <p:sldId id="309" r:id="rId43"/>
    <p:sldId id="310" r:id="rId44"/>
    <p:sldId id="311" r:id="rId45"/>
    <p:sldId id="280" r:id="rId46"/>
    <p:sldId id="281" r:id="rId47"/>
    <p:sldId id="282" r:id="rId48"/>
    <p:sldId id="275" r:id="rId49"/>
    <p:sldId id="259" r:id="rId50"/>
    <p:sldId id="260" r:id="rId51"/>
    <p:sldId id="261" r:id="rId52"/>
    <p:sldId id="262" r:id="rId53"/>
    <p:sldId id="263" r:id="rId54"/>
    <p:sldId id="264" r:id="rId55"/>
    <p:sldId id="265" r:id="rId56"/>
    <p:sldId id="266" r:id="rId57"/>
    <p:sldId id="267" r:id="rId58"/>
  </p:sldIdLst>
  <p:sldSz cx="18288000" cy="10287000"/>
  <p:notesSz cx="6858000" cy="9144000"/>
  <p:embeddedFontLst>
    <p:embeddedFont>
      <p:font typeface="Arimo" panose="02020500000000000000" charset="0"/>
      <p:regular r:id="rId60"/>
    </p:embeddedFont>
    <p:embeddedFont>
      <p:font typeface="Assistant" pitchFamily="2" charset="-79"/>
      <p:regular r:id="rId61"/>
      <p:bold r:id="rId62"/>
    </p:embeddedFont>
    <p:embeddedFont>
      <p:font typeface="Montserrat Classic" panose="02020500000000000000" charset="0"/>
      <p:regular r:id="rId63"/>
    </p:embeddedFont>
    <p:embeddedFont>
      <p:font typeface="Segoe UI Black" panose="020B0A02040204020203" pitchFamily="34" charset="0"/>
      <p:bold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D5F"/>
    <a:srgbClr val="49659E"/>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0368" autoAdjust="0"/>
  </p:normalViewPr>
  <p:slideViewPr>
    <p:cSldViewPr>
      <p:cViewPr varScale="1">
        <p:scale>
          <a:sx n="49" d="100"/>
          <a:sy n="49" d="100"/>
        </p:scale>
        <p:origin x="970" y="29"/>
      </p:cViewPr>
      <p:guideLst>
        <p:guide orient="horz" pos="2160"/>
        <p:guide pos="2880"/>
      </p:guideLst>
    </p:cSldViewPr>
  </p:slideViewPr>
  <p:outlineViewPr>
    <p:cViewPr>
      <p:scale>
        <a:sx n="33" d="100"/>
        <a:sy n="33" d="100"/>
      </p:scale>
      <p:origin x="0" y="0"/>
    </p:cViewPr>
  </p:outlin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4.fntdata"/><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A7312-8D95-4A3E-A340-D83313568709}" type="datetimeFigureOut">
              <a:rPr lang="zh-TW" altLang="en-US" smtClean="0"/>
              <a:t>2024/5/6</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B1F4-9871-4E70-B7F8-8520EFDF458B}" type="slidenum">
              <a:rPr lang="zh-TW" altLang="en-US" smtClean="0"/>
              <a:t>‹#›</a:t>
            </a:fld>
            <a:endParaRPr lang="zh-TW" altLang="en-US"/>
          </a:p>
        </p:txBody>
      </p:sp>
    </p:spTree>
    <p:extLst>
      <p:ext uri="{BB962C8B-B14F-4D97-AF65-F5344CB8AC3E}">
        <p14:creationId xmlns:p14="http://schemas.microsoft.com/office/powerpoint/2010/main" val="52478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1</a:t>
            </a:fld>
            <a:endParaRPr lang="zh-TW" altLang="en-US"/>
          </a:p>
        </p:txBody>
      </p:sp>
    </p:spTree>
    <p:extLst>
      <p:ext uri="{BB962C8B-B14F-4D97-AF65-F5344CB8AC3E}">
        <p14:creationId xmlns:p14="http://schemas.microsoft.com/office/powerpoint/2010/main" val="106168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016279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130193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6682011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2188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4927742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19549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23556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72859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96875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807714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2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回顧了相關文獻</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3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解釋了潛在機制的理論背景</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4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描述了機構細節和我們的實驗設計</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5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介紹了我們的實證策略和分析結果</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6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提供了設計選擇能力以提高市場績效的指南</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7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總結了本文的內容，包括我們工作的管理意義和未來研究的方向。</a:t>
            </a:r>
            <a:endParaRPr lang="zh-TW" altLang="zh-TW" sz="1800" kern="10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2</a:t>
            </a:fld>
            <a:endParaRPr lang="zh-TW" altLang="en-US"/>
          </a:p>
        </p:txBody>
      </p:sp>
    </p:spTree>
    <p:extLst>
      <p:ext uri="{BB962C8B-B14F-4D97-AF65-F5344CB8AC3E}">
        <p14:creationId xmlns:p14="http://schemas.microsoft.com/office/powerpoint/2010/main" val="2387989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330610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83291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73820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960118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51986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915098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065941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378434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835056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20378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3</a:t>
            </a:fld>
            <a:endParaRPr lang="zh-TW" altLang="en-US"/>
          </a:p>
        </p:txBody>
      </p:sp>
    </p:spTree>
    <p:extLst>
      <p:ext uri="{BB962C8B-B14F-4D97-AF65-F5344CB8AC3E}">
        <p14:creationId xmlns:p14="http://schemas.microsoft.com/office/powerpoint/2010/main" val="182947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988186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22483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3994769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42964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918043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406130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945629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395725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41531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85690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025218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7183882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1754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3350794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49</a:t>
            </a:fld>
            <a:endParaRPr lang="zh-TW" altLang="en-US"/>
          </a:p>
        </p:txBody>
      </p:sp>
    </p:spTree>
    <p:extLst>
      <p:ext uri="{BB962C8B-B14F-4D97-AF65-F5344CB8AC3E}">
        <p14:creationId xmlns:p14="http://schemas.microsoft.com/office/powerpoint/2010/main" val="201021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016602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93325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073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2086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899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474AE6-6AF1-4EC2-A96B-8ADFB69D0177}" type="datetime1">
              <a:rPr lang="en-US" altLang="zh-TW"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E4AA4-88FC-43F8-A588-9D6924DE1F2B}" type="datetime1">
              <a:rPr lang="en-US" altLang="zh-TW"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6FD6E8-A3C8-4FA8-95C1-4E6A48D74839}" type="datetime1">
              <a:rPr lang="en-US" altLang="zh-TW"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2797E6-F2FC-428A-A0B3-22D2E19458F3}" type="datetime1">
              <a:rPr lang="en-US" altLang="zh-TW"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DA5F5-4A3E-4027-AD11-CE613024101A}" type="datetime1">
              <a:rPr lang="en-US" altLang="zh-TW"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95FCDC-8FD4-4376-89AB-9628E4ACF670}" type="datetime1">
              <a:rPr lang="en-US" altLang="zh-TW"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3CA33-2A75-4923-9274-E2A26AF6A29C}" type="datetime1">
              <a:rPr lang="en-US" altLang="zh-TW"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C0A3B9-F4ED-4BAB-8F58-7CD5BF453C52}" type="datetime1">
              <a:rPr lang="en-US" altLang="zh-TW"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B07D-31C2-495A-8E22-AFC76D834988}" type="datetime1">
              <a:rPr lang="en-US" altLang="zh-TW" smtClean="0"/>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2800">
                <a:solidFill>
                  <a:schemeClr val="bg1"/>
                </a:solidFill>
                <a:latin typeface="Segoe UI Black" panose="020B0A02040204020203" pitchFamily="34" charset="0"/>
                <a:cs typeface="Aharoni" panose="02010803020104030203" pitchFamily="2" charset="-79"/>
              </a:defRPr>
            </a:lvl1pPr>
          </a:lstStyle>
          <a:p>
            <a:fld id="{B6F15528-21DE-4FAA-801E-634DDDAF4B2B}" type="slidenum">
              <a:rPr lang="en-US" smtClean="0">
                <a:ea typeface="Segoe UI Black" panose="020B0A02040204020203" pitchFamily="34" charset="0"/>
              </a:rPr>
              <a:pPr/>
              <a:t>‹#›</a:t>
            </a:fld>
            <a:endParaRPr lang="en-US">
              <a:ea typeface="Segoe UI Black" panose="020B0A02040204020203"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A9D19-53FC-44DC-92EB-CBCC04DC1426}" type="datetime1">
              <a:rPr lang="en-US" altLang="zh-TW"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E347-9BB2-404C-8390-CB9C8D3892D8}" type="datetime1">
              <a:rPr lang="en-US" altLang="zh-TW" smtClean="0"/>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CE37D-F339-4D08-B3C5-A03966CB015A}" type="datetime1">
              <a:rPr lang="en-US" altLang="zh-TW" smtClean="0"/>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925800" y="9639300"/>
            <a:ext cx="21336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image" Target="../media/image20.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8.gif"/><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3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28.svg"/></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8.gif"/><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4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gif"/></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32.svg"/></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6.gif"/><Relationship Id="rId4" Type="http://schemas.openxmlformats.org/officeDocument/2006/relationships/image" Target="../media/image35.sv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21.gif"/><Relationship Id="rId2" Type="http://schemas.openxmlformats.org/officeDocument/2006/relationships/image" Target="../media/image3.gif"/><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8.svg"/></Relationships>
</file>

<file path=ppt/slides/_rels/slide5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39.gif"/></Relationships>
</file>

<file path=ppt/slides/_rels/slide52.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image" Target="../media/image40.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gif"/></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gif"/></Relationships>
</file>

<file path=ppt/slides/_rels/slide56.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image" Target="../media/image39.gif"/><Relationship Id="rId1" Type="http://schemas.openxmlformats.org/officeDocument/2006/relationships/slideLayout" Target="../slideLayouts/slideLayout7.xml"/><Relationship Id="rId5" Type="http://schemas.openxmlformats.org/officeDocument/2006/relationships/image" Target="../media/image46.gif"/><Relationship Id="rId4" Type="http://schemas.openxmlformats.org/officeDocument/2006/relationships/image" Target="../media/image45.gif"/></Relationships>
</file>

<file path=ppt/slides/_rels/slide5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48.gif"/><Relationship Id="rId4" Type="http://schemas.openxmlformats.org/officeDocument/2006/relationships/image" Target="../media/image47.gif"/></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2" name="Freeform 2"/>
          <p:cNvSpPr/>
          <p:nvPr/>
        </p:nvSpPr>
        <p:spPr>
          <a:xfrm>
            <a:off x="14275719" y="1720545"/>
            <a:ext cx="2412081" cy="7537755"/>
          </a:xfrm>
          <a:custGeom>
            <a:avLst/>
            <a:gdLst/>
            <a:ahLst/>
            <a:cxnLst/>
            <a:rect l="l" t="t" r="r" b="b"/>
            <a:pathLst>
              <a:path w="2412081" h="7537755">
                <a:moveTo>
                  <a:pt x="0" y="0"/>
                </a:moveTo>
                <a:lnTo>
                  <a:pt x="2412082" y="0"/>
                </a:lnTo>
                <a:lnTo>
                  <a:pt x="2412082"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3" name="Picture 3"/>
          <p:cNvPicPr>
            <a:picLocks noChangeAspect="1"/>
          </p:cNvPicPr>
          <p:nvPr/>
        </p:nvPicPr>
        <p:blipFill>
          <a:blip r:embed="rId5"/>
          <a:srcRect/>
          <a:stretch>
            <a:fillRect/>
          </a:stretch>
        </p:blipFill>
        <p:spPr>
          <a:xfrm>
            <a:off x="1028700" y="3417000"/>
            <a:ext cx="3580110" cy="4144845"/>
          </a:xfrm>
          <a:prstGeom prst="rect">
            <a:avLst/>
          </a:prstGeom>
        </p:spPr>
      </p:pic>
      <p:sp>
        <p:nvSpPr>
          <p:cNvPr id="4" name="Freeform 4"/>
          <p:cNvSpPr/>
          <p:nvPr/>
        </p:nvSpPr>
        <p:spPr>
          <a:xfrm>
            <a:off x="1739558" y="1562100"/>
            <a:ext cx="2316146" cy="753775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pic>
        <p:nvPicPr>
          <p:cNvPr id="5" name="Picture 5"/>
          <p:cNvPicPr>
            <a:picLocks noChangeAspect="1"/>
          </p:cNvPicPr>
          <p:nvPr/>
        </p:nvPicPr>
        <p:blipFill>
          <a:blip r:embed="rId8"/>
          <a:srcRect/>
          <a:stretch>
            <a:fillRect/>
          </a:stretch>
        </p:blipFill>
        <p:spPr>
          <a:xfrm>
            <a:off x="16133329" y="1195540"/>
            <a:ext cx="1125971" cy="1170448"/>
          </a:xfrm>
          <a:prstGeom prst="rect">
            <a:avLst/>
          </a:prstGeom>
        </p:spPr>
      </p:pic>
      <p:sp>
        <p:nvSpPr>
          <p:cNvPr id="6" name="AutoShape 6"/>
          <p:cNvSpPr/>
          <p:nvPr/>
        </p:nvSpPr>
        <p:spPr>
          <a:xfrm>
            <a:off x="6066078" y="7176875"/>
            <a:ext cx="6155842" cy="1395625"/>
          </a:xfrm>
          <a:prstGeom prst="rect">
            <a:avLst/>
          </a:prstGeom>
          <a:solidFill>
            <a:srgbClr val="EB5D5F"/>
          </a:solidFill>
        </p:spPr>
        <p:txBody>
          <a:bodyPr/>
          <a:lstStyle/>
          <a:p>
            <a:endParaRPr lang="zh-TW" altLang="en-US"/>
          </a:p>
        </p:txBody>
      </p:sp>
      <p:sp>
        <p:nvSpPr>
          <p:cNvPr id="7" name="TextBox 7"/>
          <p:cNvSpPr txBox="1"/>
          <p:nvPr/>
        </p:nvSpPr>
        <p:spPr>
          <a:xfrm>
            <a:off x="4435431" y="2236874"/>
            <a:ext cx="9417138" cy="2954655"/>
          </a:xfrm>
          <a:prstGeom prst="rect">
            <a:avLst/>
          </a:prstGeom>
        </p:spPr>
        <p:txBody>
          <a:bodyPr wrap="square" lIns="0" tIns="0" rIns="0" bIns="0" rtlCol="0" anchor="t">
            <a:spAutoFit/>
          </a:bodyPr>
          <a:lstStyle/>
          <a:p>
            <a:pPr marL="0" lvl="0" indent="0" algn="ctr"/>
            <a:r>
              <a:rPr lang="en-US" altLang="zh-TW" sz="4800">
                <a:solidFill>
                  <a:schemeClr val="bg1"/>
                </a:solidFill>
                <a:latin typeface="華康儷宋 Std W5" panose="02020500000000000000" pitchFamily="18" charset="-120"/>
                <a:ea typeface="華康儷宋 Std W5" panose="02020500000000000000" pitchFamily="18" charset="-120"/>
              </a:rPr>
              <a:t>The Secret to Finding a Match: A Field Experiment on Choice Capacity Design in an Online Dating Platform</a:t>
            </a:r>
          </a:p>
        </p:txBody>
      </p:sp>
      <p:sp>
        <p:nvSpPr>
          <p:cNvPr id="8" name="TextBox 8"/>
          <p:cNvSpPr txBox="1"/>
          <p:nvPr/>
        </p:nvSpPr>
        <p:spPr>
          <a:xfrm>
            <a:off x="5971347" y="6591300"/>
            <a:ext cx="6345305" cy="366832"/>
          </a:xfrm>
          <a:prstGeom prst="rect">
            <a:avLst/>
          </a:prstGeom>
        </p:spPr>
        <p:txBody>
          <a:bodyPr wrap="square" lIns="0" tIns="0" rIns="0" bIns="0" rtlCol="0" anchor="t">
            <a:spAutoFit/>
          </a:bodyPr>
          <a:lstStyle/>
          <a:p>
            <a:pPr marL="0" lvl="0" indent="0" algn="ctr">
              <a:lnSpc>
                <a:spcPts val="3359"/>
              </a:lnSpc>
            </a:pPr>
            <a:r>
              <a:rPr lang="en-US" sz="1600" u="none">
                <a:solidFill>
                  <a:srgbClr val="FFFFFF"/>
                </a:solidFill>
                <a:latin typeface="Montserrat Classic"/>
              </a:rPr>
              <a:t>Jaehwuen Jung,a Hyungsoo Lim,b Dongwon Lee,b Chul Kimc</a:t>
            </a:r>
          </a:p>
        </p:txBody>
      </p:sp>
      <p:sp>
        <p:nvSpPr>
          <p:cNvPr id="9" name="TextBox 8">
            <a:extLst>
              <a:ext uri="{FF2B5EF4-FFF2-40B4-BE49-F238E27FC236}">
                <a16:creationId xmlns:a16="http://schemas.microsoft.com/office/drawing/2014/main" id="{8E0B79DD-872A-AA33-3202-2D8EDAE064B4}"/>
              </a:ext>
            </a:extLst>
          </p:cNvPr>
          <p:cNvSpPr txBox="1"/>
          <p:nvPr/>
        </p:nvSpPr>
        <p:spPr>
          <a:xfrm>
            <a:off x="5699403" y="6115695"/>
            <a:ext cx="6889194" cy="492443"/>
          </a:xfrm>
          <a:prstGeom prst="rect">
            <a:avLst/>
          </a:prstGeom>
        </p:spPr>
        <p:txBody>
          <a:bodyPr wrap="square" lIns="0" tIns="0" rIns="0" bIns="0" rtlCol="0" anchor="t">
            <a:spAutoFit/>
          </a:bodyPr>
          <a:lstStyle/>
          <a:p>
            <a:pPr marL="0" lvl="0" indent="0" algn="ctr"/>
            <a:r>
              <a:rPr lang="en-US" sz="1600" u="none">
                <a:solidFill>
                  <a:srgbClr val="FFFFFF"/>
                </a:solidFill>
                <a:latin typeface="Montserrat Classic"/>
              </a:rPr>
              <a:t>INFORMATION SYSTEMS RESEARCH</a:t>
            </a:r>
          </a:p>
          <a:p>
            <a:pPr marL="0" lvl="0" indent="0" algn="ctr"/>
            <a:r>
              <a:rPr lang="en-US" sz="1600" u="none">
                <a:solidFill>
                  <a:srgbClr val="FFFFFF"/>
                </a:solidFill>
                <a:latin typeface="Montserrat Classic"/>
              </a:rPr>
              <a:t>Vol. 33, No. 4, December 2022, pp. 1248–1263</a:t>
            </a:r>
          </a:p>
        </p:txBody>
      </p:sp>
      <p:sp>
        <p:nvSpPr>
          <p:cNvPr id="10" name="TextBox 4">
            <a:extLst>
              <a:ext uri="{FF2B5EF4-FFF2-40B4-BE49-F238E27FC236}">
                <a16:creationId xmlns:a16="http://schemas.microsoft.com/office/drawing/2014/main" id="{1ABE57B9-C94F-C32C-9C30-4134A3CC0313}"/>
              </a:ext>
            </a:extLst>
          </p:cNvPr>
          <p:cNvSpPr txBox="1"/>
          <p:nvPr/>
        </p:nvSpPr>
        <p:spPr>
          <a:xfrm>
            <a:off x="7059052" y="7320689"/>
            <a:ext cx="4169894" cy="1107996"/>
          </a:xfrm>
          <a:prstGeom prst="rect">
            <a:avLst/>
          </a:prstGeom>
        </p:spPr>
        <p:txBody>
          <a:bodyPr wrap="square" lIns="0" tIns="0" rIns="0" bIns="0" rtlCol="0" anchor="t">
            <a:spAutoFit/>
          </a:bodyPr>
          <a:lstStyle/>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M11209201 </a:t>
            </a:r>
            <a:r>
              <a:rPr lang="en-US" sz="2400" spc="40" dirty="0" err="1">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莊椀晴</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M11209202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黃雅婄</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M11209218</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資管碩一 黃奕瑄</a:t>
            </a:r>
            <a:endPar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endParaRPr>
          </a:p>
        </p:txBody>
      </p:sp>
      <p:sp>
        <p:nvSpPr>
          <p:cNvPr id="12" name="文字方塊 11">
            <a:extLst>
              <a:ext uri="{FF2B5EF4-FFF2-40B4-BE49-F238E27FC236}">
                <a16:creationId xmlns:a16="http://schemas.microsoft.com/office/drawing/2014/main" id="{E5BC2FC5-7AFD-1084-3170-4568172B8F64}"/>
              </a:ext>
            </a:extLst>
          </p:cNvPr>
          <p:cNvSpPr txBox="1"/>
          <p:nvPr/>
        </p:nvSpPr>
        <p:spPr>
          <a:xfrm>
            <a:off x="3295004" y="5320725"/>
            <a:ext cx="11697990" cy="584775"/>
          </a:xfrm>
          <a:prstGeom prst="rect">
            <a:avLst/>
          </a:prstGeom>
          <a:noFill/>
        </p:spPr>
        <p:txBody>
          <a:bodyPr wrap="square">
            <a:spAutoFit/>
          </a:bodyPr>
          <a:lstStyle/>
          <a:p>
            <a:pPr marL="0" lvl="0" indent="0" algn="ctr"/>
            <a:r>
              <a:rPr lang="zh-TW" altLang="en-US" sz="3200" u="none">
                <a:solidFill>
                  <a:schemeClr val="bg1"/>
                </a:solidFill>
                <a:latin typeface="華康儷宋 Std W5" panose="02020500000000000000" pitchFamily="18" charset="-120"/>
                <a:ea typeface="華康儷宋 Std W5" panose="02020500000000000000" pitchFamily="18" charset="-120"/>
              </a:rPr>
              <a:t>尋找對象的秘訣：在線約會平台選擇能力設計的現場實驗</a:t>
            </a:r>
            <a:endParaRPr lang="en-US" altLang="zh-TW" sz="3200" u="none">
              <a:solidFill>
                <a:schemeClr val="bg1"/>
              </a:solidFill>
              <a:latin typeface="華康儷宋 Std W5" panose="02020500000000000000" pitchFamily="18" charset="-120"/>
              <a:ea typeface="華康儷宋 Std W5"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實驗結果</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增加男性和女性使用者的選擇能力對選擇數量和配對的影響不同</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增加男性使用者的選擇能力（</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T2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）會導致平台上的選擇數量（參與度）最高</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女性選擇組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(T1)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提供了最多的配對結果</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當使用者具有更高的選擇能力時</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71550" lvl="1" indent="-51435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男性使用者傾向於選擇</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更具吸引力</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的候選人，主要受</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選擇效應</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的激勵</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71550" lvl="1" indent="-51435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女性使用者則傾向於選擇</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吸引力較低</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的候選人，主要受</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cs typeface="+mn-cs"/>
              </a:rPr>
              <a:t>競爭效應</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Tree>
    <p:extLst>
      <p:ext uri="{BB962C8B-B14F-4D97-AF65-F5344CB8AC3E}">
        <p14:creationId xmlns:p14="http://schemas.microsoft.com/office/powerpoint/2010/main" val="337216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標題</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1</a:t>
            </a:r>
          </a:p>
        </p:txBody>
      </p:sp>
    </p:spTree>
    <p:extLst>
      <p:ext uri="{BB962C8B-B14F-4D97-AF65-F5344CB8AC3E}">
        <p14:creationId xmlns:p14="http://schemas.microsoft.com/office/powerpoint/2010/main" val="1398135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5156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選擇能力</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(choice capacity)</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2</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根據使用者在不同選擇能力下選擇候選人的方式，提出了</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四種選擇能力</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如何影響平台上的參與度和配對結果的機制</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(mechanisms)</a:t>
            </a:r>
          </a:p>
          <a:p>
            <a:pPr marL="1885950" marR="0" lvl="3"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正向的「同邊效應」</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(Same-Side Effects)</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平台某一邊的人數增加，</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同一邊</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的使用者會覺得平台的價值增加或減少</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885950" marR="0" lvl="3" indent="-5143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負向的「跨邊效應」</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(Cross-Side Effects)</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平台某一邊的人數增加，</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另一邊</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的使用者會覺得平台的價值增加或減少</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885950" marR="0" lvl="3" indent="-514350" algn="l" defTabSz="914400" rtl="0" eaLnBrk="1" fontAlgn="auto" latinLnBrk="0" hangingPunct="1">
              <a:lnSpc>
                <a:spcPct val="150000"/>
              </a:lnSpc>
              <a:spcBef>
                <a:spcPts val="0"/>
              </a:spcBef>
              <a:spcAft>
                <a:spcPts val="0"/>
              </a:spcAft>
              <a:buClrTx/>
              <a:buSzTx/>
              <a:buFont typeface="+mj-lt"/>
              <a:buAutoNum type="arabicPeriod" startAt="3"/>
              <a:tabLst/>
              <a:defRPr/>
            </a:pP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選擇效應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(Choice Effect)</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隨著選擇能力增加，使用者變得不那麼挑剔</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選擇較一般的對象</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，配對結果可能增加</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885950" marR="0" lvl="3" indent="-514350" algn="l" defTabSz="914400" rtl="0" eaLnBrk="1" fontAlgn="auto" latinLnBrk="0" hangingPunct="1">
              <a:lnSpc>
                <a:spcPct val="150000"/>
              </a:lnSpc>
              <a:spcBef>
                <a:spcPts val="0"/>
              </a:spcBef>
              <a:spcAft>
                <a:spcPts val="0"/>
              </a:spcAft>
              <a:buClrTx/>
              <a:buSzTx/>
              <a:buFont typeface="+mj-lt"/>
              <a:buAutoNum type="arabicPeriod" startAt="4"/>
              <a:tabLst/>
              <a:defRPr/>
            </a:pP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(Competition Effect)</a:t>
            </a:r>
          </a:p>
          <a:p>
            <a:pPr marL="1371600" marR="0" lvl="3" indent="0" algn="l" defTabSz="914400" rtl="0" eaLnBrk="1" fontAlgn="auto" latinLnBrk="0" hangingPunct="1">
              <a:lnSpc>
                <a:spcPct val="150000"/>
              </a:lnSpc>
              <a:spcBef>
                <a:spcPts val="0"/>
              </a:spcBef>
              <a:spcAft>
                <a:spcPts val="0"/>
              </a:spcAft>
              <a:buClrTx/>
              <a:buSzTx/>
              <a:buFontTx/>
              <a:buNone/>
              <a:tabLst/>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使用者變得更挑剔</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選擇更有吸引力的對象</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，轉化率可能降低</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4" name="文字方塊 3">
            <a:extLst>
              <a:ext uri="{FF2B5EF4-FFF2-40B4-BE49-F238E27FC236}">
                <a16:creationId xmlns:a16="http://schemas.microsoft.com/office/drawing/2014/main" id="{2EC8D373-3825-C28B-CC7D-B9CC12359860}"/>
              </a:ext>
            </a:extLst>
          </p:cNvPr>
          <p:cNvSpPr txBox="1"/>
          <p:nvPr/>
        </p:nvSpPr>
        <p:spPr>
          <a:xfrm>
            <a:off x="1311442" y="3579555"/>
            <a:ext cx="745958"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參與度</a:t>
            </a:r>
          </a:p>
        </p:txBody>
      </p:sp>
      <p:sp>
        <p:nvSpPr>
          <p:cNvPr id="7" name="文字方塊 6">
            <a:extLst>
              <a:ext uri="{FF2B5EF4-FFF2-40B4-BE49-F238E27FC236}">
                <a16:creationId xmlns:a16="http://schemas.microsoft.com/office/drawing/2014/main" id="{BDE617C9-32FE-BA77-8994-B3CE7E067492}"/>
              </a:ext>
            </a:extLst>
          </p:cNvPr>
          <p:cNvSpPr txBox="1"/>
          <p:nvPr/>
        </p:nvSpPr>
        <p:spPr>
          <a:xfrm>
            <a:off x="1319293" y="6504444"/>
            <a:ext cx="433307"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28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28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配對結果</a:t>
            </a:r>
          </a:p>
        </p:txBody>
      </p:sp>
      <p:sp>
        <p:nvSpPr>
          <p:cNvPr id="12" name="矩形 11">
            <a:extLst>
              <a:ext uri="{FF2B5EF4-FFF2-40B4-BE49-F238E27FC236}">
                <a16:creationId xmlns:a16="http://schemas.microsoft.com/office/drawing/2014/main" id="{96E82964-D55F-B116-A5DB-0A8C73AE9CF8}"/>
              </a:ext>
            </a:extLst>
          </p:cNvPr>
          <p:cNvSpPr/>
          <p:nvPr/>
        </p:nvSpPr>
        <p:spPr>
          <a:xfrm>
            <a:off x="1066800" y="3521362"/>
            <a:ext cx="1016022" cy="267313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3" name="矩形 12">
            <a:extLst>
              <a:ext uri="{FF2B5EF4-FFF2-40B4-BE49-F238E27FC236}">
                <a16:creationId xmlns:a16="http://schemas.microsoft.com/office/drawing/2014/main" id="{B00B3858-324A-DDC6-B44D-B68B8232B4D8}"/>
              </a:ext>
            </a:extLst>
          </p:cNvPr>
          <p:cNvSpPr/>
          <p:nvPr/>
        </p:nvSpPr>
        <p:spPr>
          <a:xfrm>
            <a:off x="1058779" y="6362700"/>
            <a:ext cx="1016022" cy="2895600"/>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4" name="語音泡泡: 圓角矩形 13">
            <a:extLst>
              <a:ext uri="{FF2B5EF4-FFF2-40B4-BE49-F238E27FC236}">
                <a16:creationId xmlns:a16="http://schemas.microsoft.com/office/drawing/2014/main" id="{411C49EE-8283-B69A-49C9-3D38AD96697D}"/>
              </a:ext>
            </a:extLst>
          </p:cNvPr>
          <p:cNvSpPr/>
          <p:nvPr/>
        </p:nvSpPr>
        <p:spPr>
          <a:xfrm>
            <a:off x="2806717" y="4780187"/>
            <a:ext cx="12115800" cy="2011747"/>
          </a:xfrm>
          <a:prstGeom prst="wedgeRoundRectCallout">
            <a:avLst>
              <a:gd name="adj1" fmla="val 51696"/>
              <a:gd name="adj2" fmla="val 118927"/>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配對結果不僅取決於選擇數量，還取決於如何做出選擇</a:t>
            </a:r>
            <a:endPar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選擇能力通過這競爭效應影響參與度和配對結果</a:t>
            </a:r>
          </a:p>
        </p:txBody>
      </p:sp>
      <p:sp>
        <p:nvSpPr>
          <p:cNvPr id="15" name="Freeform 2">
            <a:extLst>
              <a:ext uri="{FF2B5EF4-FFF2-40B4-BE49-F238E27FC236}">
                <a16:creationId xmlns:a16="http://schemas.microsoft.com/office/drawing/2014/main" id="{4BB5A5B3-388D-4980-0E25-752D1A175AA9}"/>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2695864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828800" y="3375591"/>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02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9" name="Freeform 4">
            <a:extLst>
              <a:ext uri="{FF2B5EF4-FFF2-40B4-BE49-F238E27FC236}">
                <a16:creationId xmlns:a16="http://schemas.microsoft.com/office/drawing/2014/main" id="{220CC09D-20DE-C954-5306-AE66C7B6646C}"/>
              </a:ext>
            </a:extLst>
          </p:cNvPr>
          <p:cNvSpPr/>
          <p:nvPr/>
        </p:nvSpPr>
        <p:spPr>
          <a:xfrm>
            <a:off x="12496800" y="1950529"/>
            <a:ext cx="2861293" cy="77522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10" name="Picture 5">
            <a:extLst>
              <a:ext uri="{FF2B5EF4-FFF2-40B4-BE49-F238E27FC236}">
                <a16:creationId xmlns:a16="http://schemas.microsoft.com/office/drawing/2014/main" id="{8925233C-6298-B35B-750F-9C9694FF2E25}"/>
              </a:ext>
            </a:extLst>
          </p:cNvPr>
          <p:cNvPicPr>
            <a:picLocks noChangeAspect="1"/>
          </p:cNvPicPr>
          <p:nvPr/>
        </p:nvPicPr>
        <p:blipFill>
          <a:blip r:embed="rId5"/>
          <a:srcRect/>
          <a:stretch>
            <a:fillRect/>
          </a:stretch>
        </p:blipFill>
        <p:spPr>
          <a:xfrm rot="20245337">
            <a:off x="12734726" y="877730"/>
            <a:ext cx="1169805" cy="882033"/>
          </a:xfrm>
          <a:prstGeom prst="rect">
            <a:avLst/>
          </a:prstGeom>
        </p:spPr>
      </p:pic>
    </p:spTree>
    <p:extLst>
      <p:ext uri="{BB962C8B-B14F-4D97-AF65-F5344CB8AC3E}">
        <p14:creationId xmlns:p14="http://schemas.microsoft.com/office/powerpoint/2010/main" val="621814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內容</a:t>
            </a:r>
          </a:p>
        </p:txBody>
      </p:sp>
    </p:spTree>
    <p:extLst>
      <p:ext uri="{BB962C8B-B14F-4D97-AF65-F5344CB8AC3E}">
        <p14:creationId xmlns:p14="http://schemas.microsoft.com/office/powerpoint/2010/main" val="3950137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29763351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3910869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366035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4096033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288645" y="64980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內容</a:t>
            </a:r>
          </a:p>
        </p:txBody>
      </p:sp>
    </p:spTree>
    <p:extLst>
      <p:ext uri="{BB962C8B-B14F-4D97-AF65-F5344CB8AC3E}">
        <p14:creationId xmlns:p14="http://schemas.microsoft.com/office/powerpoint/2010/main" val="13165909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4" name="TextBox 4"/>
          <p:cNvSpPr txBox="1"/>
          <p:nvPr/>
        </p:nvSpPr>
        <p:spPr>
          <a:xfrm>
            <a:off x="2819400" y="1001930"/>
            <a:ext cx="3048000" cy="1064394"/>
          </a:xfrm>
          <a:prstGeom prst="rect">
            <a:avLst/>
          </a:prstGeom>
        </p:spPr>
        <p:txBody>
          <a:bodyPr wrap="square" lIns="0" tIns="0" rIns="0" bIns="0" rtlCol="0" anchor="t">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rPr>
              <a:t>目錄</a:t>
            </a:r>
            <a:endParaRPr kumimoji="0" 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endParaRPr>
          </a:p>
        </p:txBody>
      </p:sp>
      <p:pic>
        <p:nvPicPr>
          <p:cNvPr id="16" name="圖片 15" descr="一張含有 圖形, 美工圖案, 符號, 字型 的圖片&#10;&#10;自動產生的描述">
            <a:extLst>
              <a:ext uri="{FF2B5EF4-FFF2-40B4-BE49-F238E27FC236}">
                <a16:creationId xmlns:a16="http://schemas.microsoft.com/office/drawing/2014/main" id="{D5383CCB-DD7F-5002-605E-EA35B73B975E}"/>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0600" y="542324"/>
            <a:ext cx="1524000" cy="1524000"/>
          </a:xfrm>
          <a:prstGeom prst="rect">
            <a:avLst/>
          </a:prstGeom>
        </p:spPr>
      </p:pic>
      <p:sp>
        <p:nvSpPr>
          <p:cNvPr id="27" name="文字方塊 26">
            <a:extLst>
              <a:ext uri="{FF2B5EF4-FFF2-40B4-BE49-F238E27FC236}">
                <a16:creationId xmlns:a16="http://schemas.microsoft.com/office/drawing/2014/main" id="{A64D2AAB-C38D-1BA8-D8E1-36EC1F6F7AEF}"/>
              </a:ext>
            </a:extLst>
          </p:cNvPr>
          <p:cNvSpPr txBox="1"/>
          <p:nvPr/>
        </p:nvSpPr>
        <p:spPr>
          <a:xfrm>
            <a:off x="9144000" y="3691224"/>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05</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28" name="語音泡泡: 圓角矩形 27">
            <a:extLst>
              <a:ext uri="{FF2B5EF4-FFF2-40B4-BE49-F238E27FC236}">
                <a16:creationId xmlns:a16="http://schemas.microsoft.com/office/drawing/2014/main" id="{2BC71AD7-36D8-1692-681E-CF55644A901E}"/>
              </a:ext>
            </a:extLst>
          </p:cNvPr>
          <p:cNvSpPr/>
          <p:nvPr/>
        </p:nvSpPr>
        <p:spPr>
          <a:xfrm>
            <a:off x="10820400" y="36957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實證分析及結果</a:t>
            </a:r>
          </a:p>
        </p:txBody>
      </p:sp>
      <p:sp>
        <p:nvSpPr>
          <p:cNvPr id="29" name="文字方塊 28">
            <a:extLst>
              <a:ext uri="{FF2B5EF4-FFF2-40B4-BE49-F238E27FC236}">
                <a16:creationId xmlns:a16="http://schemas.microsoft.com/office/drawing/2014/main" id="{B443DCED-6628-7938-9CE7-4DC0F9901F07}"/>
              </a:ext>
            </a:extLst>
          </p:cNvPr>
          <p:cNvSpPr txBox="1"/>
          <p:nvPr/>
        </p:nvSpPr>
        <p:spPr>
          <a:xfrm>
            <a:off x="9144000" y="5110546"/>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06</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0" name="語音泡泡: 圓角矩形 29">
            <a:extLst>
              <a:ext uri="{FF2B5EF4-FFF2-40B4-BE49-F238E27FC236}">
                <a16:creationId xmlns:a16="http://schemas.microsoft.com/office/drawing/2014/main" id="{E9D50332-1215-C16E-2037-0D3CACA925E5}"/>
              </a:ext>
            </a:extLst>
          </p:cNvPr>
          <p:cNvSpPr/>
          <p:nvPr/>
        </p:nvSpPr>
        <p:spPr>
          <a:xfrm>
            <a:off x="10820400" y="51150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dirty="0">
                <a:latin typeface="華康儷宋 Std W5" panose="02020500000000000000" pitchFamily="18" charset="-120"/>
                <a:ea typeface="華康儷宋 Std W5" panose="02020500000000000000" pitchFamily="18" charset="-120"/>
              </a:rPr>
              <a:t>市場設計指導與建議</a:t>
            </a:r>
          </a:p>
        </p:txBody>
      </p:sp>
      <p:sp>
        <p:nvSpPr>
          <p:cNvPr id="31" name="文字方塊 30">
            <a:extLst>
              <a:ext uri="{FF2B5EF4-FFF2-40B4-BE49-F238E27FC236}">
                <a16:creationId xmlns:a16="http://schemas.microsoft.com/office/drawing/2014/main" id="{9139C319-193D-7EF8-7A3F-4AC4616992D2}"/>
              </a:ext>
            </a:extLst>
          </p:cNvPr>
          <p:cNvSpPr txBox="1"/>
          <p:nvPr/>
        </p:nvSpPr>
        <p:spPr>
          <a:xfrm>
            <a:off x="9144000" y="652986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07</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2" name="語音泡泡: 圓角矩形 31">
            <a:extLst>
              <a:ext uri="{FF2B5EF4-FFF2-40B4-BE49-F238E27FC236}">
                <a16:creationId xmlns:a16="http://schemas.microsoft.com/office/drawing/2014/main" id="{08DDC475-8A9D-1BA4-DF3A-CA7E4E6250BF}"/>
              </a:ext>
            </a:extLst>
          </p:cNvPr>
          <p:cNvSpPr/>
          <p:nvPr/>
        </p:nvSpPr>
        <p:spPr>
          <a:xfrm>
            <a:off x="10820400" y="65343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結論</a:t>
            </a:r>
          </a:p>
        </p:txBody>
      </p:sp>
      <p:sp>
        <p:nvSpPr>
          <p:cNvPr id="43" name="文字方塊 42">
            <a:extLst>
              <a:ext uri="{FF2B5EF4-FFF2-40B4-BE49-F238E27FC236}">
                <a16:creationId xmlns:a16="http://schemas.microsoft.com/office/drawing/2014/main" id="{5CDF3BC6-0686-2915-459D-3149C57C4EE3}"/>
              </a:ext>
            </a:extLst>
          </p:cNvPr>
          <p:cNvSpPr txBox="1"/>
          <p:nvPr/>
        </p:nvSpPr>
        <p:spPr>
          <a:xfrm>
            <a:off x="1066800" y="3171533"/>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01</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4" name="語音泡泡: 圓角矩形 43">
            <a:extLst>
              <a:ext uri="{FF2B5EF4-FFF2-40B4-BE49-F238E27FC236}">
                <a16:creationId xmlns:a16="http://schemas.microsoft.com/office/drawing/2014/main" id="{904E8DF0-5BBC-574E-3F08-7A0735ED9BA9}"/>
              </a:ext>
            </a:extLst>
          </p:cNvPr>
          <p:cNvSpPr/>
          <p:nvPr/>
        </p:nvSpPr>
        <p:spPr>
          <a:xfrm>
            <a:off x="2743200" y="31623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簡介</a:t>
            </a:r>
          </a:p>
        </p:txBody>
      </p:sp>
      <p:sp>
        <p:nvSpPr>
          <p:cNvPr id="45" name="文字方塊 44">
            <a:extLst>
              <a:ext uri="{FF2B5EF4-FFF2-40B4-BE49-F238E27FC236}">
                <a16:creationId xmlns:a16="http://schemas.microsoft.com/office/drawing/2014/main" id="{C685083E-A1F1-550D-A2F9-A0EC3216611D}"/>
              </a:ext>
            </a:extLst>
          </p:cNvPr>
          <p:cNvSpPr txBox="1"/>
          <p:nvPr/>
        </p:nvSpPr>
        <p:spPr>
          <a:xfrm>
            <a:off x="1066800" y="4590855"/>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02</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6" name="語音泡泡: 圓角矩形 45">
            <a:extLst>
              <a:ext uri="{FF2B5EF4-FFF2-40B4-BE49-F238E27FC236}">
                <a16:creationId xmlns:a16="http://schemas.microsoft.com/office/drawing/2014/main" id="{D6B7CECF-2B98-CEAF-0AB5-03D449DD1D6A}"/>
              </a:ext>
            </a:extLst>
          </p:cNvPr>
          <p:cNvSpPr/>
          <p:nvPr/>
        </p:nvSpPr>
        <p:spPr>
          <a:xfrm>
            <a:off x="2743200" y="45816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文獻探討</a:t>
            </a:r>
          </a:p>
        </p:txBody>
      </p:sp>
      <p:sp>
        <p:nvSpPr>
          <p:cNvPr id="47" name="文字方塊 46">
            <a:extLst>
              <a:ext uri="{FF2B5EF4-FFF2-40B4-BE49-F238E27FC236}">
                <a16:creationId xmlns:a16="http://schemas.microsoft.com/office/drawing/2014/main" id="{9E29698B-778D-F231-C588-D995E0A856FA}"/>
              </a:ext>
            </a:extLst>
          </p:cNvPr>
          <p:cNvSpPr txBox="1"/>
          <p:nvPr/>
        </p:nvSpPr>
        <p:spPr>
          <a:xfrm>
            <a:off x="1066800" y="6010177"/>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03</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8" name="語音泡泡: 圓角矩形 47">
            <a:extLst>
              <a:ext uri="{FF2B5EF4-FFF2-40B4-BE49-F238E27FC236}">
                <a16:creationId xmlns:a16="http://schemas.microsoft.com/office/drawing/2014/main" id="{0A0D892A-3093-678C-8004-8606401096C2}"/>
              </a:ext>
            </a:extLst>
          </p:cNvPr>
          <p:cNvSpPr/>
          <p:nvPr/>
        </p:nvSpPr>
        <p:spPr>
          <a:xfrm>
            <a:off x="2743200" y="60009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機制</a:t>
            </a:r>
            <a:r>
              <a:rPr lang="en-US" altLang="zh-TW" sz="3600">
                <a:latin typeface="華康儷宋 Std W5" panose="02020500000000000000" pitchFamily="18" charset="-120"/>
                <a:ea typeface="華康儷宋 Std W5" panose="02020500000000000000" pitchFamily="18" charset="-120"/>
              </a:rPr>
              <a:t>/</a:t>
            </a:r>
            <a:r>
              <a:rPr lang="zh-TW" altLang="en-US" sz="3600">
                <a:latin typeface="華康儷宋 Std W5" panose="02020500000000000000" pitchFamily="18" charset="-120"/>
                <a:ea typeface="華康儷宋 Std W5" panose="02020500000000000000" pitchFamily="18" charset="-120"/>
              </a:rPr>
              <a:t>結構</a:t>
            </a:r>
          </a:p>
        </p:txBody>
      </p:sp>
      <p:sp>
        <p:nvSpPr>
          <p:cNvPr id="49" name="文字方塊 48">
            <a:extLst>
              <a:ext uri="{FF2B5EF4-FFF2-40B4-BE49-F238E27FC236}">
                <a16:creationId xmlns:a16="http://schemas.microsoft.com/office/drawing/2014/main" id="{99CAC258-99EF-D972-50A6-FDBB256BABAD}"/>
              </a:ext>
            </a:extLst>
          </p:cNvPr>
          <p:cNvSpPr txBox="1"/>
          <p:nvPr/>
        </p:nvSpPr>
        <p:spPr>
          <a:xfrm>
            <a:off x="1066800" y="742949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04</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50" name="語音泡泡: 圓角矩形 49">
            <a:extLst>
              <a:ext uri="{FF2B5EF4-FFF2-40B4-BE49-F238E27FC236}">
                <a16:creationId xmlns:a16="http://schemas.microsoft.com/office/drawing/2014/main" id="{700CB53E-CFBA-033F-9F16-19985043E332}"/>
              </a:ext>
            </a:extLst>
          </p:cNvPr>
          <p:cNvSpPr/>
          <p:nvPr/>
        </p:nvSpPr>
        <p:spPr>
          <a:xfrm>
            <a:off x="2743200" y="7420266"/>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dirty="0">
                <a:latin typeface="華康儷宋 Std W5" panose="02020500000000000000" pitchFamily="18" charset="-120"/>
                <a:ea typeface="華康儷宋 Std W5" panose="02020500000000000000" pitchFamily="18" charset="-120"/>
              </a:rPr>
              <a:t>機制設置與實驗設計</a:t>
            </a:r>
          </a:p>
        </p:txBody>
      </p:sp>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0354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7848600" y="3200400"/>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03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Freeform 5">
            <a:extLst>
              <a:ext uri="{FF2B5EF4-FFF2-40B4-BE49-F238E27FC236}">
                <a16:creationId xmlns:a16="http://schemas.microsoft.com/office/drawing/2014/main" id="{5ACAF9E6-0142-D40E-3903-C1E5B9BF58A6}"/>
              </a:ext>
            </a:extLst>
          </p:cNvPr>
          <p:cNvSpPr/>
          <p:nvPr/>
        </p:nvSpPr>
        <p:spPr>
          <a:xfrm>
            <a:off x="2363759" y="1302683"/>
            <a:ext cx="3162116" cy="7798942"/>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extLst>
      <p:ext uri="{BB962C8B-B14F-4D97-AF65-F5344CB8AC3E}">
        <p14:creationId xmlns:p14="http://schemas.microsoft.com/office/powerpoint/2010/main" val="3987340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研究主要的目標之一是探討「</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選擇能力影響整體市場表現的機制</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四種有關於「</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選擇能力如何影響平台中的選擇及配對</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數量」提供抵銷性的預測。</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6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Choice capacity </a:t>
            </a:r>
            <a:r>
              <a:rPr kumimoji="0" lang="zh-TW" altLang="en-US" sz="36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a:t>
            </a:r>
            <a:endParaRPr lang="en-US" altLang="zh-TW" sz="3600" b="1" dirty="0">
              <a:solidFill>
                <a:srgbClr val="FF0000"/>
              </a:solidFill>
              <a:latin typeface="華康儷宋 Std W5" panose="02020500000000000000" pitchFamily="18" charset="-120"/>
              <a:ea typeface="華康儷宋 Std W5" panose="02020500000000000000" pitchFamily="18" charset="-120"/>
            </a:endParaRPr>
          </a:p>
          <a:p>
            <a:pPr lvl="2">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指的是在線上配對平台中可選擇的對象。</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每天能夠查看或選擇的潛在配對對象數量、表示每位用戶可以選擇的範圍或選項數量。</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3600" b="1" dirty="0">
                <a:solidFill>
                  <a:srgbClr val="FF0000"/>
                </a:solidFill>
                <a:latin typeface="華康儷宋 Std W5" panose="02020500000000000000" pitchFamily="18" charset="-120"/>
                <a:ea typeface="華康儷宋 Std W5" panose="02020500000000000000" pitchFamily="18" charset="-120"/>
              </a:rPr>
              <a:t>抵銷性預測 </a:t>
            </a:r>
            <a:r>
              <a:rPr lang="en-US" altLang="zh-TW" sz="3600" b="1" dirty="0">
                <a:solidFill>
                  <a:srgbClr val="FF0000"/>
                </a:solidFill>
                <a:latin typeface="華康儷宋 Std W5" panose="02020500000000000000" pitchFamily="18" charset="-120"/>
                <a:ea typeface="華康儷宋 Std W5" panose="02020500000000000000" pitchFamily="18" charset="-120"/>
              </a:rPr>
              <a:t>Countervailing prediction</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r>
              <a:rPr lang="zh-TW" altLang="en-US" sz="2800" dirty="0">
                <a:solidFill>
                  <a:prstClr val="black"/>
                </a:solidFill>
                <a:latin typeface="華康儷宋 Std W5" panose="02020500000000000000" pitchFamily="18" charset="-120"/>
                <a:ea typeface="華康儷宋 Std W5" panose="02020500000000000000" pitchFamily="18" charset="-120"/>
              </a:rPr>
              <a:t>兩種效果可能相互抵消或產生相反的影響。</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探究四種機制的作用，了解其如何影響市場表現</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平台中的配對的情況</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	</a:t>
            </a:r>
            <a:r>
              <a:rPr kumimoji="0" lang="en-US" altLang="zh-TW"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1.Positive Same-Side Effects 		2.Negative Cross-Side Effects </a:t>
            </a:r>
            <a:endParaRPr lang="en-US" altLang="zh-TW" sz="3200" b="1" dirty="0">
              <a:solidFill>
                <a:srgbClr val="49659E"/>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	3.Choice Effects					4.Competition Effects</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277715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83421"/>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-3.1.</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正向同側效應（</a:t>
            </a:r>
            <a:r>
              <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Positive Same-Side Effects</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傳統上認為，隨著選擇能力增加，用戶會更頻繁地選擇對象。</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如</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增加Ａ方用戶的選擇能力，</a:t>
            </a:r>
            <a:r>
              <a:rPr kumimoji="0" lang="zh-TW" altLang="en-US" sz="28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將會提升Ｂ方用戶在配對上的整體效用</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Diamond 1982</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當平台</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提供給</a:t>
            </a:r>
            <a:r>
              <a:rPr lang="zh-TW" altLang="en-US" sz="2800" dirty="0">
                <a:solidFill>
                  <a:srgbClr val="FF0000"/>
                </a:solidFill>
                <a:latin typeface="華康儷宋 Std W5" panose="02020500000000000000" pitchFamily="18" charset="-120"/>
                <a:ea typeface="華康儷宋 Std W5" panose="02020500000000000000" pitchFamily="18" charset="-120"/>
              </a:rPr>
              <a:t>用戶較高、較多的選擇能力時</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，使用者會因為擁有更豐富的選擇，</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嘗試收集更多有關平台上各種對象</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的資訊（</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Katz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Shapiro 1985</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尤其是在搜尋成本較低的線上環境中</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Bakos</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1997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），用戶更傾向於尋找更多的對象，並做出更多的選擇，此舉</a:t>
            </a:r>
            <a:r>
              <a:rPr lang="zh-TW" altLang="en-US" sz="2800" b="1" dirty="0">
                <a:solidFill>
                  <a:srgbClr val="49659E"/>
                </a:solidFill>
                <a:ea typeface="華康儷宋 Std W5" panose="02020500000000000000" pitchFamily="18" charset="-120"/>
              </a:rPr>
              <a:t>增加了整體（兩側）的參與度和選擇數量</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416470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-3.1.</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a:t>
            </a:r>
            <a:r>
              <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Negative Cross-Side Effects</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增加Ａ方的選擇能力並不一定會增加平台上的總選擇數量，可能會降低Ｂ方的可選擇次數。</a:t>
            </a:r>
            <a:endPar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使用者傾向建立基於雙方都對彼此感興趣的關係</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用戶更傾向於選擇對自己感興趣的潛在伴侶</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Fiore and Donath 2004, </a:t>
            </a:r>
            <a:r>
              <a:rPr kumimoji="0" lang="en-US" altLang="zh-TW" sz="280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Shtatfeld</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and Ba-</a:t>
            </a:r>
            <a:r>
              <a:rPr kumimoji="0" lang="en-US" altLang="zh-TW" sz="280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rak</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2009</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noProof="0" dirty="0">
              <a:solidFill>
                <a:prstClr val="black"/>
              </a:solidFill>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當Ａ方用戶接收到更多選擇，他們就會更傾向於選擇對自己有興趣的人，而不是繼續尋找其他選項，最終做出較少的選擇（</a:t>
            </a:r>
            <a:r>
              <a:rPr kumimoji="0" lang="en-US" altLang="zh-TW"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Argyle and Henderson 1985</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），這就</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降低了整體的選擇行為和配對率</a:t>
            </a:r>
            <a:r>
              <a:rPr lang="zh-TW" altLang="en-US" sz="2800" dirty="0">
                <a:solidFill>
                  <a:prstClr val="black"/>
                </a:solidFill>
                <a:latin typeface="華康儷宋 Std W5" panose="02020500000000000000" pitchFamily="18" charset="-120"/>
                <a:ea typeface="華康儷宋 Std W5" panose="02020500000000000000" pitchFamily="18" charset="-120"/>
              </a:rPr>
              <a:t>。</a:t>
            </a: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lang="zh-TW" altLang="en-US" sz="2800" dirty="0">
                <a:solidFill>
                  <a:prstClr val="black"/>
                </a:solidFill>
                <a:latin typeface="華康儷宋 Std W5" panose="02020500000000000000" pitchFamily="18" charset="-120"/>
                <a:ea typeface="華康儷宋 Std W5" panose="02020500000000000000" pitchFamily="18" charset="-120"/>
              </a:rPr>
              <a:t>不過評估上述提及兩種效應是十分困難的，主要原因在於</a:t>
            </a:r>
            <a:r>
              <a:rPr lang="zh-TW" altLang="en-US" sz="2800" b="1" dirty="0">
                <a:solidFill>
                  <a:srgbClr val="FF0000"/>
                </a:solidFill>
                <a:latin typeface="華康儷宋 Std W5" panose="02020500000000000000" pitchFamily="18" charset="-120"/>
                <a:ea typeface="華康儷宋 Std W5" panose="02020500000000000000" pitchFamily="18" charset="-120"/>
              </a:rPr>
              <a:t>難以追蹤及衡量不同選擇能力下用戶的選擇行為</a:t>
            </a:r>
            <a:r>
              <a:rPr lang="zh-TW" altLang="en-US" sz="2800" dirty="0">
                <a:solidFill>
                  <a:prstClr val="black"/>
                </a:solidFill>
                <a:latin typeface="華康儷宋 Std W5" panose="02020500000000000000" pitchFamily="18" charset="-120"/>
                <a:ea typeface="華康儷宋 Std W5" panose="02020500000000000000" pitchFamily="18" charset="-120"/>
              </a:rPr>
              <a:t>，作者在後續將透過</a:t>
            </a:r>
            <a:r>
              <a:rPr lang="zh-TW" altLang="en-US" sz="2800" b="1" dirty="0">
                <a:solidFill>
                  <a:prstClr val="black"/>
                </a:solidFill>
                <a:latin typeface="華康儷宋 Std W5" panose="02020500000000000000" pitchFamily="18" charset="-120"/>
                <a:ea typeface="華康儷宋 Std W5" panose="02020500000000000000" pitchFamily="18" charset="-120"/>
              </a:rPr>
              <a:t>隨機實地實驗來收集數據</a:t>
            </a:r>
            <a:r>
              <a:rPr lang="zh-TW" altLang="en-US" sz="2800" dirty="0">
                <a:solidFill>
                  <a:prstClr val="black"/>
                </a:solidFill>
                <a:latin typeface="華康儷宋 Std W5" panose="02020500000000000000" pitchFamily="18" charset="-120"/>
                <a:ea typeface="華康儷宋 Std W5" panose="02020500000000000000" pitchFamily="18" charset="-120"/>
              </a:rPr>
              <a:t>，分析選擇能力改變對整體配對以及其他影響。</a:t>
            </a:r>
            <a:endParaRPr lang="en-US" altLang="zh-TW" sz="2800" dirty="0">
              <a:solidFill>
                <a:prstClr val="black"/>
              </a:solidFill>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1823514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在配對平台中</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不同用戶對高選擇能力容易產生不同看法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，以下是用戶對高選擇能力的兩種觀點，我們將這兩種競爭效應分別稱為</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選擇效應和競爭效應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Hala-</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burda</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2018</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indent="-514350">
              <a:lnSpc>
                <a:spcPct val="150000"/>
              </a:lnSpc>
              <a:buFont typeface="+mj-lt"/>
              <a:buAutoNum type="arabicPeriod" startAt="3"/>
              <a:defRPr/>
            </a:pPr>
            <a:r>
              <a:rPr lang="zh-TW" altLang="en-US" sz="3200" b="1" dirty="0">
                <a:solidFill>
                  <a:prstClr val="black"/>
                </a:solidFill>
                <a:ea typeface="華康儷宋 Std W5" panose="02020500000000000000" pitchFamily="18" charset="-120"/>
              </a:rPr>
              <a:t>選擇效應（</a:t>
            </a:r>
            <a:r>
              <a:rPr lang="en-US" altLang="zh-TW" sz="3200" b="1" dirty="0">
                <a:solidFill>
                  <a:prstClr val="black"/>
                </a:solidFill>
                <a:ea typeface="華康儷宋 Std W5" panose="02020500000000000000" pitchFamily="18" charset="-120"/>
              </a:rPr>
              <a:t>Choice Effect</a:t>
            </a:r>
            <a:r>
              <a:rPr lang="zh-TW" altLang="en-US" sz="3200" b="1" dirty="0">
                <a:solidFill>
                  <a:prstClr val="black"/>
                </a:solidFill>
                <a:ea typeface="華康儷宋 Std W5" panose="02020500000000000000" pitchFamily="18" charset="-120"/>
              </a:rPr>
              <a:t>）</a:t>
            </a:r>
          </a:p>
          <a:p>
            <a:pPr lvl="1">
              <a:lnSpc>
                <a:spcPct val="150000"/>
              </a:lnSpc>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期望高選擇能力增加配對成功的機會</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Diehl and </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Poynor</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2010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lang="zh-TW" altLang="en-US" sz="2800" dirty="0">
                <a:solidFill>
                  <a:srgbClr val="FF0000"/>
                </a:solidFill>
                <a:ea typeface="華康儷宋 Std W5" panose="02020500000000000000" pitchFamily="18" charset="-120"/>
              </a:rPr>
              <a:t>→</a:t>
            </a:r>
            <a:r>
              <a:rPr lang="zh-TW" altLang="en-US" sz="2800" b="1" dirty="0">
                <a:solidFill>
                  <a:srgbClr val="FF0000"/>
                </a:solidFill>
                <a:ea typeface="華康儷宋 Std W5" panose="02020500000000000000" pitchFamily="18" charset="-120"/>
              </a:rPr>
              <a:t>利益增加（能帶來更高的配對成功機會）</a:t>
            </a:r>
            <a:r>
              <a:rPr lang="zh-TW" altLang="en-US" sz="2800" dirty="0">
                <a:solidFill>
                  <a:srgbClr val="FF0000"/>
                </a:solidFill>
                <a:ea typeface="華康儷宋 Std W5" panose="02020500000000000000" pitchFamily="18" charset="-120"/>
              </a:rPr>
              <a:t>。</a:t>
            </a:r>
            <a:endParaRPr lang="en-US" altLang="zh-TW" sz="2800" dirty="0">
              <a:solidFill>
                <a:srgbClr val="FF0000"/>
              </a:solidFill>
              <a:ea typeface="華康儷宋 Std W5" panose="02020500000000000000" pitchFamily="18" charset="-120"/>
            </a:endParaRPr>
          </a:p>
          <a:p>
            <a:pPr marL="514350" marR="0" lvl="0" indent="-514350" fontAlgn="auto">
              <a:lnSpc>
                <a:spcPct val="150000"/>
              </a:lnSpc>
              <a:spcBef>
                <a:spcPts val="0"/>
              </a:spcBef>
              <a:spcAft>
                <a:spcPts val="0"/>
              </a:spcAft>
              <a:buClrTx/>
              <a:buSzTx/>
              <a:buFont typeface="+mj-lt"/>
              <a:buAutoNum type="arabicPeriod" startAt="3"/>
              <a:tabLst/>
              <a:defRPr/>
            </a:pPr>
            <a:r>
              <a:rPr lang="zh-TW" altLang="en-US" sz="3200" b="1" dirty="0">
                <a:solidFill>
                  <a:prstClr val="black"/>
                </a:solidFill>
                <a:ea typeface="華康儷宋 Std W5" panose="02020500000000000000" pitchFamily="18" charset="-120"/>
              </a:rPr>
              <a:t>競爭效應</a:t>
            </a:r>
            <a:r>
              <a:rPr lang="en-US" altLang="zh-TW" sz="3200" b="1" dirty="0">
                <a:solidFill>
                  <a:prstClr val="black"/>
                </a:solidFill>
                <a:ea typeface="華康儷宋 Std W5" panose="02020500000000000000" pitchFamily="18" charset="-120"/>
              </a:rPr>
              <a:t>(Competition Effect</a:t>
            </a:r>
            <a:r>
              <a:rPr lang="zh-TW" altLang="en-US" sz="3200" b="1" dirty="0">
                <a:solidFill>
                  <a:prstClr val="black"/>
                </a:solidFill>
                <a:ea typeface="華康儷宋 Std W5" panose="02020500000000000000" pitchFamily="18" charset="-120"/>
              </a:rPr>
              <a:t>）</a:t>
            </a:r>
          </a:p>
          <a:p>
            <a:pPr lvl="1">
              <a:lnSpc>
                <a:spcPct val="15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擔心更高選擇能力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會因為平台競爭況加劇而</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降低配對機會</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1">
              <a:lnSpc>
                <a:spcPct val="150000"/>
              </a:lnSpc>
              <a:defRPr/>
            </a:pPr>
            <a:r>
              <a:rPr lang="zh-TW" altLang="en-US" sz="2800" dirty="0">
                <a:solidFill>
                  <a:schemeClr val="tx2"/>
                </a:solidFill>
                <a:ea typeface="華康儷宋 Std W5" panose="02020500000000000000" pitchFamily="18" charset="-120"/>
              </a:rPr>
              <a:t>→</a:t>
            </a:r>
            <a:r>
              <a:rPr kumimoji="0" lang="zh-TW" altLang="en-US" sz="2800" b="1" i="0" u="none" strike="noStrike" kern="1200" cap="none" spc="0" normalizeH="0" baseline="0" noProof="0" dirty="0">
                <a:ln>
                  <a:noFill/>
                </a:ln>
                <a:solidFill>
                  <a:schemeClr val="tx2"/>
                </a:solidFill>
                <a:effectLst/>
                <a:uLnTx/>
                <a:uFillTx/>
                <a:latin typeface="華康儷宋 Std W5" panose="02020500000000000000" pitchFamily="18" charset="-120"/>
                <a:ea typeface="華康儷宋 Std W5" panose="02020500000000000000" pitchFamily="18" charset="-120"/>
              </a:rPr>
              <a:t>成本增加</a:t>
            </a:r>
            <a:r>
              <a:rPr kumimoji="0" lang="zh-TW" altLang="en-US" sz="2800" b="0" i="0" u="none" strike="noStrike" kern="1200" cap="none" spc="0" normalizeH="0" baseline="0" noProof="0" dirty="0">
                <a:ln>
                  <a:noFill/>
                </a:ln>
                <a:solidFill>
                  <a:schemeClr val="tx2"/>
                </a:solidFill>
                <a:effectLst/>
                <a:uLnTx/>
                <a:uFillTx/>
                <a:latin typeface="華康儷宋 Std W5" panose="02020500000000000000" pitchFamily="18" charset="-120"/>
                <a:ea typeface="華康儷宋 Std W5" panose="02020500000000000000" pitchFamily="18" charset="-120"/>
              </a:rPr>
              <a:t>（即被拒絕的可能性更大）。</a:t>
            </a:r>
            <a:endParaRPr lang="en-US" altLang="zh-TW" sz="2800" dirty="0">
              <a:solidFill>
                <a:schemeClr val="tx2"/>
              </a:solidFill>
              <a:latin typeface="華康儷宋 Std W5" panose="02020500000000000000" pitchFamily="18" charset="-120"/>
              <a:ea typeface="華康儷宋 Std W5" panose="02020500000000000000" pitchFamily="18" charset="-120"/>
            </a:endParaRPr>
          </a:p>
          <a:p>
            <a:pPr>
              <a:lnSpc>
                <a:spcPct val="150000"/>
              </a:lnSpc>
              <a:defRPr/>
            </a:pPr>
            <a:r>
              <a:rPr lang="zh-TW" altLang="en-US" sz="2800" dirty="0">
                <a:solidFill>
                  <a:prstClr val="black"/>
                </a:solidFill>
                <a:ea typeface="華康儷宋 Std W5" panose="02020500000000000000" pitchFamily="18" charset="-120"/>
              </a:rPr>
              <a:t>這兩種效應也與</a:t>
            </a:r>
            <a:r>
              <a:rPr lang="en-US" altLang="zh-TW" sz="2800" dirty="0" err="1">
                <a:solidFill>
                  <a:prstClr val="black"/>
                </a:solidFill>
                <a:ea typeface="華康儷宋 Std W5" panose="02020500000000000000" pitchFamily="18" charset="-120"/>
              </a:rPr>
              <a:t>Cachon</a:t>
            </a:r>
            <a:r>
              <a:rPr lang="zh-TW" altLang="en-US" sz="2800" dirty="0">
                <a:solidFill>
                  <a:prstClr val="black"/>
                </a:solidFill>
                <a:ea typeface="華康儷宋 Std W5" panose="02020500000000000000" pitchFamily="18" charset="-120"/>
              </a:rPr>
              <a:t>等人的研究相似（</a:t>
            </a:r>
            <a:r>
              <a:rPr lang="en-US" altLang="zh-TW" sz="2800" dirty="0">
                <a:solidFill>
                  <a:prstClr val="black"/>
                </a:solidFill>
                <a:ea typeface="華康儷宋 Std W5" panose="02020500000000000000" pitchFamily="18" charset="-120"/>
              </a:rPr>
              <a:t>2008</a:t>
            </a:r>
            <a:r>
              <a:rPr lang="zh-TW" altLang="en-US" sz="2800" dirty="0">
                <a:solidFill>
                  <a:prstClr val="black"/>
                </a:solidFill>
                <a:ea typeface="華康儷宋 Std W5" panose="02020500000000000000" pitchFamily="18" charset="-120"/>
              </a:rPr>
              <a:t>年）：在洽談交易的過程中，</a:t>
            </a:r>
            <a:r>
              <a:rPr lang="zh-TW" altLang="en-US" sz="2800" b="1" dirty="0">
                <a:solidFill>
                  <a:prstClr val="black"/>
                </a:solidFill>
                <a:ea typeface="華康儷宋 Std W5" panose="02020500000000000000" pitchFamily="18" charset="-120"/>
              </a:rPr>
              <a:t>儘管客戶（買家）的低搜尋成本可能迫使零售商（賣家）降低價格，但也可能導致價格上升</a:t>
            </a:r>
            <a:r>
              <a:rPr lang="zh-TW" altLang="en-US" sz="2800" dirty="0">
                <a:solidFill>
                  <a:prstClr val="black"/>
                </a:solidFill>
                <a:ea typeface="華康儷宋 Std W5" panose="02020500000000000000" pitchFamily="18" charset="-120"/>
              </a:rPr>
              <a:t>→</a:t>
            </a:r>
            <a:r>
              <a:rPr lang="zh-TW" altLang="en-US" sz="2800" b="1" dirty="0">
                <a:solidFill>
                  <a:schemeClr val="tx2"/>
                </a:solidFill>
                <a:ea typeface="華康儷宋 Std W5" panose="02020500000000000000" pitchFamily="18" charset="-120"/>
              </a:rPr>
              <a:t>因為零售商（賣家）能夠接觸到更多其他的客戶（買家），這增加了客戶（買家）方面的競爭情況</a:t>
            </a:r>
            <a:r>
              <a:rPr lang="zh-TW" altLang="en-US" sz="2800" dirty="0">
                <a:solidFill>
                  <a:prstClr val="black"/>
                </a:solidFill>
                <a:ea typeface="華康儷宋 Std W5" panose="02020500000000000000" pitchFamily="18" charset="-120"/>
              </a:rPr>
              <a:t>。</a:t>
            </a:r>
            <a:endParaRPr lang="en-US" altLang="zh-TW" sz="2800" dirty="0">
              <a:solidFill>
                <a:prstClr val="black"/>
              </a:solidFill>
              <a:ea typeface="華康儷宋 Std W5" panose="02020500000000000000" pitchFamily="18" charset="-120"/>
            </a:endParaRPr>
          </a:p>
          <a:p>
            <a:pPr>
              <a:lnSpc>
                <a:spcPct val="150000"/>
              </a:lnSpc>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750480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用戶對</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利益（即更高的成功機會）</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或</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成本（即被拒絕的可能性更大）</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的強調程度，同時影響了用戶選擇對象的偏好，這對平台設計會產生重要影響（</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Beshears</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2008</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2">
              <a:lnSpc>
                <a:spcPct val="150000"/>
              </a:lnSpc>
              <a:defRPr/>
            </a:pP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增加選擇能力時，用戶更容易被</a:t>
            </a:r>
            <a:r>
              <a:rPr lang="zh-TW" altLang="en-US" sz="3600" b="1" dirty="0">
                <a:solidFill>
                  <a:srgbClr val="EB5D5F"/>
                </a:solidFill>
                <a:ea typeface="華康儷宋 Std W5" panose="02020500000000000000" pitchFamily="18" charset="-120"/>
              </a:rPr>
              <a:t>利益</a:t>
            </a: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或</a:t>
            </a:r>
            <a:r>
              <a:rPr lang="zh-TW" altLang="en-US" sz="3600" b="1" dirty="0">
                <a:solidFill>
                  <a:srgbClr val="49659E"/>
                </a:solidFill>
                <a:ea typeface="華康儷宋 Std W5" panose="02020500000000000000" pitchFamily="18" charset="-120"/>
              </a:rPr>
              <a:t>成本</a:t>
            </a:r>
            <a:r>
              <a:rPr kumimoji="0" lang="zh-TW" altLang="en-US"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影響？</a:t>
            </a:r>
            <a:endParaRPr kumimoji="0" lang="en-US" altLang="zh-TW" sz="36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3">
              <a:lnSpc>
                <a:spcPct val="150000"/>
              </a:lnSpc>
              <a:defRPr/>
            </a:pPr>
            <a:r>
              <a:rPr lang="zh-TW" altLang="en-US" sz="3200" b="1" dirty="0">
                <a:solidFill>
                  <a:srgbClr val="EB5D5F"/>
                </a:solidFill>
                <a:ea typeface="華康儷宋 Std W5" panose="02020500000000000000" pitchFamily="18" charset="-120"/>
              </a:rPr>
              <a:t>重視利益</a:t>
            </a:r>
            <a:endParaRPr lang="en-US" altLang="zh-TW" sz="3200" b="1" dirty="0">
              <a:solidFill>
                <a:srgbClr val="EB5D5F"/>
              </a:solidFill>
              <a:ea typeface="華康儷宋 Std W5" panose="02020500000000000000" pitchFamily="18" charset="-120"/>
            </a:endParaRPr>
          </a:p>
          <a:p>
            <a:pPr lvl="3">
              <a:lnSpc>
                <a:spcPct val="150000"/>
              </a:lnSpc>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3200" b="1" dirty="0">
                <a:solidFill>
                  <a:srgbClr val="EB5D5F"/>
                </a:solidFill>
                <a:ea typeface="華康儷宋 Std W5" panose="02020500000000000000" pitchFamily="18" charset="-120"/>
              </a:rPr>
              <a:t>選擇效應驅使</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，用戶會變得更挑剔，而</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選擇更有吸引力的對象</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3">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積極的選擇行為導致</a:t>
            </a:r>
            <a:r>
              <a:rPr lang="zh-TW" altLang="en-US" sz="3200" b="1" dirty="0">
                <a:solidFill>
                  <a:srgbClr val="EB5D5F"/>
                </a:solidFill>
                <a:ea typeface="華康儷宋 Std W5" panose="02020500000000000000" pitchFamily="18" charset="-120"/>
              </a:rPr>
              <a:t>轉換率降低和配對數量減少</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2">
              <a:lnSpc>
                <a:spcPct val="150000"/>
              </a:lnSpc>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p>
          <a:p>
            <a:pPr lvl="3">
              <a:lnSpc>
                <a:spcPct val="150000"/>
              </a:lnSpc>
              <a:defRPr/>
            </a:pPr>
            <a:r>
              <a:rPr lang="zh-TW" altLang="en-US" sz="3200" b="1" dirty="0">
                <a:solidFill>
                  <a:srgbClr val="49659E"/>
                </a:solidFill>
                <a:ea typeface="華康儷宋 Std W5" panose="02020500000000000000" pitchFamily="18" charset="-120"/>
              </a:rPr>
              <a:t>重視成本</a:t>
            </a:r>
            <a:endParaRPr lang="en-US" altLang="zh-TW" sz="3200" b="1" dirty="0">
              <a:solidFill>
                <a:srgbClr val="EB5D5F"/>
              </a:solidFill>
              <a:ea typeface="華康儷宋 Std W5" panose="02020500000000000000" pitchFamily="18" charset="-120"/>
            </a:endParaRPr>
          </a:p>
          <a:p>
            <a:pPr lvl="3">
              <a:lnSpc>
                <a:spcPct val="150000"/>
              </a:lnSpc>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a:t>
            </a:r>
            <a:r>
              <a:rPr lang="zh-TW" altLang="en-US" sz="3200" b="1" dirty="0">
                <a:solidFill>
                  <a:srgbClr val="49659E"/>
                </a:solidFill>
                <a:ea typeface="華康儷宋 Std W5" panose="02020500000000000000" pitchFamily="18" charset="-120"/>
              </a:rPr>
              <a:t>競爭效應驅使</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，用戶會變得不太挑剔，而</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選擇較不太吸引力的對象</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lvl="3">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保守行為卻帶來</a:t>
            </a:r>
            <a:r>
              <a:rPr lang="zh-TW" altLang="en-US" sz="3200" b="1" dirty="0">
                <a:solidFill>
                  <a:srgbClr val="49659E"/>
                </a:solidFill>
                <a:ea typeface="華康儷宋 Std W5" panose="02020500000000000000" pitchFamily="18" charset="-120"/>
              </a:rPr>
              <a:t>高轉換率和配對數量增加</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R="0" lvl="0" algn="l" defTabSz="914400" rtl="0" eaLnBrk="1" fontAlgn="auto" latinLnBrk="0" hangingPunct="1">
              <a:lnSpc>
                <a:spcPct val="15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9682905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線上配對平台的情境中，</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同時存在用戶受</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選擇效應或競爭效應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驅使的情況，但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哪種效應影響更顯著將會因情況而異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200000"/>
              </a:lnSpc>
              <a:spcBef>
                <a:spcPts val="0"/>
              </a:spcBef>
              <a:spcAft>
                <a:spcPts val="0"/>
              </a:spcAft>
              <a:buClrTx/>
              <a:buSzTx/>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不同性別對風險感知和重視社會地位程度的差異</a:t>
            </a:r>
            <a:r>
              <a:rPr lang="zh-TW" altLang="en-US" sz="2400" dirty="0">
                <a:solidFill>
                  <a:prstClr val="black"/>
                </a:solidFill>
                <a:ea typeface="華康儷宋 Std W5" panose="02020500000000000000" pitchFamily="18" charset="-120"/>
              </a:rPr>
              <a:t>（</a:t>
            </a:r>
            <a:r>
              <a:rPr lang="en-US" altLang="zh-TW" sz="2400" dirty="0" err="1">
                <a:solidFill>
                  <a:prstClr val="black"/>
                </a:solidFill>
                <a:ea typeface="華康儷宋 Std W5" panose="02020500000000000000" pitchFamily="18" charset="-120"/>
              </a:rPr>
              <a:t>Gustafsod</a:t>
            </a:r>
            <a:r>
              <a:rPr lang="en-US" altLang="zh-TW" sz="2400" dirty="0">
                <a:solidFill>
                  <a:prstClr val="black"/>
                </a:solidFill>
                <a:ea typeface="華康儷宋 Std W5" panose="02020500000000000000" pitchFamily="18" charset="-120"/>
              </a:rPr>
              <a:t> 1998</a:t>
            </a:r>
            <a:r>
              <a:rPr lang="zh-TW" altLang="en-US" sz="2400" dirty="0">
                <a:solidFill>
                  <a:prstClr val="black"/>
                </a:solidFill>
                <a:ea typeface="華康儷宋 Std W5" panose="02020500000000000000" pitchFamily="18" charset="-120"/>
              </a:rPr>
              <a:t>，</a:t>
            </a:r>
            <a:r>
              <a:rPr lang="en-US" altLang="zh-TW" sz="2400" dirty="0" err="1">
                <a:solidFill>
                  <a:prstClr val="black"/>
                </a:solidFill>
                <a:ea typeface="華康儷宋 Std W5" panose="02020500000000000000" pitchFamily="18" charset="-120"/>
              </a:rPr>
              <a:t>Fisman</a:t>
            </a:r>
            <a:r>
              <a:rPr lang="zh-TW" altLang="en-US" sz="2400" dirty="0">
                <a:solidFill>
                  <a:prstClr val="black"/>
                </a:solidFill>
                <a:ea typeface="華康儷宋 Std W5" panose="02020500000000000000" pitchFamily="18" charset="-120"/>
              </a:rPr>
              <a:t>等人，</a:t>
            </a:r>
            <a:r>
              <a:rPr lang="en-US" altLang="zh-TW" sz="2400" dirty="0">
                <a:solidFill>
                  <a:prstClr val="black"/>
                </a:solidFill>
                <a:ea typeface="華康儷宋 Std W5" panose="02020500000000000000" pitchFamily="18" charset="-120"/>
              </a:rPr>
              <a:t>2006</a:t>
            </a:r>
            <a:r>
              <a:rPr lang="zh-TW" altLang="en-US" sz="2400" dirty="0">
                <a:solidFill>
                  <a:prstClr val="black"/>
                </a:solidFill>
                <a:ea typeface="華康儷宋 Std W5" panose="02020500000000000000" pitchFamily="18" charset="-120"/>
              </a:rPr>
              <a:t>，</a:t>
            </a:r>
            <a:r>
              <a:rPr lang="en-US" altLang="zh-TW" sz="2400" dirty="0" err="1">
                <a:solidFill>
                  <a:prstClr val="black"/>
                </a:solidFill>
                <a:ea typeface="華康儷宋 Std W5" panose="02020500000000000000" pitchFamily="18" charset="-120"/>
              </a:rPr>
              <a:t>Croson</a:t>
            </a:r>
            <a:r>
              <a:rPr lang="zh-TW" altLang="en-US" sz="2400" dirty="0">
                <a:solidFill>
                  <a:prstClr val="black"/>
                </a:solidFill>
                <a:ea typeface="華康儷宋 Std W5" panose="02020500000000000000" pitchFamily="18" charset="-120"/>
              </a:rPr>
              <a:t>和</a:t>
            </a:r>
            <a:r>
              <a:rPr lang="en-US" altLang="zh-TW" sz="2400" dirty="0">
                <a:solidFill>
                  <a:prstClr val="black"/>
                </a:solidFill>
                <a:ea typeface="華康儷宋 Std W5" panose="02020500000000000000" pitchFamily="18" charset="-120"/>
              </a:rPr>
              <a:t>Gneezy 2009</a:t>
            </a:r>
            <a:r>
              <a:rPr lang="zh-TW" altLang="en-US" sz="2400" dirty="0">
                <a:solidFill>
                  <a:prstClr val="black"/>
                </a:solidFill>
                <a:ea typeface="華康儷宋 Std W5" panose="02020500000000000000" pitchFamily="18" charset="-120"/>
              </a:rPr>
              <a:t>）。</a:t>
            </a:r>
            <a:endParaRPr lang="en-US" altLang="zh-TW" sz="2400" dirty="0">
              <a:solidFill>
                <a:prstClr val="black"/>
              </a:solidFill>
              <a:ea typeface="華康儷宋 Std W5" panose="02020500000000000000" pitchFamily="18" charset="-120"/>
            </a:endParaRPr>
          </a:p>
          <a:p>
            <a:pPr marR="0" lvl="0" algn="l" defTabSz="914400" rtl="0" eaLnBrk="1" fontAlgn="auto" latinLnBrk="0" hangingPunct="1">
              <a:lnSpc>
                <a:spcPct val="200000"/>
              </a:lnSpc>
              <a:spcBef>
                <a:spcPts val="0"/>
              </a:spcBef>
              <a:spcAft>
                <a:spcPts val="0"/>
              </a:spcAft>
              <a:buClrTx/>
              <a:buSzTx/>
              <a:tabLst/>
              <a:defRPr/>
            </a:pPr>
            <a:endParaRPr lang="en-US" altLang="zh-TW" sz="2400" dirty="0">
              <a:solidFill>
                <a:prstClr val="black"/>
              </a:solidFill>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女性對風險表現出更大顧慮</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男性傾向把風險視為挑戰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女性則傾向規避風險</a:t>
            </a:r>
            <a:r>
              <a:rPr lang="zh-TW" altLang="en-US" sz="2400" dirty="0">
                <a:solidFill>
                  <a:prstClr val="black"/>
                </a:solidFill>
                <a:ea typeface="華康儷宋 Std W5" panose="02020500000000000000" pitchFamily="18" charset="-120"/>
              </a:rPr>
              <a:t>（</a:t>
            </a:r>
            <a:r>
              <a:rPr lang="en-US" altLang="zh-TW" sz="2400" dirty="0">
                <a:solidFill>
                  <a:prstClr val="black"/>
                </a:solidFill>
                <a:ea typeface="華康儷宋 Std W5" panose="02020500000000000000" pitchFamily="18" charset="-120"/>
              </a:rPr>
              <a:t>Arch 1993</a:t>
            </a:r>
            <a:r>
              <a:rPr lang="zh-TW" altLang="en-US" sz="2400" dirty="0">
                <a:solidFill>
                  <a:prstClr val="black"/>
                </a:solidFill>
                <a:ea typeface="華康儷宋 Std W5" panose="02020500000000000000" pitchFamily="18" charset="-120"/>
              </a:rPr>
              <a:t>）。</a:t>
            </a:r>
            <a:endParaRPr lang="en-US" altLang="zh-TW" sz="2400" dirty="0">
              <a:solidFill>
                <a:prstClr val="black"/>
              </a:solidFill>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男性用戶的被拒絕成本較低</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Schar-</a:t>
            </a:r>
            <a:r>
              <a:rPr kumimoji="0" lang="en-US" altLang="zh-TW" sz="24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lott</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Christ 1995</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Fisman</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2006</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Bapna</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2016</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女性對於主動行動更加猶豫不決，因為</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女性對拒絕的恐懼比男性更大</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24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Vorauer</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Ratner</a:t>
            </a:r>
            <a:r>
              <a:rPr lang="zh-TW" altLang="en-US" sz="2400" dirty="0">
                <a:solidFill>
                  <a:prstClr val="black"/>
                </a:solidFill>
                <a:latin typeface="華康儷宋 Std W5" panose="02020500000000000000" pitchFamily="18" charset="-120"/>
                <a:ea typeface="華康儷宋 Std W5" panose="02020500000000000000" pitchFamily="18" charset="-120"/>
              </a:rPr>
              <a:t> </a:t>
            </a:r>
            <a:r>
              <a:rPr kumimoji="0" lang="en-US" altLang="zh-TW"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1996</a:t>
            </a:r>
            <a:r>
              <a:rPr kumimoji="0" lang="zh-TW" altLang="en-US" sz="24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41062250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74989"/>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結構</a:t>
            </a:r>
            <a:r>
              <a:rPr kumimoji="0" lang="en-US" altLang="zh-TW"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rPr>
              <a:t>-3.2.</a:t>
            </a:r>
            <a:endParaRPr kumimoji="0" lang="zh-TW" altLang="en-US" sz="6000" b="0" i="0" u="none" strike="noStrike" kern="1200" cap="none" spc="0" normalizeH="0" baseline="0" noProof="0" dirty="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高選擇能力帶來的一體兩面</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高選擇能力既</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帶來了成功配對的利益，也增加了被拒絕的風險</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，這可能會影響用戶的選擇策略。</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用戶對於高選擇能力的期望和反應因人而異，可能會影響其在配對平台上的行為和選擇。</a:t>
            </a:r>
          </a:p>
          <a:p>
            <a:pPr marL="514350" marR="0" lvl="0" indent="-5143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性別差異的影響</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性別差異可能影響用戶對於</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選擇效應和競爭效應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的重視程度。</a:t>
            </a:r>
          </a:p>
          <a:p>
            <a:pPr marR="0" lvl="0" algn="l" defTabSz="914400" rtl="0" eaLnBrk="1" fontAlgn="auto" latinLnBrk="0" hangingPunct="1">
              <a:lnSpc>
                <a:spcPct val="150000"/>
              </a:lnSpc>
              <a:spcBef>
                <a:spcPts val="0"/>
              </a:spcBef>
              <a:spcAft>
                <a:spcPts val="0"/>
              </a:spcAft>
              <a:buClrTx/>
              <a:buSzTx/>
              <a:tabLst/>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這些觀點作為研究的重要貢獻，並對平台設計具有實際意義。</a:t>
            </a:r>
          </a:p>
          <a:p>
            <a:pPr marR="0" lvl="0" algn="l" defTabSz="914400" rtl="0" eaLnBrk="1" fontAlgn="auto" latinLnBrk="0" hangingPunct="1">
              <a:lnSpc>
                <a:spcPct val="150000"/>
              </a:lnSpc>
              <a:spcBef>
                <a:spcPts val="0"/>
              </a:spcBef>
              <a:spcAft>
                <a:spcPts val="0"/>
              </a:spcAft>
              <a:buClrTx/>
              <a:buSzTx/>
              <a:tabLst/>
              <a:defRPr/>
            </a:pPr>
            <a:r>
              <a:rPr lang="zh-TW" altLang="en-US" sz="2800" dirty="0">
                <a:solidFill>
                  <a:prstClr val="black"/>
                </a:solidFill>
                <a:latin typeface="華康儷宋 Std W5" panose="02020500000000000000" pitchFamily="18" charset="-120"/>
                <a:ea typeface="華康儷宋 Std W5" panose="02020500000000000000" pitchFamily="18" charset="-120"/>
              </a:rPr>
              <a:t>我們</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預期男性用戶主要受選擇效應影響，女性用戶主要受競爭效應影響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前研究雖有研究展示人們如何選擇潛在伴侶，但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未探討選擇能力變化時用戶是否會策略性改變選擇。</a:t>
            </a:r>
          </a:p>
          <a:p>
            <a:pPr marR="0" lvl="0" algn="l" defTabSz="914400" rtl="0" eaLnBrk="1" fontAlgn="auto" latinLnBrk="0" hangingPunct="1">
              <a:lnSpc>
                <a:spcPct val="150000"/>
              </a:lnSpc>
              <a:spcBef>
                <a:spcPts val="0"/>
              </a:spcBef>
              <a:spcAft>
                <a:spcPts val="0"/>
              </a:spcAft>
              <a:buClrTx/>
              <a:buSzTx/>
              <a:tabLst/>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本研究將</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進一步分析用戶如何根據選擇能力的變化調整其選擇行為</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，有助於更好地理解配對平台的運作和市場設計、去分析</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用戶選擇能力對他們選擇性和配對結果的影響。</a:t>
            </a:r>
            <a:endParaRPr kumimoji="0" lang="zh-TW" altLang="en-US" sz="32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2134722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r>
              <a:rPr kumimoji="0" lang="en-US" sz="9600" b="0" i="0" u="none" strike="noStrike" kern="1200" cap="none" spc="0" normalizeH="0" baseline="0" noProof="0" dirty="0">
                <a:ln>
                  <a:noFill/>
                </a:ln>
                <a:solidFill>
                  <a:schemeClr val="bg1"/>
                </a:solidFill>
                <a:effectLst/>
                <a:uLnTx/>
                <a:uFillTx/>
                <a:latin typeface="Montserrat Classic"/>
                <a:ea typeface="+mn-ea"/>
                <a:cs typeface="+mn-cs"/>
              </a:rPr>
              <a:t>04</a:t>
            </a:r>
          </a:p>
          <a:p>
            <a:r>
              <a:rPr lang="zh-TW" altLang="en-US" sz="9600" dirty="0">
                <a:solidFill>
                  <a:schemeClr val="bg1"/>
                </a:solidFill>
                <a:latin typeface="華康儷宋 Std W5" panose="02020500000000000000" pitchFamily="18" charset="-120"/>
                <a:ea typeface="華康儷宋 Std W5" panose="02020500000000000000" pitchFamily="18" charset="-120"/>
              </a:rPr>
              <a:t>機制設置與實驗設計</a:t>
            </a:r>
          </a:p>
        </p:txBody>
      </p:sp>
      <p:sp>
        <p:nvSpPr>
          <p:cNvPr id="6" name="Freeform 3">
            <a:extLst>
              <a:ext uri="{FF2B5EF4-FFF2-40B4-BE49-F238E27FC236}">
                <a16:creationId xmlns:a16="http://schemas.microsoft.com/office/drawing/2014/main" id="{B4581D37-10BD-9E2F-5CCE-E8C4B5034D62}"/>
              </a:ext>
            </a:extLst>
          </p:cNvPr>
          <p:cNvSpPr/>
          <p:nvPr/>
        </p:nvSpPr>
        <p:spPr>
          <a:xfrm>
            <a:off x="12782916" y="1638300"/>
            <a:ext cx="2388665" cy="7773764"/>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01465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8836555" cy="923330"/>
          </a:xfrm>
          <a:prstGeom prst="rect">
            <a:avLst/>
          </a:prstGeom>
        </p:spPr>
        <p:txBody>
          <a:bodyPr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接下來說明本研究的機制設置和實驗設計部分，分別是</a:t>
            </a:r>
          </a:p>
          <a:p>
            <a:pPr marR="0" lvl="0" defTabSz="914400" rtl="0" eaLnBrk="1" fontAlgn="auto" latinLnBrk="0" hangingPunct="1">
              <a:lnSpc>
                <a:spcPct val="100000"/>
              </a:lnSpc>
              <a:spcBef>
                <a:spcPts val="0"/>
              </a:spcBef>
              <a:spcAft>
                <a:spcPts val="0"/>
              </a:spcAft>
              <a:buClrTx/>
              <a:buSzTx/>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nvGrpSpPr>
          <p:cNvPr id="18" name="群組 17">
            <a:extLst>
              <a:ext uri="{FF2B5EF4-FFF2-40B4-BE49-F238E27FC236}">
                <a16:creationId xmlns:a16="http://schemas.microsoft.com/office/drawing/2014/main" id="{7B8F9BE9-6A2F-43D1-55DD-2667A16AACE5}"/>
              </a:ext>
            </a:extLst>
          </p:cNvPr>
          <p:cNvGrpSpPr/>
          <p:nvPr/>
        </p:nvGrpSpPr>
        <p:grpSpPr>
          <a:xfrm>
            <a:off x="5818363" y="2957046"/>
            <a:ext cx="6651274" cy="5658030"/>
            <a:chOff x="7644518" y="3086100"/>
            <a:chExt cx="6651274" cy="5658030"/>
          </a:xfrm>
        </p:grpSpPr>
        <p:grpSp>
          <p:nvGrpSpPr>
            <p:cNvPr id="4" name="Group 3">
              <a:extLst>
                <a:ext uri="{FF2B5EF4-FFF2-40B4-BE49-F238E27FC236}">
                  <a16:creationId xmlns:a16="http://schemas.microsoft.com/office/drawing/2014/main" id="{51346C5D-9656-0459-6F91-E5B9E616338B}"/>
                </a:ext>
              </a:extLst>
            </p:cNvPr>
            <p:cNvGrpSpPr/>
            <p:nvPr/>
          </p:nvGrpSpPr>
          <p:grpSpPr>
            <a:xfrm>
              <a:off x="7644518" y="3086100"/>
              <a:ext cx="6651274" cy="1028337"/>
              <a:chOff x="0" y="0"/>
              <a:chExt cx="8868365" cy="1371117"/>
            </a:xfrm>
          </p:grpSpPr>
          <p:sp>
            <p:nvSpPr>
              <p:cNvPr id="5" name="AutoShape 4">
                <a:extLst>
                  <a:ext uri="{FF2B5EF4-FFF2-40B4-BE49-F238E27FC236}">
                    <a16:creationId xmlns:a16="http://schemas.microsoft.com/office/drawing/2014/main" id="{FB5D924E-4CC8-7A21-5480-4A0FE56997B1}"/>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7" name="TextBox 5">
                <a:extLst>
                  <a:ext uri="{FF2B5EF4-FFF2-40B4-BE49-F238E27FC236}">
                    <a16:creationId xmlns:a16="http://schemas.microsoft.com/office/drawing/2014/main" id="{EC75CCD4-D464-4CEC-452D-37FAC579485F}"/>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實驗平台背景和配對方式</a:t>
                </a:r>
              </a:p>
            </p:txBody>
          </p:sp>
        </p:grpSp>
        <p:grpSp>
          <p:nvGrpSpPr>
            <p:cNvPr id="9" name="Group 3">
              <a:extLst>
                <a:ext uri="{FF2B5EF4-FFF2-40B4-BE49-F238E27FC236}">
                  <a16:creationId xmlns:a16="http://schemas.microsoft.com/office/drawing/2014/main" id="{A2F11CEC-3216-C5B6-E76A-4519CA529071}"/>
                </a:ext>
              </a:extLst>
            </p:cNvPr>
            <p:cNvGrpSpPr/>
            <p:nvPr/>
          </p:nvGrpSpPr>
          <p:grpSpPr>
            <a:xfrm>
              <a:off x="7644518" y="4629331"/>
              <a:ext cx="6651274" cy="1028337"/>
              <a:chOff x="0" y="0"/>
              <a:chExt cx="8868365" cy="1371117"/>
            </a:xfrm>
          </p:grpSpPr>
          <p:sp>
            <p:nvSpPr>
              <p:cNvPr id="10" name="AutoShape 4">
                <a:extLst>
                  <a:ext uri="{FF2B5EF4-FFF2-40B4-BE49-F238E27FC236}">
                    <a16:creationId xmlns:a16="http://schemas.microsoft.com/office/drawing/2014/main" id="{3F13EEC7-A62F-F908-8EDB-4F6319791A19}"/>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1" name="TextBox 5">
                <a:extLst>
                  <a:ext uri="{FF2B5EF4-FFF2-40B4-BE49-F238E27FC236}">
                    <a16:creationId xmlns:a16="http://schemas.microsoft.com/office/drawing/2014/main" id="{68C997C3-5EE2-DBAC-A55B-FC4EF1EB4796}"/>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實驗組與對照組</a:t>
                </a:r>
              </a:p>
            </p:txBody>
          </p:sp>
        </p:grpSp>
        <p:grpSp>
          <p:nvGrpSpPr>
            <p:cNvPr id="12" name="Group 3">
              <a:extLst>
                <a:ext uri="{FF2B5EF4-FFF2-40B4-BE49-F238E27FC236}">
                  <a16:creationId xmlns:a16="http://schemas.microsoft.com/office/drawing/2014/main" id="{87F22604-2C16-24B8-8E6B-539C26D6D4EA}"/>
                </a:ext>
              </a:extLst>
            </p:cNvPr>
            <p:cNvGrpSpPr/>
            <p:nvPr/>
          </p:nvGrpSpPr>
          <p:grpSpPr>
            <a:xfrm>
              <a:off x="7644518" y="6172562"/>
              <a:ext cx="6651274" cy="1028337"/>
              <a:chOff x="0" y="0"/>
              <a:chExt cx="8868365" cy="1371117"/>
            </a:xfrm>
          </p:grpSpPr>
          <p:sp>
            <p:nvSpPr>
              <p:cNvPr id="13" name="AutoShape 4">
                <a:extLst>
                  <a:ext uri="{FF2B5EF4-FFF2-40B4-BE49-F238E27FC236}">
                    <a16:creationId xmlns:a16="http://schemas.microsoft.com/office/drawing/2014/main" id="{C9694443-D04C-15A0-95EF-04D4034B307B}"/>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4" name="TextBox 5">
                <a:extLst>
                  <a:ext uri="{FF2B5EF4-FFF2-40B4-BE49-F238E27FC236}">
                    <a16:creationId xmlns:a16="http://schemas.microsoft.com/office/drawing/2014/main" id="{031175FA-AE61-A24D-9FBC-F08E54FB0D00}"/>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實驗控制和隔離</a:t>
                </a:r>
              </a:p>
            </p:txBody>
          </p:sp>
        </p:grpSp>
        <p:grpSp>
          <p:nvGrpSpPr>
            <p:cNvPr id="15" name="Group 3">
              <a:extLst>
                <a:ext uri="{FF2B5EF4-FFF2-40B4-BE49-F238E27FC236}">
                  <a16:creationId xmlns:a16="http://schemas.microsoft.com/office/drawing/2014/main" id="{4927D679-31B3-C354-F0B6-4866AE63D3B5}"/>
                </a:ext>
              </a:extLst>
            </p:cNvPr>
            <p:cNvGrpSpPr/>
            <p:nvPr/>
          </p:nvGrpSpPr>
          <p:grpSpPr>
            <a:xfrm>
              <a:off x="7644518" y="7715793"/>
              <a:ext cx="6651274" cy="1028337"/>
              <a:chOff x="0" y="0"/>
              <a:chExt cx="8868365" cy="1371117"/>
            </a:xfrm>
          </p:grpSpPr>
          <p:sp>
            <p:nvSpPr>
              <p:cNvPr id="16" name="AutoShape 4">
                <a:extLst>
                  <a:ext uri="{FF2B5EF4-FFF2-40B4-BE49-F238E27FC236}">
                    <a16:creationId xmlns:a16="http://schemas.microsoft.com/office/drawing/2014/main" id="{CDBB3F1D-6FC8-87F1-4DC0-B658732D1BB5}"/>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7" name="TextBox 5">
                <a:extLst>
                  <a:ext uri="{FF2B5EF4-FFF2-40B4-BE49-F238E27FC236}">
                    <a16:creationId xmlns:a16="http://schemas.microsoft.com/office/drawing/2014/main" id="{E571AA89-7E71-0E83-7134-610E91F9E6E4}"/>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dirty="0">
                    <a:solidFill>
                      <a:prstClr val="black"/>
                    </a:solidFill>
                    <a:ea typeface="華康儷宋 Std W5" panose="02020500000000000000" pitchFamily="18" charset="-120"/>
                  </a:rPr>
                  <a:t>數據收集和分析</a:t>
                </a:r>
              </a:p>
            </p:txBody>
          </p:sp>
        </p:grpSp>
      </p:grpSp>
    </p:spTree>
    <p:extLst>
      <p:ext uri="{BB962C8B-B14F-4D97-AF65-F5344CB8AC3E}">
        <p14:creationId xmlns:p14="http://schemas.microsoft.com/office/powerpoint/2010/main" val="246855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9436576" y="3314700"/>
            <a:ext cx="5105400" cy="2954655"/>
          </a:xfrm>
          <a:prstGeom prst="rect">
            <a:avLst/>
          </a:prstGeom>
        </p:spPr>
        <p:txBody>
          <a:bodyPr wrap="square" lIns="0" tIns="0" rIns="0" bIns="0" rtlCol="0" anchor="t">
            <a:spAutoFit/>
          </a:bodyPr>
          <a:lstStyle/>
          <a:p>
            <a:pPr marL="0" lvl="0" indent="0"/>
            <a:r>
              <a:rPr lang="en-US" sz="9600" u="none">
                <a:solidFill>
                  <a:srgbClr val="FFFFFF"/>
                </a:solidFill>
                <a:latin typeface="Montserrat Classic"/>
              </a:rPr>
              <a:t>01 </a:t>
            </a:r>
          </a:p>
          <a:p>
            <a:pPr marL="0" lvl="0" indent="0"/>
            <a:r>
              <a:rPr lang="zh-TW" altLang="en-US" sz="9600" u="none">
                <a:solidFill>
                  <a:srgbClr val="FFFFFF"/>
                </a:solidFill>
                <a:latin typeface="華康儷宋 Std W5" panose="02020500000000000000" pitchFamily="18" charset="-120"/>
                <a:ea typeface="華康儷宋 Std W5" panose="02020500000000000000" pitchFamily="18" charset="-120"/>
              </a:rPr>
              <a:t>簡介</a:t>
            </a:r>
            <a:endParaRPr lang="en-US" sz="9600" u="none">
              <a:solidFill>
                <a:srgbClr val="FFFFFF"/>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Freeform 2">
            <a:extLst>
              <a:ext uri="{FF2B5EF4-FFF2-40B4-BE49-F238E27FC236}">
                <a16:creationId xmlns:a16="http://schemas.microsoft.com/office/drawing/2014/main" id="{E5892706-1B51-013C-1365-BD0C3A6A2D84}"/>
              </a:ext>
            </a:extLst>
          </p:cNvPr>
          <p:cNvSpPr/>
          <p:nvPr/>
        </p:nvSpPr>
        <p:spPr>
          <a:xfrm>
            <a:off x="2488313" y="1320730"/>
            <a:ext cx="2574338" cy="8044808"/>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實驗平台背景和配對方式</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韓國最大的線上約會平台上進行隨機實驗</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，平台中</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每天有超過</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10</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萬名活躍用戶</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平台不提供搜尋功能</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，用戶只能在平台提供的配對對象中做選擇，而對象的數量是有限的、數量是基於平台的演算法分配。</a:t>
            </a:r>
          </a:p>
          <a:p>
            <a:pPr lvl="1">
              <a:lnSpc>
                <a:spcPct val="15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第一階段（免費）</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當Ａ用戶進入配對狀態</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平台一次將提供兩位對象簡介資料供選擇</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Ａ用戶需在兩位對象中二擇一或都</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Pass</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，一直重複過程直到當天可選擇的對象清單全部被過濾</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被選擇（給</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）的Ｂ用戶會收到</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通知，告知Ｂ用戶的個人簡介已被選中</a:t>
            </a:r>
          </a:p>
          <a:p>
            <a:pPr lvl="1">
              <a:lnSpc>
                <a:spcPct val="15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第二階段（需使用遊戲代幣解鎖）</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Ａ、Ｂ用戶各自決定是否查看對方的詳細個人資料</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若其中一方查看了對方的詳細資料後，決定是否發送交友邀請</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收到交友邀請的用戶最終決定是否開啟雙方的對話</a:t>
            </a:r>
          </a:p>
        </p:txBody>
      </p:sp>
    </p:spTree>
    <p:extLst>
      <p:ext uri="{BB962C8B-B14F-4D97-AF65-F5344CB8AC3E}">
        <p14:creationId xmlns:p14="http://schemas.microsoft.com/office/powerpoint/2010/main" val="19825480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實驗組與對照組</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用戶</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被隨機分配</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到四個不同的測試組別（</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test groups </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 </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對照組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control group</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），不做調整，作為基準。</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(2)</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女性選擇組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(T1)</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，只增加女性用戶的選擇能力。</a:t>
            </a: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(3)</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(T2)</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，只增加男性用戶的選擇能力。</a:t>
            </a:r>
          </a:p>
          <a:p>
            <a:pPr lvl="2">
              <a:lnSpc>
                <a:spcPct val="200000"/>
              </a:lnSpc>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(4)</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兩性選擇組 </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(T3)</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，同時增加男性和女性用戶的選擇能力。</a:t>
            </a:r>
            <a:endPar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endParaRPr kumimoji="0" lang="zh-TW" altLang="en-US" sz="28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研究將選擇能力的基準設定為</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女性用戶每天獲得</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30</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對簡介</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男性用戶每天獲得</a:t>
            </a:r>
            <a:r>
              <a:rPr kumimoji="0" lang="en-US" altLang="zh-TW"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10</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對簡介</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2800" b="1" dirty="0">
              <a:solidFill>
                <a:prstClr val="black"/>
              </a:solidFill>
              <a:latin typeface="華康儷宋 Std W5" panose="02020500000000000000" pitchFamily="18" charset="-120"/>
              <a:ea typeface="華康儷宋 Std W5" panose="02020500000000000000" pitchFamily="18" charset="-120"/>
            </a:endParaRPr>
          </a:p>
          <a:p>
            <a:pPr marL="1428750" lvl="2"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線上約會平台上，男性用戶查看和選擇的簡介數量是女性用戶的三倍（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Finkel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2012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Kreager</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2014 </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4253264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實驗組與對照組</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startAt="3"/>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實驗組（ </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treatment group</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）選擇能力描述如表</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所列。</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startAt="3"/>
              <a:tabLst/>
              <a:defRPr/>
            </a:pPr>
            <a:endParaRPr lang="en-US" altLang="zh-TW" sz="2800" dirty="0">
              <a:solidFill>
                <a:prstClr val="black"/>
              </a:solidFill>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startAt="3"/>
              <a:tabLst/>
              <a:defRPr/>
            </a:pPr>
            <a:r>
              <a:rPr lang="zh-TW" altLang="en-US" sz="2800" dirty="0">
                <a:solidFill>
                  <a:srgbClr val="C00000"/>
                </a:solidFill>
                <a:latin typeface="華康儷宋 Std W5" panose="02020500000000000000" pitchFamily="18" charset="-120"/>
                <a:ea typeface="華康儷宋 Std W5" panose="02020500000000000000" pitchFamily="18" charset="-120"/>
              </a:rPr>
              <a:t>這邊要貼表一</a:t>
            </a:r>
            <a:endParaRPr kumimoji="0" lang="zh-TW" altLang="en-US" sz="2800" b="0" i="0" u="none" strike="noStrike" kern="1200" cap="none" spc="0" normalizeH="0" baseline="0" noProof="0" dirty="0">
              <a:ln>
                <a:noFill/>
              </a:ln>
              <a:solidFill>
                <a:srgbClr val="C00000"/>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33322982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實驗控制和隔離</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經由實驗中的配對算法設計，</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只允許各實驗組內用戶互相交流</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914400" lvl="1" indent="-457200">
              <a:lnSpc>
                <a:spcPct val="150000"/>
              </a:lnSpc>
              <a:buFont typeface="Arial" panose="020B0604020202020204" pitchFamily="34" charset="0"/>
              <a:buChar char="•"/>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建立區隔網路（</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isolated networks</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避免組間選擇能力不同產生的正向同側效應和負向跨側效應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隨機變化每個用戶看到簡介的順序。</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由於</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簡介出現的順序也可能會對用戶的選擇行為產生不同的影響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，設計隨機變化用戶看到的簡介順序，</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將簡介出現順序的影響與選擇能力影響區分</a:t>
            </a:r>
            <a:r>
              <a:rPr lang="zh-TW" altLang="en-US" sz="2800" dirty="0">
                <a:solidFill>
                  <a:prstClr val="black"/>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確保結果受選擇能力調整而改變。</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年齡相仿且居住在相同地理區域的受試者。</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為了</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確保用戶在實驗期間只看到相關的配對簡介</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將受試者的年齡及地理區域做篩選</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，控制可能影響結果的因素。</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實驗過程中不會重複展示相同的對象檔案。</a:t>
            </a:r>
            <a:endParaRPr lang="en-US" altLang="zh-TW" sz="2800" b="1" dirty="0">
              <a:solidFill>
                <a:prstClr val="black"/>
              </a:solidFill>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確保實驗結果的準確性，</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每個對象的簡介只會出現一次。</a:t>
            </a:r>
          </a:p>
        </p:txBody>
      </p:sp>
    </p:spTree>
    <p:extLst>
      <p:ext uri="{BB962C8B-B14F-4D97-AF65-F5344CB8AC3E}">
        <p14:creationId xmlns:p14="http://schemas.microsoft.com/office/powerpoint/2010/main" val="3406630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數據收集和分析</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6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實驗對象</a:t>
            </a:r>
          </a:p>
          <a:p>
            <a:pPr marL="971550" lvl="1" indent="-514350">
              <a:lnSpc>
                <a:spcPct val="200000"/>
              </a:lnSpc>
              <a:buFont typeface="Arial" panose="020B0604020202020204" pitchFamily="34" charset="0"/>
              <a:buChar char="•"/>
              <a:defRPr/>
            </a:pP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2019</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月進行了為期三天的實驗。</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針對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6327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名受測者，年齡介於</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24</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至</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34</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歲之間。</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實驗前</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7</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天內至少使用過平台一次的用戶，並居住於同一都會區。</a:t>
            </a:r>
          </a:p>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6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資料收集</a:t>
            </a:r>
          </a:p>
          <a:p>
            <a:pPr marL="971550" lvl="1" indent="-514350">
              <a:lnSpc>
                <a:spcPct val="200000"/>
              </a:lnSpc>
              <a:buFont typeface="Arial" panose="020B0604020202020204" pitchFamily="34" charset="0"/>
              <a:buChar char="•"/>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用戶活動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：選擇（給</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的對象</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、查看檔案、發送邀請、聊天等。</a:t>
            </a:r>
          </a:p>
          <a:p>
            <a:pPr marL="971550" lvl="1" indent="-514350">
              <a:lnSpc>
                <a:spcPct val="200000"/>
              </a:lnSpc>
              <a:buFont typeface="Arial" panose="020B0604020202020204" pitchFamily="34" charset="0"/>
              <a:buChar char="•"/>
              <a:defRPr/>
            </a:pPr>
            <a:r>
              <a:rPr lang="zh-TW" altLang="en-US" sz="2800" b="1" dirty="0">
                <a:solidFill>
                  <a:srgbClr val="49659E"/>
                </a:solidFill>
                <a:ea typeface="華康儷宋 Std W5" panose="02020500000000000000" pitchFamily="18" charset="-120"/>
              </a:rPr>
              <a:t>人口統計</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：年齡、性別、職業、使用時間、用戶體型和伴侶偏好。</a:t>
            </a:r>
          </a:p>
          <a:p>
            <a:pPr marL="971550" lvl="1" indent="-514350">
              <a:lnSpc>
                <a:spcPct val="200000"/>
              </a:lnSpc>
              <a:buFont typeface="Arial" panose="020B0604020202020204" pitchFamily="34" charset="0"/>
              <a:buChar char="•"/>
              <a:defRPr/>
            </a:pPr>
            <a:r>
              <a:rPr lang="zh-TW" altLang="en-US" sz="2800" b="1" dirty="0">
                <a:solidFill>
                  <a:srgbClr val="49659E"/>
                </a:solidFill>
                <a:ea typeface="華康儷宋 Std W5" panose="02020500000000000000" pitchFamily="18" charset="-120"/>
              </a:rPr>
              <a:t>金融活動</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：遊戲貨幣的購買和獲得以及遊戲貨幣消費紀錄。</a:t>
            </a:r>
          </a:p>
        </p:txBody>
      </p:sp>
    </p:spTree>
    <p:extLst>
      <p:ext uri="{BB962C8B-B14F-4D97-AF65-F5344CB8AC3E}">
        <p14:creationId xmlns:p14="http://schemas.microsoft.com/office/powerpoint/2010/main" val="3643445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dirty="0">
                <a:solidFill>
                  <a:schemeClr val="bg1"/>
                </a:solidFill>
                <a:latin typeface="華康儷宋 Std W5" panose="02020500000000000000" pitchFamily="18" charset="-120"/>
                <a:ea typeface="華康儷宋 Std W5" panose="02020500000000000000" pitchFamily="18" charset="-120"/>
              </a:rPr>
              <a:t> 機制設置與實驗設計</a:t>
            </a:r>
            <a:r>
              <a:rPr lang="en-US" altLang="zh-TW" sz="6000" dirty="0">
                <a:solidFill>
                  <a:schemeClr val="bg1"/>
                </a:solidFill>
                <a:latin typeface="華康儷宋 Std W5" panose="02020500000000000000" pitchFamily="18" charset="-120"/>
                <a:ea typeface="華康儷宋 Std W5" panose="02020500000000000000" pitchFamily="18" charset="-120"/>
              </a:rPr>
              <a:t>-</a:t>
            </a:r>
            <a:r>
              <a:rPr lang="zh-TW" altLang="en-US" sz="6000" dirty="0">
                <a:solidFill>
                  <a:schemeClr val="bg1"/>
                </a:solidFill>
                <a:ea typeface="華康儷宋 Std W5" panose="02020500000000000000" pitchFamily="18" charset="-120"/>
              </a:rPr>
              <a:t>數據收集和分析</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R="0" lvl="0"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整個實驗設計旨在隨機地操控選擇能力，並控制其他潛在因素，以深入研究選擇能力對用戶行為的影響。</a:t>
            </a:r>
          </a:p>
          <a:p>
            <a:pPr marR="0" lvl="0"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在研究報告分析結果之前，比較四個組別之間用戶特徵的差異</a:t>
            </a:r>
            <a:r>
              <a:rPr kumimoji="0" lang="zh-TW" altLang="en-US" sz="28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以確保隨機分配的有效性</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結果表明樣本呈現良好的平衡，有效說明了隨機化設計的有效性。</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插入表二</a:t>
            </a:r>
          </a:p>
        </p:txBody>
      </p:sp>
    </p:spTree>
    <p:extLst>
      <p:ext uri="{BB962C8B-B14F-4D97-AF65-F5344CB8AC3E}">
        <p14:creationId xmlns:p14="http://schemas.microsoft.com/office/powerpoint/2010/main" val="2626771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8" name="TextBox 6">
            <a:extLst>
              <a:ext uri="{FF2B5EF4-FFF2-40B4-BE49-F238E27FC236}">
                <a16:creationId xmlns:a16="http://schemas.microsoft.com/office/drawing/2014/main" id="{EA2B7E78-7897-5F3C-7948-108E1F9A3CA4}"/>
              </a:ext>
            </a:extLst>
          </p:cNvPr>
          <p:cNvSpPr txBox="1"/>
          <p:nvPr/>
        </p:nvSpPr>
        <p:spPr>
          <a:xfrm>
            <a:off x="7543800" y="3390900"/>
            <a:ext cx="8836555" cy="2954655"/>
          </a:xfrm>
          <a:prstGeom prst="rect">
            <a:avLst/>
          </a:prstGeom>
        </p:spPr>
        <p:txBody>
          <a:bodyPr lIns="0" tIns="0" rIns="0" bIns="0" rtlCol="0" anchor="t">
            <a:spAutoFit/>
          </a:bodyPr>
          <a:lstStyle/>
          <a:p>
            <a:r>
              <a:rPr lang="en-US" sz="9600" u="none">
                <a:solidFill>
                  <a:srgbClr val="FFFFFF"/>
                </a:solidFill>
                <a:latin typeface="Montserrat Classic"/>
              </a:rPr>
              <a:t>05 </a:t>
            </a:r>
          </a:p>
          <a:p>
            <a:r>
              <a:rPr lang="zh-TW" altLang="en-US" sz="9600">
                <a:solidFill>
                  <a:schemeClr val="bg1"/>
                </a:solidFill>
                <a:latin typeface="華康儷宋 Std W5" panose="02020500000000000000" pitchFamily="18" charset="-120"/>
                <a:ea typeface="華康儷宋 Std W5" panose="02020500000000000000" pitchFamily="18" charset="-120"/>
              </a:rPr>
              <a:t>實證分析及結果</a:t>
            </a:r>
          </a:p>
        </p:txBody>
      </p:sp>
      <p:sp>
        <p:nvSpPr>
          <p:cNvPr id="10" name="Freeform 8">
            <a:extLst>
              <a:ext uri="{FF2B5EF4-FFF2-40B4-BE49-F238E27FC236}">
                <a16:creationId xmlns:a16="http://schemas.microsoft.com/office/drawing/2014/main" id="{D11C6727-A386-3DB4-4C2B-3E01D0E2DADE}"/>
              </a:ext>
            </a:extLst>
          </p:cNvPr>
          <p:cNvSpPr/>
          <p:nvPr/>
        </p:nvSpPr>
        <p:spPr>
          <a:xfrm>
            <a:off x="1795652" y="1467677"/>
            <a:ext cx="3839191" cy="8184323"/>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11" name="Picture 3">
            <a:extLst>
              <a:ext uri="{FF2B5EF4-FFF2-40B4-BE49-F238E27FC236}">
                <a16:creationId xmlns:a16="http://schemas.microsoft.com/office/drawing/2014/main" id="{2651115D-6D82-224A-F045-0C0F959B0443}"/>
              </a:ext>
            </a:extLst>
          </p:cNvPr>
          <p:cNvPicPr>
            <a:picLocks noChangeAspect="1"/>
          </p:cNvPicPr>
          <p:nvPr/>
        </p:nvPicPr>
        <p:blipFill>
          <a:blip r:embed="rId4"/>
          <a:srcRect/>
          <a:stretch>
            <a:fillRect/>
          </a:stretch>
        </p:blipFill>
        <p:spPr>
          <a:xfrm>
            <a:off x="1028700" y="1302683"/>
            <a:ext cx="1339070" cy="913246"/>
          </a:xfrm>
          <a:prstGeom prst="rect">
            <a:avLst/>
          </a:prstGeom>
        </p:spPr>
      </p:pic>
      <p:pic>
        <p:nvPicPr>
          <p:cNvPr id="12" name="Picture 4">
            <a:extLst>
              <a:ext uri="{FF2B5EF4-FFF2-40B4-BE49-F238E27FC236}">
                <a16:creationId xmlns:a16="http://schemas.microsoft.com/office/drawing/2014/main" id="{4CB2AC80-A5D8-734A-79FA-C7B12CB73FAB}"/>
              </a:ext>
            </a:extLst>
          </p:cNvPr>
          <p:cNvPicPr>
            <a:picLocks noChangeAspect="1"/>
          </p:cNvPicPr>
          <p:nvPr/>
        </p:nvPicPr>
        <p:blipFill>
          <a:blip r:embed="rId4"/>
          <a:srcRect/>
          <a:stretch>
            <a:fillRect/>
          </a:stretch>
        </p:blipFill>
        <p:spPr>
          <a:xfrm>
            <a:off x="1028700" y="3886426"/>
            <a:ext cx="1040925" cy="709911"/>
          </a:xfrm>
          <a:prstGeom prst="rect">
            <a:avLst/>
          </a:prstGeom>
        </p:spPr>
      </p:pic>
      <p:pic>
        <p:nvPicPr>
          <p:cNvPr id="13" name="Picture 5">
            <a:extLst>
              <a:ext uri="{FF2B5EF4-FFF2-40B4-BE49-F238E27FC236}">
                <a16:creationId xmlns:a16="http://schemas.microsoft.com/office/drawing/2014/main" id="{B4ADE9EC-2EFF-ED33-B0AC-1C030E9FE4B1}"/>
              </a:ext>
            </a:extLst>
          </p:cNvPr>
          <p:cNvPicPr>
            <a:picLocks noChangeAspect="1"/>
          </p:cNvPicPr>
          <p:nvPr/>
        </p:nvPicPr>
        <p:blipFill>
          <a:blip r:embed="rId4"/>
          <a:srcRect/>
          <a:stretch>
            <a:fillRect/>
          </a:stretch>
        </p:blipFill>
        <p:spPr>
          <a:xfrm>
            <a:off x="5619807" y="2845445"/>
            <a:ext cx="1040925" cy="70991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49802"/>
            <a:ext cx="8836555" cy="944426"/>
          </a:xfrm>
          <a:prstGeom prst="rect">
            <a:avLst/>
          </a:prstGeom>
        </p:spPr>
        <p:txBody>
          <a:bodyPr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 實證分析及結果</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內容</a:t>
            </a:r>
          </a:p>
        </p:txBody>
      </p:sp>
    </p:spTree>
    <p:extLst>
      <p:ext uri="{BB962C8B-B14F-4D97-AF65-F5344CB8AC3E}">
        <p14:creationId xmlns:p14="http://schemas.microsoft.com/office/powerpoint/2010/main" val="7389751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prstClr val="white"/>
                </a:solidFill>
                <a:effectLst/>
                <a:uLnTx/>
                <a:uFillTx/>
                <a:latin typeface="Montserrat Classic"/>
                <a:ea typeface="+mn-ea"/>
                <a:cs typeface="+mn-cs"/>
              </a:rPr>
              <a:t>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市場設計指導</a:t>
            </a:r>
          </a:p>
        </p:txBody>
      </p:sp>
      <p:sp>
        <p:nvSpPr>
          <p:cNvPr id="2" name="Freeform 7">
            <a:extLst>
              <a:ext uri="{FF2B5EF4-FFF2-40B4-BE49-F238E27FC236}">
                <a16:creationId xmlns:a16="http://schemas.microsoft.com/office/drawing/2014/main" id="{A8BAAD3C-E957-2184-FD6A-B6E5D699CF6C}"/>
              </a:ext>
            </a:extLst>
          </p:cNvPr>
          <p:cNvSpPr/>
          <p:nvPr/>
        </p:nvSpPr>
        <p:spPr>
          <a:xfrm>
            <a:off x="12500907" y="1349895"/>
            <a:ext cx="3219870" cy="8275368"/>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964517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343150" lvl="4" indent="-514350">
              <a:buFont typeface="+mj-lt"/>
              <a:buAutoNum type="arabicPeriod"/>
            </a:pPr>
            <a:endParaRPr lang="en-US" altLang="zh-TW" sz="3600" b="1" dirty="0">
              <a:solidFill>
                <a:srgbClr val="49659E"/>
              </a:solidFill>
              <a:ea typeface="華康儷宋 Std W5" panose="02020500000000000000" pitchFamily="18" charset="-120"/>
            </a:endParaRPr>
          </a:p>
          <a:p>
            <a:pPr marL="2343150" lvl="4" indent="-514350">
              <a:buFont typeface="+mj-lt"/>
              <a:buAutoNum type="arabicPeriod"/>
            </a:pPr>
            <a:r>
              <a:rPr lang="zh-TW" altLang="en-US" sz="3600" b="1" dirty="0">
                <a:solidFill>
                  <a:srgbClr val="49659E"/>
                </a:solidFill>
                <a:ea typeface="華康儷宋 Std W5" panose="02020500000000000000" pitchFamily="18" charset="-120"/>
              </a:rPr>
              <a:t>用戶參與度</a:t>
            </a:r>
            <a:endParaRPr lang="en-US" altLang="zh-TW" sz="3600" b="1" dirty="0">
              <a:solidFill>
                <a:srgbClr val="49659E"/>
              </a:solidFill>
              <a:ea typeface="華康儷宋 Std W5" panose="02020500000000000000" pitchFamily="18" charset="-120"/>
            </a:endParaRPr>
          </a:p>
          <a:p>
            <a:pPr lvl="5">
              <a:lnSpc>
                <a:spcPct val="150000"/>
              </a:lnSpc>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增加選擇能力會產生負向交叉效應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不平衡市場中，若只增加短邊（</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short side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）市場的選擇能力時，</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負向交叉效應將會導致整體上的負面影響。</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增加長邊（</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long side</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雙方的選擇能力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以最大化參與度。</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Wingdings" panose="05000000000000000000" pitchFamily="2" charset="2"/>
              <a:buAutoNum type="circleNumWdWhitePlain"/>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kumimoji="0" lang="zh-TW" altLang="en-US"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配對結果</a:t>
            </a:r>
            <a:endParaRPr kumimoji="0" lang="en-US" altLang="zh-TW"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5">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最佳的</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選擇能力取決於用戶行為主要是受</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還是</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影響。</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mj-lt"/>
              <a:buAutoNum type="circleNumWdWhitePlain"/>
            </a:pPr>
            <a:r>
              <a:rPr lang="zh-TW" altLang="en-US" sz="2800" b="1" dirty="0">
                <a:solidFill>
                  <a:srgbClr val="49659E"/>
                </a:solidFill>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驅動：限制該方的選擇能力。</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3257550" lvl="6" indent="-514350">
              <a:lnSpc>
                <a:spcPct val="150000"/>
              </a:lnSpc>
              <a:buFont typeface="+mj-lt"/>
              <a:buAutoNum type="circleNumWdWhitePlain"/>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驅動：增加該方的選擇能力。</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4117494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438400" y="62327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摘要</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研究目的：探討</a:t>
            </a:r>
            <a:r>
              <a:rPr lang="zh-TW" altLang="en-US" sz="3200" b="0" i="0" dirty="0">
                <a:solidFill>
                  <a:srgbClr val="FF0000"/>
                </a:solidFill>
                <a:effectLst/>
                <a:latin typeface="華康儷宋 Std W5" panose="02020500000000000000" pitchFamily="18" charset="-120"/>
                <a:ea typeface="華康儷宋 Std W5" panose="02020500000000000000" pitchFamily="18" charset="-120"/>
              </a:rPr>
              <a:t>選擇能力</a:t>
            </a:r>
            <a:r>
              <a:rPr lang="en-US" altLang="zh-TW" sz="3200" b="0" i="0" dirty="0">
                <a:solidFill>
                  <a:srgbClr val="FF0000"/>
                </a:solidFill>
                <a:effectLst/>
                <a:latin typeface="華康儷宋 Std W5" panose="02020500000000000000" pitchFamily="18" charset="-120"/>
                <a:ea typeface="華康儷宋 Std W5" panose="02020500000000000000" pitchFamily="18" charset="-120"/>
              </a:rPr>
              <a:t>(choice capacity)</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對線上配對平台</a:t>
            </a:r>
            <a:r>
              <a:rPr lang="zh-TW" altLang="en-US" sz="3200" b="0" i="0" dirty="0">
                <a:solidFill>
                  <a:srgbClr val="FF0000"/>
                </a:solidFill>
                <a:effectLst/>
                <a:latin typeface="華康儷宋 Std W5" panose="02020500000000000000" pitchFamily="18" charset="-120"/>
                <a:ea typeface="華康儷宋 Std W5" panose="02020500000000000000" pitchFamily="18" charset="-120"/>
              </a:rPr>
              <a:t>用戶參與度和配對結果</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的影響</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研究方</a:t>
            </a:r>
            <a:r>
              <a:rPr lang="zh-TW" altLang="en-US" sz="3200" dirty="0">
                <a:solidFill>
                  <a:srgbClr val="0D0D0D"/>
                </a:solidFill>
                <a:latin typeface="華康儷宋 Std W5" panose="02020500000000000000" pitchFamily="18" charset="-120"/>
                <a:ea typeface="華康儷宋 Std W5" panose="02020500000000000000" pitchFamily="18" charset="-120"/>
              </a:rPr>
              <a:t>法</a:t>
            </a: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：透過與線上配對平台合作，進行隨機實驗</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實驗設計：</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選擇相似年齡且居住在相同地理位置的使用者</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設計四個實驗組，每組的選擇能力不同</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將用戶隨機分配到不同實驗組中</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結果發現：</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dirty="0">
                <a:solidFill>
                  <a:schemeClr val="tx2"/>
                </a:solidFill>
                <a:effectLst/>
                <a:latin typeface="華康儷宋 Std W5" panose="02020500000000000000" pitchFamily="18" charset="-120"/>
                <a:ea typeface="華康儷宋 Std W5" panose="02020500000000000000" pitchFamily="18" charset="-120"/>
              </a:rPr>
              <a:t>男性</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用戶的選擇能力</a:t>
            </a:r>
            <a:r>
              <a:rPr lang="zh-TW" altLang="en-US" sz="2800" b="0" i="0" dirty="0">
                <a:solidFill>
                  <a:schemeClr val="tx2"/>
                </a:solidFill>
                <a:effectLst/>
                <a:latin typeface="華康儷宋 Std W5" panose="02020500000000000000" pitchFamily="18" charset="-120"/>
                <a:ea typeface="華康儷宋 Std W5" panose="02020500000000000000" pitchFamily="18" charset="-120"/>
              </a:rPr>
              <a:t>提高參與度</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dirty="0">
                <a:solidFill>
                  <a:schemeClr val="accent2"/>
                </a:solidFill>
                <a:effectLst/>
                <a:latin typeface="華康儷宋 Std W5" panose="02020500000000000000" pitchFamily="18" charset="-120"/>
                <a:ea typeface="華康儷宋 Std W5" panose="02020500000000000000" pitchFamily="18" charset="-120"/>
              </a:rPr>
              <a:t>女性</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用戶的選擇能力</a:t>
            </a:r>
            <a:r>
              <a:rPr lang="zh-TW" altLang="en-US" sz="2800" b="0" i="0" dirty="0">
                <a:solidFill>
                  <a:schemeClr val="tx1"/>
                </a:solidFill>
                <a:effectLst/>
                <a:latin typeface="華康儷宋 Std W5" panose="02020500000000000000" pitchFamily="18" charset="-120"/>
                <a:ea typeface="華康儷宋 Std W5" panose="02020500000000000000" pitchFamily="18" charset="-120"/>
              </a:rPr>
              <a:t>最有效</a:t>
            </a:r>
            <a:r>
              <a:rPr lang="zh-TW" altLang="en-US" sz="2800" b="0" i="0" dirty="0">
                <a:solidFill>
                  <a:schemeClr val="accent2"/>
                </a:solidFill>
                <a:effectLst/>
                <a:latin typeface="華康儷宋 Std W5" panose="02020500000000000000" pitchFamily="18" charset="-120"/>
                <a:ea typeface="華康儷宋 Std W5" panose="02020500000000000000" pitchFamily="18" charset="-120"/>
              </a:rPr>
              <a:t>提高配對結果</a:t>
            </a: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有效機制：</a:t>
            </a:r>
          </a:p>
          <a:p>
            <a:pPr marL="914400" lvl="1" indent="-457200" algn="l">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提出並實證了四種不同選擇能力設計的潛在機制。</a:t>
            </a:r>
          </a:p>
          <a:p>
            <a:pPr marL="457200" indent="-457200" algn="l">
              <a:lnSpc>
                <a:spcPct val="150000"/>
              </a:lnSpc>
              <a:buFont typeface="Arial" panose="020B0604020202020204" pitchFamily="34" charset="0"/>
              <a:buChar char="•"/>
            </a:pPr>
            <a:r>
              <a:rPr lang="zh-TW" altLang="en-US" sz="3200" b="0" i="0" dirty="0">
                <a:solidFill>
                  <a:srgbClr val="0D0D0D"/>
                </a:solidFill>
                <a:effectLst/>
                <a:latin typeface="華康儷宋 Std W5" panose="02020500000000000000" pitchFamily="18" charset="-120"/>
                <a:ea typeface="華康儷宋 Std W5" panose="02020500000000000000" pitchFamily="18" charset="-120"/>
              </a:rPr>
              <a:t>推廣性：</a:t>
            </a:r>
            <a:endParaRPr lang="en-US" altLang="zh-TW" sz="3200" b="0" i="0" dirty="0">
              <a:solidFill>
                <a:srgbClr val="0D0D0D"/>
              </a:solidFill>
              <a:effectLst/>
              <a:latin typeface="華康儷宋 Std W5" panose="02020500000000000000" pitchFamily="18" charset="-120"/>
              <a:ea typeface="華康儷宋 Std W5" panose="02020500000000000000" pitchFamily="18" charset="-120"/>
            </a:endParaRPr>
          </a:p>
          <a:p>
            <a:pPr marL="914400" lvl="1" indent="-457200">
              <a:buFont typeface="Arial" panose="020B0604020202020204" pitchFamily="34" charset="0"/>
              <a:buChar char="•"/>
            </a:pPr>
            <a:r>
              <a:rPr lang="zh-TW" altLang="en-US" sz="2800" b="0" i="0" dirty="0">
                <a:solidFill>
                  <a:srgbClr val="0D0D0D"/>
                </a:solidFill>
                <a:effectLst/>
                <a:latin typeface="華康儷宋 Std W5" panose="02020500000000000000" pitchFamily="18" charset="-120"/>
                <a:ea typeface="華康儷宋 Std W5" panose="02020500000000000000" pitchFamily="18" charset="-120"/>
              </a:rPr>
              <a:t>將研究結果擴展到其他線上配對平台，探討如何設計選擇能力以提高參與度和配對結果。</a:t>
            </a:r>
          </a:p>
          <a:p>
            <a:endParaRPr lang="zh-TW" altLang="en-US" dirty="0"/>
          </a:p>
        </p:txBody>
      </p:sp>
    </p:spTree>
    <p:extLst>
      <p:ext uri="{BB962C8B-B14F-4D97-AF65-F5344CB8AC3E}">
        <p14:creationId xmlns:p14="http://schemas.microsoft.com/office/powerpoint/2010/main" val="25880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貼上表六</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Table 6. Optimal Market Design Guidelines</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8839833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47066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市場設計指導與建議－勞動力市場配對</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作者認為最佳市場設計策略，不僅適用於線上約會的情境，還適用於其他線上配對平台，並舉了兩個平台案例，分別是</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勞動力市場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與</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的配對情況。</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lnSpc>
                <a:spcPct val="150000"/>
              </a:lnSpc>
              <a:buFont typeface="+mj-lt"/>
              <a:buAutoNum type="arabicPeriod"/>
            </a:pPr>
            <a:r>
              <a:rPr kumimoji="0" lang="zh-TW" altLang="en-US"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勞動力市場</a:t>
            </a:r>
          </a:p>
          <a:p>
            <a:pPr lvl="4">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集中了求職者和雇主之間的互動，並控制每一方可以查看的職位空缺和應聘者。</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lnSpc>
                <a:spcPct val="150000"/>
              </a:lnSpc>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lnSpc>
                <a:spcPct val="150000"/>
              </a:lnSpc>
              <a:buFont typeface="Wingdings" panose="05000000000000000000" pitchFamily="2" charset="2"/>
              <a:buAutoNum type="circleNumWdWhitePlain"/>
            </a:pPr>
            <a:r>
              <a:rPr kumimoji="0" lang="zh-TW" altLang="en-US"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最大化參與度</a:t>
            </a:r>
            <a:endParaRPr kumimoji="0" lang="en-US" altLang="zh-TW" sz="32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：對於求職者人數遠大於雇主數的市場。</a:t>
            </a:r>
            <a:endParaRPr lang="en-US" altLang="zh-TW" sz="2800" noProof="0" dirty="0">
              <a:solidFill>
                <a:prstClr val="black"/>
              </a:solidFill>
              <a:latin typeface="華康儷宋 Std W5" panose="02020500000000000000" pitchFamily="18" charset="-120"/>
              <a:ea typeface="華康儷宋 Std W5" panose="02020500000000000000" pitchFamily="18" charset="-120"/>
            </a:endParaRPr>
          </a:p>
          <a:p>
            <a:pPr lvl="6">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增加求職者（長邊（</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long side</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6">
              <a:lnSpc>
                <a:spcPct val="150000"/>
              </a:lnSpc>
            </a:pP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：求職者數量與雇主數量相當的市場中。</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6">
              <a:lnSpc>
                <a:spcPct val="150000"/>
              </a:lnSpc>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增加兩邊選擇能力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將產生最高的參與度。</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14264094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343150" lvl="4" indent="-514350">
              <a:buFont typeface="Wingdings" panose="05000000000000000000" pitchFamily="2" charset="2"/>
              <a:buAutoNum type="circleNumWdWhitePlain" startAt="2"/>
            </a:pPr>
            <a:r>
              <a:rPr lang="zh-TW" altLang="en-US" sz="3200" b="1" dirty="0">
                <a:solidFill>
                  <a:srgbClr val="49659E"/>
                </a:solidFill>
                <a:ea typeface="華康儷宋 Std W5" panose="02020500000000000000" pitchFamily="18" charset="-120"/>
              </a:rPr>
              <a:t>配對結果</a:t>
            </a:r>
            <a:endParaRPr lang="en-US" altLang="zh-TW" sz="3200" dirty="0">
              <a:solidFill>
                <a:prstClr val="black"/>
              </a:solidFill>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根據求職者和雇主主要是</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受選擇效應還是競爭效應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的影響來設計其選擇能力。</a:t>
            </a: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線上勞動力市場中，</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「市場集中程度」</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是主要的驅動因素之一（</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雇主</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過去的文獻分析，儘管大多數勞動力市場的雇主受選擇效應的影響，但在集中度較低的市場中，他們也可能受競爭效應的影響。</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343150" lvl="4" indent="-514350">
              <a:buFont typeface="+mj-lt"/>
              <a:buAutoNum type="arabicPeriod"/>
            </a:pPr>
            <a:r>
              <a:rPr lang="zh-TW" altLang="en-US" sz="2800" b="1" dirty="0">
                <a:solidFill>
                  <a:srgbClr val="49659E"/>
                </a:solidFill>
                <a:ea typeface="華康儷宋 Std W5" panose="02020500000000000000" pitchFamily="18" charset="-120"/>
              </a:rPr>
              <a:t>求職者</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「求職者的平均集中度」通常高於「職位空缺的平均集中度」</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→求職者可能更多地受選擇效應的影響。</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Azar</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例如，</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如果求職者主要受選擇效應驅動→限制求職者的選擇能力。</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若雇主主要受競爭效應驅動→增加雇主的選擇能力。</a:t>
            </a:r>
          </a:p>
          <a:p>
            <a:pPr lvl="4"/>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作者認為這些最佳市場設計策略，不僅適用於線上約會的情境，還適用於其他線上配對平台。這邊介紹兩個平台情境，分別是勞動力市場與</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列印平台的配對情況。</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TextBox 6">
            <a:extLst>
              <a:ext uri="{FF2B5EF4-FFF2-40B4-BE49-F238E27FC236}">
                <a16:creationId xmlns:a16="http://schemas.microsoft.com/office/drawing/2014/main" id="{4A1CD65C-557D-328F-94F7-D8E89EB620CE}"/>
              </a:ext>
            </a:extLst>
          </p:cNvPr>
          <p:cNvSpPr txBox="1"/>
          <p:nvPr/>
        </p:nvSpPr>
        <p:spPr>
          <a:xfrm>
            <a:off x="2133600" y="660349"/>
            <a:ext cx="147066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市場設計指導與建議－勞動力市場配對</a:t>
            </a:r>
          </a:p>
        </p:txBody>
      </p:sp>
      <p:graphicFrame>
        <p:nvGraphicFramePr>
          <p:cNvPr id="7" name="表格 6">
            <a:extLst>
              <a:ext uri="{FF2B5EF4-FFF2-40B4-BE49-F238E27FC236}">
                <a16:creationId xmlns:a16="http://schemas.microsoft.com/office/drawing/2014/main" id="{774DEF8E-D2D0-64EE-B402-16807709F5A3}"/>
              </a:ext>
            </a:extLst>
          </p:cNvPr>
          <p:cNvGraphicFramePr>
            <a:graphicFrameLocks noGrp="1"/>
          </p:cNvGraphicFramePr>
          <p:nvPr>
            <p:extLst>
              <p:ext uri="{D42A27DB-BD31-4B8C-83A1-F6EECF244321}">
                <p14:modId xmlns:p14="http://schemas.microsoft.com/office/powerpoint/2010/main" val="4221014982"/>
              </p:ext>
            </p:extLst>
          </p:nvPr>
        </p:nvGraphicFramePr>
        <p:xfrm>
          <a:off x="2622085" y="2400300"/>
          <a:ext cx="14782800" cy="2082800"/>
        </p:xfrm>
        <a:graphic>
          <a:graphicData uri="http://schemas.openxmlformats.org/drawingml/2006/table">
            <a:tbl>
              <a:tblPr firstRow="1" bandRow="1">
                <a:tableStyleId>{5C22544A-7EE6-4342-B048-85BDC9FD1C3A}</a:tableStyleId>
              </a:tblPr>
              <a:tblGrid>
                <a:gridCol w="7391400">
                  <a:extLst>
                    <a:ext uri="{9D8B030D-6E8A-4147-A177-3AD203B41FA5}">
                      <a16:colId xmlns:a16="http://schemas.microsoft.com/office/drawing/2014/main" val="2006728991"/>
                    </a:ext>
                  </a:extLst>
                </a:gridCol>
                <a:gridCol w="7391400">
                  <a:extLst>
                    <a:ext uri="{9D8B030D-6E8A-4147-A177-3AD203B41FA5}">
                      <a16:colId xmlns:a16="http://schemas.microsoft.com/office/drawing/2014/main" val="1071782329"/>
                    </a:ext>
                  </a:extLst>
                </a:gridCol>
              </a:tblGrid>
              <a:tr h="1041400">
                <a:tc>
                  <a:txBody>
                    <a:bodyPr/>
                    <a:lstStyle/>
                    <a:p>
                      <a:pPr algn="ctr"/>
                      <a:r>
                        <a:rPr kumimoji="0" lang="zh-TW" altLang="en-US" sz="2800" b="1" i="0" u="none" strike="noStrike" kern="1200" cap="none" spc="0" normalizeH="0" baseline="0" dirty="0">
                          <a:ln>
                            <a:noFill/>
                          </a:ln>
                          <a:solidFill>
                            <a:prstClr val="black"/>
                          </a:solidFill>
                          <a:effectLst/>
                          <a:uLnTx/>
                          <a:uFillTx/>
                          <a:ea typeface="華康儷宋 Std W5" panose="02020500000000000000" pitchFamily="18" charset="-120"/>
                          <a:cs typeface="+mn-cs"/>
                        </a:rPr>
                        <a:t>市場集中程度高</a:t>
                      </a:r>
                    </a:p>
                  </a:txBody>
                  <a:tcPr anchor="ctr"/>
                </a:tc>
                <a:tc>
                  <a:txBody>
                    <a:bodyPr/>
                    <a:lstStyle/>
                    <a:p>
                      <a:pPr algn="ctr"/>
                      <a:r>
                        <a:rPr kumimoji="0" lang="zh-TW" altLang="en-US" sz="2800" b="1" i="0" u="none" strike="noStrike" kern="1200" cap="none" spc="0" normalizeH="0" baseline="0" dirty="0">
                          <a:ln>
                            <a:noFill/>
                          </a:ln>
                          <a:solidFill>
                            <a:prstClr val="black"/>
                          </a:solidFill>
                          <a:effectLst/>
                          <a:uLnTx/>
                          <a:uFillTx/>
                          <a:ea typeface="華康儷宋 Std W5" panose="02020500000000000000" pitchFamily="18" charset="-120"/>
                          <a:cs typeface="+mn-cs"/>
                        </a:rPr>
                        <a:t>市場集中程度低</a:t>
                      </a:r>
                    </a:p>
                  </a:txBody>
                  <a:tcPr anchor="ctr"/>
                </a:tc>
                <a:extLst>
                  <a:ext uri="{0D108BD9-81ED-4DB2-BD59-A6C34878D82A}">
                    <a16:rowId xmlns:a16="http://schemas.microsoft.com/office/drawing/2014/main" val="168590513"/>
                  </a:ext>
                </a:extLst>
              </a:tr>
              <a:tr h="1041400">
                <a:tc>
                  <a:txBody>
                    <a:bodyPr/>
                    <a:lstStyle/>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→雇主主要受</a:t>
                      </a:r>
                      <a:r>
                        <a:rPr kumimoji="0" lang="zh-TW" altLang="en-US" sz="2400" b="0" i="0" u="none" strike="noStrike" kern="1200" cap="none" spc="0" normalizeH="0" baseline="0" dirty="0">
                          <a:ln>
                            <a:noFill/>
                          </a:ln>
                          <a:solidFill>
                            <a:srgbClr val="EB5D5F"/>
                          </a:solidFill>
                          <a:effectLst/>
                          <a:uLnTx/>
                          <a:uFillTx/>
                          <a:ea typeface="華康儷宋 Std W5" panose="02020500000000000000" pitchFamily="18" charset="-120"/>
                          <a:cs typeface="+mn-cs"/>
                        </a:rPr>
                        <a:t>選擇效果</a:t>
                      </a:r>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的驅使（尋找理想的求職者）。</a:t>
                      </a:r>
                    </a:p>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→雇主會延遲張貼職位空缺，直到找到理想的候選人。</a:t>
                      </a:r>
                    </a:p>
                  </a:txBody>
                  <a:tcPr anchor="ctr"/>
                </a:tc>
                <a:tc>
                  <a:txBody>
                    <a:bodyPr/>
                    <a:lstStyle/>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→雇主主要受</a:t>
                      </a:r>
                      <a:r>
                        <a:rPr kumimoji="0" lang="zh-TW" altLang="en-US" sz="2400" b="0" i="0" u="none" strike="noStrike" kern="1200" cap="none" spc="0" normalizeH="0" baseline="0" dirty="0">
                          <a:ln>
                            <a:noFill/>
                          </a:ln>
                          <a:solidFill>
                            <a:srgbClr val="EB5D5F"/>
                          </a:solidFill>
                          <a:effectLst/>
                          <a:uLnTx/>
                          <a:uFillTx/>
                          <a:latin typeface="+mn-lt"/>
                          <a:ea typeface="華康儷宋 Std W5" panose="02020500000000000000" pitchFamily="18" charset="-120"/>
                          <a:cs typeface="+mn-cs"/>
                        </a:rPr>
                        <a:t>競爭效果</a:t>
                      </a:r>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的驅使（聘請任何求職者）。</a:t>
                      </a:r>
                    </a:p>
                    <a:p>
                      <a:pPr algn="l"/>
                      <a:r>
                        <a:rPr kumimoji="0" lang="zh-TW" altLang="en-US" sz="2400" b="0" i="0" u="none" strike="noStrike" kern="1200" cap="none" spc="0" normalizeH="0" baseline="0" dirty="0">
                          <a:ln>
                            <a:noFill/>
                          </a:ln>
                          <a:solidFill>
                            <a:prstClr val="black"/>
                          </a:solidFill>
                          <a:effectLst/>
                          <a:uLnTx/>
                          <a:uFillTx/>
                          <a:ea typeface="華康儷宋 Std W5" panose="02020500000000000000" pitchFamily="18" charset="-120"/>
                          <a:cs typeface="+mn-cs"/>
                        </a:rPr>
                        <a:t>→雇主會向無關緊要的候選人提供較高的薪水。</a:t>
                      </a:r>
                    </a:p>
                  </a:txBody>
                  <a:tcPr anchor="ctr"/>
                </a:tc>
                <a:extLst>
                  <a:ext uri="{0D108BD9-81ED-4DB2-BD59-A6C34878D82A}">
                    <a16:rowId xmlns:a16="http://schemas.microsoft.com/office/drawing/2014/main" val="80289650"/>
                  </a:ext>
                </a:extLst>
              </a:tr>
            </a:tbl>
          </a:graphicData>
        </a:graphic>
      </p:graphicFrame>
    </p:spTree>
    <p:extLst>
      <p:ext uri="{BB962C8B-B14F-4D97-AF65-F5344CB8AC3E}">
        <p14:creationId xmlns:p14="http://schemas.microsoft.com/office/powerpoint/2010/main" val="40820473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列印平台配對</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我們的研究結果也適用於另一種線上配對平台情境，即</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列印平台。一個</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列印平台，例如</a:t>
            </a:r>
            <a:r>
              <a:rPr kumimoji="0" lang="en-US" altLang="zh-TW" sz="3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MakeXYZ</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3DEXPERIENCE</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，平台集合「需要</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列印的設計師」和「提供</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列印服務的供應商」（</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Rayna</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2015</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在</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列印市場中，平台促進了設計師和供應商之間的互動，並控制了每一方可以查看的請求和報價（</a:t>
            </a:r>
            <a:r>
              <a:rPr kumimoji="0" lang="en-US" altLang="zh-TW" sz="3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Pahwa</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en-US" altLang="zh-TW" sz="3200" b="0"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Starly</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2020</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最大化參與度：增加用戶參與度，例如瀏覽、撰寫評論和提供評分。</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不平衡市場：當設計師數量大於供應商時，增加設計師方的選擇能力。</a:t>
            </a: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只增加求職者（長邊（</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long side</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））市場的選擇能力。</a:t>
            </a: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平衡市場：設計師和供應商數量相當時。</a:t>
            </a: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增加兩邊選擇能力將產生最高的參與度。</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3" name="TextBox 6">
            <a:extLst>
              <a:ext uri="{FF2B5EF4-FFF2-40B4-BE49-F238E27FC236}">
                <a16:creationId xmlns:a16="http://schemas.microsoft.com/office/drawing/2014/main" id="{579EEC3C-4424-A3D8-0AE6-5B60F6C5347B}"/>
              </a:ext>
            </a:extLst>
          </p:cNvPr>
          <p:cNvSpPr txBox="1"/>
          <p:nvPr/>
        </p:nvSpPr>
        <p:spPr>
          <a:xfrm>
            <a:off x="2133600" y="660349"/>
            <a:ext cx="137922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r>
              <a:rPr lang="en-US" altLang="zh-TW" sz="6000" dirty="0">
                <a:solidFill>
                  <a:schemeClr val="bg1"/>
                </a:solidFill>
                <a:latin typeface="華康儷宋 Std W5" panose="02020500000000000000" pitchFamily="18" charset="-120"/>
                <a:ea typeface="華康儷宋 Std W5" panose="02020500000000000000" pitchFamily="18" charset="-120"/>
              </a:rPr>
              <a:t>3D</a:t>
            </a:r>
            <a:r>
              <a:rPr lang="zh-TW" altLang="en-US" sz="6000" dirty="0">
                <a:solidFill>
                  <a:schemeClr val="bg1"/>
                </a:solidFill>
                <a:latin typeface="華康儷宋 Std W5" panose="02020500000000000000" pitchFamily="18" charset="-120"/>
                <a:ea typeface="華康儷宋 Std W5" panose="02020500000000000000" pitchFamily="18" charset="-120"/>
              </a:rPr>
              <a:t>列印平台</a:t>
            </a:r>
          </a:p>
        </p:txBody>
      </p:sp>
    </p:spTree>
    <p:extLst>
      <p:ext uri="{BB962C8B-B14F-4D97-AF65-F5344CB8AC3E}">
        <p14:creationId xmlns:p14="http://schemas.microsoft.com/office/powerpoint/2010/main" val="1023042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3792200" cy="923330"/>
          </a:xfrm>
          <a:prstGeom prst="rect">
            <a:avLst/>
          </a:prstGeom>
        </p:spPr>
        <p:txBody>
          <a:bodyPr wrap="square" lIns="0" tIns="0" rIns="0" bIns="0" rtlCol="0" anchor="ctr">
            <a:spAutoFit/>
          </a:bodyPr>
          <a:lstStyle/>
          <a:p>
            <a:pPr>
              <a:defRPr/>
            </a:pPr>
            <a:r>
              <a:rPr lang="zh-TW" altLang="en-US" sz="6000" dirty="0">
                <a:solidFill>
                  <a:schemeClr val="bg1"/>
                </a:solidFill>
                <a:latin typeface="華康儷宋 Std W5" panose="02020500000000000000" pitchFamily="18" charset="-120"/>
                <a:ea typeface="華康儷宋 Std W5" panose="02020500000000000000" pitchFamily="18" charset="-120"/>
              </a:rPr>
              <a:t>市場設計指導與建議－</a:t>
            </a:r>
            <a:r>
              <a:rPr lang="en-US" altLang="zh-TW" sz="6000" dirty="0">
                <a:solidFill>
                  <a:schemeClr val="bg1"/>
                </a:solidFill>
                <a:latin typeface="華康儷宋 Std W5" panose="02020500000000000000" pitchFamily="18" charset="-120"/>
                <a:ea typeface="華康儷宋 Std W5" panose="02020500000000000000" pitchFamily="18" charset="-120"/>
              </a:rPr>
              <a:t>3D</a:t>
            </a:r>
            <a:r>
              <a:rPr lang="zh-TW" altLang="en-US" sz="6000" dirty="0">
                <a:solidFill>
                  <a:schemeClr val="bg1"/>
                </a:solidFill>
                <a:latin typeface="華康儷宋 Std W5" panose="02020500000000000000" pitchFamily="18" charset="-120"/>
                <a:ea typeface="華康儷宋 Std W5" panose="02020500000000000000" pitchFamily="18" charset="-120"/>
              </a:rPr>
              <a:t>列印平台</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要提高</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列印平台的配對結果，必須確定影響每一方主要效應的主要驅動力。</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主要驅動力：</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在</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列印平台上，一個主要的驅動力是設計規範。</a:t>
            </a: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高度設計規範，</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→須使用昂貴的複合材料，例如碳纖維、鈦和貴金屬。</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→設計師就會主要受選擇效應的影響。</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標準設計規範，</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→常見材料，例如聚乳酸和丙烯腈丁二烯苯乙烯（</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→設計師主要受競爭效應的影響。</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1. 3D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列印供應商→供應商能力</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供應商能力完整，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→支持各種打印類型、材料和尺寸的設計規範</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→選擇效應驅使</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供應商能力普通，</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→支持常見且廣泛使用的列印類型，例如熔融沉積建模和光固化機器材料（</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Redwood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等，</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2017</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a:t>
            </a:r>
          </a:p>
          <a:p>
            <a:pPr marL="2286000" lvl="4" indent="-457200">
              <a:buFont typeface="Arial" panose="020B0604020202020204" pitchFamily="34" charset="0"/>
              <a:buChar cha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286000" lvl="4" indent="-457200">
              <a:buFont typeface="Arial" panose="020B0604020202020204" pitchFamily="34" charset="0"/>
              <a:buChar cha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→競爭效應驅使。</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6629596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77030" y="3606553"/>
            <a:ext cx="8836555" cy="2954655"/>
          </a:xfrm>
          <a:prstGeom prst="rect">
            <a:avLst/>
          </a:prstGeom>
        </p:spPr>
        <p:txBody>
          <a:bodyPr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結論</a:t>
            </a:r>
          </a:p>
        </p:txBody>
      </p:sp>
      <p:sp>
        <p:nvSpPr>
          <p:cNvPr id="2" name="Freeform 3">
            <a:extLst>
              <a:ext uri="{FF2B5EF4-FFF2-40B4-BE49-F238E27FC236}">
                <a16:creationId xmlns:a16="http://schemas.microsoft.com/office/drawing/2014/main" id="{2804C47D-DD39-BA1B-5D1B-AD144F60A672}"/>
              </a:ext>
            </a:extLst>
          </p:cNvPr>
          <p:cNvSpPr/>
          <p:nvPr/>
        </p:nvSpPr>
        <p:spPr>
          <a:xfrm>
            <a:off x="9829800" y="1562100"/>
            <a:ext cx="6436376" cy="7645803"/>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6" name="Picture 4">
            <a:extLst>
              <a:ext uri="{FF2B5EF4-FFF2-40B4-BE49-F238E27FC236}">
                <a16:creationId xmlns:a16="http://schemas.microsoft.com/office/drawing/2014/main" id="{8D6C8FFA-F989-D162-D21B-D58E62674FC1}"/>
              </a:ext>
            </a:extLst>
          </p:cNvPr>
          <p:cNvPicPr>
            <a:picLocks noChangeAspect="1"/>
          </p:cNvPicPr>
          <p:nvPr/>
        </p:nvPicPr>
        <p:blipFill>
          <a:blip r:embed="rId4"/>
          <a:srcRect/>
          <a:stretch>
            <a:fillRect/>
          </a:stretch>
        </p:blipFill>
        <p:spPr>
          <a:xfrm>
            <a:off x="10030467" y="1562100"/>
            <a:ext cx="1119861" cy="1370295"/>
          </a:xfrm>
          <a:prstGeom prst="rect">
            <a:avLst/>
          </a:prstGeom>
        </p:spPr>
      </p:pic>
      <p:pic>
        <p:nvPicPr>
          <p:cNvPr id="9" name="Picture 5">
            <a:extLst>
              <a:ext uri="{FF2B5EF4-FFF2-40B4-BE49-F238E27FC236}">
                <a16:creationId xmlns:a16="http://schemas.microsoft.com/office/drawing/2014/main" id="{E4A599C0-04B1-3C2C-BD17-3937E89889D4}"/>
              </a:ext>
            </a:extLst>
          </p:cNvPr>
          <p:cNvPicPr>
            <a:picLocks noChangeAspect="1"/>
          </p:cNvPicPr>
          <p:nvPr/>
        </p:nvPicPr>
        <p:blipFill>
          <a:blip r:embed="rId4"/>
          <a:srcRect/>
          <a:stretch>
            <a:fillRect/>
          </a:stretch>
        </p:blipFill>
        <p:spPr>
          <a:xfrm rot="1181640">
            <a:off x="15053532" y="7263657"/>
            <a:ext cx="871776" cy="1066730"/>
          </a:xfrm>
          <a:prstGeom prst="rect">
            <a:avLst/>
          </a:prstGeom>
        </p:spPr>
      </p:pic>
    </p:spTree>
    <p:extLst>
      <p:ext uri="{BB962C8B-B14F-4D97-AF65-F5344CB8AC3E}">
        <p14:creationId xmlns:p14="http://schemas.microsoft.com/office/powerpoint/2010/main" val="112952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747C7B62-BE40-CABD-018E-D8A8C63D409E}"/>
              </a:ext>
            </a:extLst>
          </p:cNvPr>
          <p:cNvSpPr/>
          <p:nvPr/>
        </p:nvSpPr>
        <p:spPr>
          <a:xfrm>
            <a:off x="762000" y="430025"/>
            <a:ext cx="2180983" cy="2590800"/>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3126845" y="649802"/>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結論</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3" name="矩形: 圓角 2">
            <a:extLst>
              <a:ext uri="{FF2B5EF4-FFF2-40B4-BE49-F238E27FC236}">
                <a16:creationId xmlns:a16="http://schemas.microsoft.com/office/drawing/2014/main" id="{34253111-6597-4EAD-8413-F16C3F16690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內容</a:t>
            </a:r>
          </a:p>
        </p:txBody>
      </p:sp>
    </p:spTree>
    <p:extLst>
      <p:ext uri="{BB962C8B-B14F-4D97-AF65-F5344CB8AC3E}">
        <p14:creationId xmlns:p14="http://schemas.microsoft.com/office/powerpoint/2010/main" val="4196070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TextBox 7">
            <a:extLst>
              <a:ext uri="{FF2B5EF4-FFF2-40B4-BE49-F238E27FC236}">
                <a16:creationId xmlns:a16="http://schemas.microsoft.com/office/drawing/2014/main" id="{5B6BED95-D278-8FE3-A9FF-AC633FFCD012}"/>
              </a:ext>
            </a:extLst>
          </p:cNvPr>
          <p:cNvSpPr txBox="1"/>
          <p:nvPr/>
        </p:nvSpPr>
        <p:spPr>
          <a:xfrm>
            <a:off x="3703615" y="1257300"/>
            <a:ext cx="10880769" cy="3077766"/>
          </a:xfrm>
          <a:prstGeom prst="rect">
            <a:avLst/>
          </a:prstGeom>
        </p:spPr>
        <p:txBody>
          <a:bodyPr wrap="square" lIns="0" tIns="0" rIns="0" bIns="0" rtlCol="0" anchor="t">
            <a:spAutoFit/>
          </a:bodyPr>
          <a:lstStyle/>
          <a:p>
            <a:pPr marL="0" lvl="0" indent="0" algn="ctr"/>
            <a:r>
              <a:rPr lang="zh-TW" altLang="en-US" sz="20000">
                <a:solidFill>
                  <a:schemeClr val="bg1"/>
                </a:solidFill>
                <a:latin typeface="華康儷宋 Std W5" panose="02020500000000000000" pitchFamily="18" charset="-120"/>
                <a:ea typeface="華康儷宋 Std W5" panose="02020500000000000000" pitchFamily="18" charset="-120"/>
              </a:rPr>
              <a:t>謝謝聆聽</a:t>
            </a:r>
            <a:endParaRPr lang="en-US" altLang="zh-TW" sz="2000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FDB31888-F17C-013A-6EE2-0EFEAD4BA3DC}"/>
              </a:ext>
            </a:extLst>
          </p:cNvPr>
          <p:cNvSpPr/>
          <p:nvPr/>
        </p:nvSpPr>
        <p:spPr>
          <a:xfrm>
            <a:off x="5652936" y="5143500"/>
            <a:ext cx="6982126" cy="6169660"/>
          </a:xfrm>
          <a:custGeom>
            <a:avLst/>
            <a:gdLst/>
            <a:ahLst/>
            <a:cxnLst/>
            <a:rect l="l" t="t" r="r" b="b"/>
            <a:pathLst>
              <a:path w="6982126" h="6169660">
                <a:moveTo>
                  <a:pt x="0" y="0"/>
                </a:moveTo>
                <a:lnTo>
                  <a:pt x="6982126" y="0"/>
                </a:lnTo>
                <a:lnTo>
                  <a:pt x="6982126" y="6169660"/>
                </a:lnTo>
                <a:lnTo>
                  <a:pt x="0" y="61696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5" name="Picture 3">
            <a:extLst>
              <a:ext uri="{FF2B5EF4-FFF2-40B4-BE49-F238E27FC236}">
                <a16:creationId xmlns:a16="http://schemas.microsoft.com/office/drawing/2014/main" id="{2669776C-D49F-85F6-E1D6-8BFE7E9F7286}"/>
              </a:ext>
            </a:extLst>
          </p:cNvPr>
          <p:cNvPicPr>
            <a:picLocks noChangeAspect="1"/>
          </p:cNvPicPr>
          <p:nvPr/>
        </p:nvPicPr>
        <p:blipFill>
          <a:blip r:embed="rId5"/>
          <a:srcRect/>
          <a:stretch>
            <a:fillRect/>
          </a:stretch>
        </p:blipFill>
        <p:spPr>
          <a:xfrm>
            <a:off x="8227702" y="4533623"/>
            <a:ext cx="1219753" cy="1219753"/>
          </a:xfrm>
          <a:prstGeom prst="rect">
            <a:avLst/>
          </a:prstGeom>
        </p:spPr>
      </p:pic>
      <p:pic>
        <p:nvPicPr>
          <p:cNvPr id="6" name="Picture 3">
            <a:extLst>
              <a:ext uri="{FF2B5EF4-FFF2-40B4-BE49-F238E27FC236}">
                <a16:creationId xmlns:a16="http://schemas.microsoft.com/office/drawing/2014/main" id="{9F29704A-95F5-5AF5-7070-05F1321C2CEB}"/>
              </a:ext>
            </a:extLst>
          </p:cNvPr>
          <p:cNvPicPr>
            <a:picLocks noChangeAspect="1"/>
          </p:cNvPicPr>
          <p:nvPr/>
        </p:nvPicPr>
        <p:blipFill>
          <a:blip r:embed="rId5"/>
          <a:srcRect/>
          <a:stretch>
            <a:fillRect/>
          </a:stretch>
        </p:blipFill>
        <p:spPr>
          <a:xfrm>
            <a:off x="1143000" y="1943100"/>
            <a:ext cx="1219753" cy="1219753"/>
          </a:xfrm>
          <a:prstGeom prst="rect">
            <a:avLst/>
          </a:prstGeom>
        </p:spPr>
      </p:pic>
      <p:pic>
        <p:nvPicPr>
          <p:cNvPr id="7" name="Picture 3">
            <a:extLst>
              <a:ext uri="{FF2B5EF4-FFF2-40B4-BE49-F238E27FC236}">
                <a16:creationId xmlns:a16="http://schemas.microsoft.com/office/drawing/2014/main" id="{50E0A82E-DF70-3C0B-58C4-86E5E68EACBB}"/>
              </a:ext>
            </a:extLst>
          </p:cNvPr>
          <p:cNvPicPr>
            <a:picLocks noChangeAspect="1"/>
          </p:cNvPicPr>
          <p:nvPr/>
        </p:nvPicPr>
        <p:blipFill>
          <a:blip r:embed="rId5"/>
          <a:srcRect/>
          <a:stretch>
            <a:fillRect/>
          </a:stretch>
        </p:blipFill>
        <p:spPr>
          <a:xfrm>
            <a:off x="15772847" y="2476500"/>
            <a:ext cx="1219753" cy="1219753"/>
          </a:xfrm>
          <a:prstGeom prst="rect">
            <a:avLst/>
          </a:prstGeom>
        </p:spPr>
      </p:pic>
      <p:pic>
        <p:nvPicPr>
          <p:cNvPr id="8" name="Picture 3">
            <a:extLst>
              <a:ext uri="{FF2B5EF4-FFF2-40B4-BE49-F238E27FC236}">
                <a16:creationId xmlns:a16="http://schemas.microsoft.com/office/drawing/2014/main" id="{F1FD9E96-D1F0-D928-A0AF-61E9371321D5}"/>
              </a:ext>
            </a:extLst>
          </p:cNvPr>
          <p:cNvPicPr>
            <a:picLocks noChangeAspect="1"/>
          </p:cNvPicPr>
          <p:nvPr/>
        </p:nvPicPr>
        <p:blipFill>
          <a:blip r:embed="rId5"/>
          <a:srcRect/>
          <a:stretch>
            <a:fillRect/>
          </a:stretch>
        </p:blipFill>
        <p:spPr>
          <a:xfrm>
            <a:off x="15847702" y="7353300"/>
            <a:ext cx="1219753" cy="1219753"/>
          </a:xfrm>
          <a:prstGeom prst="rect">
            <a:avLst/>
          </a:prstGeom>
        </p:spPr>
      </p:pic>
      <p:pic>
        <p:nvPicPr>
          <p:cNvPr id="9" name="Picture 3">
            <a:extLst>
              <a:ext uri="{FF2B5EF4-FFF2-40B4-BE49-F238E27FC236}">
                <a16:creationId xmlns:a16="http://schemas.microsoft.com/office/drawing/2014/main" id="{C92A3A88-2095-D196-494F-2DCB19BE0E45}"/>
              </a:ext>
            </a:extLst>
          </p:cNvPr>
          <p:cNvPicPr>
            <a:picLocks noChangeAspect="1"/>
          </p:cNvPicPr>
          <p:nvPr/>
        </p:nvPicPr>
        <p:blipFill>
          <a:blip r:embed="rId5"/>
          <a:srcRect/>
          <a:stretch>
            <a:fillRect/>
          </a:stretch>
        </p:blipFill>
        <p:spPr>
          <a:xfrm>
            <a:off x="2191587" y="6743423"/>
            <a:ext cx="1219753" cy="1219753"/>
          </a:xfrm>
          <a:prstGeom prst="rect">
            <a:avLst/>
          </a:prstGeom>
        </p:spPr>
      </p:pic>
    </p:spTree>
    <p:extLst>
      <p:ext uri="{BB962C8B-B14F-4D97-AF65-F5344CB8AC3E}">
        <p14:creationId xmlns:p14="http://schemas.microsoft.com/office/powerpoint/2010/main" val="3719466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A4B0510C-BC83-7E95-DA1D-2B04E7814242}"/>
              </a:ext>
            </a:extLst>
          </p:cNvPr>
          <p:cNvSpPr>
            <a:spLocks noGrp="1"/>
          </p:cNvSpPr>
          <p:nvPr>
            <p:ph type="sldNum" sz="quarter" idx="12"/>
          </p:nvPr>
        </p:nvSpPr>
        <p:spPr/>
        <p:txBody>
          <a:bodyPr/>
          <a:lstStyle/>
          <a:p>
            <a:fld id="{B6F15528-21DE-4FAA-801E-634DDDAF4B2B}" type="slidenum">
              <a:rPr lang="en-US" smtClean="0">
                <a:ea typeface="Segoe UI Black" panose="020B0A02040204020203" pitchFamily="34" charset="0"/>
              </a:rPr>
              <a:pPr/>
              <a:t>48</a:t>
            </a:fld>
            <a:endParaRPr lang="en-US">
              <a:ea typeface="Segoe UI Black" panose="020B0A02040204020203" pitchFamily="34" charset="0"/>
            </a:endParaRPr>
          </a:p>
        </p:txBody>
      </p:sp>
      <p:sp>
        <p:nvSpPr>
          <p:cNvPr id="3" name="文字方塊 2">
            <a:extLst>
              <a:ext uri="{FF2B5EF4-FFF2-40B4-BE49-F238E27FC236}">
                <a16:creationId xmlns:a16="http://schemas.microsoft.com/office/drawing/2014/main" id="{9B05D30C-347F-7928-F39E-C3CD8EBAA210}"/>
              </a:ext>
            </a:extLst>
          </p:cNvPr>
          <p:cNvSpPr txBox="1"/>
          <p:nvPr/>
        </p:nvSpPr>
        <p:spPr>
          <a:xfrm>
            <a:off x="5410200" y="4000500"/>
            <a:ext cx="11201400" cy="1754326"/>
          </a:xfrm>
          <a:prstGeom prst="rect">
            <a:avLst/>
          </a:prstGeom>
          <a:noFill/>
        </p:spPr>
        <p:txBody>
          <a:bodyPr wrap="square" rtlCol="0">
            <a:spAutoFit/>
          </a:bodyPr>
          <a:lstStyle/>
          <a:p>
            <a:r>
              <a:rPr lang="zh-TW" altLang="en-US" sz="10800"/>
              <a:t>以下是模板</a:t>
            </a:r>
          </a:p>
        </p:txBody>
      </p:sp>
    </p:spTree>
    <p:extLst>
      <p:ext uri="{BB962C8B-B14F-4D97-AF65-F5344CB8AC3E}">
        <p14:creationId xmlns:p14="http://schemas.microsoft.com/office/powerpoint/2010/main" val="18408015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5114004" y="1028700"/>
            <a:ext cx="1811493" cy="1811493"/>
          </a:xfrm>
          <a:prstGeom prst="rect">
            <a:avLst/>
          </a:prstGeom>
        </p:spPr>
      </p:pic>
      <p:grpSp>
        <p:nvGrpSpPr>
          <p:cNvPr id="3" name="Group 3"/>
          <p:cNvGrpSpPr/>
          <p:nvPr/>
        </p:nvGrpSpPr>
        <p:grpSpPr>
          <a:xfrm>
            <a:off x="3395593" y="3214812"/>
            <a:ext cx="11496814" cy="3857376"/>
            <a:chOff x="0" y="0"/>
            <a:chExt cx="15329085" cy="5143168"/>
          </a:xfrm>
        </p:grpSpPr>
        <p:sp>
          <p:nvSpPr>
            <p:cNvPr id="4" name="TextBox 4"/>
            <p:cNvSpPr txBox="1"/>
            <p:nvPr/>
          </p:nvSpPr>
          <p:spPr>
            <a:xfrm>
              <a:off x="0" y="-66675"/>
              <a:ext cx="15329085" cy="2752302"/>
            </a:xfrm>
            <a:prstGeom prst="rect">
              <a:avLst/>
            </a:prstGeom>
          </p:spPr>
          <p:txBody>
            <a:bodyPr lIns="0" tIns="0" rIns="0" bIns="0" rtlCol="0" anchor="t">
              <a:spAutoFit/>
            </a:bodyPr>
            <a:lstStyle/>
            <a:p>
              <a:pPr marL="0" lvl="0" indent="0" algn="ctr">
                <a:lnSpc>
                  <a:spcPts val="8320"/>
                </a:lnSpc>
              </a:pPr>
              <a:r>
                <a:rPr lang="en-US" sz="6400" u="none">
                  <a:solidFill>
                    <a:srgbClr val="FFFFFF"/>
                  </a:solidFill>
                  <a:latin typeface="Montserrat Classic"/>
                </a:rPr>
                <a:t>That's why I want to thank you for all your efforts.</a:t>
              </a:r>
            </a:p>
          </p:txBody>
        </p:sp>
        <p:sp>
          <p:nvSpPr>
            <p:cNvPr id="5" name="TextBox 5"/>
            <p:cNvSpPr txBox="1"/>
            <p:nvPr/>
          </p:nvSpPr>
          <p:spPr>
            <a:xfrm>
              <a:off x="2197626" y="3496613"/>
              <a:ext cx="10933834" cy="1646555"/>
            </a:xfrm>
            <a:prstGeom prst="rect">
              <a:avLst/>
            </a:prstGeom>
          </p:spPr>
          <p:txBody>
            <a:bodyPr lIns="0" tIns="0" rIns="0" bIns="0" rtlCol="0" anchor="t">
              <a:spAutoFit/>
            </a:bodyPr>
            <a:lstStyle/>
            <a:p>
              <a:pPr marL="0" lvl="0" indent="0" algn="ctr">
                <a:lnSpc>
                  <a:spcPts val="5040"/>
                </a:lnSpc>
              </a:pPr>
              <a:r>
                <a:rPr lang="en-US" sz="3600" u="none" spc="72">
                  <a:solidFill>
                    <a:srgbClr val="FFFFFF"/>
                  </a:solidFill>
                  <a:latin typeface="Assistant"/>
                </a:rPr>
                <a:t>And for asking me to a concert in about two weeks.</a:t>
              </a:r>
            </a:p>
          </p:txBody>
        </p:sp>
      </p:grpSp>
      <p:pic>
        <p:nvPicPr>
          <p:cNvPr id="6" name="Picture 6"/>
          <p:cNvPicPr>
            <a:picLocks noChangeAspect="1"/>
          </p:cNvPicPr>
          <p:nvPr/>
        </p:nvPicPr>
        <p:blipFill>
          <a:blip r:embed="rId3"/>
          <a:srcRect/>
          <a:stretch>
            <a:fillRect/>
          </a:stretch>
        </p:blipFill>
        <p:spPr>
          <a:xfrm>
            <a:off x="1028700" y="7446807"/>
            <a:ext cx="1811493" cy="1811493"/>
          </a:xfrm>
          <a:prstGeom prst="rect">
            <a:avLst/>
          </a:prstGeom>
        </p:spPr>
      </p:pic>
      <p:sp>
        <p:nvSpPr>
          <p:cNvPr id="7" name="投影片編號版面配置區 6">
            <a:extLst>
              <a:ext uri="{FF2B5EF4-FFF2-40B4-BE49-F238E27FC236}">
                <a16:creationId xmlns:a16="http://schemas.microsoft.com/office/drawing/2014/main" id="{55792F86-C94F-621D-0D90-45DECE8B38CE}"/>
              </a:ext>
            </a:extLst>
          </p:cNvPr>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在線配對平臺</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通常稱為</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雙邊市場</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，通過平台仲介吸引和連接</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具有共同興趣</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的使用者</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例如，男性和女性</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交友軟體</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、司機和乘客</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(Uber)</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、賣家和買家</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(Amazon)</a:t>
            </a:r>
            <a:endPar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prstClr val="black"/>
                </a:solidFill>
                <a:latin typeface="華康儷宋 Std W5" panose="02020500000000000000" pitchFamily="18" charset="-120"/>
                <a:ea typeface="華康儷宋 Std W5" panose="02020500000000000000" pitchFamily="18" charset="-120"/>
              </a:rPr>
              <a:t>挑戰：配對過程涉及兩方評估價值並決定是否選擇和接受配對</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prstClr val="black"/>
                </a:solidFill>
                <a:latin typeface="華康儷宋 Std W5" panose="02020500000000000000" pitchFamily="18" charset="-120"/>
                <a:ea typeface="華康儷宋 Std W5" panose="02020500000000000000" pitchFamily="18" charset="-120"/>
              </a:rPr>
              <a:t>透過考慮</a:t>
            </a:r>
            <a:r>
              <a:rPr lang="zh-TW" altLang="en-US" sz="3200">
                <a:solidFill>
                  <a:srgbClr val="FF0000"/>
                </a:solidFill>
                <a:latin typeface="華康儷宋 Std W5" panose="02020500000000000000" pitchFamily="18" charset="-120"/>
                <a:ea typeface="華康儷宋 Std W5" panose="02020500000000000000" pitchFamily="18" charset="-120"/>
              </a:rPr>
              <a:t>同側</a:t>
            </a:r>
            <a:r>
              <a:rPr lang="zh-TW" altLang="en-US" sz="3200">
                <a:solidFill>
                  <a:prstClr val="black"/>
                </a:solidFill>
                <a:latin typeface="華康儷宋 Std W5" panose="02020500000000000000" pitchFamily="18" charset="-120"/>
                <a:ea typeface="華康儷宋 Std W5" panose="02020500000000000000" pitchFamily="18" charset="-120"/>
              </a:rPr>
              <a:t>和</a:t>
            </a:r>
            <a:r>
              <a:rPr lang="zh-TW" altLang="en-US" sz="3200">
                <a:solidFill>
                  <a:srgbClr val="FF0000"/>
                </a:solidFill>
                <a:latin typeface="華康儷宋 Std W5" panose="02020500000000000000" pitchFamily="18" charset="-120"/>
                <a:ea typeface="華康儷宋 Std W5" panose="02020500000000000000" pitchFamily="18" charset="-120"/>
              </a:rPr>
              <a:t>跨側</a:t>
            </a:r>
            <a:r>
              <a:rPr lang="zh-TW" altLang="en-US" sz="3200">
                <a:solidFill>
                  <a:schemeClr val="tx1"/>
                </a:solidFill>
                <a:latin typeface="華康儷宋 Std W5" panose="02020500000000000000" pitchFamily="18" charset="-120"/>
                <a:ea typeface="華康儷宋 Std W5" panose="02020500000000000000" pitchFamily="18" charset="-120"/>
              </a:rPr>
              <a:t>網</a:t>
            </a:r>
            <a:r>
              <a:rPr lang="zh-TW" altLang="en-US" sz="3200">
                <a:solidFill>
                  <a:prstClr val="black"/>
                </a:solidFill>
                <a:latin typeface="華康儷宋 Std W5" panose="02020500000000000000" pitchFamily="18" charset="-120"/>
                <a:ea typeface="華康儷宋 Std W5" panose="02020500000000000000" pitchFamily="18" charset="-120"/>
              </a:rPr>
              <a:t>路上使用者之間的互動來設計市場至關重要</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srgbClr val="FF0000"/>
                </a:solidFill>
                <a:latin typeface="華康儷宋 Std W5" panose="02020500000000000000" pitchFamily="18" charset="-120"/>
                <a:ea typeface="華康儷宋 Std W5" panose="02020500000000000000" pitchFamily="18" charset="-120"/>
              </a:rPr>
              <a:t>選擇能力</a:t>
            </a:r>
            <a:r>
              <a:rPr lang="zh-TW" altLang="en-US" sz="3200">
                <a:solidFill>
                  <a:prstClr val="black"/>
                </a:solidFill>
                <a:latin typeface="華康儷宋 Std W5" panose="02020500000000000000" pitchFamily="18" charset="-120"/>
                <a:ea typeface="華康儷宋 Std W5" panose="02020500000000000000" pitchFamily="18" charset="-120"/>
              </a:rPr>
              <a:t>在開發更有效的市場設計方面的重要性</a:t>
            </a:r>
            <a:r>
              <a:rPr lang="en-US" altLang="zh-TW" sz="3200">
                <a:solidFill>
                  <a:prstClr val="black"/>
                </a:solidFill>
                <a:latin typeface="華康儷宋 Std W5" panose="02020500000000000000" pitchFamily="18" charset="-120"/>
                <a:ea typeface="華康儷宋 Std W5" panose="02020500000000000000" pitchFamily="18" charset="-120"/>
              </a:rPr>
              <a:t>(Halaburda et al. 2018, Kanoria and Saban 2021)</a:t>
            </a:r>
          </a:p>
          <a:p>
            <a:pPr marL="457200" indent="-457200">
              <a:lnSpc>
                <a:spcPct val="150000"/>
              </a:lnSpc>
              <a:buFont typeface="Arial" panose="020B0604020202020204" pitchFamily="34" charset="0"/>
              <a:buChar char="•"/>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p:txBody>
      </p:sp>
      <p:sp>
        <p:nvSpPr>
          <p:cNvPr id="2" name="語音泡泡: 圓角矩形 1">
            <a:extLst>
              <a:ext uri="{FF2B5EF4-FFF2-40B4-BE49-F238E27FC236}">
                <a16:creationId xmlns:a16="http://schemas.microsoft.com/office/drawing/2014/main" id="{39A917E9-02C6-D165-3897-238CE34FA7CE}"/>
              </a:ext>
            </a:extLst>
          </p:cNvPr>
          <p:cNvSpPr/>
          <p:nvPr/>
        </p:nvSpPr>
        <p:spPr>
          <a:xfrm>
            <a:off x="2895600" y="6784503"/>
            <a:ext cx="11430000" cy="2011747"/>
          </a:xfrm>
          <a:prstGeom prst="wedgeRoundRectCallout">
            <a:avLst>
              <a:gd name="adj1" fmla="val 60419"/>
              <a:gd name="adj2" fmla="val 23333"/>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a:solidFill>
                  <a:schemeClr val="bg1"/>
                </a:solidFill>
                <a:latin typeface="華康儷宋 Std W5" panose="02020500000000000000" pitchFamily="18" charset="-120"/>
                <a:ea typeface="華康儷宋 Std W5" panose="02020500000000000000" pitchFamily="18" charset="-120"/>
              </a:rPr>
              <a:t>單邊市場</a:t>
            </a:r>
            <a:r>
              <a:rPr lang="zh-TW" altLang="en-US" sz="2800">
                <a:solidFill>
                  <a:schemeClr val="bg1"/>
                </a:solidFill>
                <a:latin typeface="華康儷宋 Std W5" panose="02020500000000000000" pitchFamily="18" charset="-120"/>
                <a:ea typeface="華康儷宋 Std W5" panose="02020500000000000000" pitchFamily="18" charset="-120"/>
              </a:rPr>
              <a:t>是指只有一類人參與交易，例如：一般的商店</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lvl="1">
              <a:lnSpc>
                <a:spcPct val="150000"/>
              </a:lnSpc>
              <a:defRPr/>
            </a:pPr>
            <a:r>
              <a:rPr lang="zh-TW" altLang="en-US" sz="3600">
                <a:solidFill>
                  <a:schemeClr val="bg1"/>
                </a:solidFill>
                <a:latin typeface="華康儷宋 Std W5" panose="02020500000000000000" pitchFamily="18" charset="-120"/>
                <a:ea typeface="華康儷宋 Std W5" panose="02020500000000000000" pitchFamily="18" charset="-120"/>
              </a:rPr>
              <a:t>雙邊市場</a:t>
            </a:r>
            <a:r>
              <a:rPr lang="zh-TW" altLang="en-US" sz="2800">
                <a:solidFill>
                  <a:schemeClr val="bg1"/>
                </a:solidFill>
                <a:latin typeface="華康儷宋 Std W5" panose="02020500000000000000" pitchFamily="18" charset="-120"/>
                <a:ea typeface="華康儷宋 Std W5" panose="02020500000000000000" pitchFamily="18" charset="-120"/>
              </a:rPr>
              <a:t>則是兩種不同類型的人彼此交易，例如：在線配對平台</a:t>
            </a: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8FF5988C-3530-F4B7-6A07-F844D5F5ABC3}"/>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1705643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a:stretch>
            <a:fillRect/>
          </a:stretch>
        </p:blipFill>
        <p:spPr>
          <a:xfrm>
            <a:off x="14117188" y="3451646"/>
            <a:ext cx="3580110" cy="4144845"/>
          </a:xfrm>
          <a:prstGeom prst="rect">
            <a:avLst/>
          </a:prstGeom>
        </p:spPr>
      </p:pic>
      <p:sp>
        <p:nvSpPr>
          <p:cNvPr id="3" name="Freeform 3"/>
          <p:cNvSpPr/>
          <p:nvPr/>
        </p:nvSpPr>
        <p:spPr>
          <a:xfrm>
            <a:off x="14117188" y="1789837"/>
            <a:ext cx="2973806" cy="7468463"/>
          </a:xfrm>
          <a:custGeom>
            <a:avLst/>
            <a:gdLst/>
            <a:ahLst/>
            <a:cxnLst/>
            <a:rect l="l" t="t" r="r" b="b"/>
            <a:pathLst>
              <a:path w="2973806" h="7468463">
                <a:moveTo>
                  <a:pt x="0" y="0"/>
                </a:moveTo>
                <a:lnTo>
                  <a:pt x="2973806" y="0"/>
                </a:lnTo>
                <a:lnTo>
                  <a:pt x="2973806" y="7468463"/>
                </a:lnTo>
                <a:lnTo>
                  <a:pt x="0" y="74684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4" name="Freeform 4"/>
          <p:cNvSpPr/>
          <p:nvPr/>
        </p:nvSpPr>
        <p:spPr>
          <a:xfrm>
            <a:off x="1790700" y="2055442"/>
            <a:ext cx="2861293" cy="77522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pic>
        <p:nvPicPr>
          <p:cNvPr id="5" name="Picture 5"/>
          <p:cNvPicPr>
            <a:picLocks noChangeAspect="1"/>
          </p:cNvPicPr>
          <p:nvPr/>
        </p:nvPicPr>
        <p:blipFill>
          <a:blip r:embed="rId7"/>
          <a:srcRect/>
          <a:stretch>
            <a:fillRect/>
          </a:stretch>
        </p:blipFill>
        <p:spPr>
          <a:xfrm rot="-1354663">
            <a:off x="2028626" y="982643"/>
            <a:ext cx="1169805" cy="882033"/>
          </a:xfrm>
          <a:prstGeom prst="rect">
            <a:avLst/>
          </a:prstGeom>
        </p:spPr>
      </p:pic>
      <p:grpSp>
        <p:nvGrpSpPr>
          <p:cNvPr id="6" name="Group 6"/>
          <p:cNvGrpSpPr/>
          <p:nvPr/>
        </p:nvGrpSpPr>
        <p:grpSpPr>
          <a:xfrm>
            <a:off x="5488406" y="3010024"/>
            <a:ext cx="7311188" cy="4266951"/>
            <a:chOff x="0" y="0"/>
            <a:chExt cx="9748250" cy="5689268"/>
          </a:xfrm>
        </p:grpSpPr>
        <p:sp>
          <p:nvSpPr>
            <p:cNvPr id="7" name="TextBox 7"/>
            <p:cNvSpPr txBox="1"/>
            <p:nvPr/>
          </p:nvSpPr>
          <p:spPr>
            <a:xfrm>
              <a:off x="0" y="-66675"/>
              <a:ext cx="9748250" cy="4149302"/>
            </a:xfrm>
            <a:prstGeom prst="rect">
              <a:avLst/>
            </a:prstGeom>
          </p:spPr>
          <p:txBody>
            <a:bodyPr lIns="0" tIns="0" rIns="0" bIns="0" rtlCol="0" anchor="t">
              <a:spAutoFit/>
            </a:bodyPr>
            <a:lstStyle/>
            <a:p>
              <a:pPr marL="0" lvl="0" indent="0" algn="ctr">
                <a:lnSpc>
                  <a:spcPts val="8320"/>
                </a:lnSpc>
              </a:pPr>
              <a:r>
                <a:rPr lang="en-US" sz="6400" u="none">
                  <a:solidFill>
                    <a:srgbClr val="FFFFFF"/>
                  </a:solidFill>
                  <a:latin typeface="Montserrat Classic"/>
                </a:rPr>
                <a:t>However, two weeks seem like forever.</a:t>
              </a:r>
            </a:p>
          </p:txBody>
        </p:sp>
        <p:sp>
          <p:nvSpPr>
            <p:cNvPr id="8" name="TextBox 8"/>
            <p:cNvSpPr txBox="1"/>
            <p:nvPr/>
          </p:nvSpPr>
          <p:spPr>
            <a:xfrm>
              <a:off x="406940" y="4893613"/>
              <a:ext cx="8934371" cy="795655"/>
            </a:xfrm>
            <a:prstGeom prst="rect">
              <a:avLst/>
            </a:prstGeom>
          </p:spPr>
          <p:txBody>
            <a:bodyPr lIns="0" tIns="0" rIns="0" bIns="0" rtlCol="0" anchor="t">
              <a:spAutoFit/>
            </a:bodyPr>
            <a:lstStyle/>
            <a:p>
              <a:pPr marL="0" lvl="0" indent="0" algn="ctr">
                <a:lnSpc>
                  <a:spcPts val="5040"/>
                </a:lnSpc>
              </a:pPr>
              <a:r>
                <a:rPr lang="en-US" sz="3600" u="none" spc="72">
                  <a:solidFill>
                    <a:srgbClr val="FFFFFF"/>
                  </a:solidFill>
                  <a:latin typeface="Assistant"/>
                </a:rPr>
                <a:t>Perhaps we can hang out soon?</a:t>
              </a:r>
            </a:p>
          </p:txBody>
        </p:sp>
      </p:grpSp>
      <p:sp>
        <p:nvSpPr>
          <p:cNvPr id="9" name="投影片編號版面配置區 8">
            <a:extLst>
              <a:ext uri="{FF2B5EF4-FFF2-40B4-BE49-F238E27FC236}">
                <a16:creationId xmlns:a16="http://schemas.microsoft.com/office/drawing/2014/main" id="{E47BAA5A-B8C2-7008-1FDA-F8227907612D}"/>
              </a:ext>
            </a:extLst>
          </p:cNvPr>
          <p:cNvSpPr>
            <a:spLocks noGrp="1"/>
          </p:cNvSpPr>
          <p:nvPr>
            <p:ph type="sldNum" sz="quarter" idx="12"/>
          </p:nvPr>
        </p:nvSpPr>
        <p:spPr/>
        <p:txBody>
          <a:bodyPr/>
          <a:lstStyle/>
          <a:p>
            <a:fld id="{B6F15528-21DE-4FAA-801E-634DDDAF4B2B}"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2"/>
          <p:cNvSpPr/>
          <p:nvPr/>
        </p:nvSpPr>
        <p:spPr>
          <a:xfrm>
            <a:off x="11598829" y="1374275"/>
            <a:ext cx="4125588" cy="7538451"/>
          </a:xfrm>
          <a:custGeom>
            <a:avLst/>
            <a:gdLst/>
            <a:ahLst/>
            <a:cxnLst/>
            <a:rect l="l" t="t" r="r" b="b"/>
            <a:pathLst>
              <a:path w="4125588" h="7538451">
                <a:moveTo>
                  <a:pt x="0" y="0"/>
                </a:moveTo>
                <a:lnTo>
                  <a:pt x="4125588" y="0"/>
                </a:lnTo>
                <a:lnTo>
                  <a:pt x="4125588" y="7538450"/>
                </a:lnTo>
                <a:lnTo>
                  <a:pt x="0" y="75384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3" name="Picture 3"/>
          <p:cNvPicPr>
            <a:picLocks noChangeAspect="1"/>
          </p:cNvPicPr>
          <p:nvPr/>
        </p:nvPicPr>
        <p:blipFill>
          <a:blip r:embed="rId4"/>
          <a:srcRect/>
          <a:stretch>
            <a:fillRect/>
          </a:stretch>
        </p:blipFill>
        <p:spPr>
          <a:xfrm>
            <a:off x="3881192" y="5874674"/>
            <a:ext cx="3568331" cy="669062"/>
          </a:xfrm>
          <a:prstGeom prst="rect">
            <a:avLst/>
          </a:prstGeom>
        </p:spPr>
      </p:pic>
      <p:sp>
        <p:nvSpPr>
          <p:cNvPr id="4" name="TextBox 4"/>
          <p:cNvSpPr txBox="1"/>
          <p:nvPr/>
        </p:nvSpPr>
        <p:spPr>
          <a:xfrm>
            <a:off x="1362484" y="3727914"/>
            <a:ext cx="7569096" cy="3128645"/>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I made a chart of our favorite things to do.</a:t>
            </a:r>
          </a:p>
        </p:txBody>
      </p:sp>
      <p:sp>
        <p:nvSpPr>
          <p:cNvPr id="5" name="投影片編號版面配置區 4">
            <a:extLst>
              <a:ext uri="{FF2B5EF4-FFF2-40B4-BE49-F238E27FC236}">
                <a16:creationId xmlns:a16="http://schemas.microsoft.com/office/drawing/2014/main" id="{1C085626-47DF-D9F8-9422-415FB481CDAD}"/>
              </a:ext>
            </a:extLst>
          </p:cNvPr>
          <p:cNvSpPr>
            <a:spLocks noGrp="1"/>
          </p:cNvSpPr>
          <p:nvPr>
            <p:ph type="sldNum" sz="quarter" idx="12"/>
          </p:nvPr>
        </p:nvSpPr>
        <p:spPr/>
        <p:txBody>
          <a:bodyPr/>
          <a:lstStyle/>
          <a:p>
            <a:fld id="{B6F15528-21DE-4FAA-801E-634DDDAF4B2B}"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3699685" y="1968559"/>
            <a:ext cx="6349882" cy="6349882"/>
            <a:chOff x="6705600" y="1371600"/>
            <a:chExt cx="10972800" cy="10972800"/>
          </a:xfrm>
        </p:grpSpPr>
        <p:sp>
          <p:nvSpPr>
            <p:cNvPr id="3" name="Freeform 3"/>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B5D5F"/>
            </a:solidFill>
          </p:spPr>
          <p:txBody>
            <a:bodyPr/>
            <a:lstStyle/>
            <a:p>
              <a:endParaRPr lang="zh-TW" altLang="en-US"/>
            </a:p>
          </p:txBody>
        </p:sp>
      </p:grpSp>
      <p:grpSp>
        <p:nvGrpSpPr>
          <p:cNvPr id="4" name="Group 4"/>
          <p:cNvGrpSpPr>
            <a:grpSpLocks noChangeAspect="1"/>
          </p:cNvGrpSpPr>
          <p:nvPr/>
        </p:nvGrpSpPr>
        <p:grpSpPr>
          <a:xfrm>
            <a:off x="8238433" y="1968559"/>
            <a:ext cx="6349882" cy="6349882"/>
            <a:chOff x="6705600" y="1371600"/>
            <a:chExt cx="10972800" cy="10972800"/>
          </a:xfrm>
        </p:grpSpPr>
        <p:sp>
          <p:nvSpPr>
            <p:cNvPr id="5" name="Freeform 5"/>
            <p:cNvSpPr/>
            <p:nvPr/>
          </p:nvSpPr>
          <p:spPr>
            <a:xfrm>
              <a:off x="6696808" y="1100629"/>
              <a:ext cx="10990383" cy="11514742"/>
            </a:xfrm>
            <a:custGeom>
              <a:avLst/>
              <a:gdLst/>
              <a:ahLst/>
              <a:cxnLst/>
              <a:rect l="l" t="t" r="r" b="b"/>
              <a:pathLst>
                <a:path w="10990383" h="11514742">
                  <a:moveTo>
                    <a:pt x="8792" y="5757371"/>
                  </a:moveTo>
                  <a:cubicBezTo>
                    <a:pt x="0" y="7723318"/>
                    <a:pt x="1043775" y="9543701"/>
                    <a:pt x="2744885" y="10529222"/>
                  </a:cubicBezTo>
                  <a:cubicBezTo>
                    <a:pt x="4445995" y="11514742"/>
                    <a:pt x="6544390" y="11514742"/>
                    <a:pt x="8245500" y="10529222"/>
                  </a:cubicBezTo>
                  <a:cubicBezTo>
                    <a:pt x="9946609" y="9543701"/>
                    <a:pt x="10990384" y="7723318"/>
                    <a:pt x="10981592" y="5757371"/>
                  </a:cubicBezTo>
                  <a:cubicBezTo>
                    <a:pt x="10990384" y="3791424"/>
                    <a:pt x="9946609" y="1971041"/>
                    <a:pt x="8245500" y="985520"/>
                  </a:cubicBezTo>
                  <a:cubicBezTo>
                    <a:pt x="6544390" y="0"/>
                    <a:pt x="4445995" y="0"/>
                    <a:pt x="2744885" y="985520"/>
                  </a:cubicBezTo>
                  <a:cubicBezTo>
                    <a:pt x="1043775" y="1971041"/>
                    <a:pt x="0" y="3791424"/>
                    <a:pt x="8792" y="5757371"/>
                  </a:cubicBezTo>
                  <a:close/>
                </a:path>
              </a:pathLst>
            </a:custGeom>
            <a:solidFill>
              <a:srgbClr val="EB5D5F">
                <a:alpha val="69804"/>
              </a:srgbClr>
            </a:solidFill>
          </p:spPr>
          <p:txBody>
            <a:bodyPr/>
            <a:lstStyle/>
            <a:p>
              <a:endParaRPr lang="zh-TW" altLang="en-US"/>
            </a:p>
          </p:txBody>
        </p:sp>
      </p:grpSp>
      <p:pic>
        <p:nvPicPr>
          <p:cNvPr id="6" name="Picture 6"/>
          <p:cNvPicPr>
            <a:picLocks noChangeAspect="1"/>
          </p:cNvPicPr>
          <p:nvPr/>
        </p:nvPicPr>
        <p:blipFill>
          <a:blip r:embed="rId2"/>
          <a:srcRect/>
          <a:stretch>
            <a:fillRect/>
          </a:stretch>
        </p:blipFill>
        <p:spPr>
          <a:xfrm>
            <a:off x="7778022" y="3915898"/>
            <a:ext cx="2701959" cy="2455204"/>
          </a:xfrm>
          <a:prstGeom prst="rect">
            <a:avLst/>
          </a:prstGeom>
        </p:spPr>
      </p:pic>
      <p:grpSp>
        <p:nvGrpSpPr>
          <p:cNvPr id="7" name="Group 7"/>
          <p:cNvGrpSpPr/>
          <p:nvPr/>
        </p:nvGrpSpPr>
        <p:grpSpPr>
          <a:xfrm>
            <a:off x="1028700" y="1964856"/>
            <a:ext cx="1253173" cy="6487722"/>
            <a:chOff x="0" y="0"/>
            <a:chExt cx="1670897" cy="8650296"/>
          </a:xfrm>
        </p:grpSpPr>
        <p:pic>
          <p:nvPicPr>
            <p:cNvPr id="8" name="Picture 8"/>
            <p:cNvPicPr>
              <a:picLocks noChangeAspect="1"/>
            </p:cNvPicPr>
            <p:nvPr/>
          </p:nvPicPr>
          <p:blipFill>
            <a:blip r:embed="rId3"/>
            <a:srcRect/>
            <a:stretch>
              <a:fillRect/>
            </a:stretch>
          </p:blipFill>
          <p:spPr>
            <a:xfrm rot="-5496651">
              <a:off x="0" y="4076352"/>
              <a:ext cx="2935715" cy="323681"/>
            </a:xfrm>
            <a:prstGeom prst="rect">
              <a:avLst/>
            </a:prstGeom>
          </p:spPr>
        </p:pic>
        <p:sp>
          <p:nvSpPr>
            <p:cNvPr id="9" name="TextBox 9"/>
            <p:cNvSpPr txBox="1"/>
            <p:nvPr/>
          </p:nvSpPr>
          <p:spPr>
            <a:xfrm rot="-5400000">
              <a:off x="-4033259" y="3976109"/>
              <a:ext cx="8650296" cy="698077"/>
            </a:xfrm>
            <a:prstGeom prst="rect">
              <a:avLst/>
            </a:prstGeom>
          </p:spPr>
          <p:txBody>
            <a:bodyPr lIns="0" tIns="0" rIns="0" bIns="0" rtlCol="0" anchor="t">
              <a:spAutoFit/>
            </a:bodyPr>
            <a:lstStyle/>
            <a:p>
              <a:pPr marL="0" lvl="0" indent="0" algn="ctr">
                <a:lnSpc>
                  <a:spcPts val="4480"/>
                </a:lnSpc>
              </a:pPr>
              <a:r>
                <a:rPr lang="en-US" sz="3200" u="none" spc="64">
                  <a:solidFill>
                    <a:srgbClr val="FFFFFF"/>
                  </a:solidFill>
                  <a:latin typeface="Montserrat Classic"/>
                </a:rPr>
                <a:t>YOUR FAVE THINGS TO DO</a:t>
              </a:r>
            </a:p>
          </p:txBody>
        </p:sp>
      </p:grpSp>
      <p:sp>
        <p:nvSpPr>
          <p:cNvPr id="10" name="TextBox 10"/>
          <p:cNvSpPr txBox="1"/>
          <p:nvPr/>
        </p:nvSpPr>
        <p:spPr>
          <a:xfrm>
            <a:off x="4372168" y="3948877"/>
            <a:ext cx="2945443" cy="1967230"/>
          </a:xfrm>
          <a:prstGeom prst="rect">
            <a:avLst/>
          </a:prstGeom>
        </p:spPr>
        <p:txBody>
          <a:bodyPr lIns="0" tIns="0" rIns="0" bIns="0" rtlCol="0" anchor="t">
            <a:spAutoFit/>
          </a:bodyPr>
          <a:lstStyle/>
          <a:p>
            <a:pPr marL="0" lvl="0" indent="0">
              <a:lnSpc>
                <a:spcPts val="3919"/>
              </a:lnSpc>
            </a:pPr>
            <a:r>
              <a:rPr lang="en-US" sz="2800" u="none" spc="56">
                <a:solidFill>
                  <a:srgbClr val="FFFFFF"/>
                </a:solidFill>
                <a:latin typeface="Assistant"/>
              </a:rPr>
              <a:t>mo</a:t>
            </a:r>
            <a:r>
              <a:rPr lang="en-US" sz="2800" spc="56">
                <a:solidFill>
                  <a:srgbClr val="FFFFFF"/>
                </a:solidFill>
                <a:latin typeface="Assistant"/>
              </a:rPr>
              <a:t>v</a:t>
            </a:r>
            <a:r>
              <a:rPr lang="en-US" sz="2800" u="none" spc="56">
                <a:solidFill>
                  <a:srgbClr val="FFFFFF"/>
                </a:solidFill>
                <a:latin typeface="Assistant"/>
              </a:rPr>
              <a:t>i</a:t>
            </a:r>
            <a:r>
              <a:rPr lang="en-US" sz="2800" spc="56">
                <a:solidFill>
                  <a:srgbClr val="FFFFFF"/>
                </a:solidFill>
                <a:latin typeface="Assistant"/>
              </a:rPr>
              <a:t>e </a:t>
            </a:r>
            <a:r>
              <a:rPr lang="en-US" sz="2800" u="none" spc="56">
                <a:solidFill>
                  <a:srgbClr val="FFFFFF"/>
                </a:solidFill>
                <a:latin typeface="Assistant"/>
              </a:rPr>
              <a:t>mara</a:t>
            </a:r>
            <a:r>
              <a:rPr lang="en-US" sz="2800" spc="56">
                <a:solidFill>
                  <a:srgbClr val="FFFFFF"/>
                </a:solidFill>
                <a:latin typeface="Assistant"/>
              </a:rPr>
              <a:t>th</a:t>
            </a:r>
            <a:r>
              <a:rPr lang="en-US" sz="2800" u="none" spc="56">
                <a:solidFill>
                  <a:srgbClr val="FFFFFF"/>
                </a:solidFill>
                <a:latin typeface="Assistant"/>
              </a:rPr>
              <a:t>ons</a:t>
            </a:r>
          </a:p>
          <a:p>
            <a:pPr marL="0" lvl="0" indent="0">
              <a:lnSpc>
                <a:spcPts val="3919"/>
              </a:lnSpc>
            </a:pPr>
            <a:r>
              <a:rPr lang="en-US" sz="2800" u="none" spc="56">
                <a:solidFill>
                  <a:srgbClr val="FFFFFF"/>
                </a:solidFill>
                <a:latin typeface="Assistant"/>
              </a:rPr>
              <a:t>soccer</a:t>
            </a:r>
          </a:p>
          <a:p>
            <a:pPr marL="0" lvl="0" indent="0">
              <a:lnSpc>
                <a:spcPts val="3919"/>
              </a:lnSpc>
            </a:pPr>
            <a:r>
              <a:rPr lang="en-US" sz="2800" u="none">
                <a:solidFill>
                  <a:srgbClr val="FFFFFF"/>
                </a:solidFill>
                <a:latin typeface="Arimo"/>
              </a:rPr>
              <a:t>runn</a:t>
            </a:r>
            <a:r>
              <a:rPr lang="en-US" sz="2800">
                <a:solidFill>
                  <a:srgbClr val="FFFFFF"/>
                </a:solidFill>
                <a:latin typeface="Arimo"/>
              </a:rPr>
              <a:t>ing</a:t>
            </a:r>
          </a:p>
          <a:p>
            <a:pPr marL="0" lvl="0" indent="0">
              <a:lnSpc>
                <a:spcPts val="3919"/>
              </a:lnSpc>
            </a:pPr>
            <a:r>
              <a:rPr lang="en-US" sz="2800" u="none" spc="56">
                <a:solidFill>
                  <a:srgbClr val="FFFFFF"/>
                </a:solidFill>
                <a:latin typeface="Assistant"/>
              </a:rPr>
              <a:t>y</a:t>
            </a:r>
            <a:r>
              <a:rPr lang="en-US" sz="2800" spc="56">
                <a:solidFill>
                  <a:srgbClr val="FFFFFF"/>
                </a:solidFill>
                <a:latin typeface="Assistant"/>
              </a:rPr>
              <a:t>o</a:t>
            </a:r>
            <a:r>
              <a:rPr lang="en-US" sz="2800" u="none" spc="56">
                <a:solidFill>
                  <a:srgbClr val="FFFFFF"/>
                </a:solidFill>
                <a:latin typeface="Assistant"/>
              </a:rPr>
              <a:t>ga</a:t>
            </a:r>
          </a:p>
        </p:txBody>
      </p:sp>
      <p:sp>
        <p:nvSpPr>
          <p:cNvPr id="11" name="TextBox 11"/>
          <p:cNvSpPr txBox="1"/>
          <p:nvPr/>
        </p:nvSpPr>
        <p:spPr>
          <a:xfrm>
            <a:off x="10970389" y="3929827"/>
            <a:ext cx="2731957" cy="1986280"/>
          </a:xfrm>
          <a:prstGeom prst="rect">
            <a:avLst/>
          </a:prstGeom>
        </p:spPr>
        <p:txBody>
          <a:bodyPr lIns="0" tIns="0" rIns="0" bIns="0" rtlCol="0" anchor="t">
            <a:spAutoFit/>
          </a:bodyPr>
          <a:lstStyle/>
          <a:p>
            <a:pPr marL="0" lvl="0" indent="0" algn="r">
              <a:lnSpc>
                <a:spcPts val="3919"/>
              </a:lnSpc>
            </a:pPr>
            <a:r>
              <a:rPr lang="en-US" sz="2800" u="none">
                <a:solidFill>
                  <a:srgbClr val="FFFFFF"/>
                </a:solidFill>
                <a:latin typeface="Arimo"/>
              </a:rPr>
              <a:t>r</a:t>
            </a:r>
            <a:r>
              <a:rPr lang="en-US" sz="2800">
                <a:solidFill>
                  <a:srgbClr val="FFFFFF"/>
                </a:solidFill>
                <a:latin typeface="Arimo"/>
              </a:rPr>
              <a:t>ea</a:t>
            </a:r>
            <a:r>
              <a:rPr lang="en-US" sz="2800" u="none">
                <a:solidFill>
                  <a:srgbClr val="FFFFFF"/>
                </a:solidFill>
                <a:latin typeface="Arimo"/>
              </a:rPr>
              <a:t>di</a:t>
            </a:r>
            <a:r>
              <a:rPr lang="en-US" sz="2800">
                <a:solidFill>
                  <a:srgbClr val="FFFFFF"/>
                </a:solidFill>
                <a:latin typeface="Arimo"/>
              </a:rPr>
              <a:t>n</a:t>
            </a:r>
            <a:r>
              <a:rPr lang="en-US" sz="2800" u="none">
                <a:solidFill>
                  <a:srgbClr val="FFFFFF"/>
                </a:solidFill>
                <a:latin typeface="Arimo"/>
              </a:rPr>
              <a:t>g</a:t>
            </a:r>
          </a:p>
          <a:p>
            <a:pPr marL="0" lvl="0" indent="0" algn="r">
              <a:lnSpc>
                <a:spcPts val="3919"/>
              </a:lnSpc>
            </a:pPr>
            <a:r>
              <a:rPr lang="en-US" sz="2800" u="none">
                <a:solidFill>
                  <a:srgbClr val="FFFFFF"/>
                </a:solidFill>
                <a:latin typeface="Arimo"/>
              </a:rPr>
              <a:t>bak</a:t>
            </a:r>
            <a:r>
              <a:rPr lang="en-US" sz="2800">
                <a:solidFill>
                  <a:srgbClr val="FFFFFF"/>
                </a:solidFill>
                <a:latin typeface="Arimo"/>
              </a:rPr>
              <a:t>ing</a:t>
            </a:r>
          </a:p>
          <a:p>
            <a:pPr marL="0" lvl="0" indent="0" algn="r">
              <a:lnSpc>
                <a:spcPts val="3919"/>
              </a:lnSpc>
            </a:pPr>
            <a:r>
              <a:rPr lang="en-US" sz="2800">
                <a:solidFill>
                  <a:srgbClr val="FFFFFF"/>
                </a:solidFill>
                <a:latin typeface="Arimo"/>
              </a:rPr>
              <a:t>yoga</a:t>
            </a:r>
          </a:p>
          <a:p>
            <a:pPr marL="0" lvl="0" indent="0" algn="r">
              <a:lnSpc>
                <a:spcPts val="3919"/>
              </a:lnSpc>
              <a:spcBef>
                <a:spcPct val="0"/>
              </a:spcBef>
            </a:pPr>
            <a:r>
              <a:rPr lang="en-US" sz="2800" u="none" spc="56">
                <a:solidFill>
                  <a:srgbClr val="FFFFFF"/>
                </a:solidFill>
                <a:latin typeface="Assistant"/>
              </a:rPr>
              <a:t>photography</a:t>
            </a:r>
          </a:p>
        </p:txBody>
      </p:sp>
      <p:sp>
        <p:nvSpPr>
          <p:cNvPr id="12" name="TextBox 12"/>
          <p:cNvSpPr txBox="1"/>
          <p:nvPr/>
        </p:nvSpPr>
        <p:spPr>
          <a:xfrm>
            <a:off x="7778022" y="4874260"/>
            <a:ext cx="2731957" cy="481330"/>
          </a:xfrm>
          <a:prstGeom prst="rect">
            <a:avLst/>
          </a:prstGeom>
        </p:spPr>
        <p:txBody>
          <a:bodyPr lIns="0" tIns="0" rIns="0" bIns="0" rtlCol="0" anchor="t">
            <a:spAutoFit/>
          </a:bodyPr>
          <a:lstStyle/>
          <a:p>
            <a:pPr marL="0" lvl="0" indent="0" algn="ctr">
              <a:lnSpc>
                <a:spcPts val="3919"/>
              </a:lnSpc>
              <a:spcBef>
                <a:spcPct val="0"/>
              </a:spcBef>
            </a:pPr>
            <a:r>
              <a:rPr lang="en-US" sz="2800" u="none" spc="56">
                <a:solidFill>
                  <a:srgbClr val="FFFFFF"/>
                </a:solidFill>
                <a:latin typeface="Assistant"/>
              </a:rPr>
              <a:t>tacos</a:t>
            </a:r>
          </a:p>
        </p:txBody>
      </p:sp>
      <p:grpSp>
        <p:nvGrpSpPr>
          <p:cNvPr id="13" name="Group 13"/>
          <p:cNvGrpSpPr/>
          <p:nvPr/>
        </p:nvGrpSpPr>
        <p:grpSpPr>
          <a:xfrm>
            <a:off x="16097024" y="1964856"/>
            <a:ext cx="1162276" cy="6487722"/>
            <a:chOff x="0" y="0"/>
            <a:chExt cx="1549702" cy="8650296"/>
          </a:xfrm>
        </p:grpSpPr>
        <p:sp>
          <p:nvSpPr>
            <p:cNvPr id="14" name="TextBox 14"/>
            <p:cNvSpPr txBox="1"/>
            <p:nvPr/>
          </p:nvSpPr>
          <p:spPr>
            <a:xfrm rot="5400000">
              <a:off x="-3117499" y="3906894"/>
              <a:ext cx="8650296" cy="836507"/>
            </a:xfrm>
            <a:prstGeom prst="rect">
              <a:avLst/>
            </a:prstGeom>
          </p:spPr>
          <p:txBody>
            <a:bodyPr lIns="0" tIns="0" rIns="0" bIns="0" rtlCol="0" anchor="t">
              <a:spAutoFit/>
            </a:bodyPr>
            <a:lstStyle/>
            <a:p>
              <a:pPr marL="0" lvl="0" indent="0" algn="ctr">
                <a:lnSpc>
                  <a:spcPts val="5320"/>
                </a:lnSpc>
              </a:pPr>
              <a:r>
                <a:rPr lang="en-US" sz="3800" u="none" spc="76">
                  <a:solidFill>
                    <a:srgbClr val="FFFFFF"/>
                  </a:solidFill>
                  <a:latin typeface="Montserrat Classic"/>
                </a:rPr>
                <a:t>MINE</a:t>
              </a:r>
            </a:p>
          </p:txBody>
        </p:sp>
        <p:pic>
          <p:nvPicPr>
            <p:cNvPr id="15" name="Picture 15"/>
            <p:cNvPicPr>
              <a:picLocks noChangeAspect="1"/>
            </p:cNvPicPr>
            <p:nvPr/>
          </p:nvPicPr>
          <p:blipFill>
            <a:blip r:embed="rId3"/>
            <a:srcRect/>
            <a:stretch>
              <a:fillRect/>
            </a:stretch>
          </p:blipFill>
          <p:spPr>
            <a:xfrm rot="5400000">
              <a:off x="-1306017" y="4076352"/>
              <a:ext cx="2935715" cy="323681"/>
            </a:xfrm>
            <a:prstGeom prst="rect">
              <a:avLst/>
            </a:prstGeom>
          </p:spPr>
        </p:pic>
      </p:grpSp>
      <p:sp>
        <p:nvSpPr>
          <p:cNvPr id="16" name="投影片編號版面配置區 15">
            <a:extLst>
              <a:ext uri="{FF2B5EF4-FFF2-40B4-BE49-F238E27FC236}">
                <a16:creationId xmlns:a16="http://schemas.microsoft.com/office/drawing/2014/main" id="{F6578DE2-49A8-A923-1165-43D40FFFDAC5}"/>
              </a:ext>
            </a:extLst>
          </p:cNvPr>
          <p:cNvSpPr>
            <a:spLocks noGrp="1"/>
          </p:cNvSpPr>
          <p:nvPr>
            <p:ph type="sldNum" sz="quarter" idx="12"/>
          </p:nvPr>
        </p:nvSpPr>
        <p:spPr/>
        <p:txBody>
          <a:bodyPr/>
          <a:lstStyle/>
          <a:p>
            <a:fld id="{B6F15528-21DE-4FAA-801E-634DDDAF4B2B}"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2"/>
          <p:cNvSpPr/>
          <p:nvPr/>
        </p:nvSpPr>
        <p:spPr>
          <a:xfrm>
            <a:off x="1028700" y="2058670"/>
            <a:ext cx="6982126" cy="6169660"/>
          </a:xfrm>
          <a:custGeom>
            <a:avLst/>
            <a:gdLst/>
            <a:ahLst/>
            <a:cxnLst/>
            <a:rect l="l" t="t" r="r" b="b"/>
            <a:pathLst>
              <a:path w="6982126" h="6169660">
                <a:moveTo>
                  <a:pt x="0" y="0"/>
                </a:moveTo>
                <a:lnTo>
                  <a:pt x="6982126" y="0"/>
                </a:lnTo>
                <a:lnTo>
                  <a:pt x="6982126" y="6169660"/>
                </a:lnTo>
                <a:lnTo>
                  <a:pt x="0" y="61696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3" name="Picture 3"/>
          <p:cNvPicPr>
            <a:picLocks noChangeAspect="1"/>
          </p:cNvPicPr>
          <p:nvPr/>
        </p:nvPicPr>
        <p:blipFill>
          <a:blip r:embed="rId4"/>
          <a:srcRect/>
          <a:stretch>
            <a:fillRect/>
          </a:stretch>
        </p:blipFill>
        <p:spPr>
          <a:xfrm>
            <a:off x="3603466" y="1448793"/>
            <a:ext cx="1219753" cy="1219753"/>
          </a:xfrm>
          <a:prstGeom prst="rect">
            <a:avLst/>
          </a:prstGeom>
        </p:spPr>
      </p:pic>
      <p:sp>
        <p:nvSpPr>
          <p:cNvPr id="4" name="TextBox 4"/>
          <p:cNvSpPr txBox="1"/>
          <p:nvPr/>
        </p:nvSpPr>
        <p:spPr>
          <a:xfrm>
            <a:off x="9144000" y="3021965"/>
            <a:ext cx="8111288" cy="4176395"/>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And searched our profiles to find a common interest we wanted to learn</a:t>
            </a:r>
          </a:p>
        </p:txBody>
      </p:sp>
      <p:sp>
        <p:nvSpPr>
          <p:cNvPr id="5" name="投影片編號版面配置區 4">
            <a:extLst>
              <a:ext uri="{FF2B5EF4-FFF2-40B4-BE49-F238E27FC236}">
                <a16:creationId xmlns:a16="http://schemas.microsoft.com/office/drawing/2014/main" id="{CEE5ADF4-BC2A-4111-4666-F68F4AC5381E}"/>
              </a:ext>
            </a:extLst>
          </p:cNvPr>
          <p:cNvSpPr>
            <a:spLocks noGrp="1"/>
          </p:cNvSpPr>
          <p:nvPr>
            <p:ph type="sldNum" sz="quarter" idx="12"/>
          </p:nvPr>
        </p:nvSpPr>
        <p:spPr/>
        <p:txBody>
          <a:bodyPr/>
          <a:lstStyle/>
          <a:p>
            <a:fld id="{B6F15528-21DE-4FAA-801E-634DDDAF4B2B}"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a:off x="322548" y="3415417"/>
            <a:ext cx="8699904" cy="5566087"/>
          </a:xfrm>
          <a:prstGeom prst="rect">
            <a:avLst/>
          </a:prstGeom>
        </p:spPr>
      </p:pic>
      <p:grpSp>
        <p:nvGrpSpPr>
          <p:cNvPr id="3" name="Group 3"/>
          <p:cNvGrpSpPr/>
          <p:nvPr/>
        </p:nvGrpSpPr>
        <p:grpSpPr>
          <a:xfrm>
            <a:off x="1646187" y="2042111"/>
            <a:ext cx="6651274" cy="1028337"/>
            <a:chOff x="0" y="0"/>
            <a:chExt cx="8868365" cy="1371117"/>
          </a:xfrm>
        </p:grpSpPr>
        <p:sp>
          <p:nvSpPr>
            <p:cNvPr id="4" name="AutoShape 4"/>
            <p:cNvSpPr/>
            <p:nvPr/>
          </p:nvSpPr>
          <p:spPr>
            <a:xfrm>
              <a:off x="0" y="0"/>
              <a:ext cx="8868365" cy="1371117"/>
            </a:xfrm>
            <a:prstGeom prst="rect">
              <a:avLst/>
            </a:prstGeom>
            <a:solidFill>
              <a:srgbClr val="EB5D5F"/>
            </a:solidFill>
          </p:spPr>
          <p:txBody>
            <a:bodyPr/>
            <a:lstStyle/>
            <a:p>
              <a:endParaRPr lang="zh-TW" altLang="en-US"/>
            </a:p>
          </p:txBody>
        </p:sp>
        <p:sp>
          <p:nvSpPr>
            <p:cNvPr id="5" name="TextBox 5"/>
            <p:cNvSpPr txBox="1"/>
            <p:nvPr/>
          </p:nvSpPr>
          <p:spPr>
            <a:xfrm>
              <a:off x="645056" y="307945"/>
              <a:ext cx="7578253" cy="698077"/>
            </a:xfrm>
            <a:prstGeom prst="rect">
              <a:avLst/>
            </a:prstGeom>
          </p:spPr>
          <p:txBody>
            <a:bodyPr lIns="0" tIns="0" rIns="0" bIns="0" rtlCol="0" anchor="t">
              <a:spAutoFit/>
            </a:bodyPr>
            <a:lstStyle/>
            <a:p>
              <a:pPr marL="0" lvl="0" indent="0" algn="ctr">
                <a:lnSpc>
                  <a:spcPts val="4480"/>
                </a:lnSpc>
              </a:pPr>
              <a:r>
                <a:rPr lang="en-US" sz="3200" u="none" spc="64">
                  <a:solidFill>
                    <a:srgbClr val="FFFFFF"/>
                  </a:solidFill>
                  <a:latin typeface="Montserrat Classic"/>
                </a:rPr>
                <a:t>YOUR FAVE THINGS TO DO</a:t>
              </a:r>
            </a:p>
          </p:txBody>
        </p:sp>
      </p:grpSp>
      <p:pic>
        <p:nvPicPr>
          <p:cNvPr id="6" name="Picture 6"/>
          <p:cNvPicPr>
            <a:picLocks noChangeAspect="1"/>
          </p:cNvPicPr>
          <p:nvPr/>
        </p:nvPicPr>
        <p:blipFill>
          <a:blip r:embed="rId3"/>
          <a:stretch>
            <a:fillRect/>
          </a:stretch>
        </p:blipFill>
        <p:spPr>
          <a:xfrm>
            <a:off x="9782023" y="3476389"/>
            <a:ext cx="7968236" cy="6216402"/>
          </a:xfrm>
          <a:prstGeom prst="rect">
            <a:avLst/>
          </a:prstGeom>
        </p:spPr>
      </p:pic>
      <p:grpSp>
        <p:nvGrpSpPr>
          <p:cNvPr id="7" name="Group 7"/>
          <p:cNvGrpSpPr/>
          <p:nvPr/>
        </p:nvGrpSpPr>
        <p:grpSpPr>
          <a:xfrm>
            <a:off x="10141181" y="2042111"/>
            <a:ext cx="6651274" cy="1028337"/>
            <a:chOff x="0" y="0"/>
            <a:chExt cx="8868365" cy="1371117"/>
          </a:xfrm>
        </p:grpSpPr>
        <p:sp>
          <p:nvSpPr>
            <p:cNvPr id="8" name="AutoShape 8"/>
            <p:cNvSpPr/>
            <p:nvPr/>
          </p:nvSpPr>
          <p:spPr>
            <a:xfrm>
              <a:off x="0" y="0"/>
              <a:ext cx="8868365" cy="1371117"/>
            </a:xfrm>
            <a:prstGeom prst="rect">
              <a:avLst/>
            </a:prstGeom>
            <a:solidFill>
              <a:srgbClr val="EB5D5F"/>
            </a:solidFill>
          </p:spPr>
          <p:txBody>
            <a:bodyPr/>
            <a:lstStyle/>
            <a:p>
              <a:endParaRPr lang="zh-TW" altLang="en-US"/>
            </a:p>
          </p:txBody>
        </p:sp>
        <p:sp>
          <p:nvSpPr>
            <p:cNvPr id="9" name="TextBox 9"/>
            <p:cNvSpPr txBox="1"/>
            <p:nvPr/>
          </p:nvSpPr>
          <p:spPr>
            <a:xfrm>
              <a:off x="645056" y="307945"/>
              <a:ext cx="7578253" cy="698077"/>
            </a:xfrm>
            <a:prstGeom prst="rect">
              <a:avLst/>
            </a:prstGeom>
          </p:spPr>
          <p:txBody>
            <a:bodyPr lIns="0" tIns="0" rIns="0" bIns="0" rtlCol="0" anchor="t">
              <a:spAutoFit/>
            </a:bodyPr>
            <a:lstStyle/>
            <a:p>
              <a:pPr marL="0" lvl="0" indent="0" algn="ctr">
                <a:lnSpc>
                  <a:spcPts val="4480"/>
                </a:lnSpc>
              </a:pPr>
              <a:r>
                <a:rPr lang="en-US" sz="3200" u="none" spc="64">
                  <a:solidFill>
                    <a:srgbClr val="FFFFFF"/>
                  </a:solidFill>
                  <a:latin typeface="Montserrat Classic"/>
                </a:rPr>
                <a:t>MINE</a:t>
              </a:r>
            </a:p>
          </p:txBody>
        </p:sp>
      </p:grpSp>
      <p:sp>
        <p:nvSpPr>
          <p:cNvPr id="10" name="投影片編號版面配置區 9">
            <a:extLst>
              <a:ext uri="{FF2B5EF4-FFF2-40B4-BE49-F238E27FC236}">
                <a16:creationId xmlns:a16="http://schemas.microsoft.com/office/drawing/2014/main" id="{CE4390FA-7FD0-F72B-C031-55CDA262A700}"/>
              </a:ext>
            </a:extLst>
          </p:cNvPr>
          <p:cNvSpPr>
            <a:spLocks noGrp="1"/>
          </p:cNvSpPr>
          <p:nvPr>
            <p:ph type="sldNum" sz="quarter" idx="12"/>
          </p:nvPr>
        </p:nvSpPr>
        <p:spPr/>
        <p:txBody>
          <a:bodyPr/>
          <a:lstStyle/>
          <a:p>
            <a:fld id="{B6F15528-21DE-4FAA-801E-634DDDAF4B2B}"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TextBox 2"/>
          <p:cNvSpPr txBox="1"/>
          <p:nvPr/>
        </p:nvSpPr>
        <p:spPr>
          <a:xfrm>
            <a:off x="8309812" y="3545840"/>
            <a:ext cx="8949488" cy="3128645"/>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That said, would you like to hang out over tacos and wine?</a:t>
            </a:r>
          </a:p>
        </p:txBody>
      </p:sp>
      <p:sp>
        <p:nvSpPr>
          <p:cNvPr id="3" name="Freeform 3"/>
          <p:cNvSpPr/>
          <p:nvPr/>
        </p:nvSpPr>
        <p:spPr>
          <a:xfrm>
            <a:off x="1271465" y="1612497"/>
            <a:ext cx="6436376" cy="7645803"/>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4" name="Picture 4"/>
          <p:cNvPicPr>
            <a:picLocks noChangeAspect="1"/>
          </p:cNvPicPr>
          <p:nvPr/>
        </p:nvPicPr>
        <p:blipFill>
          <a:blip r:embed="rId4"/>
          <a:srcRect/>
          <a:stretch>
            <a:fillRect/>
          </a:stretch>
        </p:blipFill>
        <p:spPr>
          <a:xfrm>
            <a:off x="1472132" y="1612497"/>
            <a:ext cx="1119861" cy="1370295"/>
          </a:xfrm>
          <a:prstGeom prst="rect">
            <a:avLst/>
          </a:prstGeom>
        </p:spPr>
      </p:pic>
      <p:pic>
        <p:nvPicPr>
          <p:cNvPr id="5" name="Picture 5"/>
          <p:cNvPicPr>
            <a:picLocks noChangeAspect="1"/>
          </p:cNvPicPr>
          <p:nvPr/>
        </p:nvPicPr>
        <p:blipFill>
          <a:blip r:embed="rId4"/>
          <a:srcRect/>
          <a:stretch>
            <a:fillRect/>
          </a:stretch>
        </p:blipFill>
        <p:spPr>
          <a:xfrm rot="1181640">
            <a:off x="6495197" y="7314054"/>
            <a:ext cx="871776" cy="1066730"/>
          </a:xfrm>
          <a:prstGeom prst="rect">
            <a:avLst/>
          </a:prstGeom>
        </p:spPr>
      </p:pic>
      <p:sp>
        <p:nvSpPr>
          <p:cNvPr id="6" name="投影片編號版面配置區 5">
            <a:extLst>
              <a:ext uri="{FF2B5EF4-FFF2-40B4-BE49-F238E27FC236}">
                <a16:creationId xmlns:a16="http://schemas.microsoft.com/office/drawing/2014/main" id="{2FDE1DA7-0256-B791-B41A-1846C973E542}"/>
              </a:ext>
            </a:extLst>
          </p:cNvPr>
          <p:cNvSpPr>
            <a:spLocks noGrp="1"/>
          </p:cNvSpPr>
          <p:nvPr>
            <p:ph type="sldNum" sz="quarter" idx="12"/>
          </p:nvPr>
        </p:nvSpPr>
        <p:spPr/>
        <p:txBody>
          <a:bodyPr/>
          <a:lstStyle/>
          <a:p>
            <a:fld id="{B6F15528-21DE-4FAA-801E-634DDDAF4B2B}"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02869"/>
            <a:ext cx="5881218" cy="6881262"/>
            <a:chOff x="0" y="0"/>
            <a:chExt cx="7841624" cy="9175016"/>
          </a:xfrm>
        </p:grpSpPr>
        <p:pic>
          <p:nvPicPr>
            <p:cNvPr id="3" name="Picture 3"/>
            <p:cNvPicPr>
              <a:picLocks noChangeAspect="1"/>
            </p:cNvPicPr>
            <p:nvPr/>
          </p:nvPicPr>
          <p:blipFill>
            <a:blip r:embed="rId2"/>
            <a:srcRect/>
            <a:stretch>
              <a:fillRect/>
            </a:stretch>
          </p:blipFill>
          <p:spPr>
            <a:xfrm>
              <a:off x="0" y="5955562"/>
              <a:ext cx="4292916" cy="804922"/>
            </a:xfrm>
            <a:prstGeom prst="rect">
              <a:avLst/>
            </a:prstGeom>
          </p:spPr>
        </p:pic>
        <p:sp>
          <p:nvSpPr>
            <p:cNvPr id="4" name="TextBox 4"/>
            <p:cNvSpPr txBox="1"/>
            <p:nvPr/>
          </p:nvSpPr>
          <p:spPr>
            <a:xfrm>
              <a:off x="0" y="-66675"/>
              <a:ext cx="7841624" cy="5546302"/>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I'm free this weekend if you're available.</a:t>
              </a:r>
            </a:p>
          </p:txBody>
        </p:sp>
        <p:sp>
          <p:nvSpPr>
            <p:cNvPr id="5" name="TextBox 5"/>
            <p:cNvSpPr txBox="1"/>
            <p:nvPr/>
          </p:nvSpPr>
          <p:spPr>
            <a:xfrm>
              <a:off x="0" y="7528461"/>
              <a:ext cx="7186928" cy="1646555"/>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Let me know! You know to reach me.</a:t>
              </a:r>
            </a:p>
          </p:txBody>
        </p:sp>
      </p:grpSp>
      <p:pic>
        <p:nvPicPr>
          <p:cNvPr id="6" name="Picture 6"/>
          <p:cNvPicPr>
            <a:picLocks noChangeAspect="1"/>
          </p:cNvPicPr>
          <p:nvPr/>
        </p:nvPicPr>
        <p:blipFill>
          <a:blip r:embed="rId3"/>
          <a:srcRect/>
          <a:stretch>
            <a:fillRect/>
          </a:stretch>
        </p:blipFill>
        <p:spPr>
          <a:xfrm>
            <a:off x="9589229" y="2465336"/>
            <a:ext cx="915899" cy="915899"/>
          </a:xfrm>
          <a:prstGeom prst="rect">
            <a:avLst/>
          </a:prstGeom>
        </p:spPr>
      </p:pic>
      <p:pic>
        <p:nvPicPr>
          <p:cNvPr id="7" name="Picture 7"/>
          <p:cNvPicPr>
            <a:picLocks noChangeAspect="1"/>
          </p:cNvPicPr>
          <p:nvPr/>
        </p:nvPicPr>
        <p:blipFill>
          <a:blip r:embed="rId4"/>
          <a:srcRect/>
          <a:stretch>
            <a:fillRect/>
          </a:stretch>
        </p:blipFill>
        <p:spPr>
          <a:xfrm>
            <a:off x="9335448" y="4740662"/>
            <a:ext cx="1423460" cy="915899"/>
          </a:xfrm>
          <a:prstGeom prst="rect">
            <a:avLst/>
          </a:prstGeom>
        </p:spPr>
      </p:pic>
      <p:pic>
        <p:nvPicPr>
          <p:cNvPr id="8" name="Picture 8"/>
          <p:cNvPicPr>
            <a:picLocks noChangeAspect="1"/>
          </p:cNvPicPr>
          <p:nvPr/>
        </p:nvPicPr>
        <p:blipFill>
          <a:blip r:embed="rId5"/>
          <a:srcRect/>
          <a:stretch>
            <a:fillRect/>
          </a:stretch>
        </p:blipFill>
        <p:spPr>
          <a:xfrm>
            <a:off x="9144000" y="7015988"/>
            <a:ext cx="1806357" cy="805676"/>
          </a:xfrm>
          <a:prstGeom prst="rect">
            <a:avLst/>
          </a:prstGeom>
        </p:spPr>
      </p:pic>
      <p:sp>
        <p:nvSpPr>
          <p:cNvPr id="9" name="TextBox 9"/>
          <p:cNvSpPr txBox="1"/>
          <p:nvPr/>
        </p:nvSpPr>
        <p:spPr>
          <a:xfrm>
            <a:off x="11396722" y="2583243"/>
            <a:ext cx="5862578" cy="613410"/>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123-456-7890</a:t>
            </a:r>
          </a:p>
        </p:txBody>
      </p:sp>
      <p:sp>
        <p:nvSpPr>
          <p:cNvPr id="10" name="TextBox 10"/>
          <p:cNvSpPr txBox="1"/>
          <p:nvPr/>
        </p:nvSpPr>
        <p:spPr>
          <a:xfrm>
            <a:off x="11396722" y="4831013"/>
            <a:ext cx="5862578" cy="613410"/>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@reallygreatsite</a:t>
            </a:r>
          </a:p>
        </p:txBody>
      </p:sp>
      <p:sp>
        <p:nvSpPr>
          <p:cNvPr id="11" name="TextBox 11"/>
          <p:cNvSpPr txBox="1"/>
          <p:nvPr/>
        </p:nvSpPr>
        <p:spPr>
          <a:xfrm>
            <a:off x="11396722" y="7078783"/>
            <a:ext cx="5862578" cy="613410"/>
          </a:xfrm>
          <a:prstGeom prst="rect">
            <a:avLst/>
          </a:prstGeom>
        </p:spPr>
        <p:txBody>
          <a:bodyPr lIns="0" tIns="0" rIns="0" bIns="0" rtlCol="0" anchor="t">
            <a:spAutoFit/>
          </a:bodyPr>
          <a:lstStyle/>
          <a:p>
            <a:pPr marL="0" lvl="0" indent="0">
              <a:lnSpc>
                <a:spcPts val="5040"/>
              </a:lnSpc>
            </a:pPr>
            <a:r>
              <a:rPr lang="en-US" sz="3600" u="none" spc="72">
                <a:solidFill>
                  <a:srgbClr val="FFFFFF"/>
                </a:solidFill>
                <a:latin typeface="Assistant"/>
              </a:rPr>
              <a:t>hello@reallygreatsite.com</a:t>
            </a:r>
          </a:p>
        </p:txBody>
      </p:sp>
      <p:sp>
        <p:nvSpPr>
          <p:cNvPr id="12" name="投影片編號版面配置區 11">
            <a:extLst>
              <a:ext uri="{FF2B5EF4-FFF2-40B4-BE49-F238E27FC236}">
                <a16:creationId xmlns:a16="http://schemas.microsoft.com/office/drawing/2014/main" id="{A42D88F4-8909-8482-7110-B44AA017EF87}"/>
              </a:ext>
            </a:extLst>
          </p:cNvPr>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2"/>
          <p:cNvSpPr/>
          <p:nvPr/>
        </p:nvSpPr>
        <p:spPr>
          <a:xfrm>
            <a:off x="9851038" y="1698360"/>
            <a:ext cx="6927654" cy="7559940"/>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3" name="Picture 3"/>
          <p:cNvPicPr>
            <a:picLocks noChangeAspect="1"/>
          </p:cNvPicPr>
          <p:nvPr/>
        </p:nvPicPr>
        <p:blipFill>
          <a:blip r:embed="rId4"/>
          <a:srcRect/>
          <a:stretch>
            <a:fillRect/>
          </a:stretch>
        </p:blipFill>
        <p:spPr>
          <a:xfrm>
            <a:off x="14134837" y="1698360"/>
            <a:ext cx="1985707" cy="1945993"/>
          </a:xfrm>
          <a:prstGeom prst="rect">
            <a:avLst/>
          </a:prstGeom>
        </p:spPr>
      </p:pic>
      <p:grpSp>
        <p:nvGrpSpPr>
          <p:cNvPr id="4" name="Group 4"/>
          <p:cNvGrpSpPr/>
          <p:nvPr/>
        </p:nvGrpSpPr>
        <p:grpSpPr>
          <a:xfrm>
            <a:off x="1028700" y="4136390"/>
            <a:ext cx="7120688" cy="3097974"/>
            <a:chOff x="0" y="0"/>
            <a:chExt cx="9494250" cy="4130631"/>
          </a:xfrm>
        </p:grpSpPr>
        <p:pic>
          <p:nvPicPr>
            <p:cNvPr id="5" name="Picture 5"/>
            <p:cNvPicPr>
              <a:picLocks noChangeAspect="1"/>
            </p:cNvPicPr>
            <p:nvPr/>
          </p:nvPicPr>
          <p:blipFill>
            <a:blip r:embed="rId5"/>
            <a:srcRect/>
            <a:stretch>
              <a:fillRect/>
            </a:stretch>
          </p:blipFill>
          <p:spPr>
            <a:xfrm>
              <a:off x="2373563" y="3031817"/>
              <a:ext cx="4747125" cy="1098814"/>
            </a:xfrm>
            <a:prstGeom prst="rect">
              <a:avLst/>
            </a:prstGeom>
          </p:spPr>
        </p:pic>
        <p:sp>
          <p:nvSpPr>
            <p:cNvPr id="6" name="TextBox 6"/>
            <p:cNvSpPr txBox="1"/>
            <p:nvPr/>
          </p:nvSpPr>
          <p:spPr>
            <a:xfrm>
              <a:off x="0" y="-66675"/>
              <a:ext cx="9494250" cy="2752302"/>
            </a:xfrm>
            <a:prstGeom prst="rect">
              <a:avLst/>
            </a:prstGeom>
          </p:spPr>
          <p:txBody>
            <a:bodyPr lIns="0" tIns="0" rIns="0" bIns="0" rtlCol="0" anchor="t">
              <a:spAutoFit/>
            </a:bodyPr>
            <a:lstStyle/>
            <a:p>
              <a:pPr marL="0" lvl="0" indent="0">
                <a:lnSpc>
                  <a:spcPts val="8320"/>
                </a:lnSpc>
              </a:pPr>
              <a:r>
                <a:rPr lang="en-US" sz="6400" u="none">
                  <a:solidFill>
                    <a:srgbClr val="FFFFFF"/>
                  </a:solidFill>
                  <a:latin typeface="Montserrat Classic"/>
                </a:rPr>
                <a:t>In the meantime, I'll be waiting.</a:t>
              </a:r>
            </a:p>
          </p:txBody>
        </p:sp>
      </p:grpSp>
      <p:sp>
        <p:nvSpPr>
          <p:cNvPr id="7" name="投影片編號版面配置區 6">
            <a:extLst>
              <a:ext uri="{FF2B5EF4-FFF2-40B4-BE49-F238E27FC236}">
                <a16:creationId xmlns:a16="http://schemas.microsoft.com/office/drawing/2014/main" id="{96BD9AD4-347D-CE83-6A9D-E08648A2D2FA}"/>
              </a:ext>
            </a:extLst>
          </p:cNvPr>
          <p:cNvSpPr>
            <a:spLocks noGrp="1"/>
          </p:cNvSpPr>
          <p:nvPr>
            <p:ph type="sldNum" sz="quarter" idx="12"/>
          </p:nvPr>
        </p:nvSpPr>
        <p:spPr/>
        <p:txBody>
          <a:bodyPr/>
          <a:lstStyle/>
          <a:p>
            <a:fld id="{B6F15528-21DE-4FAA-801E-634DDDAF4B2B}" type="slidenum">
              <a:rPr lang="en-US" smtClean="0"/>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10363200" cy="92756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選擇能力</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(choice capacity)</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指使用者可以查看和選擇的另一方使用者的數量</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lang="zh-TW" altLang="en-US" sz="3200" dirty="0">
                <a:solidFill>
                  <a:prstClr val="black"/>
                </a:solidFill>
                <a:latin typeface="華康儷宋 Std W5" panose="02020500000000000000" pitchFamily="18" charset="-120"/>
                <a:ea typeface="華康儷宋 Std W5" panose="02020500000000000000" pitchFamily="18" charset="-120"/>
              </a:rPr>
              <a:t>不同的線上配對平台在選擇能力設計上存在顯著的差異</a:t>
            </a:r>
            <a:endParaRPr lang="en-US" altLang="zh-TW" sz="3200" dirty="0">
              <a:solidFill>
                <a:prstClr val="black"/>
              </a:solidFill>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高選擇能力</a:t>
            </a:r>
            <a:r>
              <a:rPr lang="zh-TW" altLang="en-US" sz="2800" dirty="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允許使用者從大型池中選擇許多候選人</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多樣</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低選擇能力</a:t>
            </a:r>
            <a:r>
              <a:rPr lang="zh-TW" altLang="en-US" sz="2800" dirty="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使用者的選擇受到限制，只能從少數候選人中進行選擇</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有限</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既有的研究：依賴</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分析方法</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來顯示選擇能力對使用者的影響</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缺乏如何設計選擇能力以提高參與度和配對結果的經驗證據和實踐指導</a:t>
            </a:r>
          </a:p>
          <a:p>
            <a:pPr marL="457200" indent="-457200">
              <a:lnSpc>
                <a:spcPct val="150000"/>
              </a:lnSpc>
              <a:buFont typeface="Arial" panose="020B0604020202020204" pitchFamily="34" charset="0"/>
              <a:buChar char="•"/>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4" name="語音泡泡: 圓角矩形 3">
            <a:extLst>
              <a:ext uri="{FF2B5EF4-FFF2-40B4-BE49-F238E27FC236}">
                <a16:creationId xmlns:a16="http://schemas.microsoft.com/office/drawing/2014/main" id="{7A71090E-A96C-C4AF-5B94-702CE716A120}"/>
              </a:ext>
            </a:extLst>
          </p:cNvPr>
          <p:cNvSpPr/>
          <p:nvPr/>
        </p:nvSpPr>
        <p:spPr>
          <a:xfrm>
            <a:off x="2895600" y="6784503"/>
            <a:ext cx="11125200" cy="1483197"/>
          </a:xfrm>
          <a:prstGeom prst="wedgeRoundRectCallout">
            <a:avLst>
              <a:gd name="adj1" fmla="val 62818"/>
              <a:gd name="adj2" fmla="val 49552"/>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a:solidFill>
                  <a:schemeClr val="bg1"/>
                </a:solidFill>
                <a:latin typeface="華康儷宋 Std W5" panose="02020500000000000000" pitchFamily="18" charset="-120"/>
                <a:ea typeface="華康儷宋 Std W5" panose="02020500000000000000" pitchFamily="18" charset="-120"/>
              </a:rPr>
              <a:t>通過隨機現場實驗來實證檢驗不同選擇能力的影響</a:t>
            </a:r>
          </a:p>
        </p:txBody>
      </p:sp>
      <p:sp>
        <p:nvSpPr>
          <p:cNvPr id="5" name="Freeform 2">
            <a:extLst>
              <a:ext uri="{FF2B5EF4-FFF2-40B4-BE49-F238E27FC236}">
                <a16:creationId xmlns:a16="http://schemas.microsoft.com/office/drawing/2014/main" id="{244F409D-2F07-D717-8813-400664801E2A}"/>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3885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10515600" cy="92756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a:t>
            </a:r>
            <a:r>
              <a:rPr lang="zh-TW" altLang="en-US" sz="6000">
                <a:solidFill>
                  <a:srgbClr val="FFFFFF"/>
                </a:solidFill>
                <a:latin typeface="華康儷宋 Std W5" panose="02020500000000000000" pitchFamily="18" charset="-120"/>
                <a:ea typeface="華康儷宋 Std W5" panose="02020500000000000000" pitchFamily="18" charset="-120"/>
              </a:rPr>
              <a:t> </a:t>
            </a:r>
            <a:r>
              <a:rPr lang="en-US" altLang="zh-TW" sz="6000">
                <a:solidFill>
                  <a:srgbClr val="FFFFFF"/>
                </a:solidFill>
                <a:latin typeface="華康儷宋 Std W5" panose="02020500000000000000" pitchFamily="18" charset="-120"/>
                <a:ea typeface="華康儷宋 Std W5" panose="02020500000000000000" pitchFamily="18" charset="-120"/>
              </a:rPr>
              <a:t>(1/2)</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根據使用者在不同選擇能力下選擇候選人的方式，提出了</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四種選擇能力</a:t>
            </a: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如何影響平台上的參與度和配對結果的機制</a:t>
            </a:r>
            <a:r>
              <a:rPr kumimoji="0" lang="en-US" altLang="zh-TW"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(mechanisms)</a:t>
            </a: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endParaRPr kumimoji="0" lang="en-US" altLang="zh-TW"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a:defRPr/>
            </a:pPr>
            <a:r>
              <a:rPr kumimoji="0" lang="zh-TW" altLang="en-US"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正向的「同邊效應」</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(Same-Side Effects)</a:t>
            </a: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平台某一邊的人數增加，</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同一邊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的使用者會覺得平台的價值增加或減少</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2"/>
              <a:defRPr/>
            </a:pPr>
            <a:r>
              <a:rPr kumimoji="0" lang="zh-TW" altLang="en-US"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負向的「跨邊效應」</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(Cross-Side Effects)</a:t>
            </a: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平台某一邊的人數增加，</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另一邊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的使用者會覺得平台的價值增加或減少</a:t>
            </a:r>
            <a:endParaRPr lang="en-US" altLang="zh-TW" sz="32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p:txBody>
      </p:sp>
      <p:sp>
        <p:nvSpPr>
          <p:cNvPr id="12" name="矩形 11">
            <a:extLst>
              <a:ext uri="{FF2B5EF4-FFF2-40B4-BE49-F238E27FC236}">
                <a16:creationId xmlns:a16="http://schemas.microsoft.com/office/drawing/2014/main" id="{96E82964-D55F-B116-A5DB-0A8C73AE9CF8}"/>
              </a:ext>
            </a:extLst>
          </p:cNvPr>
          <p:cNvSpPr/>
          <p:nvPr/>
        </p:nvSpPr>
        <p:spPr>
          <a:xfrm>
            <a:off x="1350901" y="4041092"/>
            <a:ext cx="990600" cy="38862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2EC8D373-3825-C28B-CC7D-B9CC12359860}"/>
              </a:ext>
            </a:extLst>
          </p:cNvPr>
          <p:cNvSpPr txBox="1"/>
          <p:nvPr/>
        </p:nvSpPr>
        <p:spPr>
          <a:xfrm>
            <a:off x="1482441" y="4193492"/>
            <a:ext cx="565807" cy="3477875"/>
          </a:xfrm>
          <a:prstGeom prst="rect">
            <a:avLst/>
          </a:prstGeom>
          <a:noFill/>
        </p:spPr>
        <p:txBody>
          <a:bodyPr wrap="square" rtlCol="0">
            <a:spAutoFit/>
          </a:bodyPr>
          <a:lstStyle/>
          <a:p>
            <a:r>
              <a:rPr lang="zh-TW" altLang="en-US" sz="4400">
                <a:solidFill>
                  <a:srgbClr val="FF0000"/>
                </a:solidFill>
                <a:latin typeface="華康儷宋 Std W5" panose="02020500000000000000" pitchFamily="18" charset="-120"/>
                <a:ea typeface="華康儷宋 Std W5" panose="02020500000000000000" pitchFamily="18" charset="-120"/>
              </a:rPr>
              <a:t>影響</a:t>
            </a:r>
            <a:endParaRPr lang="en-US" altLang="zh-TW" sz="4400">
              <a:solidFill>
                <a:srgbClr val="FF0000"/>
              </a:solidFill>
              <a:latin typeface="華康儷宋 Std W5" panose="02020500000000000000" pitchFamily="18" charset="-120"/>
              <a:ea typeface="華康儷宋 Std W5" panose="02020500000000000000" pitchFamily="18" charset="-120"/>
            </a:endParaRPr>
          </a:p>
          <a:p>
            <a:r>
              <a:rPr lang="zh-TW" altLang="en-US" sz="4400">
                <a:solidFill>
                  <a:srgbClr val="FF0000"/>
                </a:solidFill>
                <a:latin typeface="華康儷宋 Std W5" panose="02020500000000000000" pitchFamily="18" charset="-120"/>
                <a:ea typeface="華康儷宋 Std W5" panose="02020500000000000000" pitchFamily="18" charset="-120"/>
              </a:rPr>
              <a:t>參與度</a:t>
            </a:r>
          </a:p>
        </p:txBody>
      </p:sp>
      <p:sp>
        <p:nvSpPr>
          <p:cNvPr id="16" name="語音泡泡: 圓角矩形 15">
            <a:extLst>
              <a:ext uri="{FF2B5EF4-FFF2-40B4-BE49-F238E27FC236}">
                <a16:creationId xmlns:a16="http://schemas.microsoft.com/office/drawing/2014/main" id="{28908523-939D-B38E-7B5B-18C4FA25736C}"/>
              </a:ext>
            </a:extLst>
          </p:cNvPr>
          <p:cNvSpPr/>
          <p:nvPr/>
        </p:nvSpPr>
        <p:spPr>
          <a:xfrm>
            <a:off x="3200400" y="7661341"/>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11" name="文字方塊 10">
            <a:extLst>
              <a:ext uri="{FF2B5EF4-FFF2-40B4-BE49-F238E27FC236}">
                <a16:creationId xmlns:a16="http://schemas.microsoft.com/office/drawing/2014/main" id="{37173C44-BB89-0F10-4669-3D96D7DE988F}"/>
              </a:ext>
            </a:extLst>
          </p:cNvPr>
          <p:cNvSpPr txBox="1"/>
          <p:nvPr/>
        </p:nvSpPr>
        <p:spPr>
          <a:xfrm>
            <a:off x="5105400" y="7998567"/>
            <a:ext cx="9144000" cy="707886"/>
          </a:xfrm>
          <a:prstGeom prst="rect">
            <a:avLst/>
          </a:prstGeom>
          <a:noFill/>
        </p:spPr>
        <p:txBody>
          <a:bodyPr wrap="square">
            <a:spAutoFit/>
          </a:bodyPr>
          <a:lstStyle/>
          <a:p>
            <a:r>
              <a:rPr lang="en-US" altLang="zh-TW" sz="4000">
                <a:solidFill>
                  <a:schemeClr val="bg1"/>
                </a:solidFill>
                <a:latin typeface="華康儷宋 Std W5" panose="02020500000000000000" pitchFamily="18" charset="-120"/>
                <a:ea typeface="華康儷宋 Std W5" panose="02020500000000000000" pitchFamily="18" charset="-120"/>
              </a:rPr>
              <a:t>『</a:t>
            </a:r>
            <a:r>
              <a:rPr lang="zh-TW" altLang="en-US" sz="4000">
                <a:solidFill>
                  <a:schemeClr val="bg1"/>
                </a:solidFill>
                <a:latin typeface="華康儷宋 Std W5" panose="02020500000000000000" pitchFamily="18" charset="-120"/>
                <a:ea typeface="華康儷宋 Std W5" panose="02020500000000000000" pitchFamily="18" charset="-120"/>
              </a:rPr>
              <a:t>配對前後使用者的行為變化</a:t>
            </a:r>
            <a:r>
              <a:rPr lang="en-US" altLang="zh-TW" sz="4000">
                <a:solidFill>
                  <a:schemeClr val="bg1"/>
                </a:solidFill>
                <a:latin typeface="華康儷宋 Std W5" panose="02020500000000000000" pitchFamily="18" charset="-120"/>
                <a:ea typeface="華康儷宋 Std W5" panose="02020500000000000000" pitchFamily="18" charset="-120"/>
              </a:rPr>
              <a:t>』</a:t>
            </a:r>
            <a:endParaRPr lang="zh-TW" altLang="en-US" sz="4000">
              <a:solidFill>
                <a:schemeClr val="bg1"/>
              </a:solidFill>
              <a:latin typeface="華康儷宋 Std W5" panose="02020500000000000000" pitchFamily="18" charset="-120"/>
              <a:ea typeface="華康儷宋 Std W5" panose="02020500000000000000" pitchFamily="18" charset="-120"/>
            </a:endParaRPr>
          </a:p>
        </p:txBody>
      </p:sp>
      <p:sp>
        <p:nvSpPr>
          <p:cNvPr id="17" name="Freeform 2">
            <a:extLst>
              <a:ext uri="{FF2B5EF4-FFF2-40B4-BE49-F238E27FC236}">
                <a16:creationId xmlns:a16="http://schemas.microsoft.com/office/drawing/2014/main" id="{C47E22B5-425D-E036-2F39-29E7FDE10910}"/>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79771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10515600" cy="92756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(2/2)</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1371600" marR="0" lvl="3" indent="0" algn="l" defTabSz="914400" rtl="0" eaLnBrk="1" fontAlgn="auto" latinLnBrk="0" hangingPunct="1">
              <a:lnSpc>
                <a:spcPct val="150000"/>
              </a:lnSpc>
              <a:spcBef>
                <a:spcPts val="0"/>
              </a:spcBef>
              <a:spcAft>
                <a:spcPts val="0"/>
              </a:spcAft>
              <a:buClrTx/>
              <a:buSzTx/>
              <a:buFontTx/>
              <a:buNone/>
              <a:tabLst/>
              <a:defRPr/>
            </a:pPr>
            <a:endParaRPr lang="en-US" altLang="zh-TW" sz="800" dirty="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2343150" lvl="4" indent="-514350">
              <a:lnSpc>
                <a:spcPct val="150000"/>
              </a:lnSpc>
              <a:buFont typeface="+mj-lt"/>
              <a:buAutoNum type="arabicPeriod" startAt="3"/>
              <a:defRPr/>
            </a:pPr>
            <a:r>
              <a:rPr kumimoji="0" lang="zh-TW" altLang="en-US" sz="3600" b="0" i="0" u="none" strike="noStrike" kern="1200" cap="none" spc="0" normalizeH="0" baseline="0" noProof="0" dirty="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選擇效應 </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(Choice Effect)</a:t>
            </a: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隨著選擇能力增加，使用者變得不那麼挑剔</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較一般的</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，配對結果可能增加</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4"/>
              <a:defRPr/>
            </a:pPr>
            <a:r>
              <a:rPr kumimoji="0" lang="zh-TW" altLang="en-US" sz="3600" b="0" i="0" u="none" strike="noStrike" kern="1200" cap="none" spc="0" normalizeH="0" baseline="0" noProof="0" dirty="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(Competition Effect)</a:t>
            </a:r>
          </a:p>
          <a:p>
            <a:pPr lvl="4">
              <a:lnSpc>
                <a:spcPct val="150000"/>
              </a:lnSpc>
              <a:defRPr/>
            </a:pP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使用者變得更挑剔</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選擇更有吸引力的對象</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，轉化率可能降低</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3" name="矩形 2">
            <a:extLst>
              <a:ext uri="{FF2B5EF4-FFF2-40B4-BE49-F238E27FC236}">
                <a16:creationId xmlns:a16="http://schemas.microsoft.com/office/drawing/2014/main" id="{BE983931-EE4C-C30A-738F-2BA198A65C92}"/>
              </a:ext>
            </a:extLst>
          </p:cNvPr>
          <p:cNvSpPr/>
          <p:nvPr/>
        </p:nvSpPr>
        <p:spPr>
          <a:xfrm>
            <a:off x="1350901" y="2247900"/>
            <a:ext cx="990600" cy="43892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BDE617C9-32FE-BA77-8994-B3CE7E067492}"/>
              </a:ext>
            </a:extLst>
          </p:cNvPr>
          <p:cNvSpPr txBox="1"/>
          <p:nvPr/>
        </p:nvSpPr>
        <p:spPr>
          <a:xfrm>
            <a:off x="1511290" y="2365051"/>
            <a:ext cx="830212"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配對結果</a:t>
            </a:r>
          </a:p>
        </p:txBody>
      </p:sp>
      <p:sp>
        <p:nvSpPr>
          <p:cNvPr id="5" name="語音泡泡: 圓角矩形 4">
            <a:extLst>
              <a:ext uri="{FF2B5EF4-FFF2-40B4-BE49-F238E27FC236}">
                <a16:creationId xmlns:a16="http://schemas.microsoft.com/office/drawing/2014/main" id="{B2FA9698-4F34-333E-B126-31FEAF2C065C}"/>
              </a:ext>
            </a:extLst>
          </p:cNvPr>
          <p:cNvSpPr/>
          <p:nvPr/>
        </p:nvSpPr>
        <p:spPr>
          <a:xfrm>
            <a:off x="2938423" y="5946017"/>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1" name="Freeform 2">
            <a:extLst>
              <a:ext uri="{FF2B5EF4-FFF2-40B4-BE49-F238E27FC236}">
                <a16:creationId xmlns:a16="http://schemas.microsoft.com/office/drawing/2014/main" id="{385306D2-C3A2-CFCA-F359-22E8F38F89D5}"/>
              </a:ext>
            </a:extLst>
          </p:cNvPr>
          <p:cNvSpPr/>
          <p:nvPr/>
        </p:nvSpPr>
        <p:spPr>
          <a:xfrm>
            <a:off x="15357598" y="4940143"/>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文字方塊 15">
            <a:extLst>
              <a:ext uri="{FF2B5EF4-FFF2-40B4-BE49-F238E27FC236}">
                <a16:creationId xmlns:a16="http://schemas.microsoft.com/office/drawing/2014/main" id="{B5A7C02E-0CAA-9CE0-6DAC-0B0432C1887C}"/>
              </a:ext>
            </a:extLst>
          </p:cNvPr>
          <p:cNvSpPr txBox="1"/>
          <p:nvPr/>
        </p:nvSpPr>
        <p:spPr>
          <a:xfrm>
            <a:off x="3103558" y="6283243"/>
            <a:ext cx="10883865" cy="707886"/>
          </a:xfrm>
          <a:prstGeom prst="rect">
            <a:avLst/>
          </a:prstGeom>
          <a:noFill/>
        </p:spPr>
        <p:txBody>
          <a:bodyPr wrap="square">
            <a:spAutoFit/>
          </a:bodyPr>
          <a:lstStyle/>
          <a:p>
            <a:pPr lvl="1" algn="ctr">
              <a:defRPr/>
            </a:pPr>
            <a:r>
              <a:rPr lang="zh-TW" altLang="en-US" sz="4000">
                <a:solidFill>
                  <a:schemeClr val="bg1"/>
                </a:solidFill>
                <a:latin typeface="華康儷宋 Std W5" panose="02020500000000000000" pitchFamily="18" charset="-120"/>
                <a:ea typeface="華康儷宋 Std W5" panose="02020500000000000000" pitchFamily="18" charset="-120"/>
              </a:rPr>
              <a:t>不同性別對風險和社會地位的認知影響</a:t>
            </a: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7" name="矩形: 圓角 16">
            <a:extLst>
              <a:ext uri="{FF2B5EF4-FFF2-40B4-BE49-F238E27FC236}">
                <a16:creationId xmlns:a16="http://schemas.microsoft.com/office/drawing/2014/main" id="{A37114D4-BA4B-4541-BEE7-D1D1BDFFF8E7}"/>
              </a:ext>
            </a:extLst>
          </p:cNvPr>
          <p:cNvSpPr/>
          <p:nvPr/>
        </p:nvSpPr>
        <p:spPr>
          <a:xfrm>
            <a:off x="1846200" y="7810116"/>
            <a:ext cx="14079599" cy="154026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配對結果不僅取決於選擇數量，還取決於如何做出選擇</a:t>
            </a:r>
            <a:endPar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選擇能力通過這競爭效應影響參與度和配對結果</a:t>
            </a:r>
          </a:p>
        </p:txBody>
      </p:sp>
    </p:spTree>
    <p:extLst>
      <p:ext uri="{BB962C8B-B14F-4D97-AF65-F5344CB8AC3E}">
        <p14:creationId xmlns:p14="http://schemas.microsoft.com/office/powerpoint/2010/main" val="52305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研究方法</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將 </a:t>
            </a:r>
            <a:r>
              <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6,327</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名客戶隨機分配到具有不同選擇能力的</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四個實驗組：</a:t>
            </a:r>
            <a:endPar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p:txBody>
      </p:sp>
      <p:sp>
        <p:nvSpPr>
          <p:cNvPr id="11" name="橢圓 10">
            <a:extLst>
              <a:ext uri="{FF2B5EF4-FFF2-40B4-BE49-F238E27FC236}">
                <a16:creationId xmlns:a16="http://schemas.microsoft.com/office/drawing/2014/main" id="{EE5E82FA-609D-24B9-7C59-E580DB218758}"/>
              </a:ext>
            </a:extLst>
          </p:cNvPr>
          <p:cNvSpPr/>
          <p:nvPr/>
        </p:nvSpPr>
        <p:spPr>
          <a:xfrm>
            <a:off x="9220231" y="3189293"/>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男</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T2</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2" name="橢圓 11">
            <a:extLst>
              <a:ext uri="{FF2B5EF4-FFF2-40B4-BE49-F238E27FC236}">
                <a16:creationId xmlns:a16="http://schemas.microsoft.com/office/drawing/2014/main" id="{BB066E2D-C885-12BA-B34F-C72898167FAF}"/>
              </a:ext>
            </a:extLst>
          </p:cNvPr>
          <p:cNvSpPr/>
          <p:nvPr/>
        </p:nvSpPr>
        <p:spPr>
          <a:xfrm>
            <a:off x="1302821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兩者</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T3</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3" name="橢圓 12">
            <a:extLst>
              <a:ext uri="{FF2B5EF4-FFF2-40B4-BE49-F238E27FC236}">
                <a16:creationId xmlns:a16="http://schemas.microsoft.com/office/drawing/2014/main" id="{95E32BF1-E5EA-C2DD-580D-0BD3BDAA4471}"/>
              </a:ext>
            </a:extLst>
          </p:cNvPr>
          <p:cNvSpPr/>
          <p:nvPr/>
        </p:nvSpPr>
        <p:spPr>
          <a:xfrm>
            <a:off x="1601196" y="3225387"/>
            <a:ext cx="3355785"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latin typeface="華康儷宋 Std W5" panose="02020500000000000000" pitchFamily="18" charset="-120"/>
                <a:ea typeface="華康儷宋 Std W5" panose="02020500000000000000" pitchFamily="18" charset="-120"/>
              </a:rPr>
              <a:t>對照組</a:t>
            </a:r>
            <a:endParaRPr lang="en-US" altLang="zh-TW" sz="3200">
              <a:latin typeface="華康儷宋 Std W5" panose="02020500000000000000" pitchFamily="18" charset="-120"/>
              <a:ea typeface="華康儷宋 Std W5" panose="02020500000000000000" pitchFamily="18" charset="-120"/>
            </a:endParaRPr>
          </a:p>
          <a:p>
            <a:pPr algn="ctr">
              <a:lnSpc>
                <a:spcPct val="150000"/>
              </a:lnSpc>
            </a:pPr>
            <a:r>
              <a:rPr lang="en-US" altLang="zh-TW" sz="3200">
                <a:latin typeface="華康儷宋 Std W5" panose="02020500000000000000" pitchFamily="18" charset="-120"/>
                <a:ea typeface="華康儷宋 Std W5" panose="02020500000000000000" pitchFamily="18" charset="-120"/>
              </a:rPr>
              <a:t>C</a:t>
            </a:r>
            <a:endParaRPr lang="zh-TW" altLang="en-US" sz="3200">
              <a:latin typeface="華康儷宋 Std W5" panose="02020500000000000000" pitchFamily="18" charset="-120"/>
              <a:ea typeface="華康儷宋 Std W5" panose="02020500000000000000" pitchFamily="18" charset="-120"/>
            </a:endParaRPr>
          </a:p>
        </p:txBody>
      </p:sp>
      <p:sp>
        <p:nvSpPr>
          <p:cNvPr id="14" name="橢圓 13">
            <a:extLst>
              <a:ext uri="{FF2B5EF4-FFF2-40B4-BE49-F238E27FC236}">
                <a16:creationId xmlns:a16="http://schemas.microsoft.com/office/drawing/2014/main" id="{87E91C71-D4FF-B47F-5BCA-FF42DBD04970}"/>
              </a:ext>
            </a:extLst>
          </p:cNvPr>
          <p:cNvSpPr/>
          <p:nvPr/>
        </p:nvSpPr>
        <p:spPr>
          <a:xfrm>
            <a:off x="541020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女性選擇組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T1</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5" name="Freeform 2">
            <a:extLst>
              <a:ext uri="{FF2B5EF4-FFF2-40B4-BE49-F238E27FC236}">
                <a16:creationId xmlns:a16="http://schemas.microsoft.com/office/drawing/2014/main" id="{C285F2CA-3779-2894-B866-44F6DBD091E9}"/>
              </a:ext>
            </a:extLst>
          </p:cNvPr>
          <p:cNvSpPr/>
          <p:nvPr/>
        </p:nvSpPr>
        <p:spPr>
          <a:xfrm>
            <a:off x="13792201" y="5461795"/>
            <a:ext cx="2133600" cy="3898606"/>
          </a:xfrm>
          <a:custGeom>
            <a:avLst/>
            <a:gdLst/>
            <a:ahLst/>
            <a:cxnLst/>
            <a:rect l="l" t="t" r="r" b="b"/>
            <a:pathLst>
              <a:path w="4125588" h="7538451">
                <a:moveTo>
                  <a:pt x="0" y="0"/>
                </a:moveTo>
                <a:lnTo>
                  <a:pt x="4125588" y="0"/>
                </a:lnTo>
                <a:lnTo>
                  <a:pt x="4125588" y="7538450"/>
                </a:lnTo>
                <a:lnTo>
                  <a:pt x="0" y="75384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Freeform 22">
            <a:extLst>
              <a:ext uri="{FF2B5EF4-FFF2-40B4-BE49-F238E27FC236}">
                <a16:creationId xmlns:a16="http://schemas.microsoft.com/office/drawing/2014/main" id="{6A363BE7-C9FE-3605-EEAF-6E7081AA2DD4}"/>
              </a:ext>
            </a:extLst>
          </p:cNvPr>
          <p:cNvSpPr/>
          <p:nvPr/>
        </p:nvSpPr>
        <p:spPr>
          <a:xfrm>
            <a:off x="10368229" y="5786061"/>
            <a:ext cx="1059790" cy="3337920"/>
          </a:xfrm>
          <a:custGeom>
            <a:avLst/>
            <a:gdLst/>
            <a:ahLst/>
            <a:cxnLst/>
            <a:rect l="l" t="t" r="r" b="b"/>
            <a:pathLst>
              <a:path w="2612898" h="8229600">
                <a:moveTo>
                  <a:pt x="0" y="0"/>
                </a:moveTo>
                <a:lnTo>
                  <a:pt x="2612898" y="0"/>
                </a:lnTo>
                <a:lnTo>
                  <a:pt x="2612898" y="8229600"/>
                </a:lnTo>
                <a:lnTo>
                  <a:pt x="0" y="8229600"/>
                </a:lnTo>
                <a:lnTo>
                  <a:pt x="0" y="0"/>
                </a:lnTo>
                <a:close/>
              </a:path>
            </a:pathLst>
          </a:custGeom>
          <a:blipFill>
            <a:blip r:embed="rId7"/>
            <a:stretch>
              <a:fillRect/>
            </a:stretch>
          </a:blipFill>
        </p:spPr>
        <p:txBody>
          <a:bodyPr/>
          <a:lstStyle/>
          <a:p>
            <a:endParaRPr lang="zh-TW" altLang="en-US"/>
          </a:p>
        </p:txBody>
      </p:sp>
      <p:sp>
        <p:nvSpPr>
          <p:cNvPr id="17" name="Freeform 18">
            <a:extLst>
              <a:ext uri="{FF2B5EF4-FFF2-40B4-BE49-F238E27FC236}">
                <a16:creationId xmlns:a16="http://schemas.microsoft.com/office/drawing/2014/main" id="{C08A97DF-008B-B03C-275D-83C90F0189B1}"/>
              </a:ext>
            </a:extLst>
          </p:cNvPr>
          <p:cNvSpPr/>
          <p:nvPr/>
        </p:nvSpPr>
        <p:spPr>
          <a:xfrm>
            <a:off x="6228636" y="5723908"/>
            <a:ext cx="1389780" cy="3400073"/>
          </a:xfrm>
          <a:custGeom>
            <a:avLst/>
            <a:gdLst/>
            <a:ahLst/>
            <a:cxnLst/>
            <a:rect l="l" t="t" r="r" b="b"/>
            <a:pathLst>
              <a:path w="3363849" h="8229600">
                <a:moveTo>
                  <a:pt x="0" y="0"/>
                </a:moveTo>
                <a:lnTo>
                  <a:pt x="3363849" y="0"/>
                </a:lnTo>
                <a:lnTo>
                  <a:pt x="3363849" y="8229600"/>
                </a:lnTo>
                <a:lnTo>
                  <a:pt x="0" y="8229600"/>
                </a:lnTo>
                <a:lnTo>
                  <a:pt x="0" y="0"/>
                </a:lnTo>
                <a:close/>
              </a:path>
            </a:pathLst>
          </a:custGeom>
          <a:blipFill>
            <a:blip r:embed="rId8"/>
            <a:stretch>
              <a:fillRect/>
            </a:stretch>
          </a:blipFill>
        </p:spPr>
        <p:txBody>
          <a:bodyPr/>
          <a:lstStyle/>
          <a:p>
            <a:endParaRPr lang="zh-TW" altLang="en-US"/>
          </a:p>
        </p:txBody>
      </p:sp>
      <p:pic>
        <p:nvPicPr>
          <p:cNvPr id="19" name="圖片 18" descr="一張含有 圖形, 美工圖案, 平面設計, 設計 的圖片&#10;&#10;自動產生的描述">
            <a:extLst>
              <a:ext uri="{FF2B5EF4-FFF2-40B4-BE49-F238E27FC236}">
                <a16:creationId xmlns:a16="http://schemas.microsoft.com/office/drawing/2014/main" id="{55B7FDC6-0B60-1175-0F59-BF3524619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8843" y="5984192"/>
            <a:ext cx="2640489" cy="2640489"/>
          </a:xfrm>
          <a:prstGeom prst="rect">
            <a:avLst/>
          </a:prstGeom>
        </p:spPr>
      </p:pic>
    </p:spTree>
    <p:extLst>
      <p:ext uri="{BB962C8B-B14F-4D97-AF65-F5344CB8AC3E}">
        <p14:creationId xmlns:p14="http://schemas.microsoft.com/office/powerpoint/2010/main" val="280765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6284</TotalTime>
  <Words>4289</Words>
  <Application>Microsoft Office PowerPoint</Application>
  <PresentationFormat>自訂</PresentationFormat>
  <Paragraphs>516</Paragraphs>
  <Slides>57</Slides>
  <Notes>43</Notes>
  <HiddenSlides>1</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57</vt:i4>
      </vt:variant>
    </vt:vector>
  </HeadingPairs>
  <TitlesOfParts>
    <vt:vector size="68" baseType="lpstr">
      <vt:lpstr>Arial</vt:lpstr>
      <vt:lpstr>Assistant</vt:lpstr>
      <vt:lpstr>Aptos</vt:lpstr>
      <vt:lpstr>Montserrat Classic</vt:lpstr>
      <vt:lpstr>Calibri</vt:lpstr>
      <vt:lpstr>華康儷宋 Std W5</vt:lpstr>
      <vt:lpstr>Arimo</vt:lpstr>
      <vt:lpstr>Wingdings</vt:lpstr>
      <vt:lpstr>Segoe UI Black</vt:lpstr>
      <vt:lpstr>華康儷宋 Std W3</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190498 lily</dc:creator>
  <cp:lastModifiedBy>190498 lily</cp:lastModifiedBy>
  <cp:revision>2</cp:revision>
  <dcterms:created xsi:type="dcterms:W3CDTF">2006-08-16T00:00:00Z</dcterms:created>
  <dcterms:modified xsi:type="dcterms:W3CDTF">2024-05-06T16:59:52Z</dcterms:modified>
  <dc:identifier>DAGECo2Y2EI</dc:identifier>
</cp:coreProperties>
</file>