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5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-43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C5B22-9570-406B-96AA-22D3EA5ABAB1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0009-8A3A-4F6B-95B2-F8940C9E0D6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91489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因為</a:t>
            </a:r>
            <a:r>
              <a:rPr lang="en-US" altLang="zh-TW" dirty="0"/>
              <a:t>expected var 5&lt; expected var1 </a:t>
            </a:r>
            <a:r>
              <a:rPr lang="zh-TW" altLang="en-US" dirty="0"/>
              <a:t>老師只是比較</a:t>
            </a:r>
            <a:r>
              <a:rPr lang="en-US" altLang="zh-TW" dirty="0"/>
              <a:t>split1 / split5 </a:t>
            </a:r>
            <a:r>
              <a:rPr lang="zh-TW" altLang="en-US" dirty="0"/>
              <a:t>但是你必須確認所有的</a:t>
            </a:r>
            <a:r>
              <a:rPr lang="en-US" altLang="zh-TW" dirty="0"/>
              <a:t>split </a:t>
            </a:r>
            <a:r>
              <a:rPr lang="zh-TW" altLang="en-US" dirty="0"/>
              <a:t>但期末沒有這麼多時間 老師給的題目會很乾淨 他說的</a:t>
            </a:r>
            <a:r>
              <a:rPr lang="en-US" altLang="zh-TW"/>
              <a:t>..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0009-8A3A-4F6B-95B2-F8940C9E0D6D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4077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有要做決策樹 </a:t>
            </a:r>
            <a:r>
              <a:rPr lang="en-US" altLang="zh-TW" dirty="0"/>
              <a:t>/ gradient boasting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0009-8A3A-4F6B-95B2-F8940C9E0D6D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71769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BAB-F6F3-4D0F-BBFE-4849BFCCFF82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89A7-E886-4D50-ADB1-7E29640784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4329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BAB-F6F3-4D0F-BBFE-4849BFCCFF82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89A7-E886-4D50-ADB1-7E29640784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9912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BAB-F6F3-4D0F-BBFE-4849BFCCFF82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89A7-E886-4D50-ADB1-7E29640784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1350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37200" cy="5105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6146800" y="1371600"/>
            <a:ext cx="5537200" cy="2476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6146800" y="4000500"/>
            <a:ext cx="5537200" cy="24765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6BDA93-CBFB-4BA1-AEC6-C3C5B8889C57}" type="datetime4">
              <a:rPr lang="zh-TW" altLang="en-US"/>
              <a:pPr>
                <a:defRPr/>
              </a:pPr>
              <a:t>112年12月5日星期二</a:t>
            </a:fld>
            <a:endParaRPr lang="en-US" altLang="zh-TW"/>
          </a:p>
        </p:txBody>
      </p:sp>
      <p:sp>
        <p:nvSpPr>
          <p:cNvPr id="7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8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0688FD-42A9-4F9A-A3D7-213D1CEF1CF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01661412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06400" y="381000"/>
            <a:ext cx="11203517" cy="6096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06400" y="1371600"/>
            <a:ext cx="5537200" cy="5105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46800" y="1371600"/>
            <a:ext cx="5537200" cy="51054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205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E3706D-83EB-4261-A6C9-02602B318283}" type="datetime4">
              <a:rPr lang="zh-TW" altLang="en-US"/>
              <a:pPr>
                <a:defRPr/>
              </a:pPr>
              <a:t>112年12月5日星期二</a:t>
            </a:fld>
            <a:endParaRPr lang="en-US" altLang="zh-TW"/>
          </a:p>
        </p:txBody>
      </p:sp>
      <p:sp>
        <p:nvSpPr>
          <p:cNvPr id="6" name="Rectangle 206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Rectangle 206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E6857A-76AB-45A5-9EA2-0727F8B498F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1014383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BAB-F6F3-4D0F-BBFE-4849BFCCFF82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89A7-E886-4D50-ADB1-7E29640784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5553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BAB-F6F3-4D0F-BBFE-4849BFCCFF82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89A7-E886-4D50-ADB1-7E29640784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476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BAB-F6F3-4D0F-BBFE-4849BFCCFF82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89A7-E886-4D50-ADB1-7E29640784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702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BAB-F6F3-4D0F-BBFE-4849BFCCFF82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89A7-E886-4D50-ADB1-7E29640784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53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BAB-F6F3-4D0F-BBFE-4849BFCCFF82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89A7-E886-4D50-ADB1-7E29640784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392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BAB-F6F3-4D0F-BBFE-4849BFCCFF82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89A7-E886-4D50-ADB1-7E29640784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6769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BAB-F6F3-4D0F-BBFE-4849BFCCFF82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89A7-E886-4D50-ADB1-7E29640784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81988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0BAB-F6F3-4D0F-BBFE-4849BFCCFF82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689A7-E886-4D50-ADB1-7E29640784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385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F0BAB-F6F3-4D0F-BBFE-4849BFCCFF82}" type="datetimeFigureOut">
              <a:rPr lang="zh-TW" altLang="en-US" smtClean="0"/>
              <a:t>2023/12/5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689A7-E886-4D50-ADB1-7E29640784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346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machine-learning-part-18-boosting-algorithms-gradient-boosting-in-python-ef5ae6965be4" TargetMode="External"/><Relationship Id="rId7" Type="http://schemas.openxmlformats.org/officeDocument/2006/relationships/hyperlink" Target="https://towardsdatascience.com/battle-of-the-ensemble-random-forest-vs-gradient-boosting-6fbfed14cb7" TargetMode="External"/><Relationship Id="rId2" Type="http://schemas.openxmlformats.org/officeDocument/2006/relationships/hyperlink" Target="https://medium.com/analytics-vidhya/regression-trees-decision-tree-for-regression-machine-learning-e4d7525d8047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towardsdatascience.com/machine-learning-basics-decision-tree-regression-1d73ea003fda" TargetMode="External"/><Relationship Id="rId5" Type="http://schemas.openxmlformats.org/officeDocument/2006/relationships/hyperlink" Target="https://medium.com/@cwchang/gradient-boosting-%E7%B0%A1%E4%BB%8B-f3a578ae7205" TargetMode="External"/><Relationship Id="rId4" Type="http://schemas.openxmlformats.org/officeDocument/2006/relationships/hyperlink" Target="https://www.ccs.neu.edu/home/vip/teach/MLcourse/4_boosting/slides/gradient_boosting.pdf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Ensemble methods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801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日期版面配置區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93840A10-0F93-4456-A615-B43C53B72F45}" type="datetime4">
              <a:rPr lang="zh-TW" altLang="en-US" smtClean="0">
                <a:ea typeface="新細明體" charset="-120"/>
              </a:rPr>
              <a:pPr/>
              <a:t>112年12月5日星期二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3796" name="頁尾版面配置區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33797" name="投影片編號版面配置區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C38FC41-5629-47EC-BD3F-E49CAD33A720}" type="slidenum">
              <a:rPr lang="zh-TW" altLang="en-US" smtClean="0">
                <a:ea typeface="新細明體" charset="-120"/>
              </a:rPr>
              <a:pPr/>
              <a:t>10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37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sz="3200" dirty="0">
                <a:ea typeface="新細明體" charset="-120"/>
              </a:rPr>
              <a:t>To </a:t>
            </a:r>
            <a:r>
              <a:rPr lang="en-US" altLang="zh-TW" sz="3200" dirty="0" err="1">
                <a:ea typeface="新細明體" charset="-120"/>
              </a:rPr>
              <a:t>calssify</a:t>
            </a:r>
            <a:r>
              <a:rPr lang="en-US" altLang="zh-TW" sz="3200" dirty="0">
                <a:ea typeface="新細明體" charset="-120"/>
              </a:rPr>
              <a:t> tuple X</a:t>
            </a:r>
          </a:p>
        </p:txBody>
      </p:sp>
      <p:sp>
        <p:nvSpPr>
          <p:cNvPr id="337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371600"/>
            <a:ext cx="6248400" cy="5105400"/>
          </a:xfrm>
        </p:spPr>
        <p:txBody>
          <a:bodyPr/>
          <a:lstStyle/>
          <a:p>
            <a:pPr eaLnBrk="1" hangingPunct="1"/>
            <a:r>
              <a:rPr lang="en-US" altLang="zh-TW" sz="1800" dirty="0">
                <a:ea typeface="新細明體" charset="-120"/>
              </a:rPr>
              <a:t>Initialize weight of each class to 0;</a:t>
            </a:r>
          </a:p>
          <a:p>
            <a:pPr eaLnBrk="1" hangingPunct="1"/>
            <a:r>
              <a:rPr lang="en-US" altLang="zh-TW" sz="1800" dirty="0">
                <a:ea typeface="新細明體" charset="-120"/>
              </a:rPr>
              <a:t>For </a:t>
            </a:r>
            <a:r>
              <a:rPr lang="en-US" altLang="zh-TW" sz="1800" dirty="0" err="1">
                <a:ea typeface="新細明體" charset="-120"/>
              </a:rPr>
              <a:t>i</a:t>
            </a:r>
            <a:r>
              <a:rPr lang="en-US" altLang="zh-TW" sz="1800" dirty="0">
                <a:ea typeface="新細明體" charset="-120"/>
              </a:rPr>
              <a:t>=1 to k do  //for each classifier:</a:t>
            </a:r>
          </a:p>
          <a:p>
            <a:pPr eaLnBrk="1" hangingPunct="1"/>
            <a:r>
              <a:rPr lang="en-US" altLang="zh-TW" sz="1800" dirty="0">
                <a:ea typeface="新細明體" charset="-120"/>
              </a:rPr>
              <a:t>    </a:t>
            </a:r>
            <a:r>
              <a:rPr lang="en-US" altLang="zh-TW" sz="1800" dirty="0" err="1">
                <a:ea typeface="新細明體" charset="-120"/>
              </a:rPr>
              <a:t>w</a:t>
            </a:r>
            <a:r>
              <a:rPr lang="en-US" altLang="zh-TW" sz="1800" baseline="-25000" dirty="0" err="1">
                <a:ea typeface="新細明體" charset="-120"/>
              </a:rPr>
              <a:t>i</a:t>
            </a:r>
            <a:r>
              <a:rPr lang="en-US" altLang="zh-TW" sz="1800" dirty="0">
                <a:ea typeface="新細明體" charset="-120"/>
              </a:rPr>
              <a:t>=                         ;// weight of the classifier’s vote</a:t>
            </a:r>
          </a:p>
          <a:p>
            <a:pPr eaLnBrk="1" hangingPunct="1"/>
            <a:r>
              <a:rPr lang="en-US" altLang="zh-TW" sz="1800" dirty="0">
                <a:ea typeface="新細明體" charset="-120"/>
              </a:rPr>
              <a:t>   c=</a:t>
            </a:r>
            <a:r>
              <a:rPr lang="en-US" altLang="zh-TW" sz="1800" dirty="0" err="1">
                <a:ea typeface="新細明體" charset="-120"/>
              </a:rPr>
              <a:t>M</a:t>
            </a:r>
            <a:r>
              <a:rPr lang="en-US" altLang="zh-TW" sz="1800" baseline="-25000" dirty="0" err="1">
                <a:ea typeface="新細明體" charset="-120"/>
              </a:rPr>
              <a:t>i</a:t>
            </a:r>
            <a:r>
              <a:rPr lang="en-US" altLang="zh-TW" sz="1800" dirty="0">
                <a:ea typeface="新細明體" charset="-120"/>
              </a:rPr>
              <a:t>(X);// get class prediction for X from </a:t>
            </a:r>
            <a:r>
              <a:rPr lang="en-US" altLang="zh-TW" sz="1800" dirty="0" err="1">
                <a:ea typeface="新細明體" charset="-120"/>
              </a:rPr>
              <a:t>M</a:t>
            </a:r>
            <a:r>
              <a:rPr lang="en-US" altLang="zh-TW" sz="1800" baseline="-25000" dirty="0" err="1">
                <a:ea typeface="新細明體" charset="-120"/>
              </a:rPr>
              <a:t>i</a:t>
            </a:r>
            <a:endParaRPr lang="en-US" altLang="zh-TW" sz="1800" baseline="-25000" dirty="0">
              <a:ea typeface="新細明體" charset="-120"/>
            </a:endParaRPr>
          </a:p>
          <a:p>
            <a:pPr eaLnBrk="1" hangingPunct="1"/>
            <a:r>
              <a:rPr lang="en-US" altLang="zh-TW" sz="1800" dirty="0">
                <a:ea typeface="新細明體" charset="-120"/>
              </a:rPr>
              <a:t>   add </a:t>
            </a:r>
            <a:r>
              <a:rPr lang="en-US" altLang="zh-TW" sz="1800" dirty="0" err="1">
                <a:ea typeface="新細明體" charset="-120"/>
              </a:rPr>
              <a:t>w</a:t>
            </a:r>
            <a:r>
              <a:rPr lang="en-US" altLang="zh-TW" sz="1800" baseline="-25000" dirty="0" err="1">
                <a:ea typeface="新細明體" charset="-120"/>
              </a:rPr>
              <a:t>i</a:t>
            </a:r>
            <a:r>
              <a:rPr lang="en-US" altLang="zh-TW" sz="1800" dirty="0">
                <a:ea typeface="新細明體" charset="-120"/>
              </a:rPr>
              <a:t> to weight for class c</a:t>
            </a:r>
          </a:p>
          <a:p>
            <a:pPr eaLnBrk="1" hangingPunct="1"/>
            <a:r>
              <a:rPr lang="en-US" altLang="zh-TW" sz="1800" dirty="0" err="1">
                <a:ea typeface="新細明體" charset="-120"/>
              </a:rPr>
              <a:t>Endfor</a:t>
            </a:r>
            <a:r>
              <a:rPr lang="en-US" altLang="zh-TW" sz="1800" dirty="0">
                <a:ea typeface="新細明體" charset="-120"/>
              </a:rPr>
              <a:t> </a:t>
            </a:r>
          </a:p>
          <a:p>
            <a:pPr eaLnBrk="1" hangingPunct="1"/>
            <a:r>
              <a:rPr lang="en-US" altLang="zh-TW" sz="1800" dirty="0">
                <a:ea typeface="新細明體" charset="-120"/>
              </a:rPr>
              <a:t>Return the class with the largest weight;</a:t>
            </a:r>
          </a:p>
        </p:txBody>
      </p:sp>
      <p:graphicFrame>
        <p:nvGraphicFramePr>
          <p:cNvPr id="3379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048000" y="1981200"/>
          <a:ext cx="14478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3920" imgH="215640" progId="Equation.DSMT4">
                  <p:embed/>
                </p:oleObj>
              </mc:Choice>
              <mc:Fallback>
                <p:oleObj name="Equation" r:id="rId2" imgW="583920" imgH="215640" progId="Equation.DSMT4">
                  <p:embed/>
                  <p:pic>
                    <p:nvPicPr>
                      <p:cNvPr id="337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981200"/>
                        <a:ext cx="1447800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0393207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b="1" dirty="0"/>
              <a:t>Regression</a:t>
            </a:r>
            <a:r>
              <a:rPr lang="en-US" altLang="zh-TW" dirty="0"/>
              <a:t> </a:t>
            </a:r>
            <a:r>
              <a:rPr lang="en-US" altLang="zh-TW" b="1" dirty="0"/>
              <a:t>tree</a:t>
            </a:r>
            <a:endParaRPr lang="zh-TW" altLang="en-US" b="1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06400" y="1371600"/>
            <a:ext cx="10867025" cy="5105400"/>
          </a:xfrm>
        </p:spPr>
        <p:txBody>
          <a:bodyPr/>
          <a:lstStyle/>
          <a:p>
            <a:r>
              <a:rPr lang="en-US" altLang="zh-TW" dirty="0"/>
              <a:t>Decision tree for regression</a:t>
            </a:r>
          </a:p>
          <a:p>
            <a:r>
              <a:rPr lang="en-US" altLang="zh-TW" dirty="0"/>
              <a:t>Minimize expected variance in splitting a node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43334135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Reference  links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1828800" y="1371600"/>
            <a:ext cx="8001000" cy="5105400"/>
          </a:xfrm>
        </p:spPr>
        <p:txBody>
          <a:bodyPr/>
          <a:lstStyle/>
          <a:p>
            <a:r>
              <a:rPr lang="en-US" altLang="zh-TW" dirty="0">
                <a:hlinkClick r:id="rId2"/>
              </a:rPr>
              <a:t>Decision tree regression</a:t>
            </a:r>
            <a:endParaRPr lang="en-US" altLang="zh-TW" dirty="0"/>
          </a:p>
          <a:p>
            <a:r>
              <a:rPr lang="en-US" altLang="zh-TW" dirty="0">
                <a:hlinkClick r:id="rId3"/>
              </a:rPr>
              <a:t>gradient-boosting-explained</a:t>
            </a:r>
            <a:endParaRPr lang="en-US" altLang="zh-TW" dirty="0"/>
          </a:p>
          <a:p>
            <a:r>
              <a:rPr lang="en-US" altLang="zh-TW" dirty="0">
                <a:hlinkClick r:id="rId4"/>
              </a:rPr>
              <a:t>Math-in-gradient-boosting</a:t>
            </a:r>
            <a:endParaRPr lang="en-US" altLang="zh-TW" dirty="0">
              <a:hlinkClick r:id="" action="ppaction://noaction"/>
            </a:endParaRPr>
          </a:p>
          <a:p>
            <a:r>
              <a:rPr lang="en-US" altLang="zh-TW" dirty="0">
                <a:hlinkClick r:id="" action="ppaction://noaction"/>
              </a:rPr>
              <a:t>Battle between random forest and gradient boosting</a:t>
            </a:r>
            <a:endParaRPr lang="en-US" altLang="zh-TW" dirty="0"/>
          </a:p>
          <a:p>
            <a:r>
              <a:rPr lang="en-US" altLang="zh-TW" dirty="0">
                <a:hlinkClick r:id="rId5"/>
              </a:rPr>
              <a:t>Explained-in-Chinese</a:t>
            </a:r>
            <a:endParaRPr lang="en-US" altLang="zh-TW" dirty="0"/>
          </a:p>
          <a:p>
            <a:r>
              <a:rPr lang="en-US" altLang="zh-TW" dirty="0">
                <a:hlinkClick r:id="rId6"/>
              </a:rPr>
              <a:t>Decision tree for regression</a:t>
            </a:r>
            <a:endParaRPr lang="en-US" altLang="zh-TW" dirty="0">
              <a:hlinkClick r:id="rId7"/>
            </a:endParaRP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E3706D-83EB-4261-A6C9-02602B318283}" type="datetime4">
              <a:rPr lang="zh-TW" altLang="en-US" smtClean="0"/>
              <a:pPr>
                <a:defRPr/>
              </a:pPr>
              <a:t>112年12月5日星期二</a:t>
            </a:fld>
            <a:endParaRPr lang="en-US" altLang="zh-TW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TW" altLang="en-US"/>
              <a:t>Data Mining: Concepts and Techniques</a:t>
            </a:r>
            <a:endParaRPr lang="en-US" alt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E6857A-76AB-45A5-9EA2-0727F8B498FF}" type="slidenum">
              <a:rPr lang="zh-TW" altLang="en-US" smtClean="0"/>
              <a:pPr>
                <a:defRPr/>
              </a:pPr>
              <a:t>12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501939682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Decision Tree Splitting Method #1: Reduction in Variance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86482" y="1910235"/>
            <a:ext cx="10515600" cy="4045722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Reduction in Variance is a method for </a:t>
            </a:r>
            <a:r>
              <a:rPr lang="en-US" altLang="zh-TW" sz="3200" dirty="0">
                <a:solidFill>
                  <a:srgbClr val="FF0000"/>
                </a:solidFill>
              </a:rPr>
              <a:t>splitting the node used when the target variable is continuous</a:t>
            </a:r>
            <a:r>
              <a:rPr lang="en-US" altLang="zh-TW" sz="3200" dirty="0"/>
              <a:t>, i.e., regression problems. It is so-called because it uses variance to decide the feature to split a node into child nodes.</a:t>
            </a:r>
          </a:p>
          <a:p>
            <a:endParaRPr lang="en-US" altLang="zh-TW" sz="3200" dirty="0"/>
          </a:p>
          <a:p>
            <a:endParaRPr lang="en-US" altLang="zh-TW" sz="3200" dirty="0"/>
          </a:p>
          <a:p>
            <a:endParaRPr lang="en-US" altLang="zh-TW" sz="3200" dirty="0"/>
          </a:p>
          <a:p>
            <a:r>
              <a:rPr lang="en-US" altLang="zh-TW" sz="3200" dirty="0"/>
              <a:t>Variance is used for calculating the homogeneity of a node. If a node is entirely homogeneous, then the variance is zero.</a:t>
            </a:r>
          </a:p>
          <a:p>
            <a:endParaRPr lang="en-US" altLang="zh-TW" sz="3200" dirty="0"/>
          </a:p>
          <a:p>
            <a:endParaRPr lang="zh-TW" altLang="en-US" sz="3200" dirty="0"/>
          </a:p>
        </p:txBody>
      </p:sp>
      <p:pic>
        <p:nvPicPr>
          <p:cNvPr id="1026" name="Picture 2" descr="variance reduction in varianc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8025" y="4421531"/>
            <a:ext cx="4936133" cy="108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4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altLang="zh-TW" sz="3200" dirty="0">
                <a:solidFill>
                  <a:prstClr val="black"/>
                </a:solidFill>
              </a:rPr>
              <a:t>Steps to split a decision tree using reduction in variance:</a:t>
            </a:r>
          </a:p>
          <a:p>
            <a:pPr lvl="0"/>
            <a:endParaRPr lang="en-US" altLang="zh-TW" sz="3200" dirty="0">
              <a:solidFill>
                <a:prstClr val="black"/>
              </a:solidFill>
            </a:endParaRP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800" dirty="0">
                <a:solidFill>
                  <a:prstClr val="black"/>
                </a:solidFill>
              </a:rPr>
              <a:t>For each split, individually calculate the variance of each child node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800" dirty="0">
                <a:solidFill>
                  <a:prstClr val="black"/>
                </a:solidFill>
              </a:rPr>
              <a:t>Calculate the variance of each split as the weighted average variance of child nodes </a:t>
            </a:r>
            <a:r>
              <a:rPr lang="en-US" altLang="zh-TW" sz="2800" dirty="0">
                <a:solidFill>
                  <a:srgbClr val="FF0000"/>
                </a:solidFill>
              </a:rPr>
              <a:t>(minimize expected variance</a:t>
            </a:r>
            <a:r>
              <a:rPr lang="en-US" altLang="zh-TW" sz="2800" dirty="0">
                <a:solidFill>
                  <a:prstClr val="black"/>
                </a:solidFill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800" dirty="0">
                <a:solidFill>
                  <a:prstClr val="black"/>
                </a:solidFill>
              </a:rPr>
              <a:t>Select the split with the lowest expected variance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800" dirty="0">
                <a:solidFill>
                  <a:prstClr val="black"/>
                </a:solidFill>
              </a:rPr>
              <a:t>Perform steps 1-3 until completely homogeneous nodes are achieved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TW" sz="2800" dirty="0">
                <a:solidFill>
                  <a:prstClr val="black"/>
                </a:solidFill>
              </a:rPr>
              <a:t>To prevent overfitting, restrict a minimum number of samples in a child node. You can set this parameter.</a:t>
            </a:r>
            <a:endParaRPr lang="zh-TW" altLang="en-US" sz="2800" dirty="0">
              <a:solidFill>
                <a:prstClr val="black"/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12998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func>
                            <m:func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  <m:r>
                                <m:rPr>
                                  <m:sty m:val="p"/>
                                </m:rPr>
                                <a:rPr lang="en-US" altLang="zh-TW" b="0" i="0" smtClean="0">
                                  <a:latin typeface="Cambria Math" panose="02040503050406030204" pitchFamily="18" charset="0"/>
                                </a:rPr>
                                <m:t>rg</m:t>
                              </m:r>
                            </m:fName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𝑚𝑖𝑛</m:t>
                              </m:r>
                            </m:e>
                          </m:func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sup>
                          </m:sSub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=1,…,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mr>
                    </m:m>
                  </m:oMath>
                </a14:m>
                <a:r>
                  <a:rPr lang="en-US" altLang="zh-TW" b="0" dirty="0"/>
                  <a:t>   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altLang="zh-TW" dirty="0" err="1"/>
                  <a:t>var</a:t>
                </a:r>
                <a:r>
                  <a:rPr lang="en-US" altLang="zh-TW" dirty="0"/>
                  <a:t>(</a:t>
                </a:r>
                <a:r>
                  <a:rPr lang="en-US" altLang="zh-TW" dirty="0" err="1"/>
                  <a:t>Y</a:t>
                </a:r>
                <a:r>
                  <a:rPr lang="en-US" altLang="zh-TW" baseline="-25000" dirty="0" err="1"/>
                  <a:t>l</a:t>
                </a:r>
                <a:r>
                  <a:rPr lang="en-US" altLang="zh-TW" dirty="0"/>
                  <a:t>) +</a:t>
                </a:r>
                <a:r>
                  <a:rPr lang="en-US" altLang="zh-TW" dirty="0" err="1"/>
                  <a:t>P</a:t>
                </a:r>
                <a:r>
                  <a:rPr lang="en-US" altLang="zh-TW" baseline="-25000" dirty="0" err="1"/>
                  <a:t>r</a:t>
                </a:r>
                <a:r>
                  <a:rPr lang="en-US" altLang="zh-TW" dirty="0" err="1"/>
                  <a:t>Var</a:t>
                </a:r>
                <a:r>
                  <a:rPr lang="en-US" altLang="zh-TW" dirty="0"/>
                  <a:t>(</a:t>
                </a:r>
                <a:r>
                  <a:rPr lang="en-US" altLang="zh-TW" dirty="0" err="1"/>
                  <a:t>Y</a:t>
                </a:r>
                <a:r>
                  <a:rPr lang="en-US" altLang="zh-TW" baseline="-25000" dirty="0" err="1"/>
                  <a:t>r</a:t>
                </a:r>
                <a:r>
                  <a:rPr lang="en-US" altLang="zh-TW" dirty="0"/>
                  <a:t>)]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TW" dirty="0"/>
                  <a:t> : variable j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𝑏𝑒𝑠𝑡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𝑠𝑝𝑙𝑖𝑡𝑡𝑖𝑛𝑔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𝑣𝑎𝑙𝑢𝑒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𝑣𝑎𝑟𝑖𝑎𝑏𝑙𝑒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endParaRPr lang="en-US" altLang="zh-TW" dirty="0"/>
              </a:p>
              <a:p>
                <a:r>
                  <a:rPr lang="en-US" altLang="zh-TW" dirty="0"/>
                  <a:t>Divide the dataset at a node into two parts to minimize the expected variance</a:t>
                </a:r>
              </a:p>
              <a:p>
                <a:r>
                  <a:rPr lang="en-US" altLang="zh-TW" dirty="0"/>
                  <a:t>Divide into two parts with maximum homogeneity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50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</p:nvPr>
        </p:nvGraphicFramePr>
        <p:xfrm>
          <a:off x="5486400" y="2458244"/>
          <a:ext cx="2051222" cy="3423570"/>
        </p:xfrm>
        <a:graphic>
          <a:graphicData uri="http://schemas.openxmlformats.org/drawingml/2006/table">
            <a:tbl>
              <a:tblPr/>
              <a:tblGrid>
                <a:gridCol w="1025611">
                  <a:extLst>
                    <a:ext uri="{9D8B030D-6E8A-4147-A177-3AD203B41FA5}">
                      <a16:colId xmlns:a16="http://schemas.microsoft.com/office/drawing/2014/main" val="2885473155"/>
                    </a:ext>
                  </a:extLst>
                </a:gridCol>
                <a:gridCol w="1025611">
                  <a:extLst>
                    <a:ext uri="{9D8B030D-6E8A-4147-A177-3AD203B41FA5}">
                      <a16:colId xmlns:a16="http://schemas.microsoft.com/office/drawing/2014/main" val="2983261647"/>
                    </a:ext>
                  </a:extLst>
                </a:gridCol>
              </a:tblGrid>
              <a:tr h="228238"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X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Y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8305604"/>
                  </a:ext>
                </a:extLst>
              </a:tr>
              <a:tr h="2282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5080476"/>
                  </a:ext>
                </a:extLst>
              </a:tr>
              <a:tr h="2282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843411"/>
                  </a:ext>
                </a:extLst>
              </a:tr>
              <a:tr h="2282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798321"/>
                  </a:ext>
                </a:extLst>
              </a:tr>
              <a:tr h="2282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1.1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528740"/>
                  </a:ext>
                </a:extLst>
              </a:tr>
              <a:tr h="2282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508501"/>
                  </a:ext>
                </a:extLst>
              </a:tr>
              <a:tr h="2282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5.5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6872676"/>
                  </a:ext>
                </a:extLst>
              </a:tr>
              <a:tr h="2282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6.1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4710869"/>
                  </a:ext>
                </a:extLst>
              </a:tr>
              <a:tr h="2282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8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6.7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161850"/>
                  </a:ext>
                </a:extLst>
              </a:tr>
              <a:tr h="2282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6.4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5437294"/>
                  </a:ext>
                </a:extLst>
              </a:tr>
              <a:tr h="2282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383735"/>
                  </a:ext>
                </a:extLst>
              </a:tr>
              <a:tr h="2282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6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3360647"/>
                  </a:ext>
                </a:extLst>
              </a:tr>
              <a:tr h="2282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3022223"/>
                  </a:ext>
                </a:extLst>
              </a:tr>
              <a:tr h="2282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1103872"/>
                  </a:ext>
                </a:extLst>
              </a:tr>
              <a:tr h="228238"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14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zh-TW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新細明體" panose="02020500000000000000" pitchFamily="18" charset="-120"/>
                          <a:ea typeface="新細明體" panose="02020500000000000000" pitchFamily="18" charset="-120"/>
                        </a:rPr>
                        <a:t>3.1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301647"/>
                  </a:ext>
                </a:extLst>
              </a:tr>
            </a:tbl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1000897" y="2458244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Split 1: X=(1+2)/2=1.5</a:t>
            </a:r>
            <a:endParaRPr lang="zh-TW" altLang="en-US" u="sng" dirty="0"/>
          </a:p>
        </p:txBody>
      </p:sp>
      <p:sp>
        <p:nvSpPr>
          <p:cNvPr id="8" name="文字方塊 7"/>
          <p:cNvSpPr txBox="1"/>
          <p:nvPr/>
        </p:nvSpPr>
        <p:spPr>
          <a:xfrm>
            <a:off x="838200" y="3472249"/>
            <a:ext cx="41848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Expected  </a:t>
            </a:r>
            <a:r>
              <a:rPr lang="en-US" altLang="zh-TW" dirty="0" err="1"/>
              <a:t>Var</a:t>
            </a:r>
            <a:r>
              <a:rPr lang="en-US" altLang="zh-TW" dirty="0"/>
              <a:t>=1/14*0 +13/14 *(66.24/13) </a:t>
            </a:r>
          </a:p>
          <a:p>
            <a:r>
              <a:rPr lang="en-US" altLang="zh-TW" dirty="0"/>
              <a:t>= </a:t>
            </a:r>
            <a:r>
              <a:rPr lang="en-US" altLang="zh-TW" dirty="0">
                <a:solidFill>
                  <a:srgbClr val="FF0000"/>
                </a:solidFill>
              </a:rPr>
              <a:t>66.24/14=4.73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9" name="文字方塊 8"/>
          <p:cNvSpPr txBox="1"/>
          <p:nvPr/>
        </p:nvSpPr>
        <p:spPr>
          <a:xfrm>
            <a:off x="1000897" y="4337222"/>
            <a:ext cx="11368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Mean=3.9</a:t>
            </a:r>
          </a:p>
          <a:p>
            <a:r>
              <a:rPr lang="en-US" altLang="zh-TW" dirty="0" err="1"/>
              <a:t>Var</a:t>
            </a:r>
            <a:r>
              <a:rPr lang="en-US" altLang="zh-TW" dirty="0"/>
              <a:t>=66.24</a:t>
            </a:r>
          </a:p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8196647" y="2546976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X=(5+6)/2=5.5</a:t>
            </a:r>
            <a:endParaRPr lang="zh-TW" altLang="en-US" u="sng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8213020" y="3010584"/>
            <a:ext cx="12538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Mean=1.14</a:t>
            </a:r>
          </a:p>
          <a:p>
            <a:r>
              <a:rPr lang="en-US" altLang="zh-TW" dirty="0" err="1"/>
              <a:t>Var</a:t>
            </a:r>
            <a:r>
              <a:rPr lang="en-US" altLang="zh-TW" dirty="0"/>
              <a:t>=0.112</a:t>
            </a:r>
          </a:p>
          <a:p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8332101" y="4364058"/>
            <a:ext cx="12538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Mean=5.11</a:t>
            </a:r>
          </a:p>
          <a:p>
            <a:r>
              <a:rPr lang="en-US" altLang="zh-TW" dirty="0" err="1"/>
              <a:t>Var</a:t>
            </a:r>
            <a:r>
              <a:rPr lang="en-US" altLang="zh-TW" dirty="0"/>
              <a:t>=18.74</a:t>
            </a:r>
          </a:p>
          <a:p>
            <a:endParaRPr lang="zh-TW" altLang="en-US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057768" y="6064822"/>
            <a:ext cx="4654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Expected  </a:t>
            </a:r>
            <a:r>
              <a:rPr lang="en-US" altLang="zh-TW" dirty="0" err="1"/>
              <a:t>Var</a:t>
            </a:r>
            <a:r>
              <a:rPr lang="en-US" altLang="zh-TW" dirty="0"/>
              <a:t>=5/14*(0.112/5) +9/14 *(18.74/9)</a:t>
            </a:r>
          </a:p>
          <a:p>
            <a:r>
              <a:rPr lang="en-US" altLang="zh-TW" dirty="0"/>
              <a:t> = </a:t>
            </a:r>
            <a:r>
              <a:rPr lang="en-US" altLang="zh-TW" dirty="0">
                <a:solidFill>
                  <a:srgbClr val="FF0000"/>
                </a:solidFill>
              </a:rPr>
              <a:t>12.09/14=0.86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4" name="橢圓 13"/>
          <p:cNvSpPr/>
          <p:nvPr/>
        </p:nvSpPr>
        <p:spPr>
          <a:xfrm>
            <a:off x="7205377" y="2679083"/>
            <a:ext cx="494271" cy="119867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/>
          <p:cNvCxnSpPr/>
          <p:nvPr/>
        </p:nvCxnSpPr>
        <p:spPr>
          <a:xfrm flipH="1">
            <a:off x="7699648" y="2310714"/>
            <a:ext cx="632453" cy="516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/>
          <p:cNvSpPr txBox="1"/>
          <p:nvPr/>
        </p:nvSpPr>
        <p:spPr>
          <a:xfrm>
            <a:off x="8332101" y="1911690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X&lt;=5.5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7679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62241" y="1825625"/>
            <a:ext cx="706751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2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5198" y="1825625"/>
            <a:ext cx="57816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24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F0(x) uses a </a:t>
            </a:r>
            <a:r>
              <a:rPr lang="en-US" altLang="zh-TW" dirty="0">
                <a:sym typeface="Symbol" panose="05050102010706020507" pitchFamily="18" charset="2"/>
              </a:rPr>
              <a:t> </a:t>
            </a:r>
            <a:r>
              <a:rPr lang="en-US" altLang="zh-TW" dirty="0"/>
              <a:t>constant to predict </a:t>
            </a:r>
            <a:endParaRPr lang="zh-TW" altLang="en-US" dirty="0"/>
          </a:p>
        </p:txBody>
      </p:sp>
      <p:pic>
        <p:nvPicPr>
          <p:cNvPr id="4" name="內容版面配置區 3" descr="https://cdn.analyticsvidhya.com/wp-content/uploads/2018/09/5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68" y="2480153"/>
            <a:ext cx="8204548" cy="246762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3973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EBB6F038-4FB8-4639-A3B1-B92905645BD5}" type="datetime4">
              <a:rPr lang="zh-TW" altLang="en-US" smtClean="0">
                <a:ea typeface="新細明體" charset="-120"/>
              </a:rPr>
              <a:pPr/>
              <a:t>112年12月5日星期二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776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776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FED91D-3678-4285-85A5-E48D9D0EA4BE}" type="slidenum">
              <a:rPr lang="zh-TW" altLang="en-US" smtClean="0">
                <a:ea typeface="新細明體" charset="-120"/>
              </a:rPr>
              <a:pPr/>
              <a:t>2</a:t>
            </a:fld>
            <a:endParaRPr lang="en-US" altLang="zh-TW">
              <a:ea typeface="新細明體" charset="-120"/>
            </a:endParaRPr>
          </a:p>
        </p:txBody>
      </p:sp>
      <p:pic>
        <p:nvPicPr>
          <p:cNvPr id="11776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67400" y="825674"/>
            <a:ext cx="4572000" cy="2163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7766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304800"/>
            <a:ext cx="9372600" cy="6096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zh-TW" sz="3200" b="1" dirty="0">
                <a:ea typeface="新細明體" charset="-120"/>
              </a:rPr>
              <a:t>Ensemble Methods: Increase prediction accuracy using base Learners</a:t>
            </a:r>
          </a:p>
        </p:txBody>
      </p:sp>
      <p:sp>
        <p:nvSpPr>
          <p:cNvPr id="1177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2514600"/>
            <a:ext cx="8458200" cy="4267200"/>
          </a:xfrm>
        </p:spPr>
        <p:txBody>
          <a:bodyPr/>
          <a:lstStyle/>
          <a:p>
            <a:pPr eaLnBrk="1" hangingPunct="1"/>
            <a:r>
              <a:rPr lang="en-US" altLang="zh-TW" sz="2400" dirty="0">
                <a:ea typeface="新細明體" charset="-120"/>
              </a:rPr>
              <a:t>Ensemble methods</a:t>
            </a:r>
          </a:p>
          <a:p>
            <a:pPr lvl="1" eaLnBrk="1" hangingPunct="1"/>
            <a:r>
              <a:rPr lang="en-US" altLang="zh-TW" dirty="0">
                <a:ea typeface="新細明體" charset="-120"/>
              </a:rPr>
              <a:t>Use a combination of models to increase accuracy</a:t>
            </a:r>
          </a:p>
          <a:p>
            <a:pPr lvl="1" eaLnBrk="1" hangingPunct="1"/>
            <a:r>
              <a:rPr lang="en-US" altLang="zh-TW" dirty="0">
                <a:ea typeface="新細明體" charset="-120"/>
              </a:rPr>
              <a:t>Combine a series of k-learned models, M</a:t>
            </a:r>
            <a:r>
              <a:rPr lang="en-US" altLang="zh-TW" baseline="-25000" dirty="0">
                <a:ea typeface="新細明體" charset="-120"/>
              </a:rPr>
              <a:t>1</a:t>
            </a:r>
            <a:r>
              <a:rPr lang="en-US" altLang="zh-TW" dirty="0">
                <a:ea typeface="新細明體" charset="-120"/>
              </a:rPr>
              <a:t>, M</a:t>
            </a:r>
            <a:r>
              <a:rPr lang="en-US" altLang="zh-TW" baseline="-25000" dirty="0">
                <a:ea typeface="新細明體" charset="-120"/>
              </a:rPr>
              <a:t>2</a:t>
            </a:r>
            <a:r>
              <a:rPr lang="en-US" altLang="zh-TW" dirty="0">
                <a:ea typeface="新細明體" charset="-120"/>
              </a:rPr>
              <a:t>, …, M</a:t>
            </a:r>
            <a:r>
              <a:rPr lang="en-US" altLang="zh-TW" baseline="-25000" dirty="0">
                <a:ea typeface="新細明體" charset="-120"/>
              </a:rPr>
              <a:t>k</a:t>
            </a:r>
            <a:r>
              <a:rPr lang="en-US" altLang="zh-TW" dirty="0">
                <a:ea typeface="新細明體" charset="-120"/>
              </a:rPr>
              <a:t>, with the aim of creating an improved model M*</a:t>
            </a:r>
          </a:p>
          <a:p>
            <a:pPr eaLnBrk="1" hangingPunct="1"/>
            <a:r>
              <a:rPr lang="en-US" altLang="zh-TW" sz="2400" dirty="0">
                <a:ea typeface="新細明體" charset="-120"/>
              </a:rPr>
              <a:t>Popular ensemble methods</a:t>
            </a:r>
          </a:p>
          <a:p>
            <a:pPr lvl="1" eaLnBrk="1" hangingPunct="1"/>
            <a:r>
              <a:rPr lang="en-US" altLang="zh-TW" dirty="0">
                <a:ea typeface="新細明體" charset="-120"/>
              </a:rPr>
              <a:t>Bagging: averaging the prediction over a collection of classifiers</a:t>
            </a:r>
          </a:p>
          <a:p>
            <a:pPr lvl="1" eaLnBrk="1" hangingPunct="1"/>
            <a:r>
              <a:rPr lang="en-US" altLang="zh-TW" dirty="0">
                <a:ea typeface="新細明體" charset="-120"/>
              </a:rPr>
              <a:t>Boosting: weighted vote with a collection of classifiers</a:t>
            </a:r>
          </a:p>
        </p:txBody>
      </p:sp>
    </p:spTree>
    <p:extLst>
      <p:ext uri="{BB962C8B-B14F-4D97-AF65-F5344CB8AC3E}">
        <p14:creationId xmlns:p14="http://schemas.microsoft.com/office/powerpoint/2010/main" val="1647560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sym typeface="Symbol" panose="05050102010706020507" pitchFamily="18" charset="2"/>
              </a:rPr>
              <a:t> </a:t>
            </a:r>
            <a:r>
              <a:rPr lang="en-US" altLang="zh-TW" dirty="0">
                <a:sym typeface="Symbol" panose="05050102010706020507" pitchFamily="18" charset="2"/>
              </a:rPr>
              <a:t>Is the mean of </a:t>
            </a:r>
            <a:r>
              <a:rPr lang="en-US" altLang="zh-TW" dirty="0" err="1">
                <a:sym typeface="Symbol" panose="05050102010706020507" pitchFamily="18" charset="2"/>
              </a:rPr>
              <a:t>y</a:t>
            </a:r>
            <a:r>
              <a:rPr lang="en-US" altLang="zh-TW" baseline="-25000" dirty="0" err="1">
                <a:sym typeface="Symbol" panose="05050102010706020507" pitchFamily="18" charset="2"/>
              </a:rPr>
              <a:t>i</a:t>
            </a:r>
            <a:endParaRPr lang="zh-TW" altLang="en-US" baseline="-25000" dirty="0"/>
          </a:p>
        </p:txBody>
      </p:sp>
      <p:pic>
        <p:nvPicPr>
          <p:cNvPr id="4" name="內容版面配置區 3" descr="https://cdn.analyticsvidhya.com/wp-content/uploads/2018/09/6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5699" y="2718148"/>
            <a:ext cx="3419605" cy="16659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0545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Residual y-F0</a:t>
            </a:r>
            <a:endParaRPr lang="zh-TW" altLang="en-US" dirty="0"/>
          </a:p>
        </p:txBody>
      </p:sp>
      <p:pic>
        <p:nvPicPr>
          <p:cNvPr id="4" name="內容版面配置區 3" descr="https://cdn.analyticsvidhya.com/wp-content/uploads/2018/09/table7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9632" y="2079321"/>
            <a:ext cx="5899759" cy="44342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012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a regression stump to predict residuals</a:t>
            </a:r>
            <a:endParaRPr lang="zh-TW" altLang="en-US" dirty="0"/>
          </a:p>
        </p:txBody>
      </p:sp>
      <p:pic>
        <p:nvPicPr>
          <p:cNvPr id="4" name="內容版面配置區 3" descr="https://cdn.analyticsvidhya.com/wp-content/uploads/2018/09/9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784" y="1853851"/>
            <a:ext cx="7402882" cy="4271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8933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F1=F0+h1</a:t>
            </a:r>
            <a:endParaRPr lang="zh-TW" altLang="en-US" dirty="0"/>
          </a:p>
        </p:txBody>
      </p:sp>
      <p:pic>
        <p:nvPicPr>
          <p:cNvPr id="4" name="內容版面配置區 3" descr="https://cdn.analyticsvidhya.com/wp-content/uploads/2018/09/table11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378" y="2029216"/>
            <a:ext cx="6538586" cy="4246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7203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New residuals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5599134" y="1734691"/>
            <a:ext cx="776614" cy="4434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4" name="內容版面配置區 3" descr="https://cdn.analyticsvidhya.com/wp-content/uploads/2018/09/13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395" y="1903956"/>
            <a:ext cx="9169052" cy="40960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08402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Build h2 to predict y-F1</a:t>
            </a:r>
            <a:endParaRPr lang="zh-TW" altLang="en-US" dirty="0"/>
          </a:p>
        </p:txBody>
      </p:sp>
      <p:pic>
        <p:nvPicPr>
          <p:cNvPr id="4" name="內容版面配置區 3" descr="https://cdn.analyticsvidhya.com/wp-content/uploads/2018/09/10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7419" y="1553227"/>
            <a:ext cx="7077206" cy="43214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117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6096000" y="1903956"/>
            <a:ext cx="718159" cy="4208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F2=F0+h1+h2----additive model</a:t>
            </a:r>
            <a:endParaRPr lang="zh-TW" altLang="en-US" dirty="0"/>
          </a:p>
        </p:txBody>
      </p:sp>
      <p:pic>
        <p:nvPicPr>
          <p:cNvPr id="4" name="內容版面配置區 3" descr="https://cdn.analyticsvidhya.com/wp-content/uploads/2018/09/13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0701" y="2091847"/>
            <a:ext cx="7966553" cy="38454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8904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Reduce MSEs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4137" y="3344069"/>
            <a:ext cx="69437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937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gradient?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5205" y="1690688"/>
            <a:ext cx="3048000" cy="609600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4767" y="2476989"/>
            <a:ext cx="2428875" cy="75247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9153" y="3406165"/>
            <a:ext cx="7471832" cy="2095142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5243642" y="2604860"/>
            <a:ext cx="6706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FF0000"/>
                </a:solidFill>
              </a:rPr>
              <a:t>So</a:t>
            </a:r>
            <a:r>
              <a:rPr lang="en-US" altLang="zh-TW" dirty="0">
                <a:solidFill>
                  <a:srgbClr val="FF0000"/>
                </a:solidFill>
              </a:rPr>
              <a:t>, </a:t>
            </a:r>
            <a:r>
              <a:rPr lang="en-US" altLang="zh-TW" sz="3200" dirty="0">
                <a:solidFill>
                  <a:srgbClr val="FF0000"/>
                </a:solidFill>
              </a:rPr>
              <a:t>the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sz="3200" dirty="0">
                <a:solidFill>
                  <a:srgbClr val="FF0000"/>
                </a:solidFill>
              </a:rPr>
              <a:t>residual is the negative gradient!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672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21" y="1043006"/>
            <a:ext cx="6970739" cy="5133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257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CE9E9D96-85A8-4E97-B217-E1866EB01B84}" type="datetime4">
              <a:rPr lang="zh-TW" altLang="en-US" smtClean="0">
                <a:ea typeface="新細明體" charset="-120"/>
              </a:rPr>
              <a:pPr/>
              <a:t>112年12月5日星期二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24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30725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9E2861-F3CE-4FAA-8AC1-B5CDD24DE685}" type="slidenum">
              <a:rPr lang="zh-TW" altLang="en-US" smtClean="0">
                <a:ea typeface="新細明體" charset="-120"/>
              </a:rPr>
              <a:pPr/>
              <a:t>3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07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dirty="0">
                <a:ea typeface="新細明體" charset="-120"/>
              </a:rPr>
              <a:t>General Idea</a:t>
            </a:r>
          </a:p>
        </p:txBody>
      </p:sp>
      <p:graphicFrame>
        <p:nvGraphicFramePr>
          <p:cNvPr id="30722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552700" y="1371600"/>
          <a:ext cx="7010400" cy="510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740951" imgH="7320219" progId="Visio.Drawing.11">
                  <p:embed/>
                </p:oleObj>
              </mc:Choice>
              <mc:Fallback>
                <p:oleObj name="Visio" r:id="rId2" imgW="9740951" imgH="7320219" progId="Visio.Drawing.11">
                  <p:embed/>
                  <p:pic>
                    <p:nvPicPr>
                      <p:cNvPr id="3072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2700" y="1371600"/>
                        <a:ext cx="7010400" cy="510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6582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How is it related to gradient descent?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5162" y="2177256"/>
            <a:ext cx="578167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1026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0674" y="801666"/>
            <a:ext cx="9429392" cy="6466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676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AE7DF0B-82D4-40D2-927B-94C77186F7B6}" type="datetime4">
              <a:rPr lang="zh-TW" altLang="en-US" smtClean="0">
                <a:ea typeface="新細明體" charset="-120"/>
              </a:rPr>
              <a:pPr/>
              <a:t>112年12月5日星期二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174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3174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BB8DAA6-2AE1-44FD-BB04-0F3AB86FADF8}" type="slidenum">
              <a:rPr lang="zh-TW" altLang="en-US" smtClean="0">
                <a:ea typeface="新細明體" charset="-120"/>
              </a:rPr>
              <a:pPr/>
              <a:t>4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17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dirty="0">
                <a:ea typeface="新細明體" charset="-120"/>
              </a:rPr>
              <a:t>Why does it work?</a:t>
            </a:r>
          </a:p>
        </p:txBody>
      </p:sp>
      <p:sp>
        <p:nvSpPr>
          <p:cNvPr id="317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92100" indent="-292100"/>
            <a:r>
              <a:rPr lang="en-US" altLang="zh-TW" dirty="0">
                <a:ea typeface="新細明體" charset="-120"/>
              </a:rPr>
              <a:t>Suppose there are 25 base classifiers</a:t>
            </a:r>
          </a:p>
          <a:p>
            <a:pPr marL="800100" lvl="1" indent="-342900"/>
            <a:r>
              <a:rPr lang="en-US" altLang="zh-TW" dirty="0">
                <a:ea typeface="新細明體" charset="-120"/>
              </a:rPr>
              <a:t>Each classifier has error rate, </a:t>
            </a:r>
            <a:r>
              <a:rPr lang="en-US" altLang="zh-TW" dirty="0">
                <a:ea typeface="新細明體" charset="-120"/>
                <a:sym typeface="Symbol" pitchFamily="18" charset="2"/>
              </a:rPr>
              <a:t></a:t>
            </a:r>
            <a:r>
              <a:rPr lang="en-US" altLang="zh-TW" dirty="0">
                <a:ea typeface="新細明體" charset="-120"/>
              </a:rPr>
              <a:t> = 0.35</a:t>
            </a:r>
          </a:p>
          <a:p>
            <a:pPr marL="800100" lvl="1" indent="-342900"/>
            <a:r>
              <a:rPr lang="en-US" altLang="zh-TW" dirty="0">
                <a:ea typeface="新細明體" charset="-120"/>
              </a:rPr>
              <a:t>Assume classifiers are independent</a:t>
            </a:r>
          </a:p>
          <a:p>
            <a:pPr marL="800100" lvl="1" indent="-342900"/>
            <a:r>
              <a:rPr lang="en-US" altLang="zh-TW" dirty="0">
                <a:ea typeface="新細明體" charset="-120"/>
              </a:rPr>
              <a:t>Probability that the ensemble classifier makes a wrong prediction:</a:t>
            </a:r>
          </a:p>
        </p:txBody>
      </p:sp>
      <p:graphicFrame>
        <p:nvGraphicFramePr>
          <p:cNvPr id="31746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4044951" y="3998913"/>
          <a:ext cx="3719513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25400" imgH="457200" progId="Equation.3">
                  <p:embed/>
                </p:oleObj>
              </mc:Choice>
              <mc:Fallback>
                <p:oleObj name="Equation" r:id="rId2" imgW="1625400" imgH="457200" progId="Equation.3">
                  <p:embed/>
                  <p:pic>
                    <p:nvPicPr>
                      <p:cNvPr id="317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4951" y="3998913"/>
                        <a:ext cx="3719513" cy="1014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34265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40C24AC5-A0F3-42B2-981E-40AFB8C0DF09}" type="datetime4">
              <a:rPr lang="zh-TW" altLang="en-US" smtClean="0">
                <a:ea typeface="新細明體" charset="-120"/>
              </a:rPr>
              <a:pPr/>
              <a:t>112年12月5日星期二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878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878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D75177-CFA1-405A-B59D-488C4A2839F0}" type="slidenum">
              <a:rPr lang="zh-TW" altLang="en-US" smtClean="0">
                <a:ea typeface="新細明體" charset="-120"/>
              </a:rPr>
              <a:pPr/>
              <a:t>5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878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13435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dirty="0">
                <a:ea typeface="新細明體" charset="-120"/>
              </a:rPr>
              <a:t>Bagging: </a:t>
            </a:r>
            <a:r>
              <a:rPr lang="en-US" altLang="zh-TW" dirty="0" err="1">
                <a:ea typeface="新細明體" charset="-120"/>
              </a:rPr>
              <a:t>Boostrap</a:t>
            </a:r>
            <a:r>
              <a:rPr lang="en-US" altLang="zh-TW" dirty="0">
                <a:ea typeface="新細明體" charset="-120"/>
              </a:rPr>
              <a:t> Aggregation</a:t>
            </a:r>
          </a:p>
        </p:txBody>
      </p:sp>
      <p:sp>
        <p:nvSpPr>
          <p:cNvPr id="1187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458200" cy="5334000"/>
          </a:xfrm>
        </p:spPr>
        <p:txBody>
          <a:bodyPr/>
          <a:lstStyle/>
          <a:p>
            <a:pPr eaLnBrk="1" hangingPunct="1"/>
            <a:r>
              <a:rPr lang="en-US" altLang="zh-TW" sz="2000" dirty="0">
                <a:ea typeface="新細明體" charset="-120"/>
              </a:rPr>
              <a:t>Analogy: Diagnosis based on multiple doctors’ majority vote</a:t>
            </a:r>
          </a:p>
          <a:p>
            <a:pPr eaLnBrk="1" hangingPunct="1"/>
            <a:r>
              <a:rPr lang="en-US" altLang="zh-TW" sz="2000" dirty="0">
                <a:ea typeface="新細明體" charset="-120"/>
              </a:rPr>
              <a:t>Training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Given a set D of </a:t>
            </a:r>
            <a:r>
              <a:rPr lang="en-US" altLang="zh-TW" sz="2000" i="1" dirty="0">
                <a:ea typeface="新細明體" charset="-120"/>
              </a:rPr>
              <a:t>d </a:t>
            </a:r>
            <a:r>
              <a:rPr lang="en-US" altLang="zh-TW" sz="2000" dirty="0">
                <a:ea typeface="新細明體" charset="-120"/>
              </a:rPr>
              <a:t>tuples, at each iteration </a:t>
            </a:r>
            <a:r>
              <a:rPr lang="en-US" altLang="zh-TW" sz="2000" i="1" dirty="0" err="1">
                <a:ea typeface="新細明體" charset="-120"/>
              </a:rPr>
              <a:t>i</a:t>
            </a:r>
            <a:r>
              <a:rPr lang="en-US" altLang="zh-TW" sz="2000" dirty="0">
                <a:ea typeface="新細明體" charset="-120"/>
              </a:rPr>
              <a:t>, a training set D</a:t>
            </a:r>
            <a:r>
              <a:rPr lang="en-US" altLang="zh-TW" sz="2000" baseline="-25000" dirty="0">
                <a:ea typeface="新細明體" charset="-120"/>
              </a:rPr>
              <a:t>i</a:t>
            </a:r>
            <a:r>
              <a:rPr lang="en-US" altLang="zh-TW" sz="2000" dirty="0">
                <a:ea typeface="新細明體" charset="-120"/>
              </a:rPr>
              <a:t> of </a:t>
            </a:r>
            <a:r>
              <a:rPr lang="en-US" altLang="zh-TW" sz="2000" i="1" dirty="0">
                <a:ea typeface="新細明體" charset="-120"/>
              </a:rPr>
              <a:t>d</a:t>
            </a:r>
            <a:r>
              <a:rPr lang="en-US" altLang="zh-TW" sz="2000" dirty="0">
                <a:ea typeface="新細明體" charset="-120"/>
              </a:rPr>
              <a:t> tuples is sampled with replacement from D (i.e., </a:t>
            </a:r>
            <a:r>
              <a:rPr lang="en-US" altLang="zh-TW" sz="2000" dirty="0" err="1">
                <a:ea typeface="新細明體" charset="-120"/>
              </a:rPr>
              <a:t>boostrap</a:t>
            </a:r>
            <a:r>
              <a:rPr lang="en-US" altLang="zh-TW" sz="2000" dirty="0">
                <a:ea typeface="新細明體" charset="-120"/>
              </a:rPr>
              <a:t>)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A classifier model </a:t>
            </a:r>
            <a:r>
              <a:rPr lang="en-US" altLang="zh-TW" sz="2000" dirty="0" err="1">
                <a:ea typeface="新細明體" charset="-120"/>
              </a:rPr>
              <a:t>M</a:t>
            </a:r>
            <a:r>
              <a:rPr lang="en-US" altLang="zh-TW" sz="2000" baseline="-25000" dirty="0" err="1">
                <a:ea typeface="新細明體" charset="-120"/>
              </a:rPr>
              <a:t>i</a:t>
            </a:r>
            <a:r>
              <a:rPr lang="en-US" altLang="zh-TW" sz="2000" dirty="0">
                <a:ea typeface="新細明體" charset="-120"/>
              </a:rPr>
              <a:t> is learned for each training set D</a:t>
            </a:r>
            <a:r>
              <a:rPr lang="en-US" altLang="zh-TW" sz="2000" baseline="-25000" dirty="0">
                <a:ea typeface="新細明體" charset="-120"/>
              </a:rPr>
              <a:t>i</a:t>
            </a:r>
            <a:endParaRPr lang="en-US" altLang="zh-TW" sz="2000" dirty="0">
              <a:ea typeface="新細明體" charset="-120"/>
            </a:endParaRPr>
          </a:p>
          <a:p>
            <a:pPr eaLnBrk="1" hangingPunct="1"/>
            <a:r>
              <a:rPr lang="en-US" altLang="zh-TW" sz="2000" dirty="0">
                <a:ea typeface="新細明體" charset="-120"/>
              </a:rPr>
              <a:t>Classification: classify an unknown sample</a:t>
            </a:r>
            <a:r>
              <a:rPr lang="en-US" altLang="zh-TW" sz="2000" b="1" dirty="0">
                <a:ea typeface="新細明體" charset="-120"/>
              </a:rPr>
              <a:t> X</a:t>
            </a:r>
            <a:r>
              <a:rPr lang="en-US" altLang="zh-TW" sz="2000" dirty="0">
                <a:ea typeface="新細明體" charset="-120"/>
              </a:rPr>
              <a:t> 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Each classifier </a:t>
            </a:r>
            <a:r>
              <a:rPr lang="en-US" altLang="zh-TW" sz="2000" dirty="0" err="1">
                <a:ea typeface="新細明體" charset="-120"/>
              </a:rPr>
              <a:t>M</a:t>
            </a:r>
            <a:r>
              <a:rPr lang="en-US" altLang="zh-TW" sz="2000" baseline="-25000" dirty="0" err="1">
                <a:ea typeface="新細明體" charset="-120"/>
              </a:rPr>
              <a:t>i</a:t>
            </a:r>
            <a:r>
              <a:rPr lang="en-US" altLang="zh-TW" sz="2000" dirty="0">
                <a:ea typeface="新細明體" charset="-120"/>
              </a:rPr>
              <a:t> returns its class prediction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The bagged classifier M* counts the votes and assigns the class with the most votes to </a:t>
            </a:r>
            <a:r>
              <a:rPr lang="en-US" altLang="zh-TW" sz="2000" b="1" dirty="0">
                <a:ea typeface="新細明體" charset="-120"/>
              </a:rPr>
              <a:t>X</a:t>
            </a:r>
            <a:endParaRPr lang="en-US" altLang="zh-TW" sz="2000" dirty="0">
              <a:ea typeface="新細明體" charset="-120"/>
            </a:endParaRPr>
          </a:p>
          <a:p>
            <a:pPr eaLnBrk="1" hangingPunct="1"/>
            <a:r>
              <a:rPr lang="en-US" altLang="zh-TW" sz="2000" dirty="0">
                <a:ea typeface="新細明體" charset="-120"/>
              </a:rPr>
              <a:t>Prediction: can be applied to the prediction of continuous values by taking the average value of each prediction for a given test tuple</a:t>
            </a:r>
          </a:p>
          <a:p>
            <a:pPr eaLnBrk="1" hangingPunct="1"/>
            <a:r>
              <a:rPr lang="en-US" altLang="zh-TW" sz="2000" dirty="0">
                <a:ea typeface="新細明體" charset="-120"/>
              </a:rPr>
              <a:t>Accuracy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Often significantly better than a single classifier derived from D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For noise data: not considerably worse, more robust </a:t>
            </a:r>
          </a:p>
          <a:p>
            <a:pPr lvl="1" eaLnBrk="1" hangingPunct="1"/>
            <a:r>
              <a:rPr lang="en-US" altLang="zh-TW" sz="2000" dirty="0">
                <a:ea typeface="新細明體" charset="-120"/>
              </a:rPr>
              <a:t>Proved improved accuracy in prediction</a:t>
            </a:r>
          </a:p>
        </p:txBody>
      </p:sp>
    </p:spTree>
    <p:extLst>
      <p:ext uri="{BB962C8B-B14F-4D97-AF65-F5344CB8AC3E}">
        <p14:creationId xmlns:p14="http://schemas.microsoft.com/office/powerpoint/2010/main" val="1859177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50324EBC-4029-4F3B-BA5C-F668292F2B07}" type="datetime4">
              <a:rPr lang="zh-TW" altLang="en-US" smtClean="0">
                <a:ea typeface="新細明體" charset="-120"/>
              </a:rPr>
              <a:pPr/>
              <a:t>112年12月5日星期二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981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1981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09D34C-C730-461F-B781-DC1FF71D7513}" type="slidenum">
              <a:rPr lang="zh-TW" altLang="en-US" smtClean="0">
                <a:ea typeface="新細明體" charset="-120"/>
              </a:rPr>
              <a:pPr/>
              <a:t>6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1981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458200" cy="6096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zh-TW" dirty="0">
                <a:ea typeface="新細明體" charset="-120"/>
              </a:rPr>
              <a:t>Boosting</a:t>
            </a:r>
            <a:endParaRPr lang="en-US" altLang="zh-TW" sz="2800" dirty="0">
              <a:ea typeface="新細明體" charset="-120"/>
            </a:endParaRPr>
          </a:p>
        </p:txBody>
      </p:sp>
      <p:sp>
        <p:nvSpPr>
          <p:cNvPr id="11981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752600" y="1295400"/>
            <a:ext cx="8686800" cy="5257800"/>
          </a:xfrm>
        </p:spPr>
        <p:txBody>
          <a:bodyPr>
            <a:normAutofit lnSpcReduction="10000"/>
          </a:bodyPr>
          <a:lstStyle/>
          <a:p>
            <a:pPr marL="457200" indent="-457200">
              <a:lnSpc>
                <a:spcPct val="110000"/>
              </a:lnSpc>
            </a:pPr>
            <a:r>
              <a:rPr lang="en-US" altLang="zh-TW" sz="2000" dirty="0">
                <a:ea typeface="新細明體" charset="-120"/>
              </a:rPr>
              <a:t>Analogy: Consult several doctors, based on a combination of weighted diagnoses—weight assigned based on the previous diagnosis accuracy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TW" sz="2000" dirty="0">
                <a:ea typeface="新細明體" charset="-120"/>
              </a:rPr>
              <a:t>How does boosting work?</a:t>
            </a:r>
          </a:p>
          <a:p>
            <a:pPr marL="914400" lvl="1" indent="-457200">
              <a:lnSpc>
                <a:spcPct val="110000"/>
              </a:lnSpc>
            </a:pPr>
            <a:r>
              <a:rPr lang="en-US" altLang="zh-TW" sz="2000" dirty="0">
                <a:ea typeface="新細明體" charset="-120"/>
              </a:rPr>
              <a:t>Weights are assigned to each training tuple</a:t>
            </a:r>
          </a:p>
          <a:p>
            <a:pPr marL="914400" lvl="1" indent="-457200">
              <a:lnSpc>
                <a:spcPct val="110000"/>
              </a:lnSpc>
            </a:pPr>
            <a:r>
              <a:rPr lang="en-US" altLang="zh-TW" sz="2000" dirty="0">
                <a:ea typeface="新細明體" charset="-120"/>
              </a:rPr>
              <a:t>A series of k classifiers is iteratively learned</a:t>
            </a:r>
          </a:p>
          <a:p>
            <a:pPr marL="914400" lvl="1" indent="-457200">
              <a:lnSpc>
                <a:spcPct val="110000"/>
              </a:lnSpc>
            </a:pPr>
            <a:r>
              <a:rPr lang="en-US" altLang="zh-TW" sz="2000" dirty="0">
                <a:ea typeface="新細明體" charset="-120"/>
              </a:rPr>
              <a:t>After a classifier </a:t>
            </a:r>
            <a:r>
              <a:rPr lang="en-US" altLang="zh-TW" sz="2000" dirty="0" err="1">
                <a:ea typeface="新細明體" charset="-120"/>
              </a:rPr>
              <a:t>M</a:t>
            </a:r>
            <a:r>
              <a:rPr lang="en-US" altLang="zh-TW" sz="2000" baseline="-25000" dirty="0" err="1">
                <a:ea typeface="新細明體" charset="-120"/>
              </a:rPr>
              <a:t>i</a:t>
            </a:r>
            <a:r>
              <a:rPr lang="en-US" altLang="zh-TW" sz="2000" dirty="0">
                <a:ea typeface="新細明體" charset="-120"/>
              </a:rPr>
              <a:t> is learned, the </a:t>
            </a:r>
            <a:r>
              <a:rPr lang="en-US" altLang="zh-TW" sz="2000" dirty="0">
                <a:solidFill>
                  <a:srgbClr val="FF0000"/>
                </a:solidFill>
                <a:ea typeface="新細明體" charset="-120"/>
              </a:rPr>
              <a:t>weights</a:t>
            </a:r>
            <a:r>
              <a:rPr lang="en-US" altLang="zh-TW" sz="2000" dirty="0">
                <a:ea typeface="新細明體" charset="-120"/>
              </a:rPr>
              <a:t> are updated to allow the subsequent classifier, M</a:t>
            </a:r>
            <a:r>
              <a:rPr lang="en-US" altLang="zh-TW" sz="2000" baseline="-25000" dirty="0">
                <a:ea typeface="新細明體" charset="-120"/>
              </a:rPr>
              <a:t>i+1</a:t>
            </a:r>
            <a:r>
              <a:rPr lang="en-US" altLang="zh-TW" sz="2000" dirty="0">
                <a:ea typeface="新細明體" charset="-120"/>
              </a:rPr>
              <a:t>, to pay more attention to the training tuples that </a:t>
            </a:r>
            <a:r>
              <a:rPr lang="en-US" altLang="zh-TW" sz="2000" dirty="0" err="1">
                <a:ea typeface="新細明體" charset="-120"/>
              </a:rPr>
              <a:t>M</a:t>
            </a:r>
            <a:r>
              <a:rPr lang="en-US" altLang="zh-TW" sz="2000" baseline="-25000" dirty="0" err="1">
                <a:ea typeface="新細明體" charset="-120"/>
              </a:rPr>
              <a:t>i</a:t>
            </a:r>
            <a:r>
              <a:rPr lang="en-US" altLang="zh-TW" sz="2000" dirty="0">
                <a:ea typeface="新細明體" charset="-120"/>
              </a:rPr>
              <a:t> misclassified</a:t>
            </a:r>
          </a:p>
          <a:p>
            <a:pPr marL="914400" lvl="1" indent="-457200">
              <a:lnSpc>
                <a:spcPct val="110000"/>
              </a:lnSpc>
            </a:pPr>
            <a:r>
              <a:rPr lang="en-US" altLang="zh-TW" sz="2000" dirty="0">
                <a:ea typeface="新細明體" charset="-120"/>
              </a:rPr>
              <a:t>The final M* combines the votes of each individual classifier, where the weight of each classifier's vote is a function of its accuracy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TW" sz="2000" dirty="0">
                <a:ea typeface="新細明體" charset="-120"/>
              </a:rPr>
              <a:t>The boosting algorithm can be extended for the prediction of continuous values</a:t>
            </a:r>
          </a:p>
          <a:p>
            <a:pPr marL="457200" indent="-457200">
              <a:lnSpc>
                <a:spcPct val="110000"/>
              </a:lnSpc>
            </a:pPr>
            <a:r>
              <a:rPr lang="en-US" altLang="zh-TW" sz="2000" dirty="0">
                <a:ea typeface="新細明體" charset="-120"/>
              </a:rPr>
              <a:t>Compared with bagging, boosting tends to achieve greater accuracy, but it also risks overfitting the model to misclassified data</a:t>
            </a:r>
          </a:p>
        </p:txBody>
      </p:sp>
    </p:spTree>
    <p:extLst>
      <p:ext uri="{BB962C8B-B14F-4D97-AF65-F5344CB8AC3E}">
        <p14:creationId xmlns:p14="http://schemas.microsoft.com/office/powerpoint/2010/main" val="260626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日期版面配置區 5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0827A05F-7FC5-4939-85C2-80F16718FE6F}" type="datetime4">
              <a:rPr lang="zh-TW" altLang="en-US" smtClean="0">
                <a:ea typeface="新細明體" charset="-120"/>
              </a:rPr>
              <a:pPr/>
              <a:t>112年12月5日星期二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2773" name="頁尾版面配置區 6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32774" name="投影片編號版面配置區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38AD4B-D797-42E7-BEA8-8BEC77028342}" type="slidenum">
              <a:rPr lang="zh-TW" altLang="en-US" smtClean="0">
                <a:ea typeface="新細明體" charset="-120"/>
              </a:rPr>
              <a:pPr/>
              <a:t>7</a:t>
            </a:fld>
            <a:endParaRPr lang="en-US" altLang="zh-TW">
              <a:ea typeface="新細明體" charset="-120"/>
            </a:endParaRPr>
          </a:p>
        </p:txBody>
      </p:sp>
      <p:sp>
        <p:nvSpPr>
          <p:cNvPr id="32775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9144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zh-TW" dirty="0" err="1">
                <a:ea typeface="新細明體" charset="-120"/>
              </a:rPr>
              <a:t>Adaboost</a:t>
            </a:r>
            <a:r>
              <a:rPr lang="en-US" altLang="zh-TW" dirty="0">
                <a:ea typeface="新細明體" charset="-120"/>
              </a:rPr>
              <a:t> (Freund and </a:t>
            </a:r>
            <a:r>
              <a:rPr lang="en-US" altLang="zh-TW" dirty="0" err="1">
                <a:ea typeface="新細明體" charset="-120"/>
              </a:rPr>
              <a:t>Schapire</a:t>
            </a:r>
            <a:r>
              <a:rPr lang="en-US" altLang="zh-TW" dirty="0">
                <a:ea typeface="新細明體" charset="-120"/>
              </a:rPr>
              <a:t>, 1997)</a:t>
            </a:r>
          </a:p>
        </p:txBody>
      </p:sp>
      <p:sp>
        <p:nvSpPr>
          <p:cNvPr id="3277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1371600"/>
            <a:ext cx="8382000" cy="5105400"/>
          </a:xfrm>
        </p:spPr>
        <p:txBody>
          <a:bodyPr/>
          <a:lstStyle/>
          <a:p>
            <a:pPr marL="457200" indent="-457200"/>
            <a:r>
              <a:rPr lang="en-US" altLang="zh-TW" sz="2000" dirty="0">
                <a:ea typeface="新細明體" charset="-120"/>
              </a:rPr>
              <a:t>Given a set of </a:t>
            </a:r>
            <a:r>
              <a:rPr lang="en-US" altLang="zh-TW" sz="2000" i="1" dirty="0">
                <a:ea typeface="新細明體" charset="-120"/>
              </a:rPr>
              <a:t>d</a:t>
            </a:r>
            <a:r>
              <a:rPr lang="en-US" altLang="zh-TW" sz="2000" dirty="0">
                <a:ea typeface="新細明體" charset="-120"/>
              </a:rPr>
              <a:t> class-labeled tuples, (</a:t>
            </a:r>
            <a:r>
              <a:rPr lang="en-US" altLang="zh-TW" sz="2000" b="1" dirty="0">
                <a:ea typeface="新細明體" charset="-120"/>
              </a:rPr>
              <a:t>X</a:t>
            </a:r>
            <a:r>
              <a:rPr lang="en-US" altLang="zh-TW" sz="2000" b="1" baseline="-25000" dirty="0">
                <a:ea typeface="新細明體" charset="-120"/>
              </a:rPr>
              <a:t>1</a:t>
            </a:r>
            <a:r>
              <a:rPr lang="en-US" altLang="zh-TW" sz="2000" dirty="0">
                <a:ea typeface="新細明體" charset="-120"/>
              </a:rPr>
              <a:t>, y</a:t>
            </a:r>
            <a:r>
              <a:rPr lang="en-US" altLang="zh-TW" sz="2000" baseline="-25000" dirty="0">
                <a:ea typeface="新細明體" charset="-120"/>
              </a:rPr>
              <a:t>1</a:t>
            </a:r>
            <a:r>
              <a:rPr lang="en-US" altLang="zh-TW" sz="2000" dirty="0">
                <a:ea typeface="新細明體" charset="-120"/>
              </a:rPr>
              <a:t>), …, (</a:t>
            </a:r>
            <a:r>
              <a:rPr lang="en-US" altLang="zh-TW" sz="2000" b="1" dirty="0" err="1">
                <a:ea typeface="新細明體" charset="-120"/>
              </a:rPr>
              <a:t>X</a:t>
            </a:r>
            <a:r>
              <a:rPr lang="en-US" altLang="zh-TW" sz="2000" b="1" baseline="-25000" dirty="0" err="1">
                <a:ea typeface="新細明體" charset="-120"/>
              </a:rPr>
              <a:t>d</a:t>
            </a:r>
            <a:r>
              <a:rPr lang="en-US" altLang="zh-TW" sz="2000" dirty="0">
                <a:ea typeface="新細明體" charset="-120"/>
              </a:rPr>
              <a:t>, </a:t>
            </a:r>
            <a:r>
              <a:rPr lang="en-US" altLang="zh-TW" sz="2000" dirty="0" err="1">
                <a:ea typeface="新細明體" charset="-120"/>
              </a:rPr>
              <a:t>y</a:t>
            </a:r>
            <a:r>
              <a:rPr lang="en-US" altLang="zh-TW" sz="2000" baseline="-25000" dirty="0" err="1">
                <a:ea typeface="新細明體" charset="-120"/>
              </a:rPr>
              <a:t>d</a:t>
            </a:r>
            <a:r>
              <a:rPr lang="en-US" altLang="zh-TW" sz="2000" dirty="0">
                <a:ea typeface="新細明體" charset="-120"/>
              </a:rPr>
              <a:t>)</a:t>
            </a:r>
          </a:p>
          <a:p>
            <a:pPr marL="457200" indent="-457200"/>
            <a:r>
              <a:rPr lang="en-US" altLang="zh-TW" sz="2000" dirty="0">
                <a:ea typeface="新細明體" charset="-120"/>
              </a:rPr>
              <a:t>Initially, all the weights of tuples are set the same (1/d)</a:t>
            </a:r>
          </a:p>
          <a:p>
            <a:pPr marL="457200" indent="-457200"/>
            <a:r>
              <a:rPr lang="en-US" altLang="zh-TW" sz="2000" dirty="0">
                <a:ea typeface="新細明體" charset="-120"/>
              </a:rPr>
              <a:t>Generate k classifiers in k rounds.  At round </a:t>
            </a:r>
            <a:r>
              <a:rPr lang="en-US" altLang="zh-TW" sz="2000" dirty="0" err="1">
                <a:ea typeface="新細明體" charset="-120"/>
              </a:rPr>
              <a:t>i</a:t>
            </a:r>
            <a:r>
              <a:rPr lang="en-US" altLang="zh-TW" sz="2000" dirty="0">
                <a:ea typeface="新細明體" charset="-120"/>
              </a:rPr>
              <a:t>,</a:t>
            </a:r>
          </a:p>
          <a:p>
            <a:pPr marL="914400" lvl="1" indent="-457200"/>
            <a:r>
              <a:rPr lang="en-US" altLang="zh-TW" sz="2000" dirty="0">
                <a:ea typeface="新細明體" charset="-120"/>
              </a:rPr>
              <a:t>Tuples from D are sampled (with replacement) to form a training set D</a:t>
            </a:r>
            <a:r>
              <a:rPr lang="en-US" altLang="zh-TW" sz="2000" baseline="-25000" dirty="0">
                <a:ea typeface="新細明體" charset="-120"/>
              </a:rPr>
              <a:t>i</a:t>
            </a:r>
            <a:r>
              <a:rPr lang="en-US" altLang="zh-TW" sz="2000" dirty="0">
                <a:ea typeface="新細明體" charset="-120"/>
              </a:rPr>
              <a:t> of the same size</a:t>
            </a:r>
          </a:p>
          <a:p>
            <a:pPr marL="914400" lvl="1" indent="-457200"/>
            <a:r>
              <a:rPr lang="en-US" altLang="zh-TW" sz="2000" dirty="0">
                <a:ea typeface="新細明體" charset="-120"/>
              </a:rPr>
              <a:t>Each tuple’s chance of being selected is based on its weight</a:t>
            </a:r>
          </a:p>
          <a:p>
            <a:pPr marL="914400" lvl="1" indent="-457200"/>
            <a:r>
              <a:rPr lang="en-US" altLang="zh-TW" sz="2000" dirty="0">
                <a:ea typeface="新細明體" charset="-120"/>
              </a:rPr>
              <a:t>A classification model </a:t>
            </a:r>
            <a:r>
              <a:rPr lang="en-US" altLang="zh-TW" sz="2000" dirty="0" err="1">
                <a:ea typeface="新細明體" charset="-120"/>
              </a:rPr>
              <a:t>M</a:t>
            </a:r>
            <a:r>
              <a:rPr lang="en-US" altLang="zh-TW" sz="2000" baseline="-25000" dirty="0" err="1">
                <a:ea typeface="新細明體" charset="-120"/>
              </a:rPr>
              <a:t>i</a:t>
            </a:r>
            <a:r>
              <a:rPr lang="en-US" altLang="zh-TW" sz="2000" dirty="0">
                <a:ea typeface="新細明體" charset="-120"/>
              </a:rPr>
              <a:t> is derived from D</a:t>
            </a:r>
            <a:r>
              <a:rPr lang="en-US" altLang="zh-TW" sz="2000" baseline="-25000" dirty="0">
                <a:ea typeface="新細明體" charset="-120"/>
              </a:rPr>
              <a:t>i</a:t>
            </a:r>
          </a:p>
          <a:p>
            <a:pPr marL="914400" lvl="1" indent="-457200"/>
            <a:r>
              <a:rPr lang="en-US" altLang="zh-TW" sz="2000" dirty="0">
                <a:ea typeface="新細明體" charset="-120"/>
              </a:rPr>
              <a:t>Its error rate is calculated using D</a:t>
            </a:r>
            <a:r>
              <a:rPr lang="en-US" altLang="zh-TW" sz="2000" baseline="-25000" dirty="0">
                <a:ea typeface="新細明體" charset="-120"/>
              </a:rPr>
              <a:t>i </a:t>
            </a:r>
            <a:r>
              <a:rPr lang="en-US" altLang="zh-TW" sz="2000" dirty="0">
                <a:ea typeface="新細明體" charset="-120"/>
              </a:rPr>
              <a:t>as a test set</a:t>
            </a:r>
          </a:p>
          <a:p>
            <a:pPr marL="914400" lvl="1" indent="-457200"/>
            <a:r>
              <a:rPr lang="en-US" altLang="zh-TW" sz="2000" dirty="0">
                <a:ea typeface="新細明體" charset="-120"/>
              </a:rPr>
              <a:t>If a tuple is </a:t>
            </a:r>
            <a:r>
              <a:rPr lang="en-US" altLang="zh-TW" sz="2000" dirty="0" err="1">
                <a:ea typeface="新細明體" charset="-120"/>
              </a:rPr>
              <a:t>misclssified</a:t>
            </a:r>
            <a:r>
              <a:rPr lang="en-US" altLang="zh-TW" sz="2000" dirty="0">
                <a:ea typeface="新細明體" charset="-120"/>
              </a:rPr>
              <a:t>, its weight is increased, </a:t>
            </a:r>
            <a:r>
              <a:rPr lang="en-US" altLang="zh-TW" sz="2000" dirty="0" err="1">
                <a:ea typeface="新細明體" charset="-120"/>
              </a:rPr>
              <a:t>o.w</a:t>
            </a:r>
            <a:r>
              <a:rPr lang="en-US" altLang="zh-TW" sz="2000" dirty="0">
                <a:ea typeface="新細明體" charset="-120"/>
              </a:rPr>
              <a:t>. it is decreased</a:t>
            </a:r>
          </a:p>
          <a:p>
            <a:pPr marL="457200" indent="-457200"/>
            <a:r>
              <a:rPr lang="en-US" altLang="zh-TW" sz="2000" dirty="0">
                <a:ea typeface="新細明體" charset="-120"/>
              </a:rPr>
              <a:t>Error rate: err(</a:t>
            </a:r>
            <a:r>
              <a:rPr lang="en-US" altLang="zh-TW" sz="2000" b="1" dirty="0" err="1">
                <a:ea typeface="新細明體" charset="-120"/>
              </a:rPr>
              <a:t>X</a:t>
            </a:r>
            <a:r>
              <a:rPr lang="en-US" altLang="zh-TW" sz="2000" b="1" baseline="-25000" dirty="0" err="1">
                <a:ea typeface="新細明體" charset="-120"/>
              </a:rPr>
              <a:t>j</a:t>
            </a:r>
            <a:r>
              <a:rPr lang="en-US" altLang="zh-TW" sz="2000" dirty="0">
                <a:ea typeface="新細明體" charset="-120"/>
              </a:rPr>
              <a:t>) is the misclassification error of tuple </a:t>
            </a:r>
            <a:r>
              <a:rPr lang="en-US" altLang="zh-TW" sz="2000" b="1" dirty="0" err="1">
                <a:ea typeface="新細明體" charset="-120"/>
              </a:rPr>
              <a:t>X</a:t>
            </a:r>
            <a:r>
              <a:rPr lang="en-US" altLang="zh-TW" sz="2000" b="1" baseline="-25000" dirty="0" err="1">
                <a:ea typeface="新細明體" charset="-120"/>
              </a:rPr>
              <a:t>j</a:t>
            </a:r>
            <a:r>
              <a:rPr lang="en-US" altLang="zh-TW" sz="2000" dirty="0">
                <a:ea typeface="新細明體" charset="-120"/>
              </a:rPr>
              <a:t>. Classifier </a:t>
            </a:r>
            <a:r>
              <a:rPr lang="en-US" altLang="zh-TW" sz="2000" dirty="0" err="1">
                <a:ea typeface="新細明體" charset="-120"/>
              </a:rPr>
              <a:t>M</a:t>
            </a:r>
            <a:r>
              <a:rPr lang="en-US" altLang="zh-TW" sz="2000" baseline="-25000" dirty="0" err="1">
                <a:ea typeface="新細明體" charset="-120"/>
              </a:rPr>
              <a:t>i</a:t>
            </a:r>
            <a:r>
              <a:rPr lang="en-US" altLang="zh-TW" sz="2000" dirty="0">
                <a:ea typeface="新細明體" charset="-120"/>
              </a:rPr>
              <a:t> error rate is the sum of the weights of the misclassified tuples: </a:t>
            </a:r>
          </a:p>
          <a:p>
            <a:pPr marL="457200" indent="-457200"/>
            <a:endParaRPr lang="en-US" altLang="zh-TW" sz="2000" dirty="0">
              <a:ea typeface="新細明體" charset="-120"/>
            </a:endParaRPr>
          </a:p>
          <a:p>
            <a:pPr marL="457200" indent="-457200"/>
            <a:endParaRPr lang="en-US" altLang="zh-TW" sz="2000" dirty="0">
              <a:ea typeface="新細明體" charset="-120"/>
            </a:endParaRPr>
          </a:p>
          <a:p>
            <a:pPr marL="457200" indent="-457200"/>
            <a:r>
              <a:rPr lang="en-US" altLang="zh-TW" sz="2000" dirty="0">
                <a:ea typeface="新細明體" charset="-120"/>
              </a:rPr>
              <a:t>The weight of classifier </a:t>
            </a:r>
            <a:r>
              <a:rPr lang="en-US" altLang="zh-TW" sz="2000" dirty="0" err="1">
                <a:ea typeface="新細明體" charset="-120"/>
              </a:rPr>
              <a:t>M</a:t>
            </a:r>
            <a:r>
              <a:rPr lang="en-US" altLang="zh-TW" sz="2000" baseline="-25000" dirty="0" err="1">
                <a:ea typeface="新細明體" charset="-120"/>
              </a:rPr>
              <a:t>i</a:t>
            </a:r>
            <a:r>
              <a:rPr lang="en-US" altLang="zh-TW" sz="2000" dirty="0" err="1">
                <a:ea typeface="新細明體" charset="-120"/>
              </a:rPr>
              <a:t>’s</a:t>
            </a:r>
            <a:r>
              <a:rPr lang="en-US" altLang="zh-TW" sz="2000" dirty="0">
                <a:ea typeface="新細明體" charset="-120"/>
              </a:rPr>
              <a:t> vote is</a:t>
            </a:r>
          </a:p>
        </p:txBody>
      </p:sp>
      <p:graphicFrame>
        <p:nvGraphicFramePr>
          <p:cNvPr id="32770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477000" y="5715000"/>
          <a:ext cx="1828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91880" imgH="431640" progId="Equation.3">
                  <p:embed/>
                </p:oleObj>
              </mc:Choice>
              <mc:Fallback>
                <p:oleObj name="Equation" r:id="rId2" imgW="1091880" imgH="431640" progId="Equation.3">
                  <p:embed/>
                  <p:pic>
                    <p:nvPicPr>
                      <p:cNvPr id="3277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715000"/>
                        <a:ext cx="18288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3810000" y="5181601"/>
          <a:ext cx="25146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752480" imgH="444240" progId="Equation.3">
                  <p:embed/>
                </p:oleObj>
              </mc:Choice>
              <mc:Fallback>
                <p:oleObj name="Equation" r:id="rId4" imgW="1752480" imgH="444240" progId="Equation.3">
                  <p:embed/>
                  <p:pic>
                    <p:nvPicPr>
                      <p:cNvPr id="32771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181601"/>
                        <a:ext cx="251460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2714247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6A2EF2DD-9BDE-4239-A0AD-E8971EAD6AE6}" type="datetime4">
              <a:rPr lang="zh-TW" altLang="en-US" smtClean="0">
                <a:ea typeface="新細明體" charset="-120"/>
              </a:rPr>
              <a:pPr/>
              <a:t>112年12月5日星期二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083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2083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948379-87E4-46E2-B848-1E52BA1CDFAE}" type="slidenum">
              <a:rPr lang="zh-TW" altLang="en-US" smtClean="0">
                <a:ea typeface="新細明體" charset="-120"/>
              </a:rPr>
              <a:pPr/>
              <a:t>8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08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3200">
                <a:ea typeface="新細明體" charset="-120"/>
              </a:rPr>
              <a:t>Notation</a:t>
            </a:r>
          </a:p>
        </p:txBody>
      </p:sp>
      <p:sp>
        <p:nvSpPr>
          <p:cNvPr id="1208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charset="-120"/>
              </a:rPr>
              <a:t>Input: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D, a set of d class-labeled training tuples;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K, the number of rounds (one classifier is generated per round);</a:t>
            </a:r>
          </a:p>
          <a:p>
            <a:pPr eaLnBrk="1" hangingPunct="1"/>
            <a:r>
              <a:rPr lang="en-US" altLang="zh-TW">
                <a:ea typeface="新細明體" charset="-120"/>
              </a:rPr>
              <a:t>A classification learning scheme.</a:t>
            </a:r>
          </a:p>
        </p:txBody>
      </p:sp>
    </p:spTree>
    <p:extLst>
      <p:ext uri="{BB962C8B-B14F-4D97-AF65-F5344CB8AC3E}">
        <p14:creationId xmlns:p14="http://schemas.microsoft.com/office/powerpoint/2010/main" val="152859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fld id="{BE6FC1F8-3D3E-4690-85A5-C6EB010013D6}" type="datetime4">
              <a:rPr lang="zh-TW" altLang="en-US" smtClean="0">
                <a:ea typeface="新細明體" charset="-120"/>
              </a:rPr>
              <a:pPr/>
              <a:t>112年12月5日星期二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18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zh-TW" altLang="en-US">
                <a:ea typeface="新細明體" charset="-120"/>
              </a:rPr>
              <a:t>Data Mining: Concepts and Techniques</a:t>
            </a:r>
            <a:endParaRPr lang="en-US" altLang="zh-TW">
              <a:ea typeface="新細明體" charset="-120"/>
            </a:endParaRPr>
          </a:p>
        </p:txBody>
      </p:sp>
      <p:sp>
        <p:nvSpPr>
          <p:cNvPr id="1218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A1D606D-60B6-4A72-9372-F0EB1B72B822}" type="slidenum">
              <a:rPr lang="zh-TW" altLang="en-US" smtClean="0">
                <a:ea typeface="新細明體" charset="-120"/>
              </a:rPr>
              <a:pPr/>
              <a:t>9</a:t>
            </a:fld>
            <a:endParaRPr lang="en-US" altLang="zh-TW">
              <a:ea typeface="新細明體" charset="-120"/>
            </a:endParaRPr>
          </a:p>
        </p:txBody>
      </p:sp>
      <p:sp>
        <p:nvSpPr>
          <p:cNvPr id="1218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zh-TW" sz="3200" b="1" dirty="0" err="1">
                <a:ea typeface="新細明體" charset="-120"/>
              </a:rPr>
              <a:t>Adaboost</a:t>
            </a:r>
            <a:endParaRPr lang="en-US" altLang="zh-TW" sz="3200" b="1" dirty="0">
              <a:ea typeface="新細明體" charset="-120"/>
            </a:endParaRPr>
          </a:p>
        </p:txBody>
      </p:sp>
      <p:sp>
        <p:nvSpPr>
          <p:cNvPr id="1218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zh-TW" sz="1600" dirty="0">
                <a:ea typeface="新細明體" charset="-120"/>
              </a:rPr>
              <a:t>Output: A composite model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(1) Initialize the weight of each </a:t>
            </a:r>
            <a:r>
              <a:rPr lang="en-US" altLang="zh-TW" sz="1600" dirty="0" err="1">
                <a:ea typeface="新細明體" charset="-120"/>
              </a:rPr>
              <a:t>tuple</a:t>
            </a:r>
            <a:r>
              <a:rPr lang="en-US" altLang="zh-TW" sz="1600" dirty="0">
                <a:ea typeface="新細明體" charset="-120"/>
              </a:rPr>
              <a:t> in D to </a:t>
            </a:r>
            <a:r>
              <a:rPr lang="en-US" altLang="zh-TW" sz="1600" dirty="0" err="1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/d;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(2)  for </a:t>
            </a:r>
            <a:r>
              <a:rPr lang="en-US" altLang="zh-TW" sz="1600" dirty="0" err="1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=1 to k do  // for each round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(3)      sample D with replacement according to the </a:t>
            </a:r>
            <a:r>
              <a:rPr lang="en-US" altLang="zh-TW" sz="1600" dirty="0" err="1">
                <a:ea typeface="新細明體" charset="-120"/>
              </a:rPr>
              <a:t>tuple</a:t>
            </a:r>
            <a:r>
              <a:rPr lang="en-US" altLang="zh-TW" sz="1600" dirty="0">
                <a:ea typeface="新細明體" charset="-120"/>
              </a:rPr>
              <a:t> weights to obtain D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(4)      use training set D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 to derive a model, M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(5)      compute error(M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), the error rate of M</a:t>
            </a:r>
            <a:r>
              <a:rPr lang="en-US" altLang="zh-TW" sz="1600" baseline="-25000" dirty="0">
                <a:ea typeface="新細明體" charset="-120"/>
              </a:rPr>
              <a:t>i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(6)      if error(M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) &gt; 0.5 then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(7)         reinitialize the weight to 1/d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(8)         go back to step 3 and try again;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(9)      </a:t>
            </a:r>
            <a:r>
              <a:rPr lang="en-US" altLang="zh-TW" sz="1600" dirty="0" err="1">
                <a:ea typeface="新細明體" charset="-120"/>
              </a:rPr>
              <a:t>endif</a:t>
            </a:r>
            <a:endParaRPr lang="en-US" altLang="zh-TW" sz="1600" dirty="0">
              <a:ea typeface="新細明體" charset="-120"/>
            </a:endParaRP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(10)    for each </a:t>
            </a:r>
            <a:r>
              <a:rPr lang="en-US" altLang="zh-TW" sz="1600" dirty="0" err="1">
                <a:ea typeface="新細明體" charset="-120"/>
              </a:rPr>
              <a:t>tuple</a:t>
            </a:r>
            <a:r>
              <a:rPr lang="en-US" altLang="zh-TW" sz="1600" dirty="0">
                <a:ea typeface="新細明體" charset="-120"/>
              </a:rPr>
              <a:t> in D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 that was correctly classified do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(11)          multiply the weight of the </a:t>
            </a:r>
            <a:r>
              <a:rPr lang="en-US" altLang="zh-TW" sz="1600" dirty="0" err="1">
                <a:ea typeface="新細明體" charset="-120"/>
              </a:rPr>
              <a:t>tuple</a:t>
            </a:r>
            <a:r>
              <a:rPr lang="en-US" altLang="zh-TW" sz="1600" dirty="0">
                <a:ea typeface="新細明體" charset="-120"/>
              </a:rPr>
              <a:t> by error(M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)/(1-error(M</a:t>
            </a:r>
            <a:r>
              <a:rPr lang="en-US" altLang="zh-TW" sz="1600" baseline="-25000" dirty="0">
                <a:ea typeface="新細明體" charset="-120"/>
              </a:rPr>
              <a:t>i</a:t>
            </a:r>
            <a:r>
              <a:rPr lang="en-US" altLang="zh-TW" sz="1600" dirty="0">
                <a:ea typeface="新細明體" charset="-120"/>
              </a:rPr>
              <a:t>));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(12)          normalize the weight of each </a:t>
            </a:r>
            <a:r>
              <a:rPr lang="en-US" altLang="zh-TW" sz="1600" dirty="0" err="1">
                <a:ea typeface="新細明體" charset="-120"/>
              </a:rPr>
              <a:t>tuple</a:t>
            </a:r>
            <a:r>
              <a:rPr lang="en-US" altLang="zh-TW" sz="1600" dirty="0">
                <a:ea typeface="新細明體" charset="-120"/>
              </a:rPr>
              <a:t>;</a:t>
            </a:r>
          </a:p>
          <a:p>
            <a:pPr eaLnBrk="1" hangingPunct="1"/>
            <a:r>
              <a:rPr lang="en-US" altLang="zh-TW" sz="1600" dirty="0">
                <a:ea typeface="新細明體" charset="-120"/>
              </a:rPr>
              <a:t>(13)  </a:t>
            </a:r>
            <a:r>
              <a:rPr lang="en-US" altLang="zh-TW" sz="1600" dirty="0" err="1">
                <a:ea typeface="新細明體" charset="-120"/>
              </a:rPr>
              <a:t>endfor</a:t>
            </a:r>
            <a:endParaRPr lang="en-US" altLang="zh-TW" sz="1600" dirty="0"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2694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1313</Words>
  <Application>Microsoft Office PowerPoint</Application>
  <PresentationFormat>寬螢幕</PresentationFormat>
  <Paragraphs>195</Paragraphs>
  <Slides>31</Slides>
  <Notes>2</Notes>
  <HiddenSlides>0</HiddenSlides>
  <MMClips>0</MMClips>
  <ScaleCrop>false</ScaleCrop>
  <HeadingPairs>
    <vt:vector size="8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31</vt:i4>
      </vt:variant>
    </vt:vector>
  </HeadingPairs>
  <TitlesOfParts>
    <vt:vector size="39" baseType="lpstr">
      <vt:lpstr>新細明體</vt:lpstr>
      <vt:lpstr>Arial</vt:lpstr>
      <vt:lpstr>Calibri</vt:lpstr>
      <vt:lpstr>Calibri Light</vt:lpstr>
      <vt:lpstr>Cambria Math</vt:lpstr>
      <vt:lpstr>Office 佈景主題</vt:lpstr>
      <vt:lpstr>Visio</vt:lpstr>
      <vt:lpstr>Equation</vt:lpstr>
      <vt:lpstr>Ensemble methods</vt:lpstr>
      <vt:lpstr>Ensemble Methods: Increase prediction accuracy using base Learners</vt:lpstr>
      <vt:lpstr>General Idea</vt:lpstr>
      <vt:lpstr>Why does it work?</vt:lpstr>
      <vt:lpstr>Bagging: Boostrap Aggregation</vt:lpstr>
      <vt:lpstr>Boosting</vt:lpstr>
      <vt:lpstr>Adaboost (Freund and Schapire, 1997)</vt:lpstr>
      <vt:lpstr>Notation</vt:lpstr>
      <vt:lpstr>Adaboost</vt:lpstr>
      <vt:lpstr>To calssify tuple X</vt:lpstr>
      <vt:lpstr>Regression tree</vt:lpstr>
      <vt:lpstr>Reference  links</vt:lpstr>
      <vt:lpstr>Decision Tree Splitting Method #1: Reduction in Variance</vt:lpstr>
      <vt:lpstr>PowerPoint 簡報</vt:lpstr>
      <vt:lpstr>PowerPoint 簡報</vt:lpstr>
      <vt:lpstr>PowerPoint 簡報</vt:lpstr>
      <vt:lpstr>PowerPoint 簡報</vt:lpstr>
      <vt:lpstr>PowerPoint 簡報</vt:lpstr>
      <vt:lpstr>F0(x) uses a  constant to predict </vt:lpstr>
      <vt:lpstr> Is the mean of yi</vt:lpstr>
      <vt:lpstr>Residual y-F0</vt:lpstr>
      <vt:lpstr>Build a regression stump to predict residuals</vt:lpstr>
      <vt:lpstr>F1=F0+h1</vt:lpstr>
      <vt:lpstr>New residuals</vt:lpstr>
      <vt:lpstr>Build h2 to predict y-F1</vt:lpstr>
      <vt:lpstr>F2=F0+h1+h2----additive model</vt:lpstr>
      <vt:lpstr>Reduce MSEs</vt:lpstr>
      <vt:lpstr>Why gradient?</vt:lpstr>
      <vt:lpstr>PowerPoint 簡報</vt:lpstr>
      <vt:lpstr>How is it related to gradient descent?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Ensemble methods</dc:title>
  <dc:creator>USER</dc:creator>
  <cp:lastModifiedBy>190498 lily</cp:lastModifiedBy>
  <cp:revision>25</cp:revision>
  <dcterms:created xsi:type="dcterms:W3CDTF">2023-12-04T07:38:11Z</dcterms:created>
  <dcterms:modified xsi:type="dcterms:W3CDTF">2023-12-05T02:12:08Z</dcterms:modified>
</cp:coreProperties>
</file>