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  <p:sldMasterId id="2147483674" r:id="rId2"/>
  </p:sldMasterIdLst>
  <p:notesMasterIdLst>
    <p:notesMasterId r:id="rId55"/>
  </p:notesMasterIdLst>
  <p:handoutMasterIdLst>
    <p:handoutMasterId r:id="rId56"/>
  </p:handoutMasterIdLst>
  <p:sldIdLst>
    <p:sldId id="256" r:id="rId3"/>
    <p:sldId id="302" r:id="rId4"/>
    <p:sldId id="257" r:id="rId5"/>
    <p:sldId id="258" r:id="rId6"/>
    <p:sldId id="285" r:id="rId7"/>
    <p:sldId id="259" r:id="rId8"/>
    <p:sldId id="279" r:id="rId9"/>
    <p:sldId id="260" r:id="rId10"/>
    <p:sldId id="261" r:id="rId11"/>
    <p:sldId id="280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86" r:id="rId20"/>
    <p:sldId id="270" r:id="rId21"/>
    <p:sldId id="281" r:id="rId22"/>
    <p:sldId id="282" r:id="rId23"/>
    <p:sldId id="283" r:id="rId24"/>
    <p:sldId id="271" r:id="rId25"/>
    <p:sldId id="287" r:id="rId26"/>
    <p:sldId id="288" r:id="rId27"/>
    <p:sldId id="284" r:id="rId28"/>
    <p:sldId id="311" r:id="rId29"/>
    <p:sldId id="312" r:id="rId30"/>
    <p:sldId id="315" r:id="rId31"/>
    <p:sldId id="316" r:id="rId32"/>
    <p:sldId id="262" r:id="rId33"/>
    <p:sldId id="272" r:id="rId34"/>
    <p:sldId id="274" r:id="rId35"/>
    <p:sldId id="300" r:id="rId36"/>
    <p:sldId id="273" r:id="rId37"/>
    <p:sldId id="290" r:id="rId38"/>
    <p:sldId id="291" r:id="rId39"/>
    <p:sldId id="301" r:id="rId40"/>
    <p:sldId id="299" r:id="rId41"/>
    <p:sldId id="293" r:id="rId42"/>
    <p:sldId id="294" r:id="rId43"/>
    <p:sldId id="295" r:id="rId44"/>
    <p:sldId id="275" r:id="rId45"/>
    <p:sldId id="276" r:id="rId46"/>
    <p:sldId id="313" r:id="rId47"/>
    <p:sldId id="304" r:id="rId48"/>
    <p:sldId id="303" r:id="rId49"/>
    <p:sldId id="305" r:id="rId50"/>
    <p:sldId id="306" r:id="rId51"/>
    <p:sldId id="307" r:id="rId52"/>
    <p:sldId id="309" r:id="rId53"/>
    <p:sldId id="310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84ACA8-672C-46E6-A68D-CC04A8CF397D}">
          <p14:sldIdLst>
            <p14:sldId id="256"/>
            <p14:sldId id="302"/>
            <p14:sldId id="257"/>
            <p14:sldId id="258"/>
            <p14:sldId id="285"/>
            <p14:sldId id="259"/>
            <p14:sldId id="279"/>
            <p14:sldId id="260"/>
          </p14:sldIdLst>
        </p14:section>
        <p14:section name="表格" id="{83504712-6CE6-4BAA-B320-36461307F563}">
          <p14:sldIdLst>
            <p14:sldId id="261"/>
            <p14:sldId id="280"/>
            <p14:sldId id="264"/>
            <p14:sldId id="263"/>
            <p14:sldId id="265"/>
            <p14:sldId id="266"/>
            <p14:sldId id="267"/>
            <p14:sldId id="268"/>
            <p14:sldId id="269"/>
            <p14:sldId id="286"/>
            <p14:sldId id="270"/>
            <p14:sldId id="281"/>
            <p14:sldId id="282"/>
            <p14:sldId id="283"/>
            <p14:sldId id="271"/>
            <p14:sldId id="287"/>
            <p14:sldId id="288"/>
            <p14:sldId id="284"/>
            <p14:sldId id="311"/>
            <p14:sldId id="312"/>
            <p14:sldId id="315"/>
            <p14:sldId id="316"/>
          </p14:sldIdLst>
        </p14:section>
        <p14:section name="圖形" id="{1E176715-18B2-4554-954E-B4A2A0B7B3A8}">
          <p14:sldIdLst>
            <p14:sldId id="262"/>
            <p14:sldId id="272"/>
            <p14:sldId id="274"/>
            <p14:sldId id="300"/>
            <p14:sldId id="273"/>
            <p14:sldId id="290"/>
            <p14:sldId id="291"/>
            <p14:sldId id="301"/>
            <p14:sldId id="299"/>
            <p14:sldId id="293"/>
            <p14:sldId id="294"/>
            <p14:sldId id="295"/>
            <p14:sldId id="275"/>
            <p14:sldId id="276"/>
            <p14:sldId id="313"/>
            <p14:sldId id="304"/>
            <p14:sldId id="303"/>
            <p14:sldId id="305"/>
            <p14:sldId id="306"/>
            <p14:sldId id="307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" initials="b" lastIdx="0" clrIdx="0">
    <p:extLst>
      <p:ext uri="{19B8F6BF-5375-455C-9EA6-DF929625EA0E}">
        <p15:presenceInfo xmlns:p15="http://schemas.microsoft.com/office/powerpoint/2012/main" userId="bru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187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aper\106&#24180;\&#40643;&#24314;&#21235;\&#35542;&#25991;&#30456;&#38364;\&#35542;&#25991;&#36039;&#26009;&#32080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雲端運算架構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工作表1!$B$3:$B$12</c:f>
              <c:numCache>
                <c:formatCode>General</c:formatCode>
                <c:ptCount val="10"/>
                <c:pt idx="0">
                  <c:v>0.05</c:v>
                </c:pt>
                <c:pt idx="1">
                  <c:v>9.2999999999999999E-2</c:v>
                </c:pt>
                <c:pt idx="2">
                  <c:v>0.14099999999999999</c:v>
                </c:pt>
                <c:pt idx="3">
                  <c:v>0.186</c:v>
                </c:pt>
                <c:pt idx="4">
                  <c:v>0.22900000000000001</c:v>
                </c:pt>
                <c:pt idx="5">
                  <c:v>0.27400000000000002</c:v>
                </c:pt>
                <c:pt idx="6">
                  <c:v>0.31900000000000001</c:v>
                </c:pt>
                <c:pt idx="7">
                  <c:v>0.35699999999999998</c:v>
                </c:pt>
                <c:pt idx="8">
                  <c:v>0.40600000000000003</c:v>
                </c:pt>
                <c:pt idx="9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0F-41CA-B0BA-241D0F31DDF3}"/>
            </c:ext>
          </c:extLst>
        </c:ser>
        <c:ser>
          <c:idx val="1"/>
          <c:order val="1"/>
          <c:tx>
            <c:strRef>
              <c:f>工作表1!$C$2</c:f>
              <c:strCache>
                <c:ptCount val="1"/>
                <c:pt idx="0">
                  <c:v>最好選擇在霧運算架構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工作表1!$C$3:$C$12</c:f>
              <c:numCache>
                <c:formatCode>General</c:formatCode>
                <c:ptCount val="10"/>
                <c:pt idx="0">
                  <c:v>2.5000000000000001E-2</c:v>
                </c:pt>
                <c:pt idx="1">
                  <c:v>0.05</c:v>
                </c:pt>
                <c:pt idx="2">
                  <c:v>7.3999999999999996E-2</c:v>
                </c:pt>
                <c:pt idx="3">
                  <c:v>9.8000000000000004E-2</c:v>
                </c:pt>
                <c:pt idx="4">
                  <c:v>0.125</c:v>
                </c:pt>
                <c:pt idx="5">
                  <c:v>0.15</c:v>
                </c:pt>
                <c:pt idx="6">
                  <c:v>0.18</c:v>
                </c:pt>
                <c:pt idx="7">
                  <c:v>0.20300000000000001</c:v>
                </c:pt>
                <c:pt idx="8">
                  <c:v>0.23400000000000001</c:v>
                </c:pt>
                <c:pt idx="9">
                  <c:v>0.253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0F-41CA-B0BA-241D0F31DDF3}"/>
            </c:ext>
          </c:extLst>
        </c:ser>
        <c:ser>
          <c:idx val="2"/>
          <c:order val="2"/>
          <c:tx>
            <c:strRef>
              <c:f>工作表1!$D$2</c:f>
              <c:strCache>
                <c:ptCount val="1"/>
                <c:pt idx="0">
                  <c:v>隨機選擇在霧運算架構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工作表1!$D$3:$D$12</c:f>
              <c:numCache>
                <c:formatCode>General</c:formatCode>
                <c:ptCount val="10"/>
                <c:pt idx="0">
                  <c:v>5.6000000000000001E-2</c:v>
                </c:pt>
                <c:pt idx="1">
                  <c:v>0.108</c:v>
                </c:pt>
                <c:pt idx="2">
                  <c:v>0.159</c:v>
                </c:pt>
                <c:pt idx="3">
                  <c:v>0.21</c:v>
                </c:pt>
                <c:pt idx="4">
                  <c:v>0.246</c:v>
                </c:pt>
                <c:pt idx="5">
                  <c:v>0.28499999999999998</c:v>
                </c:pt>
                <c:pt idx="6">
                  <c:v>0.307</c:v>
                </c:pt>
                <c:pt idx="7">
                  <c:v>0.42099999999999999</c:v>
                </c:pt>
                <c:pt idx="8">
                  <c:v>0.44900000000000001</c:v>
                </c:pt>
                <c:pt idx="9">
                  <c:v>0.53400000000000003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0F-41CA-B0BA-241D0F31D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73312"/>
        <c:axId val="287268864"/>
      </c:lineChart>
      <c:catAx>
        <c:axId val="133773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使用者數量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287268864"/>
        <c:crosses val="autoZero"/>
        <c:auto val="1"/>
        <c:lblAlgn val="ctr"/>
        <c:lblOffset val="100"/>
        <c:noMultiLvlLbl val="0"/>
      </c:catAx>
      <c:valAx>
        <c:axId val="28726886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頻道切換時間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TW"/>
          </a:p>
        </c:txPr>
        <c:crossAx val="13377331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Traffic allocation</a:t>
            </a:r>
          </a:p>
        </c:rich>
      </c:tx>
      <c:layout>
        <c:manualLayout>
          <c:xMode val="edge"/>
          <c:yMode val="edge"/>
          <c:x val="0.3892867003080363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'Fig10&amp;11 probability'!$H$2</c:f>
              <c:strCache>
                <c:ptCount val="1"/>
                <c:pt idx="0">
                  <c:v>λDC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probability'!$H$3:$H$7</c:f>
              <c:numCache>
                <c:formatCode>General</c:formatCode>
                <c:ptCount val="5"/>
                <c:pt idx="0">
                  <c:v>1</c:v>
                </c:pt>
                <c:pt idx="1">
                  <c:v>123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9-47E6-9DF3-100A1C9CF8AD}"/>
            </c:ext>
          </c:extLst>
        </c:ser>
        <c:ser>
          <c:idx val="1"/>
          <c:order val="1"/>
          <c:tx>
            <c:strRef>
              <c:f>'Fig10&amp;11 probability'!$I$2</c:f>
              <c:strCache>
                <c:ptCount val="1"/>
                <c:pt idx="0">
                  <c:v>λDE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probability'!$I$3:$I$7</c:f>
              <c:numCache>
                <c:formatCode>General</c:formatCode>
                <c:ptCount val="5"/>
                <c:pt idx="0">
                  <c:v>36913</c:v>
                </c:pt>
                <c:pt idx="1">
                  <c:v>31864</c:v>
                </c:pt>
                <c:pt idx="2">
                  <c:v>85435</c:v>
                </c:pt>
                <c:pt idx="3">
                  <c:v>357374</c:v>
                </c:pt>
                <c:pt idx="4">
                  <c:v>659140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9-47E6-9DF3-100A1C9CF8AD}"/>
            </c:ext>
          </c:extLst>
        </c:ser>
        <c:ser>
          <c:idx val="2"/>
          <c:order val="2"/>
          <c:tx>
            <c:strRef>
              <c:f>'Fig10&amp;11 probability'!$J$2</c:f>
              <c:strCache>
                <c:ptCount val="1"/>
                <c:pt idx="0">
                  <c:v>λEC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probability'!$J$3:$J$7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9-47E6-9DF3-100A1C9CF8AD}"/>
            </c:ext>
          </c:extLst>
        </c:ser>
        <c:ser>
          <c:idx val="3"/>
          <c:order val="3"/>
          <c:tx>
            <c:strRef>
              <c:f>'Fig10&amp;11 probability'!$K$2</c:f>
              <c:strCache>
                <c:ptCount val="1"/>
                <c:pt idx="0">
                  <c:v>λEE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probability'!$K$3:$K$7</c:f>
              <c:numCache>
                <c:formatCode>General</c:formatCode>
                <c:ptCount val="5"/>
                <c:pt idx="0">
                  <c:v>1963086</c:v>
                </c:pt>
                <c:pt idx="1">
                  <c:v>1968013</c:v>
                </c:pt>
                <c:pt idx="2">
                  <c:v>1914565</c:v>
                </c:pt>
                <c:pt idx="3">
                  <c:v>1642626</c:v>
                </c:pt>
                <c:pt idx="4">
                  <c:v>1340860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C9-47E6-9DF3-100A1C9CF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47328"/>
        <c:axId val="94561792"/>
      </c:barChart>
      <c:catAx>
        <c:axId val="9454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Percentage of traffic satisfying latency constraint(%)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61792"/>
        <c:crosses val="autoZero"/>
        <c:auto val="1"/>
        <c:lblAlgn val="ctr"/>
        <c:lblOffset val="100"/>
        <c:noMultiLvlLbl val="0"/>
      </c:catAx>
      <c:valAx>
        <c:axId val="945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Traffic(packets/sec)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4732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535D-8BD0-404E-96D6-D5C611C59A2C}" type="datetimeFigureOut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35F1-E60D-47B8-BF6A-D897AA13A3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8D5D-92D2-4EB1-8778-0DDC1EE16406}" type="datetimeFigureOut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BA1A-AC7B-45DC-A751-2B0A9550FC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2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77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72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英文選字母間隔適當：英文選字母間隔適當以免字母過於擁擠甚至重疊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zh-TW" altLang="en-US" dirty="0"/>
              <a:t>如座標軸的標示是</a:t>
            </a:r>
            <a:r>
              <a:rPr lang="en-US" altLang="zh-TW" dirty="0"/>
              <a:t>12</a:t>
            </a:r>
            <a:r>
              <a:rPr lang="zh-TW" altLang="en-US" dirty="0"/>
              <a:t>點，圖例大小就不能小於</a:t>
            </a:r>
            <a:r>
              <a:rPr lang="en-US" altLang="zh-TW" dirty="0"/>
              <a:t>8</a:t>
            </a:r>
            <a:r>
              <a:rPr lang="zh-TW" altLang="en-US" dirty="0"/>
              <a:t>點或大於</a:t>
            </a:r>
            <a:r>
              <a:rPr lang="en-US" altLang="zh-TW" dirty="0"/>
              <a:t>16</a:t>
            </a:r>
            <a:r>
              <a:rPr lang="zh-TW" altLang="en-US" dirty="0"/>
              <a:t>點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字體的粗細也會影響閱讀：粗體字太黑，字體較小時複製圖後可能會影響閱讀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  <a:r>
              <a:rPr lang="zh-TW" altLang="en-US" dirty="0"/>
              <a:t>：</a:t>
            </a:r>
            <a:r>
              <a:rPr lang="zh-TW" altLang="en-US" b="0" dirty="0"/>
              <a:t>這些資料包含一個訊息，且您想要讓讀者了解到該資料所蘊含的訊息，包括探索性資料分析和資料採礦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  <a:r>
              <a:rPr lang="zh-TW" altLang="en-US" dirty="0"/>
              <a:t>：</a:t>
            </a:r>
            <a:r>
              <a:rPr lang="zh-TW" altLang="en-US" b="0" dirty="0"/>
              <a:t>您發現的隱含在大量資料中的意義，且想要告訴他人這個資料的意義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  <a:r>
              <a:rPr lang="zh-TW" altLang="en-US" dirty="0"/>
              <a:t>：</a:t>
            </a:r>
            <a:r>
              <a:rPr lang="zh-TW" altLang="en-US" b="0" dirty="0"/>
              <a:t>此類型的資料呈現是想要讓您可以估計資料的統計量或函數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  <a:r>
              <a:rPr lang="zh-TW" altLang="en-US" dirty="0"/>
              <a:t>：</a:t>
            </a:r>
            <a:r>
              <a:rPr lang="zh-TW" altLang="en-US" b="0" dirty="0"/>
              <a:t>您可以在呈現資料時加以貯存，以利於日後檢索，包括後續研究用來進行「整合分析」的研究結果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  <a:r>
              <a:rPr lang="zh-TW" altLang="en-US" dirty="0"/>
              <a:t>：</a:t>
            </a:r>
            <a:r>
              <a:rPr lang="zh-TW" altLang="en-US" b="0" dirty="0"/>
              <a:t>資料呈現的方式必須能夠透過裝飾引起讀者的注意力</a:t>
            </a:r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6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7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b="1" dirty="0"/>
              <a:t>放置的項目必須</a:t>
            </a:r>
            <a:r>
              <a:rPr lang="zh-TW" altLang="en-US" b="1" dirty="0">
                <a:solidFill>
                  <a:srgbClr val="FF0000"/>
                </a:solidFill>
              </a:rPr>
              <a:t>緊鄰</a:t>
            </a:r>
            <a:r>
              <a:rPr lang="zh-TW" altLang="en-US" b="1" dirty="0"/>
              <a:t>，以便於讀者進行比較</a:t>
            </a:r>
            <a:endParaRPr lang="en-US" altLang="zh-TW" b="1" dirty="0"/>
          </a:p>
          <a:p>
            <a:pPr lvl="1"/>
            <a:r>
              <a:rPr lang="zh-TW" altLang="en-US" dirty="0"/>
              <a:t>放置標籤，以便於讀者可以清楚地連接到作者所命名的要素</a:t>
            </a:r>
            <a:endParaRPr lang="en-US" altLang="zh-TW" dirty="0"/>
          </a:p>
          <a:p>
            <a:pPr lvl="1"/>
            <a:r>
              <a:rPr lang="zh-TW" altLang="en-US" dirty="0"/>
              <a:t>使用的字體必須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在圖表內必須包括讓讀者了解的所有資訊</a:t>
            </a:r>
            <a:endParaRPr lang="en-US" altLang="zh-TW" dirty="0"/>
          </a:p>
          <a:p>
            <a:pPr lvl="1"/>
            <a:r>
              <a:rPr lang="zh-TW" altLang="en-US" dirty="0"/>
              <a:t>避免使用新奇的縮寫</a:t>
            </a:r>
            <a:endParaRPr lang="en-US" altLang="zh-TW" dirty="0"/>
          </a:p>
          <a:p>
            <a:pPr lvl="1"/>
            <a:r>
              <a:rPr lang="zh-TW" altLang="en-US" dirty="0"/>
              <a:t>圖表呈現時，必須刪除一些無關的內容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01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8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標題是要建立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r>
              <a:rPr lang="zh-TW" altLang="en-US" dirty="0"/>
              <a:t>，不要與欄內文字字數差距過於懸殊，也不應超越欄寬</a:t>
            </a:r>
            <a:endParaRPr lang="en-US" altLang="zh-TW" dirty="0"/>
          </a:p>
          <a:p>
            <a:pPr lvl="1" algn="just"/>
            <a:r>
              <a:rPr lang="zh-TW" altLang="en-US" dirty="0"/>
              <a:t>欄標題可能只有一層，也可能有兩、三層。如有兩層以上的欄標題，在第一個層次的欄標題之下應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en-US" altLang="zh-TW" dirty="0"/>
              <a:t>(</a:t>
            </a:r>
            <a:r>
              <a:rPr lang="zh-TW" altLang="en-US" dirty="0"/>
              <a:t>表格框線，如下所示</a:t>
            </a:r>
            <a:r>
              <a:rPr lang="en-US" altLang="zh-TW" dirty="0"/>
              <a:t>)</a:t>
            </a:r>
            <a:r>
              <a:rPr lang="zh-TW" altLang="en-US" dirty="0"/>
              <a:t>，然後再寫細分的小標題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欄標題應該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 algn="just"/>
            <a:r>
              <a:rPr lang="zh-TW" altLang="en-US" dirty="0"/>
              <a:t>表格最左邊的一欄，稱之為側欄</a:t>
            </a:r>
          </a:p>
          <a:p>
            <a:pPr lvl="2" algn="just"/>
            <a:r>
              <a:rPr lang="zh-TW" altLang="en-US" dirty="0"/>
              <a:t>側欄通常用來條列重要的自變項</a:t>
            </a:r>
          </a:p>
          <a:p>
            <a:pPr lvl="2" algn="just"/>
            <a:r>
              <a:rPr lang="zh-TW" altLang="en-US" dirty="0"/>
              <a:t>側欄標題要細分時，宜直接在同欄細分，不宜另起新欄</a:t>
            </a:r>
          </a:p>
          <a:p>
            <a:pPr lvl="2" algn="just"/>
            <a:r>
              <a:rPr lang="zh-TW" altLang="en-US" dirty="0"/>
              <a:t>側欄標題分層過細的話，第二層以後的標題應逐層內縮兩格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5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1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9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61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7898" y="6355557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1252" y="6263995"/>
            <a:ext cx="1423148" cy="276225"/>
          </a:xfrm>
          <a:ln/>
        </p:spPr>
        <p:txBody>
          <a:bodyPr/>
          <a:lstStyle>
            <a:lvl1pPr algn="r">
              <a:defRPr sz="1600"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A66-0248-488C-ADBB-B0C7708A5BF5}" type="datetimeFigureOut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68CC-AE62-43F0-B663-C3C5EE445E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表和圖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APA</a:t>
            </a:r>
            <a:r>
              <a:rPr lang="zh-TW" altLang="en-US" dirty="0"/>
              <a:t>格式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  <a:p>
            <a:endParaRPr lang="zh-TW" altLang="en-US" dirty="0"/>
          </a:p>
        </p:txBody>
      </p:sp>
      <p:pic>
        <p:nvPicPr>
          <p:cNvPr id="4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3962400" cy="56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9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典型「表」的基本要素</a:t>
            </a:r>
            <a:endParaRPr lang="en-US" altLang="zh-TW" dirty="0"/>
          </a:p>
          <a:p>
            <a:pPr algn="just"/>
            <a:r>
              <a:rPr lang="zh-TW" altLang="en-US" dirty="0"/>
              <a:t>技術專有名詞、位置，及每個要素的定義</a:t>
            </a:r>
            <a:endParaRPr lang="en-US" altLang="zh-TW" dirty="0"/>
          </a:p>
          <a:p>
            <a:pPr algn="just"/>
            <a:r>
              <a:rPr lang="zh-TW" altLang="en-US" dirty="0"/>
              <a:t>版面編排應要</a:t>
            </a:r>
            <a:r>
              <a:rPr lang="zh-TW" altLang="en-US" dirty="0">
                <a:solidFill>
                  <a:srgbClr val="FF0000"/>
                </a:solidFill>
              </a:rPr>
              <a:t>符合邏輯</a:t>
            </a:r>
            <a:r>
              <a:rPr lang="zh-TW" altLang="en-US" dirty="0"/>
              <a:t>，讓讀者易於理解：</a:t>
            </a:r>
            <a:endParaRPr lang="en-US" altLang="zh-TW" dirty="0"/>
          </a:p>
          <a:p>
            <a:pPr lvl="1" algn="just"/>
            <a:r>
              <a:rPr lang="zh-TW" altLang="en-US" dirty="0"/>
              <a:t>方便讀者進行比較的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en-US" altLang="zh-TW" dirty="0">
                <a:solidFill>
                  <a:srgbClr val="FF0000"/>
                </a:solidFill>
              </a:rPr>
              <a:t>(table entries)</a:t>
            </a:r>
            <a:r>
              <a:rPr lang="zh-TW" altLang="en-US" dirty="0"/>
              <a:t>，應以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方式編排</a:t>
            </a:r>
            <a:endParaRPr lang="en-US" altLang="zh-TW" dirty="0"/>
          </a:p>
          <a:p>
            <a:pPr lvl="1" algn="just"/>
            <a:r>
              <a:rPr lang="zh-TW" altLang="en-US" dirty="0"/>
              <a:t>不同的指標（例如，平均數、標準差、樣本數）應分別放置在</a:t>
            </a:r>
            <a:r>
              <a:rPr lang="zh-TW" altLang="en-US" dirty="0">
                <a:solidFill>
                  <a:srgbClr val="FF0000"/>
                </a:solidFill>
              </a:rPr>
              <a:t>不同部分或不同縱行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變項的位置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條件標籤</a:t>
            </a:r>
            <a:r>
              <a:rPr lang="en-US" altLang="zh-TW" dirty="0">
                <a:solidFill>
                  <a:srgbClr val="FF0000"/>
                </a:solidFill>
              </a:rPr>
              <a:t>(condition labels)</a:t>
            </a:r>
            <a:r>
              <a:rPr lang="zh-TW" altLang="en-US" dirty="0"/>
              <a:t>應該要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變項值，以利讀者進行</a:t>
            </a:r>
            <a:r>
              <a:rPr lang="zh-TW" altLang="en-US" dirty="0">
                <a:solidFill>
                  <a:srgbClr val="FF0000"/>
                </a:solidFill>
              </a:rPr>
              <a:t>比較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1371600" lvl="3" indent="0" algn="just">
              <a:buNone/>
            </a:pPr>
            <a:r>
              <a:rPr lang="en-US" altLang="zh-TW" dirty="0"/>
              <a:t>Example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8" algn="just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10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表的版面編排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626" y="4747565"/>
            <a:ext cx="5301414" cy="199137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0993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459" y="1611313"/>
            <a:ext cx="43606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表格的基本要素</a:t>
            </a:r>
          </a:p>
        </p:txBody>
      </p:sp>
      <p:cxnSp>
        <p:nvCxnSpPr>
          <p:cNvPr id="5" name="直線單箭頭接點 4"/>
          <p:cNvCxnSpPr>
            <a:stCxn id="7" idx="3"/>
          </p:cNvCxnSpPr>
          <p:nvPr/>
        </p:nvCxnSpPr>
        <p:spPr bwMode="auto">
          <a:xfrm>
            <a:off x="3173818" y="1781787"/>
            <a:ext cx="558210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71007" y="1627898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表的編號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" name="直線單箭頭接點 8"/>
          <p:cNvCxnSpPr>
            <a:stCxn id="10" idx="3"/>
          </p:cNvCxnSpPr>
          <p:nvPr/>
        </p:nvCxnSpPr>
        <p:spPr bwMode="auto">
          <a:xfrm>
            <a:off x="3154217" y="2189378"/>
            <a:ext cx="596640" cy="5197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74188" y="2035489"/>
            <a:ext cx="19800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表的名稱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斜體或正體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>
            <a:stCxn id="14" idx="3"/>
          </p:cNvCxnSpPr>
          <p:nvPr/>
        </p:nvCxnSpPr>
        <p:spPr bwMode="auto">
          <a:xfrm>
            <a:off x="2791716" y="2685803"/>
            <a:ext cx="1046637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3078" y="2424193"/>
            <a:ext cx="251863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head):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說明最左邊欄位之項目標題。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77099" y="3041750"/>
            <a:ext cx="269817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涵蓋表的主體整個寬度的標題，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允許進一步分割。</a:t>
            </a:r>
          </a:p>
        </p:txBody>
      </p:sp>
      <p:cxnSp>
        <p:nvCxnSpPr>
          <p:cNvPr id="24" name="肘形接點 23"/>
          <p:cNvCxnSpPr>
            <a:stCxn id="22" idx="3"/>
          </p:cNvCxnSpPr>
          <p:nvPr/>
        </p:nvCxnSpPr>
        <p:spPr bwMode="auto">
          <a:xfrm flipV="1">
            <a:off x="2975274" y="3041752"/>
            <a:ext cx="2925796" cy="369330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左中括弧 28"/>
          <p:cNvSpPr/>
          <p:nvPr/>
        </p:nvSpPr>
        <p:spPr bwMode="auto">
          <a:xfrm>
            <a:off x="3921571" y="3226417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中括弧 30"/>
          <p:cNvSpPr/>
          <p:nvPr/>
        </p:nvSpPr>
        <p:spPr bwMode="auto">
          <a:xfrm>
            <a:off x="3923272" y="4569663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endCxn id="29" idx="1"/>
          </p:cNvCxnSpPr>
          <p:nvPr/>
        </p:nvCxnSpPr>
        <p:spPr bwMode="auto">
          <a:xfrm flipV="1">
            <a:off x="3173818" y="3545394"/>
            <a:ext cx="747753" cy="374007"/>
          </a:xfrm>
          <a:prstGeom prst="bentConnector3">
            <a:avLst>
              <a:gd name="adj1" fmla="val -2612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73078" y="3919401"/>
            <a:ext cx="317984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根欄位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or stub column):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表的最左邊欄位，通常是列出主要的自變項或預測變項。</a:t>
            </a:r>
          </a:p>
        </p:txBody>
      </p:sp>
      <p:cxnSp>
        <p:nvCxnSpPr>
          <p:cNvPr id="48" name="肘形接點 47"/>
          <p:cNvCxnSpPr>
            <a:endCxn id="31" idx="1"/>
          </p:cNvCxnSpPr>
          <p:nvPr/>
        </p:nvCxnSpPr>
        <p:spPr bwMode="auto">
          <a:xfrm>
            <a:off x="3173818" y="4658065"/>
            <a:ext cx="749454" cy="230575"/>
          </a:xfrm>
          <a:prstGeom prst="bentConnector3">
            <a:avLst>
              <a:gd name="adj1" fmla="val 345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 bwMode="auto">
          <a:xfrm flipH="1">
            <a:off x="5330369" y="1901020"/>
            <a:ext cx="570701" cy="508838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870869" y="1364420"/>
            <a:ext cx="395492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在表的主體中說明兩個或兩個以上直欄的標題。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9080205" y="1604602"/>
            <a:ext cx="22930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副標題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(decked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屬於堆積式標題，經常避免直欄標題的重複。</a:t>
            </a:r>
          </a:p>
        </p:txBody>
      </p:sp>
      <p:cxnSp>
        <p:nvCxnSpPr>
          <p:cNvPr id="58" name="肘形接點 57"/>
          <p:cNvCxnSpPr>
            <a:stCxn id="57" idx="1"/>
          </p:cNvCxnSpPr>
          <p:nvPr/>
        </p:nvCxnSpPr>
        <p:spPr bwMode="auto">
          <a:xfrm rot="10800000" flipV="1">
            <a:off x="7453423" y="1973934"/>
            <a:ext cx="1626782" cy="5140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7" idx="1"/>
          </p:cNvCxnSpPr>
          <p:nvPr/>
        </p:nvCxnSpPr>
        <p:spPr bwMode="auto">
          <a:xfrm rot="10800000" flipV="1">
            <a:off x="7985049" y="1973934"/>
            <a:ext cx="1095156" cy="7906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685027" y="2783746"/>
            <a:ext cx="328925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其標題說明表的主體內特定直欄中的項目。</a:t>
            </a:r>
          </a:p>
        </p:txBody>
      </p:sp>
      <p:cxnSp>
        <p:nvCxnSpPr>
          <p:cNvPr id="72" name="肘形接點 71"/>
          <p:cNvCxnSpPr>
            <a:stCxn id="68" idx="1"/>
          </p:cNvCxnSpPr>
          <p:nvPr/>
        </p:nvCxnSpPr>
        <p:spPr bwMode="auto">
          <a:xfrm rot="10800000">
            <a:off x="7707087" y="2859948"/>
            <a:ext cx="977940" cy="293130"/>
          </a:xfrm>
          <a:prstGeom prst="bentConnector3">
            <a:avLst>
              <a:gd name="adj1" fmla="val 100091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肘形接點 82"/>
          <p:cNvCxnSpPr/>
          <p:nvPr/>
        </p:nvCxnSpPr>
        <p:spPr bwMode="auto">
          <a:xfrm rot="10800000">
            <a:off x="7805057" y="3287487"/>
            <a:ext cx="875818" cy="631914"/>
          </a:xfrm>
          <a:prstGeom prst="bentConnector3">
            <a:avLst>
              <a:gd name="adj1" fmla="val 1526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535995" y="3919401"/>
            <a:ext cx="257832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細格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(cells):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一個橫列和一個直欄的交叉點。</a:t>
            </a:r>
          </a:p>
        </p:txBody>
      </p:sp>
      <p:cxnSp>
        <p:nvCxnSpPr>
          <p:cNvPr id="96" name="肘形接點 95"/>
          <p:cNvCxnSpPr/>
          <p:nvPr/>
        </p:nvCxnSpPr>
        <p:spPr bwMode="auto">
          <a:xfrm rot="10800000" flipV="1">
            <a:off x="7805057" y="4442621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左中括弧 101"/>
          <p:cNvSpPr/>
          <p:nvPr/>
        </p:nvSpPr>
        <p:spPr bwMode="auto">
          <a:xfrm rot="16200000">
            <a:off x="6263927" y="3767418"/>
            <a:ext cx="73153" cy="3369093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 bwMode="auto">
          <a:xfrm rot="10800000" flipV="1">
            <a:off x="7985050" y="5283308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8546893" y="4760088"/>
            <a:ext cx="297019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表的主體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body):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包含「表」的主要資料的橫列細格。</a:t>
            </a:r>
          </a:p>
        </p:txBody>
      </p:sp>
      <p:cxnSp>
        <p:nvCxnSpPr>
          <p:cNvPr id="105" name="直線單箭頭接點 104"/>
          <p:cNvCxnSpPr>
            <a:stCxn id="106" idx="3"/>
          </p:cNvCxnSpPr>
          <p:nvPr/>
        </p:nvCxnSpPr>
        <p:spPr bwMode="auto">
          <a:xfrm flipV="1">
            <a:off x="3209310" y="5769076"/>
            <a:ext cx="548399" cy="13384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41831" y="5305406"/>
            <a:ext cx="296747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表的註解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note):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表的下方可以放置三種表的註解，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以去除表的主體中重複的地方。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※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不同種類註解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順序必須如右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099801" y="6462714"/>
            <a:ext cx="901700" cy="276225"/>
          </a:xfrm>
        </p:spPr>
        <p:txBody>
          <a:bodyPr/>
          <a:lstStyle/>
          <a:p>
            <a:fld id="{455104A0-FBBA-457A-A960-88D7301F92DC}" type="slidenum">
              <a:rPr lang="zh-TW" altLang="en-US" smtClean="0"/>
              <a:pPr/>
              <a:t>11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63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補充本文內容</a:t>
            </a:r>
            <a:r>
              <a:rPr lang="zh-TW" altLang="en-US" dirty="0"/>
              <a:t>，不是重複本文的內容</a:t>
            </a:r>
          </a:p>
          <a:p>
            <a:r>
              <a:rPr lang="zh-TW" altLang="en-US" dirty="0"/>
              <a:t>在本文中應</a:t>
            </a:r>
            <a:r>
              <a:rPr lang="zh-TW" altLang="en-US" dirty="0">
                <a:solidFill>
                  <a:srgbClr val="FF0000"/>
                </a:solidFill>
              </a:rPr>
              <a:t>提及每一個表</a:t>
            </a:r>
            <a:endParaRPr lang="en-US" altLang="zh-TW" dirty="0"/>
          </a:p>
          <a:p>
            <a:r>
              <a:rPr lang="zh-TW" altLang="en-US" dirty="0"/>
              <a:t>使讀者了解在該表中</a:t>
            </a:r>
            <a:r>
              <a:rPr lang="zh-TW" altLang="en-US" dirty="0">
                <a:solidFill>
                  <a:srgbClr val="FF0000"/>
                </a:solidFill>
              </a:rPr>
              <a:t>需要尋求的資訊</a:t>
            </a:r>
          </a:p>
          <a:p>
            <a:r>
              <a:rPr lang="zh-TW" altLang="en-US" dirty="0"/>
              <a:t>只需討論表中</a:t>
            </a:r>
            <a:r>
              <a:rPr lang="zh-TW" altLang="en-US" dirty="0">
                <a:solidFill>
                  <a:srgbClr val="FF0000"/>
                </a:solidFill>
              </a:rPr>
              <a:t>重要的部分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在本文中</a:t>
            </a:r>
            <a:r>
              <a:rPr lang="zh-TW" altLang="en-US" dirty="0">
                <a:solidFill>
                  <a:srgbClr val="FF0000"/>
                </a:solidFill>
              </a:rPr>
              <a:t>引用表</a:t>
            </a:r>
            <a:r>
              <a:rPr lang="zh-TW" altLang="en-US" dirty="0"/>
              <a:t>，明確寫出</a:t>
            </a:r>
            <a:r>
              <a:rPr lang="zh-TW" altLang="en-US" dirty="0">
                <a:solidFill>
                  <a:srgbClr val="FF0000"/>
                </a:solidFill>
              </a:rPr>
              <a:t>特定之表編號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  <a:endParaRPr lang="zh-TW" altLang="en-US" dirty="0"/>
          </a:p>
          <a:p>
            <a:pPr lvl="1"/>
            <a:r>
              <a:rPr lang="zh-TW" altLang="en-US" dirty="0"/>
              <a:t>不要寫「見下表」或「見第</a:t>
            </a:r>
            <a:r>
              <a:rPr lang="en-US" altLang="zh-TW" dirty="0"/>
              <a:t>n</a:t>
            </a:r>
            <a:r>
              <a:rPr lang="zh-TW" altLang="en-US" dirty="0"/>
              <a:t>頁的表」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表格與本文的關係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17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「表」的名稱命名應以</a:t>
            </a:r>
            <a:r>
              <a:rPr lang="zh-TW" altLang="en-US" dirty="0">
                <a:solidFill>
                  <a:srgbClr val="FF0000"/>
                </a:solidFill>
              </a:rPr>
              <a:t>簡短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清楚</a:t>
            </a:r>
            <a:r>
              <a:rPr lang="zh-TW" altLang="en-US" dirty="0"/>
              <a:t>且具有</a:t>
            </a:r>
            <a:r>
              <a:rPr lang="zh-TW" altLang="en-US" dirty="0">
                <a:solidFill>
                  <a:srgbClr val="FF0000"/>
                </a:solidFill>
              </a:rPr>
              <a:t>說明性</a:t>
            </a:r>
            <a:r>
              <a:rPr lang="zh-TW" altLang="en-US" dirty="0"/>
              <a:t>的名稱。</a:t>
            </a:r>
            <a:endParaRPr lang="en-US" altLang="zh-TW" dirty="0"/>
          </a:p>
          <a:p>
            <a:pPr lvl="1"/>
            <a:r>
              <a:rPr lang="zh-TW" altLang="en-US" dirty="0"/>
              <a:t>太模糊的名稱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Relation Between College Majors and Performance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說明：表中所要呈現的資料內容並不清楚明確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太詳細的名稱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on Test A, Test B, and Test C of Students With Psychology, Physics, English, and Engineering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說明：在表的標題中出現太多重複資訊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好的名稱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of Students With Different College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說明：長度適中、無重複資訊、標題明確</a:t>
            </a:r>
            <a:r>
              <a:rPr lang="en-US" altLang="zh-TW" sz="1800" dirty="0"/>
              <a:t>】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4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出現在表的標題或主體中的縮寫，須在表的名稱中使用</a:t>
            </a:r>
            <a:r>
              <a:rPr lang="zh-TW" altLang="en-US" dirty="0">
                <a:solidFill>
                  <a:srgbClr val="FF0000"/>
                </a:solidFill>
              </a:rPr>
              <a:t>圓括號</a:t>
            </a:r>
            <a:r>
              <a:rPr lang="zh-TW" altLang="en-US" dirty="0"/>
              <a:t>加以解釋</a:t>
            </a:r>
          </a:p>
          <a:p>
            <a:pPr lvl="1"/>
            <a:r>
              <a:rPr lang="en-US" altLang="zh-TW" i="1" dirty="0"/>
              <a:t>Hit and False-Alarm (</a:t>
            </a:r>
            <a:r>
              <a:rPr lang="en-US" altLang="zh-TW" i="1" dirty="0">
                <a:solidFill>
                  <a:srgbClr val="FF0000"/>
                </a:solidFill>
              </a:rPr>
              <a:t>FA</a:t>
            </a:r>
            <a:r>
              <a:rPr lang="en-US" altLang="zh-TW" i="1" dirty="0"/>
              <a:t>) Proportions in Experiment 2</a:t>
            </a:r>
          </a:p>
          <a:p>
            <a:r>
              <a:rPr lang="zh-TW" altLang="en-US" dirty="0"/>
              <a:t>若需較長文字解釋的縮寫，可在</a:t>
            </a:r>
            <a:r>
              <a:rPr lang="zh-TW" altLang="en-US" dirty="0">
                <a:solidFill>
                  <a:srgbClr val="FF0000"/>
                </a:solidFill>
              </a:rPr>
              <a:t>表的註解</a:t>
            </a:r>
            <a:r>
              <a:rPr lang="zh-TW" altLang="en-US" dirty="0"/>
              <a:t>中說明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表的標題必須力求簡潔，長度上不可比直欄裡最寬的條目多出太多的字元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表中的縮寫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61" y="4721222"/>
            <a:ext cx="1515820" cy="193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1" y="4721224"/>
            <a:ext cx="1515820" cy="1935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189066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太過冗長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1235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好的標題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01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可以針對非學術性的術語、統計符號使用標準的縮寫和符號，而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不必加以說明</a:t>
                </a:r>
              </a:p>
              <a:p>
                <a:pPr lvl="1"/>
                <a:r>
                  <a:rPr lang="zh-TW" altLang="en-US" dirty="0"/>
                  <a:t>使用「</a:t>
                </a:r>
                <a:r>
                  <a:rPr lang="en-US" altLang="zh-TW" dirty="0"/>
                  <a:t>no.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number</a:t>
                </a:r>
                <a:r>
                  <a:rPr lang="zh-TW" altLang="en-US" dirty="0"/>
                  <a:t>」、使用「</a:t>
                </a:r>
                <a:r>
                  <a:rPr lang="en-US" altLang="zh-TW" dirty="0"/>
                  <a:t>%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percent</a:t>
                </a:r>
                <a:r>
                  <a:rPr lang="zh-TW" altLang="en-US" dirty="0"/>
                  <a:t>」</a:t>
                </a:r>
              </a:p>
              <a:p>
                <a:pPr lvl="1"/>
                <a:r>
                  <a:rPr lang="zh-TW" altLang="en-US" dirty="0"/>
                  <a:t>統計符號方面可直接使用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SD</a:t>
                </a:r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dirty="0">
                    <a:latin typeface="標楷體" panose="03000509000000000000" pitchFamily="65" charset="-120"/>
                  </a:rPr>
                  <a:t>即可</a:t>
                </a:r>
                <a:endParaRPr lang="en-US" altLang="zh-TW" dirty="0">
                  <a:latin typeface="標楷體" panose="03000509000000000000" pitchFamily="65" charset="-120"/>
                </a:endParaRPr>
              </a:p>
              <a:p>
                <a:r>
                  <a:rPr lang="zh-TW" altLang="en-US" dirty="0"/>
                  <a:t>學術性術語、組別名稱及其他縮寫則需在「表的名稱」或「表的註解」中說明，例如：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表中的標題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9" y="3703947"/>
            <a:ext cx="6122065" cy="230138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156789" y="5686351"/>
            <a:ext cx="2424225" cy="3083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15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0732"/>
              </p:ext>
            </p:extLst>
          </p:nvPr>
        </p:nvGraphicFramePr>
        <p:xfrm>
          <a:off x="1925158" y="1732706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Lobe: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r>
                        <a:rPr lang="en-US" altLang="zh-TW" sz="2800" baseline="0" dirty="0"/>
                        <a:t> 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43344"/>
              </p:ext>
            </p:extLst>
          </p:nvPr>
        </p:nvGraphicFramePr>
        <p:xfrm>
          <a:off x="1925158" y="3369530"/>
          <a:ext cx="482453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Right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78"/>
              </p:ext>
            </p:extLst>
          </p:nvPr>
        </p:nvGraphicFramePr>
        <p:xfrm>
          <a:off x="1925158" y="5117082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Left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/>
                        <a:t>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335926" y="2041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335926" y="38525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冗長的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35926" y="55324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較合適的</a:t>
            </a:r>
          </a:p>
        </p:txBody>
      </p:sp>
      <p:cxnSp>
        <p:nvCxnSpPr>
          <p:cNvPr id="11" name="直線單箭頭接點 10"/>
          <p:cNvCxnSpPr>
            <a:stCxn id="7" idx="1"/>
          </p:cNvCxnSpPr>
          <p:nvPr/>
        </p:nvCxnSpPr>
        <p:spPr bwMode="auto">
          <a:xfrm flipH="1" flipV="1">
            <a:off x="6889898" y="2272283"/>
            <a:ext cx="144602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1"/>
          </p:cNvCxnSpPr>
          <p:nvPr/>
        </p:nvCxnSpPr>
        <p:spPr bwMode="auto">
          <a:xfrm flipH="1" flipV="1">
            <a:off x="6985591" y="4083362"/>
            <a:ext cx="1350335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1"/>
          </p:cNvCxnSpPr>
          <p:nvPr/>
        </p:nvCxnSpPr>
        <p:spPr bwMode="auto">
          <a:xfrm flipH="1">
            <a:off x="6985592" y="5763308"/>
            <a:ext cx="135033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48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直欄標題應能與直欄中的其他項目</a:t>
            </a:r>
            <a:r>
              <a:rPr lang="zh-TW" altLang="en-US" dirty="0">
                <a:solidFill>
                  <a:srgbClr val="FF0000"/>
                </a:solidFill>
              </a:rPr>
              <a:t>相比較</a:t>
            </a:r>
            <a:r>
              <a:rPr lang="zh-TW" altLang="en-US" dirty="0"/>
              <a:t>，注意一致性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15" y="2723449"/>
            <a:ext cx="7566025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229514" y="4338085"/>
            <a:ext cx="7566025" cy="8612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1899" y="45286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注意詞性一致性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21518" y="27234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795539" y="27249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正確的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229514" y="3394710"/>
            <a:ext cx="7566025" cy="857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6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71055" y="1611313"/>
            <a:ext cx="11291453" cy="4648200"/>
          </a:xfrm>
        </p:spPr>
        <p:txBody>
          <a:bodyPr/>
          <a:lstStyle/>
          <a:p>
            <a:pPr algn="just"/>
            <a:r>
              <a:rPr lang="zh-TW" altLang="en-US" dirty="0"/>
              <a:t>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如有兩層以上的欄標題，在第一層欄標題之下應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zh-TW" altLang="en-US" dirty="0"/>
              <a:t>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表格最左邊的一欄，稱為</a:t>
            </a:r>
            <a:r>
              <a:rPr lang="zh-TW" altLang="en-US" b="0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側欄通常用來條列</a:t>
            </a:r>
            <a:r>
              <a:rPr lang="zh-TW" altLang="en-US" b="0" dirty="0">
                <a:solidFill>
                  <a:srgbClr val="FF0000"/>
                </a:solidFill>
              </a:rPr>
              <a:t>重要的自變項</a:t>
            </a:r>
          </a:p>
          <a:p>
            <a:pPr lvl="2"/>
            <a:r>
              <a:rPr lang="zh-TW" altLang="en-US" b="0" dirty="0"/>
              <a:t>側欄標題要細分時，宜直接在</a:t>
            </a:r>
            <a:r>
              <a:rPr lang="zh-TW" altLang="en-US" b="0" dirty="0">
                <a:solidFill>
                  <a:srgbClr val="FF0000"/>
                </a:solidFill>
              </a:rPr>
              <a:t>同欄細分</a:t>
            </a:r>
            <a:r>
              <a:rPr lang="zh-TW" altLang="en-US" b="0" dirty="0"/>
              <a:t>，</a:t>
            </a:r>
            <a:br>
              <a:rPr lang="en-US" altLang="zh-TW" b="0" dirty="0"/>
            </a:br>
            <a:r>
              <a:rPr lang="zh-TW" altLang="en-US" b="0" dirty="0"/>
              <a:t>不宜另起新欄</a:t>
            </a:r>
          </a:p>
          <a:p>
            <a:pPr lvl="2"/>
            <a:r>
              <a:rPr lang="zh-TW" altLang="en-US" b="0" dirty="0"/>
              <a:t>側欄標題分層過細的話，第二層以後的標</a:t>
            </a:r>
            <a:br>
              <a:rPr lang="en-US" altLang="zh-TW" b="0" dirty="0"/>
            </a:br>
            <a:r>
              <a:rPr lang="zh-TW" altLang="en-US" b="0" dirty="0"/>
              <a:t>題應</a:t>
            </a:r>
            <a:r>
              <a:rPr lang="zh-TW" altLang="en-US" b="0" dirty="0">
                <a:solidFill>
                  <a:srgbClr val="FF0000"/>
                </a:solidFill>
              </a:rPr>
              <a:t>逐層內縮兩格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"/>
          <a:stretch/>
        </p:blipFill>
        <p:spPr bwMode="auto">
          <a:xfrm>
            <a:off x="6565888" y="4253216"/>
            <a:ext cx="5435613" cy="200629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39928" y="38838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8878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2"/>
            <a:ext cx="10363200" cy="5127627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表的主體規則：</a:t>
            </a:r>
            <a:endParaRPr lang="en-US" altLang="zh-TW" dirty="0"/>
          </a:p>
          <a:p>
            <a:pPr lvl="1" algn="just"/>
            <a:r>
              <a:rPr lang="zh-TW" altLang="en-US" dirty="0"/>
              <a:t>小數位數目盡可能</a:t>
            </a:r>
            <a:r>
              <a:rPr lang="zh-TW" altLang="en-US" dirty="0">
                <a:solidFill>
                  <a:srgbClr val="FF0000"/>
                </a:solidFill>
              </a:rPr>
              <a:t>保持相同</a:t>
            </a:r>
            <a:endParaRPr lang="en-US" altLang="zh-TW" dirty="0"/>
          </a:p>
          <a:p>
            <a:pPr lvl="1" algn="just"/>
            <a:r>
              <a:rPr lang="zh-TW" altLang="en-US" dirty="0"/>
              <a:t>數字</a:t>
            </a:r>
            <a:r>
              <a:rPr lang="zh-TW" altLang="en-US" dirty="0">
                <a:solidFill>
                  <a:srgbClr val="FF0000"/>
                </a:solidFill>
              </a:rPr>
              <a:t>靠右對齊</a:t>
            </a:r>
            <a:r>
              <a:rPr lang="zh-TW" altLang="en-US" dirty="0"/>
              <a:t>，方便比較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不可太貼近邊線</a:t>
            </a:r>
            <a:r>
              <a:rPr lang="zh-TW" altLang="en-US" dirty="0"/>
              <a:t>，應預留適當的空間</a:t>
            </a:r>
            <a:endParaRPr lang="en-US" altLang="zh-TW" dirty="0"/>
          </a:p>
          <a:p>
            <a:pPr lvl="1" algn="just"/>
            <a:r>
              <a:rPr lang="zh-TW" altLang="en-US" dirty="0"/>
              <a:t>所有的</a:t>
            </a:r>
            <a:r>
              <a:rPr lang="en-US" altLang="zh-TW" dirty="0"/>
              <a:t>$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、−、</a:t>
            </a:r>
            <a:r>
              <a:rPr lang="en-US" altLang="zh-TW" dirty="0"/>
              <a:t>±</a:t>
            </a:r>
            <a:r>
              <a:rPr lang="zh-TW" altLang="en-US" dirty="0"/>
              <a:t>、</a:t>
            </a:r>
            <a:r>
              <a:rPr lang="en-US" altLang="zh-TW" dirty="0"/>
              <a:t>= </a:t>
            </a:r>
            <a:r>
              <a:rPr lang="zh-TW" altLang="en-US" dirty="0"/>
              <a:t>、*等符號，都應該</a:t>
            </a:r>
            <a:r>
              <a:rPr lang="zh-TW" altLang="en-US" dirty="0">
                <a:solidFill>
                  <a:srgbClr val="FF0000"/>
                </a:solidFill>
              </a:rPr>
              <a:t>排列整齊</a:t>
            </a:r>
            <a:r>
              <a:rPr lang="zh-TW" altLang="en-US" dirty="0"/>
              <a:t>。</a:t>
            </a: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資料不適用</a:t>
            </a:r>
            <a:r>
              <a:rPr lang="zh-TW" altLang="en-US" dirty="0"/>
              <a:t>而無法填滿時，應在該細格</a:t>
            </a:r>
            <a:r>
              <a:rPr lang="en-US" altLang="zh-TW" dirty="0"/>
              <a:t>(cells)</a:t>
            </a:r>
            <a:r>
              <a:rPr lang="zh-TW" altLang="en-US" dirty="0"/>
              <a:t>寫</a:t>
            </a:r>
            <a:r>
              <a:rPr lang="en-US" altLang="zh-TW" dirty="0">
                <a:solidFill>
                  <a:srgbClr val="FF0000"/>
                </a:solidFill>
              </a:rPr>
              <a:t>N/A(</a:t>
            </a:r>
            <a:r>
              <a:rPr lang="zh-TW" altLang="en-US" dirty="0">
                <a:solidFill>
                  <a:srgbClr val="FF0000"/>
                </a:solidFill>
              </a:rPr>
              <a:t>建議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或保持</a:t>
            </a:r>
            <a:r>
              <a:rPr lang="zh-TW" altLang="en-US" dirty="0">
                <a:solidFill>
                  <a:srgbClr val="FF0000"/>
                </a:solidFill>
              </a:rPr>
              <a:t>空白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不建議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資料無法取得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沒有報導</a:t>
            </a:r>
            <a:r>
              <a:rPr lang="zh-TW" altLang="en-US" dirty="0"/>
              <a:t>時，則在細格劃上</a:t>
            </a:r>
            <a:r>
              <a:rPr lang="zh-TW" altLang="en-US" dirty="0">
                <a:solidFill>
                  <a:srgbClr val="FF0000"/>
                </a:solidFill>
              </a:rPr>
              <a:t>破折號</a:t>
            </a:r>
            <a:r>
              <a:rPr lang="en-US" altLang="zh-TW" dirty="0">
                <a:solidFill>
                  <a:srgbClr val="FF0000"/>
                </a:solidFill>
              </a:rPr>
              <a:t>(dash; –)</a:t>
            </a:r>
            <a:r>
              <a:rPr lang="zh-TW" altLang="en-US" dirty="0"/>
              <a:t>，且在表的註解中說明使用破折號的原因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r>
              <a:rPr lang="zh-TW" altLang="en-US" dirty="0"/>
              <a:t>千位以上數字要</a:t>
            </a:r>
            <a:r>
              <a:rPr lang="zh-TW" altLang="en-US" dirty="0">
                <a:solidFill>
                  <a:srgbClr val="FF0000"/>
                </a:solidFill>
              </a:rPr>
              <a:t>三位數撇節法</a:t>
            </a:r>
            <a:r>
              <a:rPr lang="zh-TW" altLang="en-US" dirty="0"/>
              <a:t>，以半型逗號撇開，例：</a:t>
            </a:r>
            <a:r>
              <a:rPr lang="en-US" altLang="zh-TW" dirty="0"/>
              <a:t>12,345,678</a:t>
            </a:r>
          </a:p>
          <a:p>
            <a:pPr lvl="1" algn="just"/>
            <a:r>
              <a:rPr lang="zh-TW" altLang="en-US" dirty="0"/>
              <a:t>百分比</a:t>
            </a:r>
            <a:r>
              <a:rPr lang="en-US" altLang="zh-TW" dirty="0"/>
              <a:t>(%)</a:t>
            </a:r>
            <a:r>
              <a:rPr lang="zh-TW" altLang="en-US" dirty="0"/>
              <a:t>、金錢</a:t>
            </a:r>
            <a:r>
              <a:rPr lang="en-US" altLang="zh-TW" dirty="0"/>
              <a:t>($)</a:t>
            </a:r>
            <a:r>
              <a:rPr lang="zh-TW" altLang="en-US" dirty="0"/>
              <a:t>、溫度的度數</a:t>
            </a:r>
            <a:r>
              <a:rPr lang="en-US" altLang="zh-TW" dirty="0"/>
              <a:t>(°)</a:t>
            </a:r>
            <a:r>
              <a:rPr lang="zh-TW" altLang="en-US" dirty="0"/>
              <a:t>等，</a:t>
            </a:r>
            <a:r>
              <a:rPr lang="zh-TW" altLang="en-US" dirty="0">
                <a:solidFill>
                  <a:srgbClr val="FF0000"/>
                </a:solidFill>
              </a:rPr>
              <a:t>標示在相關類欄位的上端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marL="457200" lvl="1" indent="0" algn="just">
              <a:buNone/>
            </a:pPr>
            <a:r>
              <a:rPr lang="zh-TW" altLang="en-US" dirty="0"/>
              <a:t>   </a:t>
            </a:r>
            <a:r>
              <a:rPr lang="en-US" altLang="zh-TW" dirty="0"/>
              <a:t>					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表的主體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4" y="4335847"/>
            <a:ext cx="3828635" cy="22649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72865" y="393541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TW" altLang="en-US" b="1" dirty="0"/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05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TW" altLang="en-US" dirty="0"/>
              <a:t>圖表</a:t>
            </a:r>
            <a:endParaRPr lang="en-US" altLang="zh-TW" dirty="0"/>
          </a:p>
          <a:p>
            <a:pPr lvl="1"/>
            <a:r>
              <a:rPr lang="zh-TW" altLang="en-US" dirty="0"/>
              <a:t>圖表目的</a:t>
            </a:r>
            <a:endParaRPr lang="en-US" altLang="zh-TW" dirty="0"/>
          </a:p>
          <a:p>
            <a:pPr lvl="1"/>
            <a:r>
              <a:rPr lang="zh-TW" altLang="en-US" dirty="0"/>
              <a:t>圖表優點</a:t>
            </a:r>
            <a:endParaRPr lang="en-US" altLang="zh-TW" dirty="0"/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r>
              <a:rPr lang="zh-TW" altLang="en-US" dirty="0"/>
              <a:t>格式</a:t>
            </a:r>
            <a:endParaRPr lang="en-US" altLang="zh-TW" dirty="0"/>
          </a:p>
          <a:p>
            <a:r>
              <a:rPr lang="zh-TW" altLang="en-US" dirty="0"/>
              <a:t>表格</a:t>
            </a:r>
            <a:endParaRPr lang="en-US" altLang="zh-TW" dirty="0"/>
          </a:p>
          <a:p>
            <a:pPr lvl="1"/>
            <a:r>
              <a:rPr lang="zh-TW" altLang="en-US" dirty="0"/>
              <a:t>版面編排</a:t>
            </a:r>
          </a:p>
          <a:p>
            <a:pPr lvl="1"/>
            <a:r>
              <a:rPr lang="zh-TW" altLang="en-US" dirty="0"/>
              <a:t>基本要素</a:t>
            </a:r>
          </a:p>
          <a:p>
            <a:pPr lvl="1"/>
            <a:r>
              <a:rPr lang="zh-TW" altLang="en-US" dirty="0"/>
              <a:t>標題與主體格式</a:t>
            </a:r>
          </a:p>
          <a:p>
            <a:pPr lvl="1"/>
            <a:r>
              <a:rPr lang="zh-TW" altLang="en-US" dirty="0"/>
              <a:t>註解</a:t>
            </a:r>
          </a:p>
          <a:p>
            <a:pPr lvl="1"/>
            <a:r>
              <a:rPr lang="zh-TW" altLang="en-US" dirty="0"/>
              <a:t>框線與位置</a:t>
            </a:r>
            <a:endParaRPr lang="en-US" altLang="zh-TW" dirty="0"/>
          </a:p>
          <a:p>
            <a:r>
              <a:rPr lang="zh-TW" altLang="en-US" dirty="0"/>
              <a:t>圖</a:t>
            </a:r>
            <a:endParaRPr lang="en-US" altLang="zh-TW" dirty="0"/>
          </a:p>
          <a:p>
            <a:pPr lvl="1"/>
            <a:r>
              <a:rPr lang="zh-TW" altLang="en-US" dirty="0"/>
              <a:t>建構圖的原則</a:t>
            </a:r>
          </a:p>
          <a:p>
            <a:pPr lvl="1"/>
            <a:r>
              <a:rPr lang="zh-TW" altLang="en-US" dirty="0"/>
              <a:t>圖的架構</a:t>
            </a:r>
          </a:p>
          <a:p>
            <a:pPr lvl="1"/>
            <a:r>
              <a:rPr lang="zh-TW" altLang="en-US" dirty="0"/>
              <a:t>圖的類型</a:t>
            </a:r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98284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40030" y="1611313"/>
            <a:ext cx="1159002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表的註解置於</a:t>
            </a:r>
            <a:r>
              <a:rPr lang="zh-TW" altLang="en-US" dirty="0">
                <a:solidFill>
                  <a:srgbClr val="FF0000"/>
                </a:solidFill>
              </a:rPr>
              <a:t>表的主體下方</a:t>
            </a:r>
            <a:r>
              <a:rPr lang="zh-TW" altLang="en-US" dirty="0"/>
              <a:t>，其種類有三種：</a:t>
            </a:r>
            <a:endParaRPr lang="en-US" altLang="zh-TW" dirty="0"/>
          </a:p>
          <a:p>
            <a:pPr lvl="1" algn="just"/>
            <a:r>
              <a:rPr lang="zh-TW" altLang="en-US" dirty="0"/>
              <a:t>一般註解 </a:t>
            </a:r>
            <a:r>
              <a:rPr lang="en-US" altLang="zh-TW" dirty="0"/>
              <a:t>(general note)</a:t>
            </a:r>
          </a:p>
          <a:p>
            <a:pPr lvl="2" algn="just"/>
            <a:r>
              <a:rPr lang="zh-TW" altLang="en-US" b="0" dirty="0"/>
              <a:t>用來限定、解釋或提供與「表」相關的資訊，且以縮寫、負號等的解釋作為結束</a:t>
            </a:r>
            <a:endParaRPr lang="en-US" altLang="zh-TW" b="0" dirty="0"/>
          </a:p>
          <a:p>
            <a:pPr lvl="2" algn="just"/>
            <a:r>
              <a:rPr lang="en-US" altLang="zh-TW" b="0" i="1" dirty="0"/>
              <a:t>Note</a:t>
            </a:r>
            <a:r>
              <a:rPr lang="en-US" altLang="zh-TW" b="0" dirty="0"/>
              <a:t>. Factor loadings greater then .45 are shown in boldface. M = match process; N = </a:t>
            </a:r>
            <a:r>
              <a:rPr lang="en-US" altLang="zh-TW" b="0" dirty="0" err="1"/>
              <a:t>nonmatch</a:t>
            </a:r>
            <a:r>
              <a:rPr lang="en-US" altLang="zh-TW" b="0" dirty="0"/>
              <a:t> process.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457200" lvl="1" indent="0" algn="just">
              <a:buNone/>
            </a:pPr>
            <a:endParaRPr lang="en-US" altLang="zh-TW" dirty="0"/>
          </a:p>
          <a:p>
            <a:pPr lvl="1" algn="just"/>
            <a:r>
              <a:rPr lang="zh-TW" altLang="en-US" dirty="0"/>
              <a:t>特別註解 </a:t>
            </a:r>
            <a:r>
              <a:rPr lang="en-US" altLang="zh-TW" dirty="0"/>
              <a:t>(specific note)</a:t>
            </a:r>
          </a:p>
          <a:p>
            <a:pPr lvl="2" algn="just"/>
            <a:r>
              <a:rPr lang="zh-TW" altLang="en-US" b="0" dirty="0"/>
              <a:t>與特定的某個</a:t>
            </a:r>
            <a:r>
              <a:rPr lang="zh-TW" altLang="en-US" b="0" dirty="0">
                <a:solidFill>
                  <a:srgbClr val="FF0000"/>
                </a:solidFill>
              </a:rPr>
              <a:t>直欄</a:t>
            </a:r>
            <a:r>
              <a:rPr lang="zh-TW" altLang="en-US" b="0" dirty="0"/>
              <a:t>、</a:t>
            </a:r>
            <a:r>
              <a:rPr lang="zh-TW" altLang="en-US" b="0" dirty="0">
                <a:solidFill>
                  <a:srgbClr val="FF0000"/>
                </a:solidFill>
              </a:rPr>
              <a:t>橫列</a:t>
            </a:r>
            <a:r>
              <a:rPr lang="zh-TW" altLang="en-US" b="0" dirty="0"/>
              <a:t>或</a:t>
            </a:r>
            <a:r>
              <a:rPr lang="zh-TW" altLang="en-US" b="0" dirty="0">
                <a:solidFill>
                  <a:srgbClr val="FF0000"/>
                </a:solidFill>
              </a:rPr>
              <a:t>細格</a:t>
            </a:r>
            <a:r>
              <a:rPr lang="zh-TW" altLang="en-US" b="0" dirty="0"/>
              <a:t>有關</a:t>
            </a:r>
          </a:p>
          <a:p>
            <a:pPr lvl="2" algn="just"/>
            <a:r>
              <a:rPr lang="zh-TW" altLang="en-US" b="0" dirty="0"/>
              <a:t>以上標的小寫字母（例如，</a:t>
            </a:r>
            <a:r>
              <a:rPr lang="en-US" altLang="zh-TW" b="0" dirty="0"/>
              <a:t>a, b, c</a:t>
            </a:r>
            <a:r>
              <a:rPr lang="zh-TW" altLang="en-US" b="0" dirty="0"/>
              <a:t>）作為標示</a:t>
            </a:r>
          </a:p>
          <a:p>
            <a:pPr lvl="2" algn="just"/>
            <a:r>
              <a:rPr lang="zh-TW" altLang="en-US" b="0" dirty="0"/>
              <a:t>字母從左上角開始，按水平地</a:t>
            </a:r>
            <a:r>
              <a:rPr lang="zh-TW" altLang="en-US" b="0" dirty="0">
                <a:solidFill>
                  <a:srgbClr val="FF0000"/>
                </a:solidFill>
              </a:rPr>
              <a:t>由左到右，垂直地由上到下依序編號</a:t>
            </a:r>
          </a:p>
          <a:p>
            <a:pPr lvl="2" algn="just"/>
            <a:r>
              <a:rPr lang="en-US" altLang="zh-TW" b="0" baseline="30000" dirty="0">
                <a:cs typeface="Times New Roman" pitchFamily="18" charset="0"/>
              </a:rPr>
              <a:t>a</a:t>
            </a:r>
            <a:r>
              <a:rPr lang="en-US" altLang="zh-TW" b="0" i="1" dirty="0"/>
              <a:t>n</a:t>
            </a:r>
            <a:r>
              <a:rPr lang="en-US" altLang="zh-TW" b="0" dirty="0"/>
              <a:t> = 25. </a:t>
            </a:r>
            <a:r>
              <a:rPr lang="en-US" altLang="zh-TW" b="0" baseline="30000" dirty="0" err="1">
                <a:cs typeface="Times New Roman" pitchFamily="18" charset="0"/>
              </a:rPr>
              <a:t>b</a:t>
            </a:r>
            <a:r>
              <a:rPr lang="en-US" altLang="zh-TW" b="0" dirty="0" err="1"/>
              <a:t>This</a:t>
            </a:r>
            <a:r>
              <a:rPr lang="en-US" altLang="zh-TW" b="0" dirty="0"/>
              <a:t> participant did not complete the trials.</a:t>
            </a:r>
          </a:p>
          <a:p>
            <a:pPr lvl="2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76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360000"/>
              <a:lstStyle/>
              <a:p>
                <a:pPr lvl="1"/>
                <a:r>
                  <a:rPr lang="zh-TW" altLang="en-US" dirty="0"/>
                  <a:t>機率註解 </a:t>
                </a:r>
                <a:r>
                  <a:rPr lang="en-US" altLang="zh-TW" dirty="0"/>
                  <a:t>(probability note)</a:t>
                </a:r>
              </a:p>
              <a:p>
                <a:pPr lvl="2"/>
                <a:r>
                  <a:rPr lang="zh-TW" altLang="en-US" b="0" dirty="0"/>
                  <a:t>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「星號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(*)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和其他符號來表示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值」</a:t>
                </a:r>
                <a:endParaRPr lang="zh-TW" altLang="en-US" b="0" dirty="0"/>
              </a:p>
              <a:p>
                <a:pPr lvl="2"/>
                <a:r>
                  <a:rPr lang="en-US" altLang="zh-TW" b="0" dirty="0"/>
                  <a:t> 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2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～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3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位小數位數</a:t>
                </a:r>
                <a:r>
                  <a:rPr lang="zh-TW" altLang="en-US" b="0" dirty="0"/>
                  <a:t>的精確機率值較為適當（例如，「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= .023</a:t>
                </a:r>
                <a:r>
                  <a:rPr lang="zh-TW" altLang="en-US" b="0" dirty="0"/>
                  <a:t>」）</a:t>
                </a:r>
              </a:p>
              <a:p>
                <a:pPr lvl="2" algn="just"/>
                <a:r>
                  <a:rPr lang="zh-TW" altLang="en-US" b="0" dirty="0"/>
                  <a:t>為了讓讀者容易理解，可用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的形式</a:t>
                </a:r>
                <a:endParaRPr lang="en-US" altLang="zh-TW" b="0" dirty="0"/>
              </a:p>
              <a:p>
                <a:pPr lvl="2" algn="just"/>
                <a:r>
                  <a:rPr lang="zh-TW" altLang="en-US" b="0" dirty="0"/>
                  <a:t>本文中討論研究結果時，應使用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精確的機率值</a:t>
                </a:r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pPr lvl="2" algn="just"/>
                <a:r>
                  <a:rPr lang="zh-TW" altLang="en-US" b="0" dirty="0"/>
                  <a:t>不要使用任何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小於「***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&lt;.001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的值</a:t>
                </a:r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marL="914400" lvl="2" indent="0">
                  <a:buNone/>
                </a:pPr>
                <a:endParaRPr lang="en-US" altLang="zh-TW" b="0" dirty="0"/>
              </a:p>
              <a:p>
                <a:pPr lvl="2"/>
                <a:r>
                  <a:rPr lang="zh-TW" altLang="en-US" b="0" dirty="0"/>
                  <a:t>在同一個「表」內辨別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單側測驗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(one-tailed tests)</a:t>
                </a:r>
                <a:r>
                  <a:rPr lang="zh-TW" altLang="en-US" b="0" dirty="0"/>
                  <a:t>和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雙側測驗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(two-tailed tests)</a:t>
                </a:r>
                <a:r>
                  <a:rPr lang="zh-TW" altLang="en-US" b="0" dirty="0"/>
                  <a:t>，可針對</a:t>
                </a:r>
                <a:br>
                  <a:rPr lang="en-US" altLang="zh-TW" b="0" dirty="0"/>
                </a:br>
                <a:r>
                  <a:rPr lang="zh-TW" altLang="en-US" b="0" dirty="0"/>
                  <a:t>「雙側考驗」的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值使用星號</a:t>
                </a:r>
                <a:r>
                  <a:rPr lang="en-US" altLang="zh-TW" b="0" dirty="0"/>
                  <a:t>*</a:t>
                </a:r>
                <a:br>
                  <a:rPr lang="en-US" altLang="zh-TW" b="0" dirty="0"/>
                </a:br>
                <a:r>
                  <a:rPr lang="zh-TW" altLang="en-US" b="0" dirty="0"/>
                  <a:t>「單側考驗」的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值使用符號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†</m:t>
                    </m:r>
                  </m:oMath>
                </a14:m>
                <a:br>
                  <a:rPr lang="en-US" altLang="zh-TW" b="0" dirty="0"/>
                </a:br>
                <a:r>
                  <a:rPr lang="zh-TW" altLang="en-US" b="0" dirty="0"/>
                  <a:t>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two-tailed.</a:t>
                </a:r>
                <a:br>
                  <a:rPr lang="en-US" altLang="zh-TW" b="0" dirty="0"/>
                </a:br>
                <a:r>
                  <a:rPr lang="en-US" altLang="zh-TW" b="0" dirty="0"/>
                  <a:t>**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.01, two-tailed.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one-tailed.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††</a:t>
                </a:r>
                <a:r>
                  <a:rPr lang="en-US" altLang="zh-TW" b="0" i="1" dirty="0"/>
                  <a:t>p </a:t>
                </a:r>
                <a:r>
                  <a:rPr lang="en-US" altLang="zh-TW" b="0" dirty="0"/>
                  <a:t>&lt; .01, one-tailed.</a:t>
                </a:r>
              </a:p>
              <a:p>
                <a:pPr lvl="2"/>
                <a:endParaRPr lang="zh-TW" altLang="en-US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t="-2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27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下方註解表示順序必須</a:t>
            </a:r>
            <a:r>
              <a:rPr lang="zh-TW" altLang="en-US" dirty="0">
                <a:solidFill>
                  <a:srgbClr val="FF0000"/>
                </a:solidFill>
              </a:rPr>
              <a:t>由上而下</a:t>
            </a:r>
            <a:r>
              <a:rPr lang="zh-TW" altLang="en-US" dirty="0"/>
              <a:t>按照：</a:t>
            </a:r>
            <a:endParaRPr lang="en-US" altLang="zh-TW" dirty="0"/>
          </a:p>
          <a:p>
            <a:pPr lvl="1"/>
            <a:r>
              <a:rPr lang="zh-TW" altLang="en-US" dirty="0"/>
              <a:t>一般註解→特別註解→機率註解</a:t>
            </a:r>
            <a:endParaRPr lang="en-US" altLang="zh-TW" dirty="0"/>
          </a:p>
          <a:p>
            <a:r>
              <a:rPr lang="zh-TW" altLang="en-US" dirty="0"/>
              <a:t>註解均寫在</a:t>
            </a:r>
            <a:r>
              <a:rPr lang="zh-TW" altLang="en-US" dirty="0">
                <a:solidFill>
                  <a:srgbClr val="FF0000"/>
                </a:solidFill>
              </a:rPr>
              <a:t>表的下方</a:t>
            </a:r>
            <a:r>
              <a:rPr lang="zh-TW" altLang="en-US" dirty="0"/>
              <a:t>，每一種類型的註解</a:t>
            </a:r>
            <a:r>
              <a:rPr lang="zh-TW" altLang="en-US" dirty="0">
                <a:solidFill>
                  <a:srgbClr val="FF0000"/>
                </a:solidFill>
              </a:rPr>
              <a:t>使用新的一行</a:t>
            </a:r>
            <a:r>
              <a:rPr lang="zh-TW" altLang="en-US" dirty="0"/>
              <a:t>並與</a:t>
            </a:r>
            <a:r>
              <a:rPr lang="zh-TW" altLang="en-US" dirty="0">
                <a:solidFill>
                  <a:srgbClr val="FF0000"/>
                </a:solidFill>
              </a:rPr>
              <a:t>表的左邊切齊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同一種類型的註解則不另分行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較合適的表格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較差的表格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表的註解之順序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046" y="5191014"/>
            <a:ext cx="1456253" cy="14098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0063" y="3234690"/>
            <a:ext cx="1146220" cy="1874658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>
            <a:off x="711200" y="5110970"/>
            <a:ext cx="104902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0575" y="5191014"/>
            <a:ext cx="2142485" cy="18401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0575" y="3234690"/>
            <a:ext cx="1855406" cy="17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0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1290301" cy="4648200"/>
          </a:xfrm>
        </p:spPr>
        <p:txBody>
          <a:bodyPr/>
          <a:lstStyle/>
          <a:p>
            <a:pPr algn="just"/>
            <a:r>
              <a:rPr lang="zh-TW" altLang="en-US" dirty="0"/>
              <a:t>注意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zh-TW" altLang="en-US" dirty="0"/>
              <a:t>是正體，</a:t>
            </a:r>
            <a:r>
              <a:rPr lang="zh-TW" altLang="en-US" i="1" dirty="0">
                <a:solidFill>
                  <a:srgbClr val="FF0000"/>
                </a:solidFill>
              </a:rPr>
              <a:t>表的名稱</a:t>
            </a:r>
            <a:r>
              <a:rPr lang="zh-TW" altLang="en-US" dirty="0"/>
              <a:t>是斜體，</a:t>
            </a:r>
            <a:r>
              <a:rPr lang="en-US" altLang="zh-TW" i="1" dirty="0">
                <a:solidFill>
                  <a:srgbClr val="FF0000"/>
                </a:solidFill>
              </a:rPr>
              <a:t>Note.</a:t>
            </a:r>
            <a:r>
              <a:rPr lang="zh-TW" altLang="en-US" dirty="0"/>
              <a:t>也是斜體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所有標題和字條目的首字的第一個字母用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zh-TW" altLang="en-US" dirty="0"/>
          </a:p>
          <a:p>
            <a:pPr algn="just"/>
            <a:r>
              <a:rPr lang="zh-TW" altLang="en-US" dirty="0"/>
              <a:t>專有名詞、冒號或長破折號</a:t>
            </a:r>
            <a:r>
              <a:rPr lang="en-US" altLang="zh-TW" dirty="0"/>
              <a:t>(</a:t>
            </a:r>
            <a:r>
              <a:rPr lang="en-US" altLang="zh-TW" dirty="0" err="1"/>
              <a:t>em</a:t>
            </a:r>
            <a:r>
              <a:rPr lang="en-US" altLang="zh-TW" dirty="0"/>
              <a:t> dash; —)</a:t>
            </a:r>
            <a:r>
              <a:rPr lang="zh-TW" altLang="en-US" dirty="0"/>
              <a:t>之後首字的第一個字母要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除非根標題、直欄標題和直欄項目是意指「</a:t>
            </a:r>
            <a:r>
              <a:rPr lang="zh-TW" altLang="en-US" dirty="0">
                <a:solidFill>
                  <a:srgbClr val="FF0000"/>
                </a:solidFill>
              </a:rPr>
              <a:t>團體</a:t>
            </a:r>
            <a:r>
              <a:rPr lang="zh-TW" altLang="en-US" dirty="0"/>
              <a:t>」時（例如，</a:t>
            </a:r>
            <a:r>
              <a:rPr lang="en-US" altLang="zh-TW" dirty="0"/>
              <a:t>Children</a:t>
            </a:r>
            <a:r>
              <a:rPr lang="zh-TW" altLang="en-US" dirty="0"/>
              <a:t>），否則這些標題和項目應用</a:t>
            </a:r>
            <a:r>
              <a:rPr lang="zh-TW" altLang="en-US" dirty="0">
                <a:solidFill>
                  <a:srgbClr val="FF0000"/>
                </a:solidFill>
              </a:rPr>
              <a:t>單數名詞</a:t>
            </a:r>
            <a:r>
              <a:rPr lang="zh-TW" altLang="en-US" dirty="0"/>
              <a:t>，「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zh-TW" altLang="en-US" dirty="0"/>
              <a:t>」可用</a:t>
            </a:r>
            <a:r>
              <a:rPr lang="zh-TW" altLang="en-US" dirty="0">
                <a:solidFill>
                  <a:srgbClr val="FF0000"/>
                </a:solidFill>
              </a:rPr>
              <a:t>複數名詞</a:t>
            </a:r>
          </a:p>
          <a:p>
            <a:pPr algn="just"/>
            <a:endParaRPr lang="zh-TW" altLang="en-US" dirty="0"/>
          </a:p>
          <a:p>
            <a:pPr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表格的其他注意事項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40" y="2032887"/>
            <a:ext cx="4531257" cy="170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2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540000"/>
          <a:lstStyle/>
          <a:p>
            <a:pPr algn="just"/>
            <a:r>
              <a:rPr lang="zh-TW" altLang="en-US" dirty="0"/>
              <a:t>表的框線</a:t>
            </a:r>
            <a:endParaRPr lang="en-US" altLang="zh-TW" dirty="0"/>
          </a:p>
          <a:p>
            <a:pPr lvl="1" algn="just"/>
            <a:r>
              <a:rPr lang="zh-TW" altLang="en-US" dirty="0"/>
              <a:t>表內只需</a:t>
            </a:r>
            <a:r>
              <a:rPr lang="zh-TW" altLang="en-US" dirty="0">
                <a:solidFill>
                  <a:srgbClr val="FF0000"/>
                </a:solidFill>
              </a:rPr>
              <a:t>水平線</a:t>
            </a:r>
            <a:r>
              <a:rPr lang="zh-TW" altLang="en-US" dirty="0"/>
              <a:t>來區隔欄標題，而</a:t>
            </a:r>
            <a:r>
              <a:rPr lang="zh-TW" altLang="en-US" dirty="0">
                <a:solidFill>
                  <a:srgbClr val="FF0000"/>
                </a:solidFill>
              </a:rPr>
              <a:t>無需任何垂直線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目前可有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表的位置</a:t>
            </a:r>
            <a:endParaRPr lang="en-US" altLang="zh-TW" dirty="0"/>
          </a:p>
          <a:p>
            <a:pPr lvl="1" algn="just"/>
            <a:r>
              <a:rPr lang="zh-TW" altLang="en-US" dirty="0"/>
              <a:t>在本文中提及表格時，表格應該緊跟在該</a:t>
            </a:r>
            <a:r>
              <a:rPr lang="zh-TW" altLang="en-US" dirty="0">
                <a:solidFill>
                  <a:srgbClr val="FF0000"/>
                </a:solidFill>
              </a:rPr>
              <a:t>段落的末了</a:t>
            </a:r>
            <a:r>
              <a:rPr lang="zh-TW" altLang="en-US" dirty="0"/>
              <a:t>出現</a:t>
            </a:r>
            <a:endParaRPr lang="en-US" altLang="zh-TW" dirty="0"/>
          </a:p>
          <a:p>
            <a:pPr lvl="1" algn="just"/>
            <a:r>
              <a:rPr lang="zh-TW" altLang="en-US" dirty="0"/>
              <a:t>如在頁面上無法容納一整張表格時，應將整張表格</a:t>
            </a:r>
            <a:r>
              <a:rPr lang="zh-TW" altLang="en-US" dirty="0">
                <a:solidFill>
                  <a:srgbClr val="FF0000"/>
                </a:solidFill>
              </a:rPr>
              <a:t>順移至下一頁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插入表格應</a:t>
            </a:r>
            <a:r>
              <a:rPr lang="zh-TW" altLang="en-US" dirty="0">
                <a:solidFill>
                  <a:srgbClr val="FF0000"/>
                </a:solidFill>
              </a:rPr>
              <a:t>保留適當的空間</a:t>
            </a:r>
            <a:r>
              <a:rPr lang="zh-TW" altLang="en-US" dirty="0"/>
              <a:t>，維持版面整齊，內容清楚易讀</a:t>
            </a:r>
            <a:endParaRPr lang="en-US" altLang="zh-TW" dirty="0"/>
          </a:p>
          <a:p>
            <a:pPr lvl="1" algn="just"/>
            <a:r>
              <a:rPr lang="zh-TW" altLang="en-US" dirty="0"/>
              <a:t>每一張表格都必須</a:t>
            </a:r>
            <a:r>
              <a:rPr lang="zh-TW" altLang="en-US" dirty="0">
                <a:solidFill>
                  <a:srgbClr val="FF0000"/>
                </a:solidFill>
              </a:rPr>
              <a:t>水平置中對齊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表的框線與位置</a:t>
            </a:r>
          </a:p>
        </p:txBody>
      </p:sp>
    </p:spTree>
    <p:extLst>
      <p:ext uri="{BB962C8B-B14F-4D97-AF65-F5344CB8AC3E}">
        <p14:creationId xmlns:p14="http://schemas.microsoft.com/office/powerpoint/2010/main" val="187126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935970" cy="4648200"/>
          </a:xfrm>
        </p:spPr>
        <p:txBody>
          <a:bodyPr numCol="2" spcCol="540000"/>
          <a:lstStyle/>
          <a:p>
            <a:pPr algn="just"/>
            <a:r>
              <a:rPr lang="zh-TW" altLang="en-US" dirty="0"/>
              <a:t>過長的表格</a:t>
            </a:r>
            <a:endParaRPr lang="en-US" altLang="zh-TW" dirty="0"/>
          </a:p>
          <a:p>
            <a:pPr lvl="1" algn="just"/>
            <a:r>
              <a:rPr lang="zh-TW" altLang="en-US" dirty="0"/>
              <a:t>如表格的長度</a:t>
            </a:r>
            <a:r>
              <a:rPr lang="zh-TW" altLang="en-US" dirty="0">
                <a:solidFill>
                  <a:srgbClr val="FF0000"/>
                </a:solidFill>
              </a:rPr>
              <a:t>超過一頁</a:t>
            </a:r>
            <a:r>
              <a:rPr lang="zh-TW" altLang="en-US" dirty="0"/>
              <a:t>時，可</a:t>
            </a:r>
            <a:r>
              <a:rPr lang="zh-TW" altLang="en-US" dirty="0">
                <a:solidFill>
                  <a:srgbClr val="FF0000"/>
                </a:solidFill>
              </a:rPr>
              <a:t>分數頁連續編排</a:t>
            </a:r>
          </a:p>
          <a:p>
            <a:pPr lvl="1" algn="just"/>
            <a:r>
              <a:rPr lang="zh-TW" altLang="en-US" dirty="0"/>
              <a:t>表格的編號和標題須</a:t>
            </a:r>
            <a:r>
              <a:rPr lang="zh-TW" altLang="en-US" dirty="0">
                <a:solidFill>
                  <a:srgbClr val="FF0000"/>
                </a:solidFill>
              </a:rPr>
              <a:t>呈現在表格開始的第一頁</a:t>
            </a:r>
            <a:r>
              <a:rPr lang="zh-TW" altLang="en-US" dirty="0"/>
              <a:t>，其他頁上則僅須</a:t>
            </a:r>
            <a:r>
              <a:rPr lang="zh-TW" altLang="en-US" dirty="0">
                <a:solidFill>
                  <a:srgbClr val="FF0000"/>
                </a:solidFill>
              </a:rPr>
              <a:t>註明表格編號</a:t>
            </a:r>
            <a:endParaRPr lang="en-US" altLang="zh-TW" dirty="0"/>
          </a:p>
          <a:p>
            <a:pPr lvl="2" algn="just"/>
            <a:r>
              <a:rPr lang="zh-TW" altLang="en-US" dirty="0"/>
              <a:t>例如：表</a:t>
            </a:r>
            <a:r>
              <a:rPr lang="en-US" altLang="zh-TW" dirty="0"/>
              <a:t>5(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Table 5 (Continued)</a:t>
            </a:r>
          </a:p>
          <a:p>
            <a:pPr lvl="1" algn="just"/>
            <a:r>
              <a:rPr lang="zh-TW" altLang="en-US" dirty="0"/>
              <a:t>每欄開頭的</a:t>
            </a:r>
            <a:r>
              <a:rPr lang="zh-TW" altLang="en-US" dirty="0">
                <a:solidFill>
                  <a:srgbClr val="FF0000"/>
                </a:solidFill>
              </a:rPr>
              <a:t>欄標題</a:t>
            </a:r>
            <a:r>
              <a:rPr lang="zh-TW" altLang="en-US" dirty="0"/>
              <a:t>，必須再每頁</a:t>
            </a:r>
            <a:r>
              <a:rPr lang="zh-TW" altLang="en-US" dirty="0">
                <a:solidFill>
                  <a:srgbClr val="FF0000"/>
                </a:solidFill>
              </a:rPr>
              <a:t>重覆出現</a:t>
            </a:r>
            <a:endParaRPr lang="zh-TW" altLang="en-US" dirty="0"/>
          </a:p>
          <a:p>
            <a:pPr lvl="1" algn="just"/>
            <a:r>
              <a:rPr lang="zh-TW" altLang="en-US" dirty="0"/>
              <a:t>在連續的表格中，通常</a:t>
            </a:r>
            <a:r>
              <a:rPr lang="zh-TW" altLang="en-US" dirty="0">
                <a:solidFill>
                  <a:srgbClr val="FF0000"/>
                </a:solidFill>
              </a:rPr>
              <a:t>省略底線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邊線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0000"/>
                </a:solidFill>
              </a:rPr>
              <a:t>表示表格未完之意</a:t>
            </a:r>
            <a:r>
              <a:rPr lang="zh-TW" altLang="en-US" dirty="0"/>
              <a:t>，一直到最後一頁表格要結束時，才畫底線或邊線</a:t>
            </a:r>
            <a:endParaRPr lang="en-US" altLang="zh-TW" dirty="0"/>
          </a:p>
          <a:p>
            <a:pPr algn="just"/>
            <a:r>
              <a:rPr lang="zh-TW" altLang="en-US" dirty="0"/>
              <a:t>過寬的表格</a:t>
            </a:r>
            <a:endParaRPr lang="en-US" altLang="zh-TW" dirty="0"/>
          </a:p>
          <a:p>
            <a:pPr lvl="1" algn="just"/>
            <a:r>
              <a:rPr lang="zh-TW" altLang="en-US" dirty="0"/>
              <a:t>如果表格的寬度超過頁寬時，應</a:t>
            </a:r>
            <a:r>
              <a:rPr lang="zh-TW" altLang="en-US" dirty="0">
                <a:solidFill>
                  <a:srgbClr val="FF0000"/>
                </a:solidFill>
              </a:rPr>
              <a:t>另起一頁以橫式編排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表格的編號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標題</a:t>
            </a:r>
            <a:r>
              <a:rPr lang="zh-TW" altLang="en-US" dirty="0"/>
              <a:t>應寫在</a:t>
            </a:r>
            <a:r>
              <a:rPr lang="zh-TW" altLang="en-US" dirty="0">
                <a:solidFill>
                  <a:srgbClr val="FF0000"/>
                </a:solidFill>
              </a:rPr>
              <a:t>靠裝訂線的一邊</a:t>
            </a:r>
            <a:endParaRPr lang="en-US" altLang="zh-TW" dirty="0"/>
          </a:p>
          <a:p>
            <a:pPr lvl="1" algn="just"/>
            <a:r>
              <a:rPr lang="zh-TW" altLang="en-US" dirty="0"/>
              <a:t>過寬表格的當頁，雖然可能還餘留空間，但</a:t>
            </a:r>
            <a:r>
              <a:rPr lang="zh-TW" altLang="en-US" dirty="0">
                <a:solidFill>
                  <a:srgbClr val="FF0000"/>
                </a:solidFill>
              </a:rPr>
              <a:t>不能再寫本文</a:t>
            </a:r>
            <a:r>
              <a:rPr lang="zh-TW" altLang="en-US" dirty="0"/>
              <a:t>；本文應</a:t>
            </a:r>
            <a:r>
              <a:rPr lang="zh-TW" altLang="en-US" dirty="0">
                <a:solidFill>
                  <a:srgbClr val="FF0000"/>
                </a:solidFill>
              </a:rPr>
              <a:t>從下一頁開始寫起</a:t>
            </a:r>
          </a:p>
          <a:p>
            <a:pPr lvl="1" algn="just"/>
            <a:r>
              <a:rPr lang="zh-TW" altLang="en-US" dirty="0"/>
              <a:t>表格寬到不能以寬邊表格呈現在一頁時，可以</a:t>
            </a:r>
            <a:r>
              <a:rPr lang="zh-TW" altLang="en-US" dirty="0">
                <a:solidFill>
                  <a:srgbClr val="FF0000"/>
                </a:solidFill>
              </a:rPr>
              <a:t>掃描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縮小影印</a:t>
            </a:r>
            <a:r>
              <a:rPr lang="zh-TW" altLang="en-US" dirty="0"/>
              <a:t>成本文用紙大小後附入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過長、寬表格的處理方式</a:t>
            </a:r>
          </a:p>
        </p:txBody>
      </p:sp>
    </p:spTree>
    <p:extLst>
      <p:ext uri="{BB962C8B-B14F-4D97-AF65-F5344CB8AC3E}">
        <p14:creationId xmlns:p14="http://schemas.microsoft.com/office/powerpoint/2010/main" val="116522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692524" cy="4648200"/>
          </a:xfrm>
        </p:spPr>
        <p:txBody>
          <a:bodyPr/>
          <a:lstStyle/>
          <a:p>
            <a:r>
              <a:rPr lang="zh-TW" altLang="en-US" dirty="0"/>
              <a:t>下列表的檢查清單，有助於確認表格內的資料是否有效率的呈現且符合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這張表是必要的嗎？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所有可以比較的表，其陳述方式是否一致？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表的名稱是否簡短且具有說明性？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每一欄是否有一個直欄標題？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所有的縮寫、特別使用的斜體字、圓括號、破折號、黑體字和特殊符號是否有加以說明解釋？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表的註解是否有依照下列順訊：一般註解、特別註解、機率註解？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是否刪除所有表的垂直表格框線？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在本文中是否有提及這個表？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78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範例一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905472"/>
            <a:ext cx="6497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Table 1. Summary of datacenter network virtualization approaches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64825"/>
              </p:ext>
            </p:extLst>
          </p:nvPr>
        </p:nvGraphicFramePr>
        <p:xfrm>
          <a:off x="1436624" y="1398484"/>
          <a:ext cx="8912351" cy="439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45">
                  <a:extLst>
                    <a:ext uri="{9D8B030D-6E8A-4147-A177-3AD203B41FA5}">
                      <a16:colId xmlns:a16="http://schemas.microsoft.com/office/drawing/2014/main" val="567759257"/>
                    </a:ext>
                  </a:extLst>
                </a:gridCol>
                <a:gridCol w="1630960">
                  <a:extLst>
                    <a:ext uri="{9D8B030D-6E8A-4147-A177-3AD203B41FA5}">
                      <a16:colId xmlns:a16="http://schemas.microsoft.com/office/drawing/2014/main" val="669039354"/>
                    </a:ext>
                  </a:extLst>
                </a:gridCol>
                <a:gridCol w="1474103">
                  <a:extLst>
                    <a:ext uri="{9D8B030D-6E8A-4147-A177-3AD203B41FA5}">
                      <a16:colId xmlns:a16="http://schemas.microsoft.com/office/drawing/2014/main" val="703990613"/>
                    </a:ext>
                  </a:extLst>
                </a:gridCol>
                <a:gridCol w="2415247">
                  <a:extLst>
                    <a:ext uri="{9D8B030D-6E8A-4147-A177-3AD203B41FA5}">
                      <a16:colId xmlns:a16="http://schemas.microsoft.com/office/drawing/2014/main" val="209868009"/>
                    </a:ext>
                  </a:extLst>
                </a:gridCol>
                <a:gridCol w="1007096">
                  <a:extLst>
                    <a:ext uri="{9D8B030D-6E8A-4147-A177-3AD203B41FA5}">
                      <a16:colId xmlns:a16="http://schemas.microsoft.com/office/drawing/2014/main" val="3236521839"/>
                    </a:ext>
                  </a:extLst>
                </a:gridCol>
              </a:tblGrid>
              <a:tr h="1296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Proposals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Locality of service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Deployability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Multi-datacenter cooperation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536066"/>
                  </a:ext>
                </a:extLst>
              </a:tr>
              <a:tr h="3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 virtualize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Traditional DC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933685"/>
                  </a:ext>
                </a:extLst>
              </a:tr>
              <a:tr h="34483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Non SDN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NetLord</a:t>
                      </a:r>
                      <a:r>
                        <a:rPr lang="en-US" sz="900" kern="100" dirty="0">
                          <a:effectLst/>
                        </a:rPr>
                        <a:t> [11]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06882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VICTOR [12]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7886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VL2 [13]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4482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SecondNet [15]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959253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SEC2 [16]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61574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CDN [10]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972891"/>
                  </a:ext>
                </a:extLst>
              </a:tr>
              <a:tr h="344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SDN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CloudNaaS [14]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918567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Ours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2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0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96" y="1256947"/>
            <a:ext cx="9631804" cy="54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8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2510" y="-15414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989704"/>
            <a:ext cx="7402250" cy="54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共同目的：</a:t>
            </a:r>
            <a:endParaRPr lang="en-US" altLang="zh-TW" dirty="0"/>
          </a:p>
          <a:p>
            <a:pPr lvl="1"/>
            <a:r>
              <a:rPr lang="zh-TW" altLang="en-US" dirty="0"/>
              <a:t>效率呈現大量的資訊</a:t>
            </a:r>
            <a:endParaRPr lang="en-US" altLang="zh-TW" dirty="0"/>
          </a:p>
          <a:p>
            <a:pPr lvl="1"/>
            <a:r>
              <a:rPr lang="zh-TW" altLang="en-US" dirty="0"/>
              <a:t>資料更容易理解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表和圖之目的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711200" y="3392805"/>
            <a:ext cx="10363200" cy="320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spcCol="18000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陳列出數值或本文資訊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有秩序地使用行、列的醒目排版方式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具有「橫列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縱欄」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(row-column)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結構的特色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圖表、座標圖、相片、繪圖、其他任何帶有說明的圖，或不具任何文字敘述的圖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一張圖勝過千言萬語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86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留空白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尤其是左上角</a:t>
                </a:r>
                <a:r>
                  <a:rPr lang="en-US" altLang="zh-TW" dirty="0"/>
                  <a:t>)</a:t>
                </a:r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間隔不佳及行距太寬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符號未說明其意義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字體過大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比本文大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或過小</a:t>
                </a:r>
                <a:r>
                  <a:rPr lang="en-US" altLang="zh-TW" dirty="0"/>
                  <a:t>(&lt;8pt)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。</a:t>
                    </a:fl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表未於本文中提及，在增加或刪除表格後，表的編號未更動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表標題置於表之下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>
                    <a:latin typeface="標楷體" pitchFamily="65" charset="-120"/>
                  </a:rPr>
                  <a:t>細格或標題意義不對稱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endParaRPr lang="en-US" altLang="zh-TW" dirty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30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12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除了表以外的所有圖解說明都可以視為圖</a:t>
            </a:r>
            <a:r>
              <a:rPr lang="en-US" altLang="zh-TW" dirty="0"/>
              <a:t>(</a:t>
            </a:r>
            <a:r>
              <a:rPr lang="zh-TW" altLang="en-US" dirty="0"/>
              <a:t>包括演算法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圖形繪製的原則是：簡明、扼要、易懂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圖編號為</a:t>
            </a:r>
            <a:r>
              <a:rPr lang="zh-TW" altLang="en-US" i="1" dirty="0"/>
              <a:t>斜體字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  <a:r>
              <a:rPr lang="zh-TW" altLang="en-US" dirty="0"/>
              <a:t>，圖標題會正體字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中文：</a:t>
            </a:r>
            <a:r>
              <a:rPr lang="zh-TW" altLang="en-US" i="1" dirty="0"/>
              <a:t>圖 </a:t>
            </a:r>
            <a:r>
              <a:rPr lang="en-US" altLang="zh-TW" i="1" dirty="0"/>
              <a:t>1 </a:t>
            </a:r>
            <a:r>
              <a:rPr lang="zh-TW" altLang="en-US" dirty="0"/>
              <a:t>標題 或 </a:t>
            </a:r>
            <a:r>
              <a:rPr lang="zh-TW" altLang="en-US" i="1" dirty="0"/>
              <a:t>圖 </a:t>
            </a:r>
            <a:r>
              <a:rPr lang="en-US" altLang="zh-TW" i="1" dirty="0"/>
              <a:t>1-1 </a:t>
            </a:r>
            <a:r>
              <a:rPr lang="zh-TW" altLang="en-US" dirty="0"/>
              <a:t>標題，</a:t>
            </a:r>
            <a:r>
              <a:rPr lang="en-US" altLang="zh-TW" dirty="0"/>
              <a:t>…</a:t>
            </a:r>
            <a:r>
              <a:rPr lang="zh-TW" altLang="en-US" dirty="0"/>
              <a:t>等。（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英文：</a:t>
            </a:r>
            <a:r>
              <a:rPr lang="en-US" altLang="zh-TW" i="1" dirty="0"/>
              <a:t>Figure 1</a:t>
            </a:r>
            <a:r>
              <a:rPr lang="en-US" altLang="zh-TW" dirty="0"/>
              <a:t>. Figure title. </a:t>
            </a:r>
            <a:r>
              <a:rPr lang="zh-TW" altLang="en-US" dirty="0"/>
              <a:t>或 </a:t>
            </a:r>
            <a:r>
              <a:rPr lang="en-US" altLang="zh-TW" i="1" dirty="0"/>
              <a:t>Figure 1.1</a:t>
            </a:r>
            <a:r>
              <a:rPr lang="en-US" altLang="zh-TW" dirty="0"/>
              <a:t>. Figure title. 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圖形內容：縱、橫座標</a:t>
            </a:r>
            <a:r>
              <a:rPr lang="zh-TW" altLang="en-US" dirty="0">
                <a:solidFill>
                  <a:srgbClr val="FF0000"/>
                </a:solidFill>
              </a:rPr>
              <a:t>單位一致</a:t>
            </a:r>
            <a:r>
              <a:rPr lang="zh-TW" altLang="en-US" dirty="0"/>
              <a:t>，且都要有</a:t>
            </a:r>
            <a:r>
              <a:rPr lang="zh-TW" altLang="en-US" dirty="0">
                <a:solidFill>
                  <a:srgbClr val="FF0000"/>
                </a:solidFill>
              </a:rPr>
              <a:t>明確的標題</a:t>
            </a:r>
            <a:r>
              <a:rPr lang="zh-TW" altLang="en-US" dirty="0"/>
              <a:t>，並且要在</a:t>
            </a:r>
            <a:r>
              <a:rPr lang="zh-TW" altLang="en-US" dirty="0">
                <a:solidFill>
                  <a:srgbClr val="FF0000"/>
                </a:solidFill>
              </a:rPr>
              <a:t>圖形中標出不同形式的圖形所代表的變項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圖形註記：與表格的格式相同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其他：每一圖的大小以不超過一頁為原則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圖形</a:t>
            </a:r>
          </a:p>
        </p:txBody>
      </p:sp>
    </p:spTree>
    <p:extLst>
      <p:ext uri="{BB962C8B-B14F-4D97-AF65-F5344CB8AC3E}">
        <p14:creationId xmlns:p14="http://schemas.microsoft.com/office/powerpoint/2010/main" val="32369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確認有無</a:t>
            </a:r>
            <a:r>
              <a:rPr lang="zh-TW" altLang="en-US" dirty="0">
                <a:solidFill>
                  <a:srgbClr val="FF0000"/>
                </a:solidFill>
              </a:rPr>
              <a:t>幫助讀者更瞭解該篇文章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使用「圖」是否為</a:t>
            </a:r>
            <a:r>
              <a:rPr lang="zh-TW" altLang="en-US" dirty="0">
                <a:solidFill>
                  <a:srgbClr val="FF0000"/>
                </a:solidFill>
              </a:rPr>
              <a:t>呈現資訊的最佳方式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使用圖來說明應慎重考慮，期刊通常較</a:t>
            </a:r>
            <a:r>
              <a:rPr lang="zh-TW" altLang="en-US" dirty="0">
                <a:solidFill>
                  <a:srgbClr val="FF0000"/>
                </a:solidFill>
              </a:rPr>
              <a:t>傾向以表來呈現量化資料</a:t>
            </a:r>
            <a:r>
              <a:rPr lang="zh-TW" altLang="en-US" dirty="0"/>
              <a:t>，因為表可以提供較精確的資訊，而圖通常得讓讀者自己估計數值</a:t>
            </a:r>
          </a:p>
          <a:p>
            <a:r>
              <a:rPr lang="zh-TW" altLang="en-US" dirty="0"/>
              <a:t>好的圖須有：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擴充本文</a:t>
            </a:r>
            <a:r>
              <a:rPr lang="zh-TW" altLang="en-US" dirty="0"/>
              <a:t>，而不是重複本文內容</a:t>
            </a:r>
          </a:p>
          <a:p>
            <a:pPr lvl="1"/>
            <a:r>
              <a:rPr lang="zh-TW" altLang="en-US" dirty="0"/>
              <a:t>省略會讓人分心的細節</a:t>
            </a:r>
          </a:p>
          <a:p>
            <a:pPr lvl="1"/>
            <a:r>
              <a:rPr lang="zh-TW" altLang="en-US" dirty="0"/>
              <a:t>易讓讀者閱讀－類型、線條、標籤、符號等必須</a:t>
            </a:r>
            <a:r>
              <a:rPr lang="zh-TW" altLang="en-US" dirty="0">
                <a:solidFill>
                  <a:srgbClr val="FF0000"/>
                </a:solidFill>
              </a:rPr>
              <a:t>大小易於閱讀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易讓讀者瞭解－釐清</a:t>
            </a:r>
            <a:r>
              <a:rPr lang="zh-TW" altLang="en-US" dirty="0">
                <a:solidFill>
                  <a:srgbClr val="FF0000"/>
                </a:solidFill>
              </a:rPr>
              <a:t>圖的目的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假設文章內有其他相似的圖，這些圖的格式</a:t>
            </a:r>
            <a:r>
              <a:rPr lang="zh-TW" altLang="en-US" dirty="0">
                <a:solidFill>
                  <a:srgbClr val="FF0000"/>
                </a:solidFill>
              </a:rPr>
              <a:t>必須一致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使用和建構「圖」的原則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4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圖例說明</a:t>
            </a:r>
            <a:r>
              <a:rPr lang="en-US" altLang="zh-TW" dirty="0"/>
              <a:t>(figure legends)</a:t>
            </a:r>
          </a:p>
          <a:p>
            <a:pPr lvl="1"/>
            <a:r>
              <a:rPr lang="zh-TW" altLang="en-US" dirty="0"/>
              <a:t>說明圖中所使用的各種符號必須</a:t>
            </a:r>
            <a:r>
              <a:rPr lang="zh-TW" altLang="en-US" dirty="0">
                <a:solidFill>
                  <a:srgbClr val="FF0000"/>
                </a:solidFill>
              </a:rPr>
              <a:t>放置在圖內</a:t>
            </a:r>
            <a:endParaRPr lang="en-US" altLang="zh-TW" dirty="0"/>
          </a:p>
          <a:p>
            <a:pPr lvl="1"/>
            <a:r>
              <a:rPr lang="zh-TW" altLang="en-US" dirty="0"/>
              <a:t>應與在圖中其它部分的</a:t>
            </a:r>
            <a:r>
              <a:rPr lang="zh-TW" altLang="en-US" dirty="0">
                <a:solidFill>
                  <a:srgbClr val="FF0000"/>
                </a:solidFill>
              </a:rPr>
              <a:t>字體格式一致</a:t>
            </a:r>
            <a:endParaRPr lang="en-US" altLang="zh-TW" dirty="0"/>
          </a:p>
          <a:p>
            <a:pPr lvl="1"/>
            <a:r>
              <a:rPr lang="zh-TW" altLang="en-US" dirty="0"/>
              <a:t>主要字使用</a:t>
            </a:r>
            <a:r>
              <a:rPr lang="zh-TW" altLang="en-US" dirty="0">
                <a:solidFill>
                  <a:srgbClr val="FF0000"/>
                </a:solidFill>
              </a:rPr>
              <a:t>大寫字母</a:t>
            </a:r>
            <a:r>
              <a:rPr lang="zh-TW" altLang="en-US" dirty="0"/>
              <a:t>書寫</a:t>
            </a:r>
            <a:endParaRPr lang="en-US" altLang="zh-TW" dirty="0"/>
          </a:p>
          <a:p>
            <a:r>
              <a:rPr lang="zh-TW" altLang="en-US" dirty="0"/>
              <a:t>圖說</a:t>
            </a:r>
            <a:r>
              <a:rPr lang="en-US" altLang="zh-TW" dirty="0"/>
              <a:t>(figure captions, </a:t>
            </a:r>
            <a:r>
              <a:rPr lang="en-US" altLang="zh-TW" b="0" dirty="0"/>
              <a:t>or</a:t>
            </a:r>
            <a:r>
              <a:rPr lang="en-US" altLang="zh-TW" dirty="0"/>
              <a:t> figure title)</a:t>
            </a:r>
          </a:p>
          <a:p>
            <a:pPr lvl="1"/>
            <a:r>
              <a:rPr lang="zh-TW" altLang="en-US" dirty="0"/>
              <a:t>為一張圖的說明和名稱，</a:t>
            </a:r>
            <a:r>
              <a:rPr lang="zh-TW" altLang="en-US" dirty="0">
                <a:solidFill>
                  <a:srgbClr val="FF0000"/>
                </a:solidFill>
              </a:rPr>
              <a:t>放置於圖的下方</a:t>
            </a:r>
            <a:endParaRPr lang="en-US" altLang="zh-TW" dirty="0"/>
          </a:p>
          <a:p>
            <a:pPr lvl="1"/>
            <a:r>
              <a:rPr lang="zh-TW" altLang="en-US" dirty="0"/>
              <a:t>使用簡短且具有描述性的措辭，範例：</a:t>
            </a:r>
            <a:endParaRPr lang="en-US" altLang="zh-TW" dirty="0"/>
          </a:p>
          <a:p>
            <a:pPr marL="51435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太簡短的圖說：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duration.</a:t>
            </a:r>
          </a:p>
          <a:p>
            <a:pPr marL="857250" lvl="2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充分描述的圖說：</a:t>
            </a:r>
            <a:endParaRPr lang="en-US" altLang="zh-TW" sz="2400" dirty="0"/>
          </a:p>
          <a:p>
            <a:pPr marL="857250" lvl="2" indent="0" algn="just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 as a function of the delay between the beginning of eye fixation and the onset of the stimulus in Experiment 1.</a:t>
            </a:r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圖例說明和圖說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32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圖的種類</a:t>
            </a:r>
            <a:endParaRPr lang="en-US" altLang="zh-TW" dirty="0"/>
          </a:p>
          <a:p>
            <a:pPr lvl="1"/>
            <a:r>
              <a:rPr lang="zh-TW" altLang="en-US" dirty="0"/>
              <a:t>思考何時該用何種圖？</a:t>
            </a:r>
            <a:endParaRPr lang="en-US" altLang="zh-TW" dirty="0"/>
          </a:p>
          <a:p>
            <a:pPr lvl="1"/>
            <a:r>
              <a:rPr lang="zh-TW" altLang="en-US" dirty="0"/>
              <a:t>同一組數據，圖的不同呈現方式可</a:t>
            </a:r>
            <a:r>
              <a:rPr lang="zh-TW" altLang="en-US" dirty="0">
                <a:solidFill>
                  <a:srgbClr val="FF0000"/>
                </a:solidFill>
              </a:rPr>
              <a:t>強調不同的重點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(1/6)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93703" y="567586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強調網路速率隨時間變化的趨勢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441023" y="5697091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強調每個時間點兩組網路網速的不同</a:t>
            </a:r>
          </a:p>
        </p:txBody>
      </p:sp>
    </p:spTree>
    <p:extLst>
      <p:ext uri="{BB962C8B-B14F-4D97-AF65-F5344CB8AC3E}">
        <p14:creationId xmlns:p14="http://schemas.microsoft.com/office/powerpoint/2010/main" val="413558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531620"/>
            <a:ext cx="10718800" cy="5052060"/>
          </a:xfrm>
        </p:spPr>
        <p:txBody>
          <a:bodyPr numCol="2" spcCol="360000"/>
          <a:lstStyle/>
          <a:p>
            <a:endParaRPr lang="en-US" altLang="zh-TW" dirty="0"/>
          </a:p>
          <a:p>
            <a:pPr algn="just"/>
            <a:r>
              <a:rPr lang="zh-TW" altLang="en-US" dirty="0"/>
              <a:t>折線圖</a:t>
            </a:r>
            <a:r>
              <a:rPr lang="en-US" altLang="zh-TW" dirty="0"/>
              <a:t>(line charts)</a:t>
            </a:r>
            <a:endParaRPr lang="zh-TW" altLang="en-US" dirty="0"/>
          </a:p>
          <a:p>
            <a:pPr lvl="1" algn="just"/>
            <a:r>
              <a:rPr lang="zh-TW" altLang="en-US" dirty="0"/>
              <a:t>用來呈現兩個量化變項間的關係</a:t>
            </a:r>
          </a:p>
          <a:p>
            <a:pPr lvl="1" algn="just"/>
            <a:r>
              <a:rPr lang="zh-TW" altLang="en-US" dirty="0"/>
              <a:t>自變項畫在橫軸，依變項畫在縱軸，軸上標示量測單位</a:t>
            </a:r>
          </a:p>
          <a:p>
            <a:endParaRPr lang="zh-TW" altLang="en-US" dirty="0"/>
          </a:p>
          <a:p>
            <a:pPr lvl="1"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(2/6)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35</a:t>
            </a:fld>
            <a:endParaRPr lang="zh-TW" altLang="en-US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230153" y="2362200"/>
            <a:ext cx="5528180" cy="2980154"/>
            <a:chOff x="6230153" y="2362200"/>
            <a:chExt cx="5528180" cy="298015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" t="15668" r="2632" b="4608"/>
            <a:stretch/>
          </p:blipFill>
          <p:spPr bwMode="auto">
            <a:xfrm>
              <a:off x="6406086" y="2362200"/>
              <a:ext cx="5176314" cy="26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文字方塊 13"/>
            <p:cNvSpPr txBox="1"/>
            <p:nvPr/>
          </p:nvSpPr>
          <p:spPr>
            <a:xfrm>
              <a:off x="6230153" y="5003800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41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圓餅圖</a:t>
            </a:r>
            <a:r>
              <a:rPr lang="en-US" altLang="zh-TW" dirty="0"/>
              <a:t>(pie charts)</a:t>
            </a:r>
            <a:endParaRPr lang="zh-TW" altLang="en-US" dirty="0"/>
          </a:p>
          <a:p>
            <a:pPr lvl="1" algn="just"/>
            <a:r>
              <a:rPr lang="zh-TW" altLang="en-US" dirty="0"/>
              <a:t>顯示</a:t>
            </a:r>
            <a:r>
              <a:rPr lang="zh-TW" altLang="en-US" dirty="0">
                <a:solidFill>
                  <a:srgbClr val="FF0000"/>
                </a:solidFill>
              </a:rPr>
              <a:t>各變項與全體之間的比例關係</a:t>
            </a:r>
          </a:p>
          <a:p>
            <a:pPr lvl="1" algn="just"/>
            <a:r>
              <a:rPr lang="en-US" altLang="zh-TW" dirty="0"/>
              <a:t>APA</a:t>
            </a:r>
            <a:r>
              <a:rPr lang="zh-TW" altLang="en-US" dirty="0"/>
              <a:t>建議，一張圓餅圖所顯示的區塊</a:t>
            </a:r>
            <a:r>
              <a:rPr lang="zh-TW" altLang="en-US" dirty="0">
                <a:solidFill>
                  <a:srgbClr val="FF0000"/>
                </a:solidFill>
              </a:rPr>
              <a:t>不應超過五塊</a:t>
            </a:r>
          </a:p>
          <a:p>
            <a:pPr lvl="1" algn="just"/>
            <a:r>
              <a:rPr lang="zh-TW" altLang="en-US" dirty="0"/>
              <a:t>各區塊應該</a:t>
            </a:r>
            <a:r>
              <a:rPr lang="zh-TW" altLang="en-US" dirty="0">
                <a:solidFill>
                  <a:srgbClr val="FF0000"/>
                </a:solidFill>
              </a:rPr>
              <a:t>由大到小依序</a:t>
            </a:r>
            <a:r>
              <a:rPr lang="zh-TW" altLang="en-US" dirty="0"/>
              <a:t>呈現，最大的區塊</a:t>
            </a:r>
            <a:r>
              <a:rPr lang="zh-TW" altLang="en-US" dirty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zh-TW" altLang="en-US" dirty="0">
                <a:solidFill>
                  <a:srgbClr val="FF0000"/>
                </a:solidFill>
              </a:rPr>
              <a:t>點鐘方向開始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順時針方向</a:t>
            </a:r>
            <a:r>
              <a:rPr lang="zh-TW" altLang="en-US" dirty="0"/>
              <a:t>顯示</a:t>
            </a:r>
            <a:endParaRPr lang="en-US" altLang="zh-TW" dirty="0"/>
          </a:p>
          <a:p>
            <a:pPr lvl="1" algn="just"/>
            <a:r>
              <a:rPr lang="zh-TW" altLang="en-US" dirty="0"/>
              <a:t>顯示的資料項目中有「其他」時，無論「其他」項之百分比大小，</a:t>
            </a:r>
            <a:r>
              <a:rPr lang="zh-TW" altLang="en-US" dirty="0">
                <a:solidFill>
                  <a:srgbClr val="FF0000"/>
                </a:solidFill>
              </a:rPr>
              <a:t>應列為最末項</a:t>
            </a:r>
          </a:p>
          <a:p>
            <a:pPr lvl="1" algn="just"/>
            <a:r>
              <a:rPr lang="zh-TW" altLang="en-US" dirty="0"/>
              <a:t>各區塊由</a:t>
            </a:r>
            <a:r>
              <a:rPr lang="zh-TW" altLang="en-US" dirty="0">
                <a:solidFill>
                  <a:srgbClr val="FF0000"/>
                </a:solidFill>
              </a:rPr>
              <a:t>淺色到深色</a:t>
            </a:r>
            <a:r>
              <a:rPr lang="zh-TW" altLang="en-US" dirty="0"/>
              <a:t>依序標示強調差異，最大區塊顏色最淺，最小的區塊顏色最深</a:t>
            </a:r>
            <a:endParaRPr lang="en-US" altLang="zh-TW" dirty="0"/>
          </a:p>
          <a:p>
            <a:pPr lvl="1" algn="just"/>
            <a:r>
              <a:rPr lang="zh-TW" altLang="en-US" dirty="0"/>
              <a:t>圓形圖不應出現負數，也應該避免百分比總和大於</a:t>
            </a:r>
            <a:r>
              <a:rPr lang="en-US" altLang="zh-TW" dirty="0"/>
              <a:t>100%</a:t>
            </a:r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(3/6)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343650" y="2813050"/>
            <a:ext cx="5334732" cy="3545304"/>
            <a:chOff x="6343650" y="2813050"/>
            <a:chExt cx="5334732" cy="3545304"/>
          </a:xfrm>
        </p:grpSpPr>
        <p:sp>
          <p:nvSpPr>
            <p:cNvPr id="5" name="文字方塊 4"/>
            <p:cNvSpPr txBox="1"/>
            <p:nvPr/>
          </p:nvSpPr>
          <p:spPr>
            <a:xfrm>
              <a:off x="6343650" y="6019800"/>
              <a:ext cx="3493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Mobile market share CAN/14.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650" y="2813050"/>
              <a:ext cx="5334732" cy="320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2602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散布圖</a:t>
            </a:r>
            <a:r>
              <a:rPr lang="en-US" altLang="zh-TW" dirty="0"/>
              <a:t>(scatter diagrams)</a:t>
            </a:r>
          </a:p>
          <a:p>
            <a:pPr lvl="1" algn="just"/>
            <a:r>
              <a:rPr lang="zh-TW" altLang="en-US" dirty="0"/>
              <a:t>由許多</a:t>
            </a:r>
            <a:r>
              <a:rPr lang="zh-TW" altLang="en-US" dirty="0">
                <a:solidFill>
                  <a:srgbClr val="FF0000"/>
                </a:solidFill>
              </a:rPr>
              <a:t>單一的點</a:t>
            </a:r>
            <a:r>
              <a:rPr lang="zh-TW" altLang="en-US" dirty="0"/>
              <a:t>所描繪而成</a:t>
            </a:r>
            <a:endParaRPr lang="en-US" altLang="zh-TW" dirty="0"/>
          </a:p>
          <a:p>
            <a:pPr lvl="1" algn="just"/>
            <a:r>
              <a:rPr lang="zh-TW" altLang="en-US" dirty="0"/>
              <a:t>每一個點代表由橫座標和縱座標兩個變項所構成的單一事件</a:t>
            </a:r>
          </a:p>
          <a:p>
            <a:pPr lvl="1" algn="just"/>
            <a:r>
              <a:rPr lang="zh-TW" altLang="en-US" dirty="0"/>
              <a:t>點間有意義的聚集意謂這兩個變項間的相關性</a:t>
            </a:r>
          </a:p>
          <a:p>
            <a:pPr algn="just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(4/6)</a:t>
            </a:r>
            <a:endParaRPr lang="zh-TW" altLang="en-US" dirty="0"/>
          </a:p>
        </p:txBody>
      </p:sp>
      <p:pic>
        <p:nvPicPr>
          <p:cNvPr id="3074" name="Picture 2" descr="「scatter diagram APA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1" y="1791539"/>
            <a:ext cx="4679857" cy="48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62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zh-TW" altLang="en-US" dirty="0"/>
              <a:t>區塊圖</a:t>
            </a:r>
            <a:r>
              <a:rPr lang="en-US" altLang="zh-TW" dirty="0"/>
              <a:t>(charts)</a:t>
            </a:r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描繪團體或物體</a:t>
            </a:r>
            <a:r>
              <a:rPr lang="zh-TW" altLang="en-US" dirty="0"/>
              <a:t>的各部分關係，或一項製程的</a:t>
            </a:r>
            <a:r>
              <a:rPr lang="zh-TW" altLang="en-US" dirty="0">
                <a:solidFill>
                  <a:srgbClr val="FF0000"/>
                </a:solidFill>
              </a:rPr>
              <a:t>操作順序</a:t>
            </a:r>
          </a:p>
          <a:p>
            <a:pPr lvl="1" algn="just"/>
            <a:r>
              <a:rPr lang="zh-TW" altLang="en-US" dirty="0"/>
              <a:t>通常以</a:t>
            </a:r>
            <a:r>
              <a:rPr lang="zh-TW" altLang="en-US" dirty="0">
                <a:solidFill>
                  <a:srgbClr val="FF0000"/>
                </a:solidFill>
              </a:rPr>
              <a:t>直線連結各方塊</a:t>
            </a:r>
            <a:r>
              <a:rPr lang="zh-TW" altLang="en-US" dirty="0"/>
              <a:t>，例如：</a:t>
            </a:r>
            <a:endParaRPr lang="en-US" altLang="zh-TW" dirty="0"/>
          </a:p>
          <a:p>
            <a:pPr lvl="2" algn="just"/>
            <a:r>
              <a:rPr lang="zh-TW" altLang="en-US" dirty="0"/>
              <a:t>流程圖</a:t>
            </a:r>
            <a:r>
              <a:rPr lang="en-US" altLang="zh-TW" dirty="0"/>
              <a:t>(Flow chart)</a:t>
            </a:r>
          </a:p>
          <a:p>
            <a:pPr lvl="3" algn="just"/>
            <a:r>
              <a:rPr lang="zh-TW" altLang="en-US" dirty="0"/>
              <a:t>呈現的是一個製程的先後步驟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r>
              <a:rPr lang="zh-TW" altLang="en-US" dirty="0"/>
              <a:t>組織圖</a:t>
            </a:r>
            <a:r>
              <a:rPr lang="en-US" altLang="zh-TW" dirty="0"/>
              <a:t>(Organizational chart)</a:t>
            </a:r>
          </a:p>
          <a:p>
            <a:pPr lvl="3" algn="just"/>
            <a:r>
              <a:rPr lang="zh-TW" altLang="en-US" dirty="0"/>
              <a:t>顯示的是一個組織的層級關係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(5/6)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11058" y="2687010"/>
            <a:ext cx="4827588" cy="3748835"/>
            <a:chOff x="6235700" y="2032000"/>
            <a:chExt cx="5576888" cy="4330700"/>
          </a:xfrm>
        </p:grpSpPr>
        <p:pic>
          <p:nvPicPr>
            <p:cNvPr id="5122" name="Picture 2" descr="C:\Users\user\Desktop\organizationalchart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" t="7348" r="3784" b="3520"/>
            <a:stretch/>
          </p:blipFill>
          <p:spPr bwMode="auto">
            <a:xfrm>
              <a:off x="6235700" y="2032000"/>
              <a:ext cx="5576888" cy="414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235700" y="6024146"/>
              <a:ext cx="5547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University of North Texas system organizational chart.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25501" y="3819541"/>
            <a:ext cx="3169172" cy="2472479"/>
            <a:chOff x="219075" y="2154237"/>
            <a:chExt cx="5200650" cy="386990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2154237"/>
              <a:ext cx="5200650" cy="359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219075" y="5685592"/>
              <a:ext cx="4753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A system flowchart for cruise control on a car.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2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長條圖</a:t>
            </a:r>
            <a:r>
              <a:rPr lang="en-US" altLang="zh-TW" dirty="0"/>
              <a:t>(bar charts)</a:t>
            </a:r>
            <a:endParaRPr lang="zh-TW" altLang="en-US" dirty="0"/>
          </a:p>
          <a:p>
            <a:pPr lvl="1" algn="just"/>
            <a:r>
              <a:rPr lang="zh-TW" altLang="en-US" dirty="0"/>
              <a:t>當自變項是</a:t>
            </a:r>
            <a:r>
              <a:rPr lang="zh-TW" altLang="en-US" dirty="0">
                <a:solidFill>
                  <a:srgbClr val="FF0000"/>
                </a:solidFill>
              </a:rPr>
              <a:t>分類變項</a:t>
            </a:r>
            <a:r>
              <a:rPr lang="zh-TW" altLang="en-US" dirty="0"/>
              <a:t>時使用</a:t>
            </a:r>
          </a:p>
          <a:p>
            <a:pPr lvl="1" algn="just"/>
            <a:r>
              <a:rPr lang="zh-TW" altLang="en-US" dirty="0"/>
              <a:t>每條垂直或水平的實線代表一類的資料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繪圖</a:t>
            </a:r>
            <a:r>
              <a:rPr lang="en-US" altLang="zh-TW" dirty="0"/>
              <a:t>(drawings)</a:t>
            </a:r>
          </a:p>
          <a:p>
            <a:pPr lvl="1" algn="just"/>
            <a:r>
              <a:rPr lang="zh-TW" altLang="en-US" dirty="0"/>
              <a:t>作者有很大的彈性可以強調圖中的某個部份或某個理念</a:t>
            </a:r>
            <a:endParaRPr lang="en-US" altLang="zh-TW" dirty="0"/>
          </a:p>
          <a:p>
            <a:pPr lvl="1" algn="just"/>
            <a:r>
              <a:rPr lang="zh-TW" altLang="en-US" dirty="0"/>
              <a:t>可以從</a:t>
            </a:r>
            <a:r>
              <a:rPr lang="zh-TW" altLang="en-US" dirty="0">
                <a:solidFill>
                  <a:srgbClr val="FF0000"/>
                </a:solidFill>
              </a:rPr>
              <a:t>各種不同的觀點</a:t>
            </a:r>
            <a:r>
              <a:rPr lang="zh-TW" altLang="en-US" dirty="0"/>
              <a:t>來繪圖</a:t>
            </a:r>
            <a:endParaRPr lang="en-US" altLang="zh-TW" dirty="0"/>
          </a:p>
          <a:p>
            <a:r>
              <a:rPr lang="zh-TW" altLang="en-US" dirty="0"/>
              <a:t>相片</a:t>
            </a:r>
            <a:r>
              <a:rPr lang="en-US" altLang="zh-TW" dirty="0"/>
              <a:t>(photographs)</a:t>
            </a:r>
          </a:p>
          <a:p>
            <a:pPr lvl="1" algn="just"/>
            <a:r>
              <a:rPr lang="zh-TW" altLang="en-US" dirty="0"/>
              <a:t>「資訊」</a:t>
            </a:r>
            <a:r>
              <a:rPr lang="zh-TW" altLang="en-US" dirty="0">
                <a:solidFill>
                  <a:srgbClr val="FF0000"/>
                </a:solidFill>
              </a:rPr>
              <a:t>直接視覺化</a:t>
            </a:r>
            <a:r>
              <a:rPr lang="zh-TW" altLang="en-US" dirty="0"/>
              <a:t>的表徵</a:t>
            </a:r>
            <a:endParaRPr lang="en-US" altLang="zh-TW" dirty="0"/>
          </a:p>
          <a:p>
            <a:pPr algn="just"/>
            <a:r>
              <a:rPr lang="zh-TW" altLang="en-US" dirty="0"/>
              <a:t>其它任何繪製的說明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(6/6)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5231" y="3291868"/>
            <a:ext cx="5613400" cy="2933700"/>
            <a:chOff x="6388100" y="1689101"/>
            <a:chExt cx="5528180" cy="2624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0" t="15620" r="2228" b="5887"/>
            <a:stretch/>
          </p:blipFill>
          <p:spPr bwMode="auto">
            <a:xfrm>
              <a:off x="6388100" y="1689101"/>
              <a:ext cx="46228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6388100" y="3975101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資料呈現之目的包含：</a:t>
            </a:r>
            <a:endParaRPr lang="en-US" altLang="zh-TW" dirty="0"/>
          </a:p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</a:p>
          <a:p>
            <a:pPr marL="914400" lvl="2" indent="0">
              <a:buNone/>
            </a:pPr>
            <a:r>
              <a:rPr lang="zh-TW" altLang="en-US" b="0" dirty="0"/>
              <a:t>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</a:p>
          <a:p>
            <a:pPr marL="914400" lvl="2" indent="0">
              <a:buNone/>
            </a:pPr>
            <a:r>
              <a:rPr lang="zh-TW" altLang="en-US" b="0" dirty="0"/>
              <a:t>傳達隱含在大量資料中的意義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</a:p>
          <a:p>
            <a:pPr marL="914400" lvl="2" indent="0">
              <a:buNone/>
            </a:pPr>
            <a:r>
              <a:rPr lang="zh-TW" altLang="en-US" b="0" dirty="0"/>
              <a:t>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</a:p>
          <a:p>
            <a:pPr marL="914400" lvl="2" indent="0">
              <a:buNone/>
            </a:pPr>
            <a:r>
              <a:rPr lang="zh-TW" altLang="en-US" b="0" dirty="0"/>
              <a:t>呈現資料時加以貯存，以利於日後檢索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</a:p>
          <a:p>
            <a:pPr marL="914400" lvl="2" indent="0">
              <a:buNone/>
            </a:pPr>
            <a:r>
              <a:rPr lang="zh-TW" altLang="en-US" b="0" dirty="0"/>
              <a:t>透過裝飾引起讀者的注意力</a:t>
            </a:r>
            <a:endParaRPr lang="en-US" altLang="zh-TW" b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資料呈現之目的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238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圖</a:t>
            </a:r>
            <a:r>
              <a:rPr lang="zh-TW" altLang="en-US" dirty="0">
                <a:solidFill>
                  <a:srgbClr val="FF0000"/>
                </a:solidFill>
              </a:rPr>
              <a:t>不可以超出邊界</a:t>
            </a:r>
            <a:r>
              <a:rPr lang="zh-TW" altLang="en-US" dirty="0"/>
              <a:t>，且須考慮期刊的版面編排</a:t>
            </a:r>
            <a:endParaRPr lang="en-US" altLang="zh-TW" dirty="0"/>
          </a:p>
          <a:p>
            <a:pPr algn="just"/>
            <a:endParaRPr lang="zh-TW" altLang="en-US" dirty="0"/>
          </a:p>
          <a:p>
            <a:pPr algn="just"/>
            <a:r>
              <a:rPr lang="zh-TW" altLang="en-US" dirty="0"/>
              <a:t>兩張平行的圖、同等重要的圖、同系列的圖，應該是</a:t>
            </a:r>
            <a:r>
              <a:rPr lang="zh-TW" altLang="en-US" dirty="0">
                <a:solidFill>
                  <a:srgbClr val="FF0000"/>
                </a:solidFill>
              </a:rPr>
              <a:t>同樣的大小</a:t>
            </a:r>
            <a:r>
              <a:rPr lang="zh-TW" altLang="en-US" dirty="0"/>
              <a:t>；換句話說，用</a:t>
            </a:r>
            <a:r>
              <a:rPr lang="zh-TW" altLang="en-US" dirty="0">
                <a:solidFill>
                  <a:srgbClr val="FF0000"/>
                </a:solidFill>
              </a:rPr>
              <a:t>同樣的樣式來繪製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zh-TW" altLang="en-US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>
                <a:solidFill>
                  <a:srgbClr val="FF0000"/>
                </a:solidFill>
              </a:rPr>
              <a:t>合併類似的圖</a:t>
            </a:r>
            <a:r>
              <a:rPr lang="zh-TW" altLang="en-US" dirty="0"/>
              <a:t>，有助於讀者比較</a:t>
            </a:r>
          </a:p>
          <a:p>
            <a:pPr lvl="1" algn="just"/>
            <a:r>
              <a:rPr lang="zh-TW" altLang="en-US" dirty="0"/>
              <a:t>如版面許可，可將兩張需要比較的圖</a:t>
            </a:r>
            <a:r>
              <a:rPr lang="zh-TW" altLang="en-US" dirty="0">
                <a:solidFill>
                  <a:srgbClr val="FF0000"/>
                </a:solidFill>
              </a:rPr>
              <a:t>並排</a:t>
            </a:r>
            <a:r>
              <a:rPr lang="zh-TW" altLang="en-US" dirty="0"/>
              <a:t>呈現</a:t>
            </a:r>
            <a:endParaRPr lang="en-US" altLang="zh-TW" dirty="0"/>
          </a:p>
          <a:p>
            <a:pPr lvl="1" algn="just"/>
            <a:r>
              <a:rPr lang="zh-TW" altLang="en-US" dirty="0"/>
              <a:t>座標軸相同的兩張以上折線圖，可視情況水平</a:t>
            </a:r>
            <a:r>
              <a:rPr lang="zh-TW" altLang="en-US" dirty="0">
                <a:solidFill>
                  <a:srgbClr val="FF0000"/>
                </a:solidFill>
              </a:rPr>
              <a:t>合併</a:t>
            </a:r>
            <a:r>
              <a:rPr lang="zh-TW" altLang="en-US" dirty="0"/>
              <a:t>成一張圖，亦即同一個實驗的結果，畫在多張圖，編號</a:t>
            </a:r>
            <a:r>
              <a:rPr lang="en-US" altLang="zh-TW" dirty="0"/>
              <a:t>(a)(b)(c)</a:t>
            </a:r>
          </a:p>
          <a:p>
            <a:pPr algn="just"/>
            <a:r>
              <a:rPr lang="zh-TW" altLang="en-US" dirty="0"/>
              <a:t>圖的組成包括所描繪的點和下標的字都必須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學術論文中的字體</a:t>
            </a:r>
            <a:r>
              <a:rPr lang="zh-TW" altLang="en-US" dirty="0">
                <a:solidFill>
                  <a:srgbClr val="FF0000"/>
                </a:solidFill>
              </a:rPr>
              <a:t>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/>
              <a:t>，也</a:t>
            </a:r>
            <a:r>
              <a:rPr lang="zh-TW" altLang="en-US" dirty="0">
                <a:solidFill>
                  <a:srgbClr val="FF0000"/>
                </a:solidFill>
              </a:rPr>
              <a:t>不宜大過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圖的大小和比例</a:t>
            </a:r>
          </a:p>
        </p:txBody>
      </p:sp>
    </p:spTree>
    <p:extLst>
      <p:ext uri="{BB962C8B-B14F-4D97-AF65-F5344CB8AC3E}">
        <p14:creationId xmlns:p14="http://schemas.microsoft.com/office/powerpoint/2010/main" val="2499822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各項要素的大小和比例</a:t>
            </a:r>
          </a:p>
          <a:p>
            <a:pPr lvl="1" algn="just"/>
            <a:r>
              <a:rPr lang="zh-TW" altLang="en-US" dirty="0"/>
              <a:t>字體</a:t>
            </a:r>
            <a:r>
              <a:rPr lang="zh-TW" altLang="en-US" dirty="0">
                <a:solidFill>
                  <a:srgbClr val="FF0000"/>
                </a:solidFill>
              </a:rPr>
              <a:t>大小不得小於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點，也不要大過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圖中的符號也應與字體大小相同</a:t>
            </a:r>
            <a:endParaRPr lang="en-US" altLang="zh-TW" dirty="0"/>
          </a:p>
          <a:p>
            <a:pPr lvl="1" algn="just"/>
            <a:r>
              <a:rPr lang="zh-TW" altLang="en-US" dirty="0"/>
              <a:t>決定字體大小和粗細時，確保最重要的項目是</a:t>
            </a:r>
            <a:r>
              <a:rPr lang="zh-TW" altLang="en-US" dirty="0">
                <a:solidFill>
                  <a:srgbClr val="FF0000"/>
                </a:solidFill>
              </a:rPr>
              <a:t>最醒目的</a:t>
            </a:r>
          </a:p>
          <a:p>
            <a:pPr lvl="2" algn="just"/>
            <a:r>
              <a:rPr lang="zh-TW" altLang="en-US" dirty="0"/>
              <a:t>例如：</a:t>
            </a:r>
            <a:endParaRPr lang="en-US" altLang="zh-TW" dirty="0"/>
          </a:p>
          <a:p>
            <a:pPr lvl="3" algn="just"/>
            <a:r>
              <a:rPr lang="zh-TW" altLang="en-US" dirty="0"/>
              <a:t>折線圖中的曲線要比座標軸標示</a:t>
            </a:r>
            <a:r>
              <a:rPr lang="zh-TW" altLang="en-US" dirty="0">
                <a:solidFill>
                  <a:srgbClr val="FF0000"/>
                </a:solidFill>
              </a:rPr>
              <a:t>更為顯著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更粗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 lvl="3" algn="just"/>
            <a:r>
              <a:rPr lang="zh-TW" altLang="en-US" dirty="0"/>
              <a:t>長條圖中的各條狀標示也要比座標軸</a:t>
            </a:r>
            <a:r>
              <a:rPr lang="zh-TW" altLang="en-US" dirty="0">
                <a:solidFill>
                  <a:srgbClr val="FF0000"/>
                </a:solidFill>
              </a:rPr>
              <a:t>更粗更醒目</a:t>
            </a:r>
          </a:p>
          <a:p>
            <a:pPr algn="just"/>
            <a:r>
              <a:rPr lang="zh-TW" altLang="en-US" dirty="0"/>
              <a:t>明暗</a:t>
            </a:r>
          </a:p>
          <a:p>
            <a:pPr lvl="1" algn="just"/>
            <a:r>
              <a:rPr lang="zh-TW" altLang="en-US" dirty="0"/>
              <a:t>學術論文或報告大多都是</a:t>
            </a:r>
            <a:r>
              <a:rPr lang="zh-TW" altLang="en-US" dirty="0">
                <a:solidFill>
                  <a:srgbClr val="FF0000"/>
                </a:solidFill>
              </a:rPr>
              <a:t>黑白印刷</a:t>
            </a:r>
            <a:endParaRPr lang="en-US" altLang="zh-TW" dirty="0"/>
          </a:p>
          <a:p>
            <a:pPr lvl="1" algn="just"/>
            <a:r>
              <a:rPr lang="zh-TW" altLang="en-US" dirty="0"/>
              <a:t>所有的圖都必須在經過單色印刷後仍然</a:t>
            </a:r>
            <a:r>
              <a:rPr lang="zh-TW" altLang="en-US" dirty="0">
                <a:solidFill>
                  <a:srgbClr val="FF0000"/>
                </a:solidFill>
              </a:rPr>
              <a:t>清晰易辨識</a:t>
            </a:r>
          </a:p>
          <a:p>
            <a:pPr lvl="1" algn="just"/>
            <a:r>
              <a:rPr lang="zh-TW" altLang="en-US" dirty="0"/>
              <a:t>圖中需要區分時，採取可以清楚區別的</a:t>
            </a:r>
            <a:r>
              <a:rPr lang="zh-TW" altLang="en-US" dirty="0">
                <a:solidFill>
                  <a:srgbClr val="FF0000"/>
                </a:solidFill>
              </a:rPr>
              <a:t>明暗手法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灰階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 lvl="2" algn="just"/>
            <a:r>
              <a:rPr lang="zh-TW" altLang="en-US" dirty="0"/>
              <a:t>例如：</a:t>
            </a:r>
            <a:endParaRPr lang="en-US" altLang="zh-TW" dirty="0"/>
          </a:p>
          <a:p>
            <a:pPr lvl="3" algn="just"/>
            <a:r>
              <a:rPr lang="zh-TW" altLang="en-US" dirty="0"/>
              <a:t>長條圖如只兩個變項時，以全白和全黑是最佳的選擇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347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字體</a:t>
            </a:r>
          </a:p>
          <a:p>
            <a:pPr lvl="1" algn="just"/>
            <a:r>
              <a:rPr lang="zh-TW" altLang="en-US" dirty="0"/>
              <a:t>字體格式</a:t>
            </a:r>
            <a:r>
              <a:rPr lang="zh-TW" altLang="en-US" dirty="0">
                <a:solidFill>
                  <a:srgbClr val="FF0000"/>
                </a:solidFill>
              </a:rPr>
              <a:t>應與正文相同</a:t>
            </a:r>
            <a:endParaRPr lang="en-US" altLang="zh-TW" dirty="0"/>
          </a:p>
          <a:p>
            <a:pPr lvl="2" algn="just"/>
            <a:r>
              <a:rPr lang="zh-TW" altLang="en-US" dirty="0"/>
              <a:t>中文→標楷體</a:t>
            </a:r>
            <a:endParaRPr lang="en-US" altLang="zh-TW" dirty="0"/>
          </a:p>
          <a:p>
            <a:pPr lvl="2" algn="just"/>
            <a:r>
              <a:rPr lang="zh-TW" altLang="en-US" dirty="0"/>
              <a:t>英文→ </a:t>
            </a:r>
            <a:r>
              <a:rPr lang="en-US" altLang="zh-TW" dirty="0"/>
              <a:t>Times New Roman</a:t>
            </a:r>
          </a:p>
          <a:p>
            <a:pPr lvl="1" algn="just"/>
            <a:r>
              <a:rPr lang="zh-TW" altLang="en-US" dirty="0"/>
              <a:t>英文選字母間隔適當</a:t>
            </a:r>
            <a:endParaRPr lang="en-US" altLang="zh-TW" dirty="0"/>
          </a:p>
          <a:p>
            <a:pPr lvl="1" algn="just"/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字體的粗細也會影響閱讀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首字母大寫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其餘均小寫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電腦輸出字體要</a:t>
            </a:r>
            <a:r>
              <a:rPr lang="zh-TW" altLang="en-US" dirty="0">
                <a:solidFill>
                  <a:srgbClr val="FF0000"/>
                </a:solidFill>
              </a:rPr>
              <a:t>大於</a:t>
            </a:r>
            <a:r>
              <a:rPr lang="en-US" altLang="zh-TW" dirty="0">
                <a:solidFill>
                  <a:srgbClr val="FF0000"/>
                </a:solidFill>
              </a:rPr>
              <a:t>300DPI</a:t>
            </a:r>
            <a:r>
              <a:rPr lang="zh-TW" altLang="en-US" dirty="0"/>
              <a:t>，字體亦</a:t>
            </a:r>
            <a:r>
              <a:rPr lang="zh-TW" altLang="en-US" dirty="0">
                <a:solidFill>
                  <a:srgbClr val="FF0000"/>
                </a:solidFill>
              </a:rPr>
              <a:t>不可出現鋸齒狀</a:t>
            </a: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圖的電子檔</a:t>
            </a:r>
          </a:p>
          <a:p>
            <a:pPr lvl="1" algn="just"/>
            <a:r>
              <a:rPr lang="zh-TW" altLang="en-US" dirty="0"/>
              <a:t>圖檔的類型非常多，依個人喜好</a:t>
            </a:r>
            <a:endParaRPr lang="en-US" altLang="zh-TW" dirty="0"/>
          </a:p>
          <a:p>
            <a:pPr lvl="1" algn="just"/>
            <a:r>
              <a:rPr lang="zh-TW" altLang="en-US" dirty="0"/>
              <a:t>圖的解析需符合國際期刊的要求</a:t>
            </a:r>
            <a:endParaRPr lang="en-US" altLang="zh-TW" dirty="0"/>
          </a:p>
          <a:p>
            <a:pPr lvl="1" algn="just"/>
            <a:r>
              <a:rPr lang="zh-TW" altLang="en-US" dirty="0"/>
              <a:t>投稿前，請注意稿約之說明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9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4759990"/>
          </a:xfrm>
        </p:spPr>
        <p:txBody>
          <a:bodyPr numCol="2" spcCol="540000"/>
          <a:lstStyle/>
          <a:p>
            <a:r>
              <a:rPr lang="zh-TW" altLang="en-US" dirty="0"/>
              <a:t>繪製圖，必須遵守：</a:t>
            </a:r>
            <a:endParaRPr lang="en-US" altLang="zh-TW" dirty="0"/>
          </a:p>
          <a:p>
            <a:pPr lvl="1"/>
            <a:r>
              <a:rPr lang="zh-TW" altLang="en-US" dirty="0"/>
              <a:t>按各章依序編碼</a:t>
            </a:r>
            <a:endParaRPr lang="en-US" altLang="zh-TW" dirty="0"/>
          </a:p>
          <a:p>
            <a:pPr lvl="2"/>
            <a:r>
              <a:rPr lang="zh-TW" altLang="en-US" dirty="0"/>
              <a:t>例如：第三章的第一個圖，編為「</a:t>
            </a:r>
            <a:r>
              <a:rPr lang="en-US" altLang="zh-TW" i="1" dirty="0">
                <a:solidFill>
                  <a:srgbClr val="FF0000"/>
                </a:solidFill>
              </a:rPr>
              <a:t>Figure</a:t>
            </a:r>
            <a:r>
              <a:rPr lang="zh-TW" altLang="en-US" i="1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3-1</a:t>
            </a:r>
            <a:r>
              <a:rPr lang="zh-TW" altLang="en-US" dirty="0"/>
              <a:t>」 ，以此類推</a:t>
            </a:r>
            <a:endParaRPr lang="en-US" altLang="zh-TW" dirty="0"/>
          </a:p>
          <a:p>
            <a:pPr lvl="1"/>
            <a:r>
              <a:rPr lang="zh-TW" altLang="en-US" dirty="0"/>
              <a:t>圖的標號及標題打在</a:t>
            </a:r>
            <a:r>
              <a:rPr lang="zh-TW" altLang="en-US" dirty="0">
                <a:solidFill>
                  <a:srgbClr val="FF0000"/>
                </a:solidFill>
              </a:rPr>
              <a:t>同一列 </a:t>
            </a:r>
            <a:r>
              <a:rPr lang="en-US" altLang="zh-TW" dirty="0"/>
              <a:t>(</a:t>
            </a:r>
            <a:r>
              <a:rPr lang="zh-TW" altLang="en-US" dirty="0"/>
              <a:t>依期利格式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平行的圖或同等重要的圖應有</a:t>
            </a:r>
            <a:r>
              <a:rPr lang="zh-TW" altLang="en-US" dirty="0">
                <a:solidFill>
                  <a:srgbClr val="FF0000"/>
                </a:solidFill>
              </a:rPr>
              <a:t>相同的大小和比例尺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合併</a:t>
            </a:r>
            <a:r>
              <a:rPr lang="zh-TW" altLang="en-US" dirty="0"/>
              <a:t>相類似的圖</a:t>
            </a:r>
            <a:endParaRPr lang="en-US" altLang="zh-TW" dirty="0"/>
          </a:p>
          <a:p>
            <a:pPr lvl="2"/>
            <a:r>
              <a:rPr lang="zh-TW" altLang="en-US" dirty="0"/>
              <a:t>助於讀者進行兩張圖之間的比較</a:t>
            </a:r>
            <a:endParaRPr lang="en-US" altLang="zh-TW" dirty="0"/>
          </a:p>
          <a:p>
            <a:pPr lvl="1" algn="just"/>
            <a:r>
              <a:rPr lang="zh-TW" altLang="en-US" dirty="0"/>
              <a:t>注意其「</a:t>
            </a:r>
            <a:r>
              <a:rPr lang="zh-TW" altLang="en-US" dirty="0">
                <a:solidFill>
                  <a:srgbClr val="FF0000"/>
                </a:solidFill>
              </a:rPr>
              <a:t>解析度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 algn="just"/>
            <a:r>
              <a:rPr lang="zh-TW" altLang="en-US" dirty="0"/>
              <a:t>適當的解析度依其「圖的類型」而定</a:t>
            </a:r>
            <a:endParaRPr lang="en-US" altLang="zh-TW" dirty="0"/>
          </a:p>
          <a:p>
            <a:r>
              <a:rPr lang="zh-TW" altLang="en-US" dirty="0"/>
              <a:t>繪圖的基本原則</a:t>
            </a:r>
            <a:endParaRPr lang="en-US" altLang="zh-TW" dirty="0"/>
          </a:p>
          <a:p>
            <a:pPr lvl="1"/>
            <a:r>
              <a:rPr lang="zh-TW" altLang="en-US" dirty="0"/>
              <a:t>減少圖表內無用的內容</a:t>
            </a:r>
          </a:p>
          <a:p>
            <a:pPr lvl="1"/>
            <a:r>
              <a:rPr lang="zh-TW" altLang="en-US" dirty="0"/>
              <a:t>一個圖表應該只傳遞一個觀點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只變動一個參數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所有符號貼上標籤</a:t>
            </a:r>
            <a:endParaRPr lang="en-US" altLang="zh-TW" dirty="0"/>
          </a:p>
          <a:p>
            <a:pPr lvl="1"/>
            <a:r>
              <a:rPr lang="zh-TW" altLang="en-US" dirty="0"/>
              <a:t>保持圖形的比例，適當的寬與高的比為</a:t>
            </a:r>
            <a:r>
              <a:rPr lang="en-US" altLang="zh-TW" dirty="0"/>
              <a:t>3</a:t>
            </a:r>
            <a:r>
              <a:rPr lang="zh-TW" altLang="en-US" dirty="0"/>
              <a:t>比</a:t>
            </a:r>
            <a:r>
              <a:rPr lang="en-US" altLang="zh-TW" dirty="0"/>
              <a:t>4</a:t>
            </a:r>
          </a:p>
          <a:p>
            <a:pPr lvl="1"/>
            <a:r>
              <a:rPr lang="zh-TW" altLang="en-US" dirty="0"/>
              <a:t>減少圖表內的字數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79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下列圖的檢查清單，有助於確認「圖」是否進行最有效率的溝通且符合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這張圖類型正確嗎？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圖是否簡單、清晰且沒有無關的資訊？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「圖的名稱」是圖的內容之描述嗎？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圖的</a:t>
            </a:r>
            <a:r>
              <a:rPr lang="zh-TW" altLang="en-US" dirty="0">
                <a:solidFill>
                  <a:srgbClr val="FF0000"/>
                </a:solidFill>
              </a:rPr>
              <a:t>所有要素</a:t>
            </a:r>
            <a:r>
              <a:rPr lang="zh-TW" altLang="en-US" dirty="0"/>
              <a:t>是否清楚明確地給予標記？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軸標題、</a:t>
            </a:r>
            <a:r>
              <a:rPr lang="en-US" altLang="zh-TW" dirty="0"/>
              <a:t>X</a:t>
            </a:r>
            <a:r>
              <a:rPr lang="zh-TW" altLang="en-US" dirty="0"/>
              <a:t>軸單位、</a:t>
            </a:r>
            <a:r>
              <a:rPr lang="en-US" altLang="zh-TW" dirty="0"/>
              <a:t>Y</a:t>
            </a:r>
            <a:r>
              <a:rPr lang="zh-TW" altLang="en-US" dirty="0"/>
              <a:t>軸標題、</a:t>
            </a:r>
            <a:r>
              <a:rPr lang="en-US" altLang="zh-TW" dirty="0"/>
              <a:t>Y</a:t>
            </a:r>
            <a:r>
              <a:rPr lang="zh-TW" altLang="en-US" dirty="0"/>
              <a:t>軸單位、</a:t>
            </a:r>
            <a:r>
              <a:rPr lang="en-US" altLang="zh-TW" dirty="0"/>
              <a:t>Legend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所有的圖是否使用阿拉伯數字連續地編號？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所有的圖是否都有在本文中提及？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平行的圖或同等重要的圖，是否以相同的比例繪製？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44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範例一</a:t>
            </a:r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751968159"/>
              </p:ext>
            </p:extLst>
          </p:nvPr>
        </p:nvGraphicFramePr>
        <p:xfrm>
          <a:off x="1785769" y="1000460"/>
          <a:ext cx="8595359" cy="52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52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25" name="圖片 24" descr="result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9"/>
          <a:stretch>
            <a:fillRect/>
          </a:stretch>
        </p:blipFill>
        <p:spPr bwMode="auto">
          <a:xfrm>
            <a:off x="2514965" y="1043355"/>
            <a:ext cx="6558696" cy="4759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349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09108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736195"/>
            <a:ext cx="62626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Fig.8 . </a:t>
            </a:r>
            <a:r>
              <a:rPr lang="en-US" altLang="zh-TW" dirty="0"/>
              <a:t>Average end-to-end delay and services processing time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99" y="1258645"/>
            <a:ext cx="7325957" cy="447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138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30112" y="9802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範例四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" y="1510646"/>
            <a:ext cx="5419330" cy="407614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585"/>
            <a:ext cx="5547409" cy="42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17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範例五</a:t>
            </a:r>
          </a:p>
        </p:txBody>
      </p:sp>
      <p:graphicFrame>
        <p:nvGraphicFramePr>
          <p:cNvPr id="19" name="圖表 18"/>
          <p:cNvGraphicFramePr/>
          <p:nvPr/>
        </p:nvGraphicFramePr>
        <p:xfrm>
          <a:off x="2332892" y="1611924"/>
          <a:ext cx="6940062" cy="405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03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科學論文必須提出</a:t>
            </a:r>
            <a:r>
              <a:rPr lang="zh-TW" altLang="en-US" dirty="0">
                <a:solidFill>
                  <a:srgbClr val="FF0000"/>
                </a:solidFill>
              </a:rPr>
              <a:t>實驗數據</a:t>
            </a:r>
            <a:r>
              <a:rPr lang="zh-TW" altLang="en-US" dirty="0"/>
              <a:t>說服讀者，而</a:t>
            </a:r>
            <a:r>
              <a:rPr lang="zh-TW" altLang="en-US" dirty="0">
                <a:solidFill>
                  <a:srgbClr val="FF0000"/>
                </a:solidFill>
              </a:rPr>
              <a:t>呈現數據最好的方法</a:t>
            </a:r>
            <a:r>
              <a:rPr lang="zh-TW" altLang="en-US" dirty="0"/>
              <a:t>便是圖表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表和圖的優點：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簡明扼要</a:t>
            </a:r>
            <a:r>
              <a:rPr lang="zh-TW" altLang="en-US" dirty="0"/>
              <a:t>傳達作者的意思</a:t>
            </a:r>
            <a:endParaRPr lang="en-US" altLang="zh-TW" dirty="0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提高</a:t>
            </a:r>
            <a:r>
              <a:rPr lang="zh-TW" altLang="en-US" dirty="0">
                <a:solidFill>
                  <a:srgbClr val="FF0000"/>
                </a:solidFill>
              </a:rPr>
              <a:t>記憶資訊的能力</a:t>
            </a:r>
            <a:endParaRPr lang="en-US" altLang="zh-TW" dirty="0"/>
          </a:p>
          <a:p>
            <a:pPr lvl="1"/>
            <a:r>
              <a:rPr lang="zh-TW" altLang="en-US" dirty="0"/>
              <a:t>大幅提高</a:t>
            </a:r>
            <a:r>
              <a:rPr lang="zh-TW" altLang="en-US" dirty="0">
                <a:solidFill>
                  <a:srgbClr val="FF0000"/>
                </a:solidFill>
              </a:rPr>
              <a:t>論文的說服力</a:t>
            </a:r>
          </a:p>
          <a:p>
            <a:pPr lvl="1"/>
            <a:r>
              <a:rPr lang="zh-TW" altLang="en-US" dirty="0"/>
              <a:t>呈現</a:t>
            </a:r>
            <a:r>
              <a:rPr lang="zh-TW" altLang="en-US" dirty="0">
                <a:solidFill>
                  <a:srgbClr val="FF0000"/>
                </a:solidFill>
              </a:rPr>
              <a:t>資料的重點</a:t>
            </a:r>
          </a:p>
          <a:p>
            <a:pPr lvl="1"/>
            <a:r>
              <a:rPr lang="zh-TW" altLang="en-US" dirty="0"/>
              <a:t>呈現文字敘述</a:t>
            </a:r>
            <a:r>
              <a:rPr lang="zh-TW" altLang="en-US" dirty="0">
                <a:solidFill>
                  <a:srgbClr val="FF0000"/>
                </a:solidFill>
              </a:rPr>
              <a:t>難以表達</a:t>
            </a:r>
            <a:r>
              <a:rPr lang="zh-TW" altLang="en-US" dirty="0"/>
              <a:t>的內容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補充本文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表和圖的優點</a:t>
            </a:r>
          </a:p>
        </p:txBody>
      </p:sp>
    </p:spTree>
    <p:extLst>
      <p:ext uri="{BB962C8B-B14F-4D97-AF65-F5344CB8AC3E}">
        <p14:creationId xmlns:p14="http://schemas.microsoft.com/office/powerpoint/2010/main" val="2015004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範例六</a:t>
            </a:r>
          </a:p>
        </p:txBody>
      </p:sp>
      <p:pic>
        <p:nvPicPr>
          <p:cNvPr id="9" name="圖片 8" descr="C:\Users\hibari\AppData\Local\Microsoft\Windows\INetCache\Content.Word\result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2" y="1152377"/>
            <a:ext cx="6611815" cy="47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95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446" y="410307"/>
            <a:ext cx="4771292" cy="6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8854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未依特性選擇適當的圖形</a:t>
            </a:r>
            <a:r>
              <a:rPr lang="en-US" altLang="zh-TW" dirty="0"/>
              <a:t>(</a:t>
            </a:r>
            <a:r>
              <a:rPr lang="zh-TW" altLang="en-US" dirty="0"/>
              <a:t>折線圖及長條圖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列印黑白時分不清楚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軸及</a:t>
            </a:r>
            <a:r>
              <a:rPr lang="en-US" altLang="zh-TW" dirty="0"/>
              <a:t>Y</a:t>
            </a:r>
            <a:r>
              <a:rPr lang="zh-TW" altLang="en-US" dirty="0"/>
              <a:t>軸意義未寫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軸單位及</a:t>
            </a:r>
            <a:r>
              <a:rPr lang="en-US" altLang="zh-TW" dirty="0"/>
              <a:t>Y</a:t>
            </a:r>
            <a:r>
              <a:rPr lang="zh-TW" altLang="en-US" dirty="0"/>
              <a:t>軸單位未寫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折線圖僅用線連結，未使用標記符號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zh-TW" altLang="en-US" dirty="0"/>
              <a:t>標記符號為實際結果，線為估計值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圖未於本文中提及，在增加或刪除圖形後，圖的編號未更動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在類似的圖中，使用的</a:t>
            </a:r>
            <a:r>
              <a:rPr lang="en-US" altLang="zh-TW" dirty="0"/>
              <a:t>legend</a:t>
            </a:r>
            <a:r>
              <a:rPr lang="zh-TW" altLang="en-US" dirty="0"/>
              <a:t>不一致，使用的間距不一致、使用的符號不一致，使用的順序不一致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數值過大及過小時，直接寫出數值，而未使用科學符號於軸上</a:t>
            </a:r>
            <a:r>
              <a:rPr lang="en-US" altLang="zh-TW" dirty="0"/>
              <a:t>(Y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  <a:r>
              <a:rPr lang="zh-TW" altLang="en-US" dirty="0"/>
              <a:t>或軸右</a:t>
            </a:r>
            <a:r>
              <a:rPr lang="en-US" altLang="zh-TW" dirty="0"/>
              <a:t>(X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</a:rPr>
              <a:t>左右是否到底？或有留空白？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623107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目錄順序：</a:t>
            </a:r>
            <a:endParaRPr lang="en-US" altLang="zh-TW" dirty="0"/>
          </a:p>
          <a:p>
            <a:pPr lvl="1" algn="just"/>
            <a:r>
              <a:rPr lang="zh-TW" altLang="en-US" dirty="0"/>
              <a:t>一般目錄→表目錄→圖目錄</a:t>
            </a:r>
            <a:endParaRPr lang="en-US" altLang="zh-TW" dirty="0"/>
          </a:p>
          <a:p>
            <a:r>
              <a:rPr lang="zh-TW" altLang="en-US" dirty="0"/>
              <a:t>圖表呈現的步驟：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決定資料呈現的目的</a:t>
            </a:r>
            <a:r>
              <a:rPr lang="zh-TW" altLang="en-US" dirty="0"/>
              <a:t>及上述目的之相對重要性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針對主要的呈現目的，選出最佳的設計模型－</a:t>
            </a:r>
            <a:r>
              <a:rPr lang="zh-TW" altLang="en-US" dirty="0">
                <a:solidFill>
                  <a:srgbClr val="FF0000"/>
                </a:solidFill>
              </a:rPr>
              <a:t>標準的呈現形式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將呈現資料變得</a:t>
            </a:r>
            <a:r>
              <a:rPr lang="zh-TW" altLang="en-US" dirty="0">
                <a:solidFill>
                  <a:srgbClr val="FF0000"/>
                </a:solidFill>
              </a:rPr>
              <a:t>有意義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dirty="0"/>
              <a:t>放置的項目必須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放置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使用字體必須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大到易於閱讀，但不要大於本文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讓讀者了解</a:t>
            </a:r>
            <a:r>
              <a:rPr lang="zh-TW" altLang="en-US" dirty="0">
                <a:solidFill>
                  <a:srgbClr val="FF0000"/>
                </a:solidFill>
              </a:rPr>
              <a:t>所有資訊</a:t>
            </a:r>
            <a:endParaRPr lang="en-US" altLang="zh-TW" dirty="0"/>
          </a:p>
          <a:p>
            <a:pPr lvl="1"/>
            <a:r>
              <a:rPr lang="zh-TW" altLang="en-US" dirty="0"/>
              <a:t>避免使用</a:t>
            </a:r>
            <a:r>
              <a:rPr lang="zh-TW" altLang="en-US" dirty="0">
                <a:solidFill>
                  <a:srgbClr val="FF0000"/>
                </a:solidFill>
              </a:rPr>
              <a:t>新奇的縮寫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刪除</a:t>
            </a:r>
            <a:r>
              <a:rPr lang="zh-TW" altLang="en-US" dirty="0">
                <a:solidFill>
                  <a:srgbClr val="FF0000"/>
                </a:solidFill>
              </a:rPr>
              <a:t>無關內容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圖表呈現注意事項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4887" y="1611313"/>
            <a:ext cx="1048247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手稿以</a:t>
            </a:r>
            <a:r>
              <a:rPr lang="zh-TW" altLang="en-US" dirty="0">
                <a:solidFill>
                  <a:srgbClr val="FF0000"/>
                </a:solidFill>
              </a:rPr>
              <a:t>電子檔案</a:t>
            </a:r>
            <a:r>
              <a:rPr lang="zh-TW" altLang="en-US" dirty="0"/>
              <a:t>的方式進行投稿</a:t>
            </a:r>
            <a:endParaRPr lang="en-US" altLang="zh-TW" dirty="0"/>
          </a:p>
          <a:p>
            <a:pPr algn="just"/>
            <a:r>
              <a:rPr lang="zh-TW" altLang="en-US" dirty="0"/>
              <a:t>手稿格式必須是</a:t>
            </a:r>
            <a:r>
              <a:rPr lang="zh-TW" altLang="en-US" dirty="0">
                <a:solidFill>
                  <a:srgbClr val="FF0000"/>
                </a:solidFill>
              </a:rPr>
              <a:t>電子格式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表的格式</a:t>
            </a:r>
            <a:endParaRPr lang="en-US" altLang="zh-TW" dirty="0"/>
          </a:p>
          <a:p>
            <a:pPr lvl="1" algn="just"/>
            <a:r>
              <a:rPr lang="zh-TW" altLang="en-US" dirty="0"/>
              <a:t>掃描表格，輸出成</a:t>
            </a:r>
            <a:r>
              <a:rPr lang="zh-TW" altLang="en-US" dirty="0">
                <a:solidFill>
                  <a:srgbClr val="FF0000"/>
                </a:solidFill>
              </a:rPr>
              <a:t>影像檔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圖的格式</a:t>
            </a:r>
            <a:endParaRPr lang="en-US" altLang="zh-TW" dirty="0"/>
          </a:p>
          <a:p>
            <a:pPr lvl="1" algn="just"/>
            <a:r>
              <a:rPr lang="zh-TW" altLang="en-US" dirty="0"/>
              <a:t>投稿格式與製作方式</a:t>
            </a:r>
            <a:r>
              <a:rPr lang="zh-TW" altLang="en-US" dirty="0">
                <a:solidFill>
                  <a:srgbClr val="FF0000"/>
                </a:solidFill>
              </a:rPr>
              <a:t>多樣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出版者以翻拍方式呈現文章內的圖</a:t>
            </a:r>
            <a:endParaRPr lang="en-US" altLang="zh-TW" dirty="0"/>
          </a:p>
          <a:p>
            <a:pPr algn="just"/>
            <a:r>
              <a:rPr lang="zh-TW" altLang="en-US" dirty="0"/>
              <a:t>對於出版者而言</a:t>
            </a:r>
            <a:endParaRPr lang="en-US" altLang="zh-TW" dirty="0"/>
          </a:p>
          <a:p>
            <a:pPr lvl="1" algn="just"/>
            <a:r>
              <a:rPr lang="zh-TW" altLang="en-US" dirty="0"/>
              <a:t>作者須配合出版者在編輯上的更動</a:t>
            </a:r>
            <a:endParaRPr lang="en-US" altLang="zh-TW" dirty="0"/>
          </a:p>
          <a:p>
            <a:pPr lvl="1" algn="just"/>
            <a:r>
              <a:rPr lang="zh-TW" altLang="en-US" dirty="0"/>
              <a:t>作者必須提供</a:t>
            </a:r>
            <a:r>
              <a:rPr lang="zh-TW" altLang="en-US" dirty="0">
                <a:solidFill>
                  <a:srgbClr val="FF0000"/>
                </a:solidFill>
              </a:rPr>
              <a:t>線上補充檔案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補充檔案內容伴隨文章出現</a:t>
            </a:r>
            <a:endParaRPr lang="en-US" altLang="zh-TW" dirty="0"/>
          </a:p>
          <a:p>
            <a:pPr lvl="1" algn="just"/>
            <a:r>
              <a:rPr lang="zh-TW" altLang="en-US" dirty="0"/>
              <a:t>大多使用</a:t>
            </a:r>
            <a:r>
              <a:rPr lang="zh-TW" altLang="en-US" dirty="0">
                <a:solidFill>
                  <a:srgbClr val="FF0000"/>
                </a:solidFill>
              </a:rPr>
              <a:t>灰階圖片</a:t>
            </a:r>
            <a:r>
              <a:rPr lang="zh-TW" altLang="en-US" dirty="0"/>
              <a:t>，一般不使用</a:t>
            </a:r>
            <a:r>
              <a:rPr lang="zh-TW" altLang="en-US" dirty="0">
                <a:solidFill>
                  <a:srgbClr val="FF0000"/>
                </a:solidFill>
              </a:rPr>
              <a:t>彩色圖表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or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表的字體不要比本文大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!!!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要注意圖表放大字要清楚不能模糊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7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表和圖的格式</a:t>
            </a:r>
          </a:p>
        </p:txBody>
      </p:sp>
    </p:spTree>
    <p:extLst>
      <p:ext uri="{BB962C8B-B14F-4D97-AF65-F5344CB8AC3E}">
        <p14:creationId xmlns:p14="http://schemas.microsoft.com/office/powerpoint/2010/main" val="3982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編號規則：</a:t>
            </a:r>
            <a:endParaRPr lang="en-US" altLang="zh-TW" dirty="0"/>
          </a:p>
          <a:p>
            <a:pPr lvl="1"/>
            <a:r>
              <a:rPr lang="zh-TW" altLang="en-US" dirty="0"/>
              <a:t>依它們在本文中</a:t>
            </a:r>
            <a:r>
              <a:rPr lang="zh-TW" altLang="en-US" dirty="0">
                <a:solidFill>
                  <a:srgbClr val="FF0000"/>
                </a:solidFill>
              </a:rPr>
              <a:t>首次被提及的順序</a:t>
            </a:r>
            <a:r>
              <a:rPr lang="zh-TW" altLang="en-US" dirty="0"/>
              <a:t>，依序使用</a:t>
            </a:r>
            <a:r>
              <a:rPr lang="zh-TW" altLang="en-US" dirty="0">
                <a:solidFill>
                  <a:srgbClr val="FF0000"/>
                </a:solidFill>
              </a:rPr>
              <a:t>阿拉伯數字</a:t>
            </a:r>
            <a:r>
              <a:rPr lang="zh-TW" altLang="en-US" dirty="0"/>
              <a:t>標號</a:t>
            </a:r>
            <a:endParaRPr lang="en-US" altLang="zh-TW" dirty="0"/>
          </a:p>
          <a:p>
            <a:pPr algn="just"/>
            <a:r>
              <a:rPr lang="zh-TW" altLang="en-US" dirty="0"/>
              <a:t>可使用</a:t>
            </a:r>
            <a:r>
              <a:rPr lang="zh-TW" altLang="en-US" dirty="0">
                <a:solidFill>
                  <a:srgbClr val="FF0000"/>
                </a:solidFill>
              </a:rPr>
              <a:t>字尾字母</a:t>
            </a:r>
            <a:r>
              <a:rPr lang="en-US" altLang="zh-TW" dirty="0"/>
              <a:t>(suffix letters)</a:t>
            </a:r>
            <a:r>
              <a:rPr lang="zh-TW" altLang="en-US" dirty="0"/>
              <a:t>來編號</a:t>
            </a:r>
            <a:r>
              <a:rPr lang="en-US" altLang="zh-TW" dirty="0"/>
              <a:t>(</a:t>
            </a:r>
            <a:r>
              <a:rPr lang="zh-TW" altLang="en-US" dirty="0"/>
              <a:t>要有相關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 algn="just"/>
            <a:r>
              <a:rPr lang="zh-TW" altLang="en-US" dirty="0"/>
              <a:t>錯誤範例：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5a</a:t>
            </a:r>
            <a:r>
              <a:rPr lang="zh-TW" altLang="en-US" i="1" dirty="0"/>
              <a:t>、</a:t>
            </a:r>
            <a:r>
              <a:rPr lang="en-US" altLang="zh-TW" i="1" dirty="0"/>
              <a:t>table 5b</a:t>
            </a:r>
            <a:r>
              <a:rPr lang="zh-TW" altLang="en-US" i="1" dirty="0"/>
              <a:t>、</a:t>
            </a:r>
            <a:r>
              <a:rPr lang="en-US" altLang="zh-TW" i="1" dirty="0"/>
              <a:t>figure 5(a)</a:t>
            </a:r>
            <a:r>
              <a:rPr lang="zh-TW" altLang="en-US" i="1" dirty="0"/>
              <a:t>、</a:t>
            </a:r>
            <a:r>
              <a:rPr lang="en-US" altLang="zh-TW" i="1" dirty="0"/>
              <a:t>figure 5(b)</a:t>
            </a:r>
            <a:endParaRPr lang="en-US" altLang="zh-TW" dirty="0"/>
          </a:p>
          <a:p>
            <a:pPr lvl="1" algn="just"/>
            <a:r>
              <a:rPr lang="zh-TW" altLang="en-US" dirty="0"/>
              <a:t>正確範例：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6</a:t>
            </a:r>
            <a:r>
              <a:rPr lang="zh-TW" altLang="en-US" i="1" dirty="0"/>
              <a:t>、</a:t>
            </a:r>
            <a:r>
              <a:rPr lang="en-US" altLang="zh-TW" i="1" dirty="0"/>
              <a:t>table 7</a:t>
            </a:r>
          </a:p>
          <a:p>
            <a:pPr algn="just"/>
            <a:r>
              <a:rPr lang="zh-TW" altLang="en-US" dirty="0"/>
              <a:t>內文提及表或圖</a:t>
            </a:r>
            <a:endParaRPr lang="en-US" altLang="zh-TW" dirty="0"/>
          </a:p>
          <a:p>
            <a:pPr lvl="1" algn="just"/>
            <a:r>
              <a:rPr lang="zh-TW" altLang="en-US" dirty="0"/>
              <a:t>必須明確指出</a:t>
            </a:r>
            <a:r>
              <a:rPr lang="zh-TW" altLang="en-US" dirty="0">
                <a:solidFill>
                  <a:srgbClr val="FF0000"/>
                </a:solidFill>
              </a:rPr>
              <a:t>所引用的圖表編號</a:t>
            </a:r>
            <a:endParaRPr lang="en-US" altLang="zh-TW" dirty="0"/>
          </a:p>
          <a:p>
            <a:pPr lvl="1" algn="just"/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交互參照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範例：</a:t>
            </a:r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12345 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圖沒有用羅馬數字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 表用羅馬數字或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都可以</a:t>
            </a:r>
            <a:endParaRPr lang="en-US" altLang="zh-TW" sz="1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碩士論文為啥要用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5-1/5-2?(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只是因為比較好改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，但可以只用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567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chapter+123(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比較像書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投稿論文比較多用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section +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羅馬符號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電子檔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表和圖的編號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8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50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繪製表格時，應把握下列原則：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確保該資料是讀者在了解文章討論時</a:t>
            </a:r>
            <a:r>
              <a:rPr lang="zh-TW" altLang="en-US" dirty="0">
                <a:solidFill>
                  <a:srgbClr val="FF0000"/>
                </a:solidFill>
              </a:rPr>
              <a:t>所需要的資料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呈現必要資料以提供讀者</a:t>
            </a:r>
            <a:r>
              <a:rPr lang="zh-TW" altLang="en-US" dirty="0">
                <a:solidFill>
                  <a:srgbClr val="FF0000"/>
                </a:solidFill>
              </a:rPr>
              <a:t>充分的統計量</a:t>
            </a:r>
            <a:r>
              <a:rPr lang="en-US" altLang="zh-TW" dirty="0"/>
              <a:t>(sufficient set of statistics)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能顯現</a:t>
            </a:r>
            <a:r>
              <a:rPr lang="zh-TW" altLang="en-US" dirty="0">
                <a:solidFill>
                  <a:srgbClr val="FF0000"/>
                </a:solidFill>
              </a:rPr>
              <a:t>某種一致趨勢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特殊事例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必須進行比較的資料，</a:t>
            </a:r>
            <a:r>
              <a:rPr lang="zh-TW" altLang="en-US" dirty="0">
                <a:solidFill>
                  <a:srgbClr val="FF0000"/>
                </a:solidFill>
              </a:rPr>
              <a:t>以上下對照</a:t>
            </a:r>
            <a:r>
              <a:rPr lang="zh-TW" altLang="en-US" dirty="0"/>
              <a:t>而非左右對照方式呈現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能使讀者</a:t>
            </a:r>
            <a:r>
              <a:rPr lang="zh-TW" altLang="en-US" dirty="0">
                <a:solidFill>
                  <a:srgbClr val="FF0000"/>
                </a:solidFill>
              </a:rPr>
              <a:t>掌握重要資訊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文字解釋先於表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表格內原則上</a:t>
            </a:r>
            <a:r>
              <a:rPr lang="zh-TW" altLang="en-US" dirty="0">
                <a:solidFill>
                  <a:srgbClr val="FF0000"/>
                </a:solidFill>
              </a:rPr>
              <a:t>不畫縱向直線 </a:t>
            </a:r>
            <a:r>
              <a:rPr lang="en-US" altLang="zh-TW" dirty="0"/>
              <a:t>(</a:t>
            </a:r>
            <a:r>
              <a:rPr lang="zh-TW" altLang="en-US" dirty="0"/>
              <a:t>目前畫上亦可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2323447248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</Template>
  <TotalTime>6332</TotalTime>
  <Words>5046</Words>
  <Application>Microsoft Office PowerPoint</Application>
  <PresentationFormat>寬螢幕</PresentationFormat>
  <Paragraphs>620</Paragraphs>
  <Slides>52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3" baseType="lpstr"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Wingdings 2</vt:lpstr>
      <vt:lpstr>12_Default Design</vt:lpstr>
      <vt:lpstr>13_Default Design</vt:lpstr>
      <vt:lpstr>表和圖 - APA格式</vt:lpstr>
      <vt:lpstr>大綱</vt:lpstr>
      <vt:lpstr>表和圖之目的</vt:lpstr>
      <vt:lpstr>資料呈現之目的</vt:lpstr>
      <vt:lpstr>表和圖的優點</vt:lpstr>
      <vt:lpstr>圖表呈現注意事項</vt:lpstr>
      <vt:lpstr>表和圖的格式</vt:lpstr>
      <vt:lpstr>表和圖的編號</vt:lpstr>
      <vt:lpstr>表格</vt:lpstr>
      <vt:lpstr>表的版面編排</vt:lpstr>
      <vt:lpstr>表格的基本要素</vt:lpstr>
      <vt:lpstr>表格與本文的關係</vt:lpstr>
      <vt:lpstr>表格的名稱</vt:lpstr>
      <vt:lpstr>表中的縮寫</vt:lpstr>
      <vt:lpstr>表中的標題</vt:lpstr>
      <vt:lpstr>表中的直欄標題(1/3)</vt:lpstr>
      <vt:lpstr>表中的直欄標題(2/3)</vt:lpstr>
      <vt:lpstr>表中的直欄標題(3/3)</vt:lpstr>
      <vt:lpstr>表的主體</vt:lpstr>
      <vt:lpstr>表的註解(1/2)</vt:lpstr>
      <vt:lpstr>表的註解(2/2)</vt:lpstr>
      <vt:lpstr>表的註解之順序</vt:lpstr>
      <vt:lpstr>表格的其他注意事項</vt:lpstr>
      <vt:lpstr>表的框線與位置</vt:lpstr>
      <vt:lpstr>過長、寬表格的處理方式</vt:lpstr>
      <vt:lpstr>表的檢查清單</vt:lpstr>
      <vt:lpstr>範例一</vt:lpstr>
      <vt:lpstr>範例二</vt:lpstr>
      <vt:lpstr>範例三</vt:lpstr>
      <vt:lpstr>表：常犯錯誤</vt:lpstr>
      <vt:lpstr>圖形</vt:lpstr>
      <vt:lpstr>使用和建構「圖」的原則</vt:lpstr>
      <vt:lpstr>圖例說明和圖說</vt:lpstr>
      <vt:lpstr>圖的類型(1/6)</vt:lpstr>
      <vt:lpstr>圖的類型(2/6)</vt:lpstr>
      <vt:lpstr>圖的類型(3/6)</vt:lpstr>
      <vt:lpstr>圖的類型(4/6)</vt:lpstr>
      <vt:lpstr>圖的類型(5/6)</vt:lpstr>
      <vt:lpstr>圖的類型(6/6)</vt:lpstr>
      <vt:lpstr>圖的大小和比例</vt:lpstr>
      <vt:lpstr>圖製作的注意事項(1/2)</vt:lpstr>
      <vt:lpstr>圖製作的注意事項(2/2)</vt:lpstr>
      <vt:lpstr>繪製圖</vt:lpstr>
      <vt:lpstr>圖的檢查清單</vt:lpstr>
      <vt:lpstr>PowerPoint 簡報</vt:lpstr>
      <vt:lpstr>PowerPoint 簡報</vt:lpstr>
      <vt:lpstr>範例三</vt:lpstr>
      <vt:lpstr>範例四</vt:lpstr>
      <vt:lpstr>PowerPoint 簡報</vt:lpstr>
      <vt:lpstr>PowerPoint 簡報</vt:lpstr>
      <vt:lpstr>PowerPoint 簡報</vt:lpstr>
      <vt:lpstr>圖：常犯錯誤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</dc:creator>
  <cp:lastModifiedBy>洪名臻</cp:lastModifiedBy>
  <cp:revision>355</cp:revision>
  <dcterms:created xsi:type="dcterms:W3CDTF">2017-03-30T08:38:57Z</dcterms:created>
  <dcterms:modified xsi:type="dcterms:W3CDTF">2023-10-19T04:12:45Z</dcterms:modified>
</cp:coreProperties>
</file>