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Gloria Hallelujah"/>
      <p:regular r:id="rId19"/>
    </p:embeddedFont>
    <p:embeddedFont>
      <p:font typeface="Proxima Nova Semibold"/>
      <p:regular r:id="rId20"/>
      <p:bold r:id="rId21"/>
      <p:boldItalic r:id="rId22"/>
    </p:embeddedFont>
    <p:embeddedFont>
      <p:font typeface="Bree Serif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loriaHallelujah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08b1e7a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08b1e7a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 Check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sense for how well your lesson resonated with your students, or how engaged they were.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Draggable™ Slide.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Draggable™ Slide.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Text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Text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jdzluV3ZLQlpHcUNQcXMzak4tR28yWWVaYmQxaUJYOWNWM2NCYm9xRnVFIiwiY29udGVudElkIjoiY3VzdG9tLXJlc3BvbnNlLWZyZWVoYW5kRHJhd2luZyIsInNsaWRlSWQiOiJnOTY4ZDJmN2Q1NV8wXzUxIiwiY29udGVudEluc3RhbmNlSWQiOiIxY3c5bld2S0JaR3FDUHFzM2pOLUdvMlllWmJkMWlCWDljVjNjQmJvcUZ1RS9hYjNkNWE2Yi05ZTlmLTRhYjQtYWU4Ni0zMjQzMDU4OWQwYjcifQ==pearId=magic-pear-metadata-identifi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jdzluV3ZLQlpHcUNQcXMzak4tR28yWWVaYmQxaUJYOWNWM2NCYm9xRnVFIiwiY29udGVudElkIjoiY3VzdG9tLXJlc3BvbnNlLWZyZWVoYW5kRHJhd2luZyIsInNsaWRlSWQiOiJnOTY4ZDJmN2Q1NV8wXzEwMyIsImNvbnRlbnRJbnN0YW5jZUlkIjoiMWN3OW5XdktCWkdxQ1BxczNqTi1HbzJZZVpiZDFpQlg5Y1YzY0Jib3FGdUUvMzhkMTI3ZjEtMjFmNy00NjM4LWJlZjQtMTU0NzFjNTAwZDQ2In0=pearId=magic-pear-metadata-identifi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HJhZ2dhYmxlIiwiZHJhZ2dhYmxlcyI6W3siaWQiOiJkcmFnZ2FibGUwIiwidHlwZSI6Imljb24iLCJpY29uIjp7ImlkIjoiZGVmYXVsdC1jaXJjbGUifSwiY29sb3IiOiIjNDFCREVCIn1dLCJkcmFnZ2FibGVTaXplIjoxMywiZW1iZWRkYWJsZVVybCI6Imh0dHBzOi8vIiwiYW5zd2VycyI6W119pearId=magic-pear-shape-identifier" TargetMode="External"/><Relationship Id="rId9" Type="http://schemas.openxmlformats.org/officeDocument/2006/relationships/hyperlink" Target="http://dontchangethislink.peardeckmagic.zone?eyJ0eXBlIjoiZ29vZ2xlLXNsaWRlcy1hZGRvbi10ZW1wbGF0ZS1saWJyYXJ5IiwiY2xhc3NUaW1lIjoiZW5kIiwiY29udGVudElkIjoiaHR0cHM6Ly9kb2NzLmdvb2dsZS5jb20vcHJlc2VudGF0aW9uL2QvMTBaWVlfMFRMR1hLNTh2NjRIeDBnWjk0ZWJQS3l4Y3M3MDkxYjhPY3pKMk0vZWRpdCNzbGlkZT1pZC5nNWNlMDQ3MzMzYV8wXzExIiwic2xpZGVJZCI6Imc1Y2UwNDczMzNhXzBfMTEiLCJwcmVzZW50YXRpb25JZCI6IjEwWllZXzBUTEdYSzU4djY0SHgwZ1o5NGViUEt5eGNzNzA5MWI4T2N6SjJNIiwidGVtcGxhdGVOYW1lIjoiSG93IHdlbGwgZGlkIHlvdSBsaWtlIHRoaXMgbGVzc29uIiwibGFzdEVkaXRlZEJ5IjoiMTAyMTM1OTc4OTQwMDkyMjcyNDM3IiwiY29udGVudEluc3RhbmNlSWQiOiJkYjY5YzBiMGRhNDc0YzE5YjRkMThiYjM1MGQ1YjUxNyJ9pearId=magic-pear-metadata-identifier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HJhZ2dhYmxlIiwiZHJhZ2dhYmxlcyI6W3siaWQiOiJkcmFnZ2FibGUwIiwidHlwZSI6Imljb24iLCJpY29uIjp7ImlkIjoibnVtYmVyLTEifSwiY29sb3IiOiIjRDUxRDI4In0seyJpZCI6ImRyYWdnYWJsZTEiLCJ0eXBlIjoiaWNvbiIsImljb24iOnsiaWQiOiJudW1iZXItMiJ9LCJjb2xvciI6IiNlZjlhMTQifSx7ImlkIjoiZHJhZ2dhYmxlMiIsInR5cGUiOiJpY29uIiwiaWNvbiI6eyJpZCI6Im51bWJlci0zIn0sImNvbG9yIjoiIzU4Qjc0RSJ9LHsiaWQiOiJkcmFnZ2FibGUzIiwidHlwZSI6Imljb24iLCJpY29uIjp7ImlkIjoibnVtYmVyLTQifSwiY29sb3IiOiIjYTU0NWM1In1dLCJkcmFnZ2FibGVTaXplIjoxMi42LCJlbWJlZGRhYmxlVXJsIjoiaHR0cHM6Ly8iLCJhbnN3ZXJzIjpbXX0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BTi15V3JzQ2hMTGhsYU0yZVhtRFhUbER6UGEzY0NEOVhEeTViQ3FEZkswIiwiY29udGVudElkIjoiY3VzdG9tLXJlc3BvbnNlLWRyYWdnYWJsZSIsInNsaWRlSWQiOiJnOTY4ZDJmN2Q1NV8wXzMiLCJjb250ZW50SW5zdGFuY2VJZCI6IjFBTi15V3JzQ2hMTGhsYU0yZVhtRFhUbER6UGEzY0NEOVhEeTViQ3FEZkswLzM2MDRiZjA4LWM0ZWQtNDhiZC04NzQwLTQwNTM1ZTczMGYzOCJ9pearId=magic-pear-metadata-identifi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jdzluV3ZLQlpHcUNQcXMzak4tR28yWWVaYmQxaUJYOWNWM2NCYm9xRnVFIiwiY29udGVudElkIjoiY3VzdG9tLXJlc3BvbnNlLWZyZWVoYW5kRHJhd2luZyIsInNsaWRlSWQiOiJnOTY4ZDJmN2Q1NV8wXzE0IiwiY29udGVudEluc3RhbmNlSWQiOiIxY3c5bld2S0JaR3FDUHFzM2pOLUdvMlllWmJkMWlCWDljVjNjQmJvcUZ1RS8xOTU1OTA3Zi0xMzM3LTQ5MGItOGJmOC1kNDlhOTFkMDZiZWMifQ=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://dontchangethislink.peardeckmagic.zone?eyJ0eXBlIjoiZ29vZ2xlLXNsaWRlcy1hZGRvbi1yZXNwb25zZS1mb290ZXIiLCJsYXN0RWRpdGVkQnkiOiIxMDY5NDk1OTEzNjAwMTQ2MDMxOTQiLCJwcmVzZW50YXRpb25JZCI6IjFjdzluV3ZLQlpHcUNQcXMzak4tR28yWWVaYmQxaUJYOWNWM2NCYm9xRnVFIiwiY29udGVudElkIjoiY3VzdG9tLXJlc3BvbnNlLWZyZWVSZXNwb25zZS10ZXh0Iiwic2xpZGVJZCI6Imc5NjhkMmY3ZDU1XzBfODUiLCJjb250ZW50SW5zdGFuY2VJZCI6IjFjdzluV3ZLQlpHcUNQcXMzak4tR28yWWVaYmQxaUJYOWNWM2NCYm9xRnVFLzUzOWVmZjU4LWI3OWEtNDIzYy04ZThlLWQyODFiYmFjMmZkNiJ9pearId=magic-pear-metadata-identifi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jdzluV3ZLQlpHcUNQcXMzak4tR28yWWVaYmQxaUJYOWNWM2NCYm9xRnVFIiwiY29udGVudElkIjoiY3VzdG9tLXJlc3BvbnNlLWZyZWVoYW5kRHJhd2luZyIsInNsaWRlSWQiOiJnOTY4ZDJmN2Q1NV8wXzI2IiwiY29udGVudEluc3RhbmNlSWQiOiIxY3c5bld2S0JaR3FDUHFzM2pOLUdvMlllWmJkMWlCWDljVjNjQmJvcUZ1RS8wMjFhN2M4Ny03YTg4LTRmY2UtYTAxZS00ZWI4ZjNiOGIzOTIifQ=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://dontchangethislink.peardeckmagic.zone?eyJ0eXBlIjoiZ29vZ2xlLXNsaWRlcy1hZGRvbi1yZXNwb25zZS1mb290ZXIiLCJsYXN0RWRpdGVkQnkiOiIxMDY5NDk1OTEzNjAwMTQ2MDMxOTQiLCJwcmVzZW50YXRpb25JZCI6IjFBTi15V3JzQ2hMTGhsYU0yZVhtRFhUbER6UGEzY0NEOVhEeTViQ3FEZkswIiwiY29udGVudElkIjoiY3VzdG9tLXJlc3BvbnNlLWZyZWVSZXNwb25zZS10ZXh0Iiwic2xpZGVJZCI6Imc5NjhkMmY3ZDU1XzBfNzQiLCJjb250ZW50SW5zdGFuY2VJZCI6IjFBTi15V3JzQ2hMTGhsYU0yZVhtRFhUbER6UGEzY0NEOVhEeTViQ3FEZkswL2Q0ZTZmYzgxLTE2ZjMtNGIxMC05NTQ4LWYyODZkOWU3OWEzMCJ9pearId=magic-pear-metadata-identifi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jdzluV3ZLQlpHcUNQcXMzak4tR28yWWVaYmQxaUJYOWNWM2NCYm9xRnVFIiwiY29udGVudElkIjoiY3VzdG9tLXJlc3BvbnNlLWZyZWVoYW5kRHJhd2luZyIsInNsaWRlSWQiOiJnOTY4ZDJmN2Q1NV8wXzQyIiwiY29udGVudEluc3RhbmNlSWQiOiIxY3c5bld2S0JaR3FDUHFzM2pOLUdvMlllWmJkMWlCWDljVjNjQmJvcUZ1RS81NWIxMTkwZC03M2Q2LTRjMmUtODAzYi1kYzRmOWYwOWY4MWQifQ==pearId=magic-pear-metadata-identifi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jdzluV3ZLQlpHcUNQcXMzak4tR28yWWVaYmQxaUJYOWNWM2NCYm9xRnVFIiwiY29udGVudElkIjoiY3VzdG9tLXJlc3BvbnNlLWZyZWVoYW5kRHJhd2luZyIsInNsaWRlSWQiOiJnOTY4ZDJmN2Q1NV8wXzYyIiwiY29udGVudEluc3RhbmNlSWQiOiIxY3c5bld2S0JaR3FDUHFzM2pOLUdvMlllWmJkMWlCWDljVjNjQmJvcUZ1RS85YjI1YjRhZS0zZTc1LTRlMTctYjMzNC1hMDk0NDk4OTM2ZmIifQ==pearId=magic-pear-metadata-identif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jdzluV3ZLQlpHcUNQcXMzak4tR28yWWVaYmQxaUJYOWNWM2NCYm9xRnVFIiwiY29udGVudElkIjoiY3VzdG9tLXJlc3BvbnNlLWZyZWVoYW5kRHJhd2luZyIsInNsaWRlSWQiOiJnOTY4ZDJmN2Q1NV8wXzM0IiwiY29udGVudEluc3RhbmNlSWQiOiIxY3c5bld2S0JaR3FDUHFzM2pOLUdvMlllWmJkMWlCWDljVjNjQmJvcUZ1RS9hYWMzMjliMC1hYTg3LTRhNGQtODdhNS05ODY4ZmM2MjU0N2IifQ==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49425" y="1502725"/>
            <a:ext cx="50100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Order of</a:t>
            </a:r>
            <a:endParaRPr b="0" i="0" sz="70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Operations</a:t>
            </a:r>
            <a:endParaRPr b="0" i="0" sz="70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48" y="315863"/>
            <a:ext cx="4784400" cy="438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154800" y="55425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Use the order of operations to solve the expression.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582300" y="1346538"/>
            <a:ext cx="42384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+ 4(5) + 7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5 - 10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3220850" y="2010450"/>
            <a:ext cx="2961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2"/>
          <p:cNvSpPr txBox="1"/>
          <p:nvPr/>
        </p:nvSpPr>
        <p:spPr>
          <a:xfrm>
            <a:off x="2680550" y="1228325"/>
            <a:ext cx="40419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n" sz="6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           )</a:t>
            </a:r>
            <a:endParaRPr b="0" i="0" sz="6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274625" y="1316750"/>
            <a:ext cx="306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85675" y="132575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Use the order of operations to solve the expression.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629975" y="1192175"/>
            <a:ext cx="4238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8  3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- 2  6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268375" y="1529075"/>
            <a:ext cx="91200" cy="9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4010350" y="1529075"/>
            <a:ext cx="91200" cy="9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EABC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220050" y="255025"/>
            <a:ext cx="8703900" cy="447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How well did you understand this lesson?</a:t>
            </a:r>
            <a:endParaRPr sz="24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67" name="Google Shape;167;p2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6">
            <a:alphaModFix/>
          </a:blip>
          <a:srcRect b="0" l="29" r="39" t="0"/>
          <a:stretch/>
        </p:blipFill>
        <p:spPr>
          <a:xfrm>
            <a:off x="520950" y="872093"/>
            <a:ext cx="8102100" cy="370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375" y="1524775"/>
            <a:ext cx="2411775" cy="24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4200" y="1524763"/>
            <a:ext cx="2411775" cy="24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>
            <a:hlinkClick r:id="rId9"/>
          </p:cNvPr>
          <p:cNvSpPr/>
          <p:nvPr/>
        </p:nvSpPr>
        <p:spPr>
          <a:xfrm>
            <a:off x="-63500" y="-635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811775" y="356900"/>
            <a:ext cx="7655700" cy="4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Answers:</a:t>
            </a:r>
            <a:endParaRPr b="1" i="0" sz="2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symbols, exponents, multiply/divide, add/subtract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(-5)</a:t>
            </a:r>
            <a:r>
              <a:rPr b="0" baseline="3000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-512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arenR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9475" y="287700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Drag the numbers to put the operations in the correct order.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424075" y="2051025"/>
            <a:ext cx="1445400" cy="1129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Grouping</a:t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Symbols</a:t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{[( )]}</a:t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58525" y="2051025"/>
            <a:ext cx="1580700" cy="1129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Exponents</a:t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x</a:t>
            </a:r>
            <a:r>
              <a:rPr b="0" baseline="3000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y</a:t>
            </a:r>
            <a:endParaRPr b="0" baseline="3000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841800" y="2051025"/>
            <a:ext cx="2266500" cy="11298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multiply/</a:t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divide in order from L to R</a:t>
            </a:r>
            <a:endParaRPr b="0" baseline="3000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07263" y="2051025"/>
            <a:ext cx="2266500" cy="11298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add/subtract</a:t>
            </a:r>
            <a:endParaRPr b="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in order from L to R</a:t>
            </a:r>
            <a:endParaRPr b="0" baseline="30000" i="0" sz="23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7" name="Google Shape;67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29075" y="96575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Use the order of operations to solve the expression.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552800" y="1262600"/>
            <a:ext cx="4238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[-5(6) + 15]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54800" y="554350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Which operation would you do first?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014250" y="2189250"/>
            <a:ext cx="3115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5(20)    2(-5)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450" y="2448175"/>
            <a:ext cx="247150" cy="2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54800" y="70850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Use the order of operations to solve the expression.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568250" y="1231750"/>
            <a:ext cx="4238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2[220 - 3(40)]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54800" y="554350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Which operation would you do first?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308600" y="2189250"/>
            <a:ext cx="49329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4(200)   [3(-10) + 10]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5175" y="2448175"/>
            <a:ext cx="247150" cy="2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54800" y="106875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Use the order of operations to solve the expression.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511675" y="1283175"/>
            <a:ext cx="4238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- 3  7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916625" y="1620075"/>
            <a:ext cx="91200" cy="9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23925" y="81150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Use the order of operations to solve the expression.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582300" y="1346550"/>
            <a:ext cx="42384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7 - 4(5) + 2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+ 5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620800" y="1652475"/>
            <a:ext cx="91200" cy="9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3251700" y="1982875"/>
            <a:ext cx="2961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54800" y="106875"/>
            <a:ext cx="8834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Use the order of operations to solve the expression.</a:t>
            </a:r>
            <a:endParaRPr b="0" i="0" sz="3500" u="none" cap="none" strike="noStrike">
              <a:solidFill>
                <a:srgbClr val="00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552800" y="1248000"/>
            <a:ext cx="4238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+ [2(-6) + 10]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