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2" Type="http://schemas.openxmlformats.org/officeDocument/2006/relationships/viewProps" Target="viewProps.xml" /><Relationship Id="rId11" Type="http://schemas.openxmlformats.org/officeDocument/2006/relationships/presProps" Target="presProps.xml" /><Relationship Id="rId1" Type="http://schemas.openxmlformats.org/officeDocument/2006/relationships/slideMaster" Target="slideMasters/slideMaster1.xml" /><Relationship Id="rId14" Type="http://schemas.openxmlformats.org/officeDocument/2006/relationships/tableStyles" Target="tableStyles.xml" /><Relationship Id="rId1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4.xml" /><Relationship Id="rId4" Type="http://schemas.openxmlformats.org/officeDocument/2006/relationships/slide" Target="slide5.xml" /><Relationship Id="rId5" Type="http://schemas.openxmlformats.org/officeDocument/2006/relationships/slide" Target="slide6.xml" /><Relationship Id="rId6" Type="http://schemas.openxmlformats.org/officeDocument/2006/relationships/slide" Target="slide6.xml" /><Relationship Id="rId7" Type="http://schemas.openxmlformats.org/officeDocument/2006/relationships/slide" Target="slide7.xml" /><Relationship Id="rId8" Type="http://schemas.openxmlformats.org/officeDocument/2006/relationships/slide" Target="slide8.xml" /><Relationship Id="rId9" Type="http://schemas.openxmlformats.org/officeDocument/2006/relationships/slide" Target="slide9.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rive.google.com/file/d/11yV1200xM0-cTUpvyUuWcBdkBUG3TAux/view?usp=sharing"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b="1"/>
              <a:t>Presentation Carine SDA</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S.Carine</a:t>
            </a:r>
          </a:p>
        </p:txBody>
      </p:sp>
      <p:sp>
        <p:nvSpPr>
          <p:cNvPr id="4" name="Date Placeholder 3"/>
          <p:cNvSpPr>
            <a:spLocks noGrp="1"/>
          </p:cNvSpPr>
          <p:nvPr>
            <p:ph idx="10" sz="half" type="dt"/>
          </p:nvPr>
        </p:nvSpPr>
        <p:spPr/>
        <p:txBody>
          <a:bodyPr/>
          <a:lstStyle/>
          <a:p>
            <a:pPr lvl="0" indent="0" marL="0">
              <a:buNone/>
            </a:pPr>
            <a:r>
              <a:rPr/>
              <a:t>2025-07-06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Table of Contents</a:t>
            </a:r>
          </a:p>
        </p:txBody>
      </p:sp>
      <p:sp>
        <p:nvSpPr>
          <p:cNvPr id="3" name="Content Placeholder 2"/>
          <p:cNvSpPr>
            <a:spLocks noGrp="1"/>
          </p:cNvSpPr>
          <p:nvPr>
            <p:ph idx="1"/>
          </p:nvPr>
        </p:nvSpPr>
        <p:spPr/>
        <p:txBody>
          <a:bodyPr/>
          <a:lstStyle/>
          <a:p>
            <a:pPr lvl="0"/>
            <a:r>
              <a:rPr>
                <a:hlinkClick r:id="rId2" action="ppaction://hlinksldjump"/>
              </a:rPr>
              <a:t>R Markdown</a:t>
            </a:r>
          </a:p>
          <a:p>
            <a:pPr lvl="0"/>
            <a:r>
              <a:rPr b="1">
                <a:hlinkClick r:id="rId3" action="ppaction://hlinksldjump"/>
              </a:rPr>
              <a:t>SOMMAIRE</a:t>
            </a:r>
          </a:p>
          <a:p>
            <a:pPr lvl="0"/>
            <a:r>
              <a:rPr b="1">
                <a:hlinkClick r:id="rId4" action="ppaction://hlinksldjump"/>
              </a:rPr>
              <a:t>I – Objectif du guide</a:t>
            </a:r>
          </a:p>
          <a:p>
            <a:pPr lvl="0"/>
            <a:r>
              <a:rPr b="1">
                <a:hlinkClick r:id="rId5" action="ppaction://hlinksldjump"/>
              </a:rPr>
              <a:t>II- Préparation et installation</a:t>
            </a:r>
          </a:p>
          <a:p>
            <a:pPr lvl="1"/>
            <a:r>
              <a:rPr b="1">
                <a:hlinkClick r:id="rId6" action="ppaction://hlinksldjump"/>
              </a:rPr>
              <a:t>1-Outils de travail</a:t>
            </a:r>
          </a:p>
          <a:p>
            <a:pPr lvl="1"/>
            <a:r>
              <a:rPr b="1">
                <a:hlinkClick r:id="rId7" action="ppaction://hlinksldjump"/>
              </a:rPr>
              <a:t>2-Classification des batteries selon leur niveau de tension.</a:t>
            </a:r>
          </a:p>
          <a:p>
            <a:pPr lvl="0"/>
            <a:r>
              <a:rPr b="1">
                <a:hlinkClick r:id="rId8" action="ppaction://hlinksldjump"/>
              </a:rPr>
              <a:t>III- Réglages et Fonctionnement</a:t>
            </a:r>
          </a:p>
          <a:p>
            <a:pPr lvl="1"/>
            <a:r>
              <a:rPr>
                <a:hlinkClick r:id="rId9" action="ppaction://hlinksldjump"/>
              </a:rPr>
              <a:t>Slide with Plot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 Markdown</a:t>
            </a:r>
          </a:p>
          <a:p>
            <a:pPr lvl="0" indent="0" marL="0">
              <a:buNone/>
            </a:pPr>
            <a:r>
              <a:rPr b="1"/>
              <a:t>Guide d’utilisation du chargeur de batterie (AGECOM START BOOSTER/CHARGEUR BATT)</a:t>
            </a:r>
            <a:r>
              <a:rPr/>
              <a:t> </a:t>
            </a:r>
            <a:r>
              <a:rPr>
                <a:hlinkClick r:id="rId2"/>
              </a:rPr>
              <a:t>Lien_vidéo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SOMMAIRE</a:t>
            </a:r>
          </a:p>
        </p:txBody>
      </p:sp>
      <p:sp>
        <p:nvSpPr>
          <p:cNvPr id="3" name="Content Placeholder 2"/>
          <p:cNvSpPr>
            <a:spLocks noGrp="1"/>
          </p:cNvSpPr>
          <p:nvPr>
            <p:ph idx="1"/>
          </p:nvPr>
        </p:nvSpPr>
        <p:spPr/>
        <p:txBody>
          <a:bodyPr/>
          <a:lstStyle/>
          <a:p>
            <a:pPr lvl="0" indent="0" marL="0">
              <a:buNone/>
            </a:pPr>
            <a:r>
              <a:rPr/>
              <a:t>I- Objectifs II- Préparation et installation  III- Réglages et Fonctionnement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 – Objectif du guide</a:t>
            </a:r>
          </a:p>
        </p:txBody>
      </p:sp>
      <p:sp>
        <p:nvSpPr>
          <p:cNvPr id="3" name="Content Placeholder 2"/>
          <p:cNvSpPr>
            <a:spLocks noGrp="1"/>
          </p:cNvSpPr>
          <p:nvPr>
            <p:ph idx="1"/>
          </p:nvPr>
        </p:nvSpPr>
        <p:spPr/>
        <p:txBody>
          <a:bodyPr/>
          <a:lstStyle/>
          <a:p>
            <a:pPr lvl="0" indent="0" marL="0">
              <a:buNone/>
            </a:pPr>
            <a:r>
              <a:rPr/>
              <a:t>Afin d’accélérer le traitement des batteries revenues du terrain dans les hubs, un chargeur de grande capacité sera déployé dans chaque hub afin de permettre la recharge simultanée de plusieurs batteries. Cette démarche vise à réduire les délais de traitement et à améliorer la satisfaction client. Ce guide a pour objectif de vous accompagner dans la prise en main et la bonne utilisation du chargeur de batterie AGECOM de la marque INGCO.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II- Préparation et installation</a:t>
            </a:r>
          </a:p>
        </p:txBody>
      </p:sp>
      <p:sp>
        <p:nvSpPr>
          <p:cNvPr id="4" name="Text Placeholder 3"/>
          <p:cNvSpPr>
            <a:spLocks noGrp="1"/>
          </p:cNvSpPr>
          <p:nvPr>
            <p:ph idx="2" sz="half" type="body"/>
          </p:nvPr>
        </p:nvSpPr>
        <p:spPr/>
        <p:txBody>
          <a:bodyPr/>
          <a:lstStyle/>
          <a:p>
            <a:pPr lvl="0" indent="0" marL="0">
              <a:spcBef>
                <a:spcPts val="3000"/>
              </a:spcBef>
              <a:buNone/>
            </a:pPr>
            <a:r>
              <a:rPr b="1"/>
              <a:t>1-Outils de travail</a:t>
            </a:r>
          </a:p>
          <a:p>
            <a:pPr lvl="0" indent="0" marL="0">
              <a:buNone/>
            </a:pPr>
            <a:r>
              <a:rPr b="1"/>
              <a:t>Pinceau</a:t>
            </a:r>
            <a:r>
              <a:rPr/>
              <a:t> </a:t>
            </a:r>
            <a:r>
              <a:rPr b="1"/>
              <a:t>Multimètre</a:t>
            </a:r>
            <a:r>
              <a:rPr/>
              <a:t> </a:t>
            </a:r>
            <a:r>
              <a:rPr b="1"/>
              <a:t>Clé de 8</a:t>
            </a:r>
            <a:r>
              <a:rPr/>
              <a:t> </a:t>
            </a:r>
            <a:r>
              <a:rPr b="1"/>
              <a:t>Câble batterie 25mm²</a:t>
            </a:r>
            <a:r>
              <a:rPr/>
              <a:t> </a:t>
            </a:r>
            <a:r>
              <a:rPr b="1"/>
              <a:t>Chargeur batterie</a:t>
            </a:r>
          </a:p>
        </p:txBody>
      </p:sp>
      <p:pic>
        <p:nvPicPr>
          <p:cNvPr descr="Pinceau.png" id="0" name="Picture 1"/>
          <p:cNvPicPr>
            <a:picLocks noGrp="1" noChangeAspect="1"/>
          </p:cNvPicPr>
          <p:nvPr/>
        </p:nvPicPr>
        <p:blipFill>
          <a:blip r:embed="rId2"/>
          <a:stretch>
            <a:fillRect/>
          </a:stretch>
        </p:blipFill>
        <p:spPr bwMode="auto">
          <a:xfrm>
            <a:off x="3568700" y="647700"/>
            <a:ext cx="5105400" cy="2997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Pinceau</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p>
          <a:p>
            <a:pPr lvl="0" indent="0" marL="0">
              <a:spcBef>
                <a:spcPts val="3000"/>
              </a:spcBef>
              <a:buNone/>
            </a:pPr>
            <a:r>
              <a:rPr b="1"/>
              <a:t>2-Classification des batteries selon leur niveau de tension.</a:t>
            </a:r>
          </a:p>
          <a:p>
            <a:pPr lvl="0" indent="0" marL="0">
              <a:buNone/>
            </a:pPr>
            <a:r>
              <a:rPr/>
              <a:t>Il est plus facile et plus efficace de charger des batteries ayant les mêmes niveaux de tension. Pour ce fait, classifier les batteries selon leur niveau de tension et charger les ensemble.</a:t>
            </a:r>
          </a:p>
          <a:p>
            <a:pPr lvl="0" indent="0" marL="0">
              <a:buNone/>
            </a:pPr>
            <a:r>
              <a:rPr/>
              <a:t>À l’aide du multimètre, mesurez la tension de chaque batterie.</a:t>
            </a:r>
          </a:p>
          <a:p>
            <a:pPr lvl="0" indent="0" marL="0">
              <a:buNone/>
            </a:pPr>
            <a:r>
              <a:rPr/>
              <a:t>Réglez le multimètre sur un calibre supérieur à 20V DC (les batteries Qotto ont une tension nominale de 12V).</a:t>
            </a:r>
          </a:p>
          <a:p>
            <a:pPr lvl="0" indent="0" marL="0">
              <a:buNone/>
            </a:pPr>
            <a:r>
              <a:rPr/>
              <a:t>Notez la tension mesurée sur chaque batterie pour faciliter la classification.</a:t>
            </a:r>
          </a:p>
          <a:p>
            <a:pPr lvl="0" indent="0" marL="0">
              <a:buNone/>
            </a:pPr>
            <a:r>
              <a:rPr/>
              <a:t>Dépoussiérez les bornes des batteries à l’aide du pinceau.</a:t>
            </a:r>
          </a:p>
          <a:p>
            <a:pPr lvl="0" indent="0" marL="0">
              <a:buNone/>
            </a:pPr>
            <a:r>
              <a:rPr/>
              <a:t>Regroupez ensuite les batteries ayant des tensions proches. Ex: 5V ; 5,4V ; 5 ,8V</a:t>
            </a:r>
          </a:p>
          <a:p>
            <a:pPr lvl="0" indent="0" marL="0">
              <a:buNone/>
            </a:pPr>
            <a:r>
              <a:rPr/>
              <a:t>Connectez en parallèle un groupe de 10 à 15 batteries maximum pour une recharge simultanée.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b="1"/>
              <a:t>III- Réglages et Fonctionnement</a:t>
            </a:r>
          </a:p>
        </p:txBody>
      </p:sp>
      <p:sp>
        <p:nvSpPr>
          <p:cNvPr id="4" name="Text Placeholder 3"/>
          <p:cNvSpPr>
            <a:spLocks noGrp="1"/>
          </p:cNvSpPr>
          <p:nvPr>
            <p:ph idx="2" sz="half" type="body"/>
          </p:nvPr>
        </p:nvSpPr>
        <p:spPr/>
        <p:txBody>
          <a:bodyPr/>
          <a:lstStyle/>
          <a:p>
            <a:pPr lvl="0" indent="0" marL="0">
              <a:buNone/>
            </a:pPr>
            <a:r>
              <a:rPr/>
              <a:t>Le chargeur AGECOM dispose de plusieurs niveaux de réglages adaptés à la tension des batteries. Pour préserver la durée de vie et les performances des batteries, une recharge progressive est essentielle.</a:t>
            </a:r>
          </a:p>
          <a:p>
            <a:pPr lvl="0" indent="0" marL="0">
              <a:buNone/>
            </a:pPr>
            <a:r>
              <a:rPr/>
              <a:t>🔧 Étapes à suivre : Connectez le chargeur aux batteries préalablement classées et câblées en parallèle.</a:t>
            </a:r>
          </a:p>
          <a:p>
            <a:pPr lvl="0" indent="0" marL="0">
              <a:buNone/>
            </a:pPr>
            <a:r>
              <a:rPr/>
              <a:t>Réglez le chargeur en fonction de la tension mesurée des batteries, selon les configurations ci-dessous :</a:t>
            </a:r>
          </a:p>
        </p:txBody>
      </p:sp>
      <p:pic>
        <p:nvPicPr>
          <p:cNvPr descr="Tableau.png" id="0" name="Picture 1"/>
          <p:cNvPicPr>
            <a:picLocks noGrp="1" noChangeAspect="1"/>
          </p:cNvPicPr>
          <p:nvPr/>
        </p:nvPicPr>
        <p:blipFill>
          <a:blip r:embed="rId2"/>
          <a:stretch>
            <a:fillRect/>
          </a:stretch>
        </p:blipFill>
        <p:spPr bwMode="auto">
          <a:xfrm>
            <a:off x="3771900" y="203200"/>
            <a:ext cx="46863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Etapes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p>
          <a:p>
            <a:pPr lvl="0" indent="0">
              <a:buNone/>
            </a:pPr>
            <a:r>
              <a:rPr>
                <a:solidFill>
                  <a:srgbClr val="06287E"/>
                </a:solidFill>
                <a:latin typeface="Courier"/>
              </a:rPr>
              <a:t>summary</a:t>
            </a:r>
            <a:r>
              <a:rPr>
                <a:latin typeface="Courier"/>
              </a:rPr>
              <a:t>(cars)</a:t>
            </a:r>
          </a:p>
          <a:p>
            <a:pPr lvl="0" indent="0">
              <a:buNone/>
            </a:pPr>
            <a:r>
              <a:rPr>
                <a:latin typeface="Courier"/>
              </a:rPr>
              <a:t>##      speed           dist       
##  Min.   : 4.0   Min.   :  2.00  
##  1st Qu.:12.0   1st Qu.: 26.00  
##  Median :15.0   Median : 36.00  
##  Mean   :15.4   Mean   : 42.98  
##  3rd Qu.:19.0   3rd Qu.: 56.00  
##  Max.   :25.0   Max.   :120.00</a:t>
            </a:r>
          </a:p>
          <a:p>
            <a:pPr lvl="0" indent="0" marL="0">
              <a:spcBef>
                <a:spcPts val="3000"/>
              </a:spcBef>
              <a:buNone/>
            </a:pPr>
            <a:r>
              <a:rPr b="1"/>
              <a:t>Slide with Plot</a:t>
            </a:r>
          </a:p>
        </p:txBody>
      </p:sp>
      <p:pic>
        <p:nvPicPr>
          <p:cNvPr descr="presentationCarineSda_files/figure-pptx/pressure-1.png" id="0" name="Picture 1"/>
          <p:cNvPicPr>
            <a:picLocks noGrp="1" noChangeAspect="1"/>
          </p:cNvPicPr>
          <p:nvPr/>
        </p:nvPicPr>
        <p:blipFill>
          <a:blip r:embed="rId2"/>
          <a:stretch>
            <a:fillRect/>
          </a:stretch>
        </p:blipFill>
        <p:spPr bwMode="auto">
          <a:xfrm>
            <a:off x="3568700" y="355600"/>
            <a:ext cx="5105400" cy="40894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Carine SDA</dc:title>
  <dc:creator>S.Carine</dc:creator>
  <cp:keywords/>
  <dcterms:created xsi:type="dcterms:W3CDTF">2025-07-06T07:38:02Z</dcterms:created>
  <dcterms:modified xsi:type="dcterms:W3CDTF">2025-07-06T07:38:02Z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2025-07-06</vt:lpwstr>
  </property>
  <property fmtid="{D5CDD505-2E9C-101B-9397-08002B2CF9AE}" pid="3" name="output">
    <vt:lpwstr/>
  </property>
</Properties>
</file>