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95" r:id="rId4"/>
    <p:sldId id="285" r:id="rId5"/>
    <p:sldId id="294" r:id="rId6"/>
    <p:sldId id="287" r:id="rId7"/>
    <p:sldId id="297" r:id="rId8"/>
    <p:sldId id="283" r:id="rId9"/>
    <p:sldId id="284" r:id="rId10"/>
    <p:sldId id="286" r:id="rId11"/>
    <p:sldId id="298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1B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D59FC-3E0C-4975-A4FA-2EB378B55BF6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48139-57CC-49DD-BC78-A999DC739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02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EC1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E78DBA9-82C7-45E1-822A-F9FC63AE5A35}"/>
              </a:ext>
            </a:extLst>
          </p:cNvPr>
          <p:cNvSpPr/>
          <p:nvPr/>
        </p:nvSpPr>
        <p:spPr>
          <a:xfrm>
            <a:off x="3805646" y="16778"/>
            <a:ext cx="8386353" cy="685569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D74E56-EBD9-4A94-86F1-44DE6BAF60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0163" y="2034631"/>
            <a:ext cx="8077318" cy="1599764"/>
          </a:xfrm>
        </p:spPr>
        <p:txBody>
          <a:bodyPr anchor="ctr"/>
          <a:lstStyle>
            <a:lvl1pPr algn="ctr">
              <a:defRPr sz="6000">
                <a:solidFill>
                  <a:srgbClr val="EC1B2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7BFA3D-EDBC-4BEC-8604-5F2DEEAE2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0163" y="3754557"/>
            <a:ext cx="8077318" cy="894461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B3CA6-D59C-41D5-B3C9-A41BBDE760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279" y="6490574"/>
            <a:ext cx="2296980" cy="365125"/>
          </a:xfrm>
        </p:spPr>
        <p:txBody>
          <a:bodyPr/>
          <a:lstStyle/>
          <a:p>
            <a:r>
              <a:rPr lang="en-US"/>
              <a:t>02/11/2022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C2921-1A2C-42BF-B60A-0ED44137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22538" y="6566074"/>
            <a:ext cx="4114800" cy="365125"/>
          </a:xfrm>
        </p:spPr>
        <p:txBody>
          <a:bodyPr anchor="b"/>
          <a:lstStyle/>
          <a:p>
            <a:r>
              <a:rPr lang="en-US"/>
              <a:t>REV01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36112-34A6-4053-8039-E1EDBF459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3725" y="6566074"/>
            <a:ext cx="2743200" cy="365125"/>
          </a:xfrm>
        </p:spPr>
        <p:txBody>
          <a:bodyPr anchor="b"/>
          <a:lstStyle/>
          <a:p>
            <a:fld id="{44EF4563-C37B-4C2C-8A24-8A60047A31B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8172E5-5F62-418A-A655-F6DFDE60E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58" y="1220706"/>
            <a:ext cx="2309915" cy="18420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831272-103D-4C66-AFB1-EAE354E0A7FF}"/>
              </a:ext>
            </a:extLst>
          </p:cNvPr>
          <p:cNvSpPr txBox="1"/>
          <p:nvPr/>
        </p:nvSpPr>
        <p:spPr>
          <a:xfrm>
            <a:off x="1698292" y="3541821"/>
            <a:ext cx="1918254" cy="1172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</a:t>
            </a:r>
          </a:p>
          <a:p>
            <a:pPr>
              <a:lnSpc>
                <a:spcPct val="70000"/>
              </a:lnSpc>
            </a:pPr>
            <a:r>
              <a:rPr lang="en-US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Protection</a:t>
            </a:r>
          </a:p>
          <a:p>
            <a:pPr>
              <a:lnSpc>
                <a:spcPct val="70000"/>
              </a:lnSpc>
            </a:pPr>
            <a:r>
              <a:rPr lang="en-US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Office</a:t>
            </a:r>
          </a:p>
        </p:txBody>
      </p:sp>
      <p:sp>
        <p:nvSpPr>
          <p:cNvPr id="11" name="Content Placeholder 4" descr="Lock">
            <a:extLst>
              <a:ext uri="{FF2B5EF4-FFF2-40B4-BE49-F238E27FC236}">
                <a16:creationId xmlns:a16="http://schemas.microsoft.com/office/drawing/2014/main" id="{F1ABA76F-164D-409C-8981-4D8E5EBCD9AA}"/>
              </a:ext>
            </a:extLst>
          </p:cNvPr>
          <p:cNvSpPr/>
          <p:nvPr/>
        </p:nvSpPr>
        <p:spPr>
          <a:xfrm>
            <a:off x="806658" y="3468202"/>
            <a:ext cx="880593" cy="1143226"/>
          </a:xfrm>
          <a:custGeom>
            <a:avLst/>
            <a:gdLst>
              <a:gd name="connsiteX0" fmla="*/ 221198 w 412541"/>
              <a:gd name="connsiteY0" fmla="*/ 421678 h 535579"/>
              <a:gd name="connsiteX1" fmla="*/ 221198 w 412541"/>
              <a:gd name="connsiteY1" fmla="*/ 460038 h 535579"/>
              <a:gd name="connsiteX2" fmla="*/ 192248 w 412541"/>
              <a:gd name="connsiteY2" fmla="*/ 460038 h 535579"/>
              <a:gd name="connsiteX3" fmla="*/ 192248 w 412541"/>
              <a:gd name="connsiteY3" fmla="*/ 421678 h 535579"/>
              <a:gd name="connsiteX4" fmla="*/ 163298 w 412541"/>
              <a:gd name="connsiteY4" fmla="*/ 380424 h 535579"/>
              <a:gd name="connsiteX5" fmla="*/ 206723 w 412541"/>
              <a:gd name="connsiteY5" fmla="*/ 336999 h 535579"/>
              <a:gd name="connsiteX6" fmla="*/ 250148 w 412541"/>
              <a:gd name="connsiteY6" fmla="*/ 380424 h 535579"/>
              <a:gd name="connsiteX7" fmla="*/ 221198 w 412541"/>
              <a:gd name="connsiteY7" fmla="*/ 421678 h 535579"/>
              <a:gd name="connsiteX8" fmla="*/ 98159 w 412541"/>
              <a:gd name="connsiteY8" fmla="*/ 156060 h 535579"/>
              <a:gd name="connsiteX9" fmla="*/ 206723 w 412541"/>
              <a:gd name="connsiteY9" fmla="*/ 47497 h 535579"/>
              <a:gd name="connsiteX10" fmla="*/ 315286 w 412541"/>
              <a:gd name="connsiteY10" fmla="*/ 156060 h 535579"/>
              <a:gd name="connsiteX11" fmla="*/ 315286 w 412541"/>
              <a:gd name="connsiteY11" fmla="*/ 236397 h 535579"/>
              <a:gd name="connsiteX12" fmla="*/ 206723 w 412541"/>
              <a:gd name="connsiteY12" fmla="*/ 228436 h 535579"/>
              <a:gd name="connsiteX13" fmla="*/ 98159 w 412541"/>
              <a:gd name="connsiteY13" fmla="*/ 236397 h 535579"/>
              <a:gd name="connsiteX14" fmla="*/ 98159 w 412541"/>
              <a:gd name="connsiteY14" fmla="*/ 156060 h 535579"/>
              <a:gd name="connsiteX15" fmla="*/ 358712 w 412541"/>
              <a:gd name="connsiteY15" fmla="*/ 239292 h 535579"/>
              <a:gd name="connsiteX16" fmla="*/ 358712 w 412541"/>
              <a:gd name="connsiteY16" fmla="*/ 156060 h 535579"/>
              <a:gd name="connsiteX17" fmla="*/ 206723 w 412541"/>
              <a:gd name="connsiteY17" fmla="*/ 4071 h 535579"/>
              <a:gd name="connsiteX18" fmla="*/ 54734 w 412541"/>
              <a:gd name="connsiteY18" fmla="*/ 156060 h 535579"/>
              <a:gd name="connsiteX19" fmla="*/ 54734 w 412541"/>
              <a:gd name="connsiteY19" fmla="*/ 239292 h 535579"/>
              <a:gd name="connsiteX20" fmla="*/ 4071 w 412541"/>
              <a:gd name="connsiteY20" fmla="*/ 242911 h 535579"/>
              <a:gd name="connsiteX21" fmla="*/ 4071 w 412541"/>
              <a:gd name="connsiteY21" fmla="*/ 517938 h 535579"/>
              <a:gd name="connsiteX22" fmla="*/ 206723 w 412541"/>
              <a:gd name="connsiteY22" fmla="*/ 532413 h 535579"/>
              <a:gd name="connsiteX23" fmla="*/ 409375 w 412541"/>
              <a:gd name="connsiteY23" fmla="*/ 517938 h 535579"/>
              <a:gd name="connsiteX24" fmla="*/ 409375 w 412541"/>
              <a:gd name="connsiteY24" fmla="*/ 242911 h 535579"/>
              <a:gd name="connsiteX25" fmla="*/ 358712 w 412541"/>
              <a:gd name="connsiteY25" fmla="*/ 239292 h 535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12541" h="535579">
                <a:moveTo>
                  <a:pt x="221198" y="421678"/>
                </a:moveTo>
                <a:lnTo>
                  <a:pt x="221198" y="460038"/>
                </a:lnTo>
                <a:lnTo>
                  <a:pt x="192248" y="460038"/>
                </a:lnTo>
                <a:lnTo>
                  <a:pt x="192248" y="421678"/>
                </a:lnTo>
                <a:cubicBezTo>
                  <a:pt x="175601" y="415888"/>
                  <a:pt x="163298" y="399966"/>
                  <a:pt x="163298" y="380424"/>
                </a:cubicBezTo>
                <a:cubicBezTo>
                  <a:pt x="163298" y="356540"/>
                  <a:pt x="182839" y="336999"/>
                  <a:pt x="206723" y="336999"/>
                </a:cubicBezTo>
                <a:cubicBezTo>
                  <a:pt x="230607" y="336999"/>
                  <a:pt x="250148" y="356540"/>
                  <a:pt x="250148" y="380424"/>
                </a:cubicBezTo>
                <a:cubicBezTo>
                  <a:pt x="250148" y="399242"/>
                  <a:pt x="237844" y="415165"/>
                  <a:pt x="221198" y="421678"/>
                </a:cubicBezTo>
                <a:close/>
                <a:moveTo>
                  <a:pt x="98159" y="156060"/>
                </a:moveTo>
                <a:cubicBezTo>
                  <a:pt x="98159" y="95988"/>
                  <a:pt x="146651" y="47497"/>
                  <a:pt x="206723" y="47497"/>
                </a:cubicBezTo>
                <a:cubicBezTo>
                  <a:pt x="266795" y="47497"/>
                  <a:pt x="315286" y="95988"/>
                  <a:pt x="315286" y="156060"/>
                </a:cubicBezTo>
                <a:lnTo>
                  <a:pt x="315286" y="236397"/>
                </a:lnTo>
                <a:lnTo>
                  <a:pt x="206723" y="228436"/>
                </a:lnTo>
                <a:lnTo>
                  <a:pt x="98159" y="236397"/>
                </a:lnTo>
                <a:lnTo>
                  <a:pt x="98159" y="156060"/>
                </a:lnTo>
                <a:close/>
                <a:moveTo>
                  <a:pt x="358712" y="239292"/>
                </a:moveTo>
                <a:lnTo>
                  <a:pt x="358712" y="156060"/>
                </a:lnTo>
                <a:cubicBezTo>
                  <a:pt x="358712" y="72104"/>
                  <a:pt x="290679" y="4071"/>
                  <a:pt x="206723" y="4071"/>
                </a:cubicBezTo>
                <a:cubicBezTo>
                  <a:pt x="122767" y="4071"/>
                  <a:pt x="54734" y="72104"/>
                  <a:pt x="54734" y="156060"/>
                </a:cubicBezTo>
                <a:lnTo>
                  <a:pt x="54734" y="239292"/>
                </a:lnTo>
                <a:lnTo>
                  <a:pt x="4071" y="242911"/>
                </a:lnTo>
                <a:lnTo>
                  <a:pt x="4071" y="517938"/>
                </a:lnTo>
                <a:lnTo>
                  <a:pt x="206723" y="532413"/>
                </a:lnTo>
                <a:lnTo>
                  <a:pt x="409375" y="517938"/>
                </a:lnTo>
                <a:lnTo>
                  <a:pt x="409375" y="242911"/>
                </a:lnTo>
                <a:lnTo>
                  <a:pt x="358712" y="239292"/>
                </a:lnTo>
                <a:close/>
              </a:path>
            </a:pathLst>
          </a:custGeom>
          <a:solidFill>
            <a:schemeClr val="bg1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A9E0BB-D380-40B8-B26A-2B0312371DE8}"/>
              </a:ext>
            </a:extLst>
          </p:cNvPr>
          <p:cNvSpPr txBox="1"/>
          <p:nvPr/>
        </p:nvSpPr>
        <p:spPr>
          <a:xfrm>
            <a:off x="0" y="4882898"/>
            <a:ext cx="3867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8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คณะทำงานสนับสนุนงานด้านการคุ้มครองข้อมูลส่วนบุคคล</a:t>
            </a:r>
          </a:p>
          <a:p>
            <a:pPr algn="ctr"/>
            <a:r>
              <a:rPr lang="th-TH" sz="18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สภากาชาดไทย</a:t>
            </a:r>
            <a:endParaRPr lang="en-US" sz="18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03059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1D8DC-EEBC-408E-AEC2-9CA2E1295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A9873-3F72-4453-8262-F79E80CF4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81C84-63C2-48FA-AF03-2A348649C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02/11/2022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A5072-0ABC-42B3-952C-A4C0D6CE8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279B2-D6F9-4735-B943-879B5727B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4563-C37B-4C2C-8A24-8A60047A3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29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296B94-9645-4DEE-99D7-3876C624FC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C24A66-5D2A-42AF-B10A-19440646A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AE72D-5109-4F06-808E-ACDD38473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02/11/2022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C36E8-FEE6-420A-BFC0-CFDD1D15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9D7C4-3FED-4092-828B-230C5E07A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4563-C37B-4C2C-8A24-8A60047A3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82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0F67B-87CA-487F-A4A7-55CCCD84C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79" y="75015"/>
            <a:ext cx="10061814" cy="668438"/>
          </a:xfrm>
        </p:spPr>
        <p:txBody>
          <a:bodyPr/>
          <a:lstStyle>
            <a:lvl1pPr>
              <a:lnSpc>
                <a:spcPct val="7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984F9-BF02-4BC7-B674-0A8FF97D8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79" y="858360"/>
            <a:ext cx="12004646" cy="53186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56F23-23BC-404D-A5AF-8C087B462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02/11/2022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FD1C-F21F-44C6-9CD0-42016C21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7DB01-BB33-4B58-8AF7-032940529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4563-C37B-4C2C-8A24-8A60047A3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32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5B260-C24F-480B-92F5-F2CD4EF9C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E0B3C-E522-4408-AD54-5B7C800C7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8C33A-6FB0-4B23-AEB5-1248C46D6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02/11/2022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24BA2-EE5E-401C-8762-9FF64D6BC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9226F-011B-4260-A9ED-252E0A5F4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4563-C37B-4C2C-8A24-8A60047A3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1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5200D-9519-474C-8C24-E0F0D1309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E0903-DEC6-4AE6-BE2D-B3ECE6AB4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DF06C-3E57-4FCB-A10B-DB32B7C6F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378BA-F144-43CA-9733-FC54124B6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02/11/2022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746BE-66E4-4E95-93BD-5F308603A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765B4-C081-4C95-AE07-239C5A5D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4563-C37B-4C2C-8A24-8A60047A3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69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1219A-9ED3-42F4-8585-40D265F5F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0EC1F-1025-4A30-9BFF-9AFC1B246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58510-758A-46ED-9520-F16AB8450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0EA580-A957-4DB3-8F89-931642EAA5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FDB959-4E53-447E-9EAC-E8484AB1E1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6E3DA0-8E3D-4B56-82AD-80BF83BD2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02/11/2022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50EED6-F671-4AE2-B709-F47D1FCB8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REV01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2A42D-9596-41DB-BC1C-91ED5EBC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4563-C37B-4C2C-8A24-8A60047A3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1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C2871-CA38-49D7-9673-01D632079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F4BC86-9D63-4805-960E-113158D24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02/11/2022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A1199-82E6-44AA-BAA0-FB0E39AB2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CD8F58-B085-4A7F-B92E-1AF97621A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4563-C37B-4C2C-8A24-8A60047A3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92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995609-E9C4-451C-BD0D-7306C5F93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02/11/2022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5131E4-133E-4739-BF23-34B5F7121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REV01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9D3C1-DA1C-4129-8CA4-930F481F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4563-C37B-4C2C-8A24-8A60047A3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7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01CB7-4EF9-4F8B-8F7C-522087E06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454AA-065E-4F64-8AF2-616DFD225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0F041B-F788-4BD5-B35A-AEABA5609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C135E-1C68-4626-AE2D-9C6C27B14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02/11/2022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88C46-C088-4DB9-8AA2-51D8CAA25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18C08-7AC9-4C71-BC4D-54E37337F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4563-C37B-4C2C-8A24-8A60047A3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3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B5E16-1108-444F-8918-0FFE0F767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3D94ED-84E5-49D4-B2A1-F7E8ADF2BA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B7A8E-A341-4450-A4DC-2D36456BC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44664-07FA-4D8F-9C58-E31B07433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02/11/2022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B0919-276E-4110-BDD0-8F4B6631D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C1DEB-EE8A-47C7-8394-952856CC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4563-C37B-4C2C-8A24-8A60047A3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77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CCAD65-874D-4AD7-88CE-DC399A018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79" y="83333"/>
            <a:ext cx="10023503" cy="668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D92CF3F-360F-4021-8E42-F84FAAA9ACC1}"/>
              </a:ext>
            </a:extLst>
          </p:cNvPr>
          <p:cNvSpPr/>
          <p:nvPr/>
        </p:nvSpPr>
        <p:spPr>
          <a:xfrm>
            <a:off x="92279" y="867747"/>
            <a:ext cx="12004646" cy="5881363"/>
          </a:xfrm>
          <a:prstGeom prst="roundRect">
            <a:avLst>
              <a:gd name="adj" fmla="val 12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9C470-04D6-41A4-9412-FB6A9712C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279" y="858360"/>
            <a:ext cx="12004646" cy="5318603"/>
          </a:xfrm>
          <a:prstGeom prst="rect">
            <a:avLst/>
          </a:prstGeom>
          <a:noFill/>
          <a:effectLst>
            <a:softEdge rad="0"/>
          </a:effectLst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CBEE7-9201-4A3F-AAB9-22F9728B5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279" y="66003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02/11/2022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A0DE3-2F21-4DF5-85D9-A6FEF73DB5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003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REV01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9DD07-365A-4AE3-A72C-0C49A53D9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53725" y="66003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44EF4563-C37B-4C2C-8A24-8A60047A31B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AF7C06-F261-4605-8D76-94E8A245A5CA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782" y="80209"/>
            <a:ext cx="838200" cy="6684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85008B1-2568-4B17-B1E8-709021CD20E6}"/>
              </a:ext>
            </a:extLst>
          </p:cNvPr>
          <p:cNvSpPr txBox="1"/>
          <p:nvPr/>
        </p:nvSpPr>
        <p:spPr>
          <a:xfrm>
            <a:off x="11319779" y="100496"/>
            <a:ext cx="976721" cy="694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1800" b="1" dirty="0">
                <a:solidFill>
                  <a:srgbClr val="EC1B2E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</a:t>
            </a:r>
            <a:r>
              <a:rPr lang="en-US" sz="18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ata</a:t>
            </a:r>
          </a:p>
          <a:p>
            <a:pPr>
              <a:lnSpc>
                <a:spcPct val="70000"/>
              </a:lnSpc>
            </a:pPr>
            <a:r>
              <a:rPr lang="en-US" sz="1800" b="1" dirty="0">
                <a:solidFill>
                  <a:srgbClr val="EC1B2E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</a:t>
            </a:r>
            <a:r>
              <a:rPr lang="en-US" sz="18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rotection</a:t>
            </a:r>
          </a:p>
          <a:p>
            <a:pPr>
              <a:lnSpc>
                <a:spcPct val="70000"/>
              </a:lnSpc>
            </a:pPr>
            <a:r>
              <a:rPr lang="en-US" sz="1800" b="1" dirty="0">
                <a:solidFill>
                  <a:srgbClr val="EC1B2E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</a:t>
            </a:r>
            <a:r>
              <a:rPr lang="en-US" sz="1800" b="1" dirty="0">
                <a:solidFill>
                  <a:schemeClr val="bg1">
                    <a:lumMod val="6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fficer</a:t>
            </a:r>
          </a:p>
        </p:txBody>
      </p:sp>
      <p:sp>
        <p:nvSpPr>
          <p:cNvPr id="14" name="Content Placeholder 4" descr="Lock">
            <a:extLst>
              <a:ext uri="{FF2B5EF4-FFF2-40B4-BE49-F238E27FC236}">
                <a16:creationId xmlns:a16="http://schemas.microsoft.com/office/drawing/2014/main" id="{96246AE4-F5A7-4FD0-A6F7-E66851583015}"/>
              </a:ext>
            </a:extLst>
          </p:cNvPr>
          <p:cNvSpPr/>
          <p:nvPr/>
        </p:nvSpPr>
        <p:spPr>
          <a:xfrm>
            <a:off x="10920763" y="108890"/>
            <a:ext cx="448434" cy="582177"/>
          </a:xfrm>
          <a:custGeom>
            <a:avLst/>
            <a:gdLst>
              <a:gd name="connsiteX0" fmla="*/ 221198 w 412541"/>
              <a:gd name="connsiteY0" fmla="*/ 421678 h 535579"/>
              <a:gd name="connsiteX1" fmla="*/ 221198 w 412541"/>
              <a:gd name="connsiteY1" fmla="*/ 460038 h 535579"/>
              <a:gd name="connsiteX2" fmla="*/ 192248 w 412541"/>
              <a:gd name="connsiteY2" fmla="*/ 460038 h 535579"/>
              <a:gd name="connsiteX3" fmla="*/ 192248 w 412541"/>
              <a:gd name="connsiteY3" fmla="*/ 421678 h 535579"/>
              <a:gd name="connsiteX4" fmla="*/ 163298 w 412541"/>
              <a:gd name="connsiteY4" fmla="*/ 380424 h 535579"/>
              <a:gd name="connsiteX5" fmla="*/ 206723 w 412541"/>
              <a:gd name="connsiteY5" fmla="*/ 336999 h 535579"/>
              <a:gd name="connsiteX6" fmla="*/ 250148 w 412541"/>
              <a:gd name="connsiteY6" fmla="*/ 380424 h 535579"/>
              <a:gd name="connsiteX7" fmla="*/ 221198 w 412541"/>
              <a:gd name="connsiteY7" fmla="*/ 421678 h 535579"/>
              <a:gd name="connsiteX8" fmla="*/ 98159 w 412541"/>
              <a:gd name="connsiteY8" fmla="*/ 156060 h 535579"/>
              <a:gd name="connsiteX9" fmla="*/ 206723 w 412541"/>
              <a:gd name="connsiteY9" fmla="*/ 47497 h 535579"/>
              <a:gd name="connsiteX10" fmla="*/ 315286 w 412541"/>
              <a:gd name="connsiteY10" fmla="*/ 156060 h 535579"/>
              <a:gd name="connsiteX11" fmla="*/ 315286 w 412541"/>
              <a:gd name="connsiteY11" fmla="*/ 236397 h 535579"/>
              <a:gd name="connsiteX12" fmla="*/ 206723 w 412541"/>
              <a:gd name="connsiteY12" fmla="*/ 228436 h 535579"/>
              <a:gd name="connsiteX13" fmla="*/ 98159 w 412541"/>
              <a:gd name="connsiteY13" fmla="*/ 236397 h 535579"/>
              <a:gd name="connsiteX14" fmla="*/ 98159 w 412541"/>
              <a:gd name="connsiteY14" fmla="*/ 156060 h 535579"/>
              <a:gd name="connsiteX15" fmla="*/ 358712 w 412541"/>
              <a:gd name="connsiteY15" fmla="*/ 239292 h 535579"/>
              <a:gd name="connsiteX16" fmla="*/ 358712 w 412541"/>
              <a:gd name="connsiteY16" fmla="*/ 156060 h 535579"/>
              <a:gd name="connsiteX17" fmla="*/ 206723 w 412541"/>
              <a:gd name="connsiteY17" fmla="*/ 4071 h 535579"/>
              <a:gd name="connsiteX18" fmla="*/ 54734 w 412541"/>
              <a:gd name="connsiteY18" fmla="*/ 156060 h 535579"/>
              <a:gd name="connsiteX19" fmla="*/ 54734 w 412541"/>
              <a:gd name="connsiteY19" fmla="*/ 239292 h 535579"/>
              <a:gd name="connsiteX20" fmla="*/ 4071 w 412541"/>
              <a:gd name="connsiteY20" fmla="*/ 242911 h 535579"/>
              <a:gd name="connsiteX21" fmla="*/ 4071 w 412541"/>
              <a:gd name="connsiteY21" fmla="*/ 517938 h 535579"/>
              <a:gd name="connsiteX22" fmla="*/ 206723 w 412541"/>
              <a:gd name="connsiteY22" fmla="*/ 532413 h 535579"/>
              <a:gd name="connsiteX23" fmla="*/ 409375 w 412541"/>
              <a:gd name="connsiteY23" fmla="*/ 517938 h 535579"/>
              <a:gd name="connsiteX24" fmla="*/ 409375 w 412541"/>
              <a:gd name="connsiteY24" fmla="*/ 242911 h 535579"/>
              <a:gd name="connsiteX25" fmla="*/ 358712 w 412541"/>
              <a:gd name="connsiteY25" fmla="*/ 239292 h 535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12541" h="535579">
                <a:moveTo>
                  <a:pt x="221198" y="421678"/>
                </a:moveTo>
                <a:lnTo>
                  <a:pt x="221198" y="460038"/>
                </a:lnTo>
                <a:lnTo>
                  <a:pt x="192248" y="460038"/>
                </a:lnTo>
                <a:lnTo>
                  <a:pt x="192248" y="421678"/>
                </a:lnTo>
                <a:cubicBezTo>
                  <a:pt x="175601" y="415888"/>
                  <a:pt x="163298" y="399966"/>
                  <a:pt x="163298" y="380424"/>
                </a:cubicBezTo>
                <a:cubicBezTo>
                  <a:pt x="163298" y="356540"/>
                  <a:pt x="182839" y="336999"/>
                  <a:pt x="206723" y="336999"/>
                </a:cubicBezTo>
                <a:cubicBezTo>
                  <a:pt x="230607" y="336999"/>
                  <a:pt x="250148" y="356540"/>
                  <a:pt x="250148" y="380424"/>
                </a:cubicBezTo>
                <a:cubicBezTo>
                  <a:pt x="250148" y="399242"/>
                  <a:pt x="237844" y="415165"/>
                  <a:pt x="221198" y="421678"/>
                </a:cubicBezTo>
                <a:close/>
                <a:moveTo>
                  <a:pt x="98159" y="156060"/>
                </a:moveTo>
                <a:cubicBezTo>
                  <a:pt x="98159" y="95988"/>
                  <a:pt x="146651" y="47497"/>
                  <a:pt x="206723" y="47497"/>
                </a:cubicBezTo>
                <a:cubicBezTo>
                  <a:pt x="266795" y="47497"/>
                  <a:pt x="315286" y="95988"/>
                  <a:pt x="315286" y="156060"/>
                </a:cubicBezTo>
                <a:lnTo>
                  <a:pt x="315286" y="236397"/>
                </a:lnTo>
                <a:lnTo>
                  <a:pt x="206723" y="228436"/>
                </a:lnTo>
                <a:lnTo>
                  <a:pt x="98159" y="236397"/>
                </a:lnTo>
                <a:lnTo>
                  <a:pt x="98159" y="156060"/>
                </a:lnTo>
                <a:close/>
                <a:moveTo>
                  <a:pt x="358712" y="239292"/>
                </a:moveTo>
                <a:lnTo>
                  <a:pt x="358712" y="156060"/>
                </a:lnTo>
                <a:cubicBezTo>
                  <a:pt x="358712" y="72104"/>
                  <a:pt x="290679" y="4071"/>
                  <a:pt x="206723" y="4071"/>
                </a:cubicBezTo>
                <a:cubicBezTo>
                  <a:pt x="122767" y="4071"/>
                  <a:pt x="54734" y="72104"/>
                  <a:pt x="54734" y="156060"/>
                </a:cubicBezTo>
                <a:lnTo>
                  <a:pt x="54734" y="239292"/>
                </a:lnTo>
                <a:lnTo>
                  <a:pt x="4071" y="242911"/>
                </a:lnTo>
                <a:lnTo>
                  <a:pt x="4071" y="517938"/>
                </a:lnTo>
                <a:lnTo>
                  <a:pt x="206723" y="532413"/>
                </a:lnTo>
                <a:lnTo>
                  <a:pt x="409375" y="517938"/>
                </a:lnTo>
                <a:lnTo>
                  <a:pt x="409375" y="242911"/>
                </a:lnTo>
                <a:lnTo>
                  <a:pt x="358712" y="239292"/>
                </a:lnTo>
                <a:close/>
              </a:path>
            </a:pathLst>
          </a:custGeom>
          <a:solidFill>
            <a:srgbClr val="EC1B2E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C00000"/>
          </a:solidFill>
          <a:latin typeface="TH Sarabun New" panose="020B0500040200020003" pitchFamily="34" charset="-34"/>
          <a:ea typeface="+mj-ea"/>
          <a:cs typeface="TH Sarabun New" panose="020B0500040200020003" pitchFamily="34" charset="-34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2A47B-907C-438E-B321-E145741584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th-TH" sz="4000" dirty="0">
                <a:solidFill>
                  <a:srgbClr val="C00000"/>
                </a:solidFill>
              </a:rPr>
              <a:t>ประชุมพิจารณาเอกสารเกี่ยวกับข้อมูลส่วนบุคคล</a:t>
            </a:r>
            <a:br>
              <a:rPr lang="en-US" sz="4000" dirty="0">
                <a:solidFill>
                  <a:srgbClr val="C00000"/>
                </a:solidFill>
              </a:rPr>
            </a:br>
            <a:r>
              <a:rPr lang="th-TH" sz="4000" dirty="0">
                <a:solidFill>
                  <a:srgbClr val="C00000"/>
                </a:solidFill>
              </a:rPr>
              <a:t>ร่วมกับ</a:t>
            </a:r>
            <a:br>
              <a:rPr lang="en-US" sz="4000" dirty="0">
                <a:solidFill>
                  <a:srgbClr val="C00000"/>
                </a:solidFill>
              </a:rPr>
            </a:br>
            <a:r>
              <a:rPr lang="th-TH" sz="4000" dirty="0">
                <a:solidFill>
                  <a:srgbClr val="C00000"/>
                </a:solidFill>
              </a:rPr>
              <a:t>สำนักกฎหมาย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BD394-657B-44A4-969D-BA2AD930BB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dirty="0"/>
              <a:t>วันที่ </a:t>
            </a:r>
            <a:r>
              <a:rPr lang="en-US" dirty="0"/>
              <a:t>2 </a:t>
            </a:r>
            <a:r>
              <a:rPr lang="th-TH" dirty="0"/>
              <a:t>พฤศจิกายน </a:t>
            </a:r>
            <a:r>
              <a:rPr lang="en-US" dirty="0"/>
              <a:t>2565 </a:t>
            </a:r>
            <a:r>
              <a:rPr lang="th-TH" dirty="0"/>
              <a:t>เวลา </a:t>
            </a:r>
            <a:r>
              <a:rPr lang="en-US" dirty="0"/>
              <a:t>13.30 – 16.30</a:t>
            </a:r>
            <a:r>
              <a:rPr lang="th-TH" dirty="0"/>
              <a:t> น.</a:t>
            </a:r>
          </a:p>
          <a:p>
            <a:r>
              <a:rPr lang="th-TH" dirty="0"/>
              <a:t>ห้องประชุมใหญ่ สำนักงานเทคโนโลยีสารสนเทศและดิจิทัล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040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184A3-E044-45A4-81C6-86FDC495B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th-TH" sz="2000" dirty="0"/>
              <a:t>วาระที่ </a:t>
            </a:r>
            <a:r>
              <a:rPr lang="en-US" sz="2000" dirty="0"/>
              <a:t>2</a:t>
            </a:r>
            <a:r>
              <a:rPr lang="th-TH" sz="2000" dirty="0"/>
              <a:t>.</a:t>
            </a:r>
            <a:r>
              <a:rPr lang="en-US" sz="2000" dirty="0"/>
              <a:t>6 </a:t>
            </a:r>
            <a:r>
              <a:rPr lang="th-TH" sz="2000" dirty="0"/>
              <a:t>(ร่าง) บันทึกความเข้าใจและความร่วมมือด้านการเฝ้าระวังการติดเชื้อเอชไอวี/เอดส์ วัณโรค โรคติดต่อทางเพศสัมพันธ์</a:t>
            </a:r>
            <a:br>
              <a:rPr lang="en-US" sz="2000" dirty="0"/>
            </a:br>
            <a:r>
              <a:rPr lang="en-US" sz="2000" dirty="0"/>
              <a:t>              </a:t>
            </a:r>
            <a:r>
              <a:rPr lang="th-TH" sz="2000" dirty="0"/>
              <a:t>และไวรัสตับอักเสบระหว่างกรมควบคุมโรค และ ศูนย์วิจัยโรคเอดส์ สภากาชาดไทย (คลีนิคนิรนาม)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5F134B-C0E3-4410-BAB8-D1FC02345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18590"/>
            <a:ext cx="4114800" cy="365125"/>
          </a:xfrm>
        </p:spPr>
        <p:txBody>
          <a:bodyPr/>
          <a:lstStyle/>
          <a:p>
            <a:r>
              <a:rPr lang="en-US" dirty="0"/>
              <a:t>REV01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332F8-47A5-474F-BCDF-AA211AEE4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4563-C37B-4C2C-8A24-8A60047A31BD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960EDC-0C30-4ACB-A3A5-F45BC9140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935" y="1103938"/>
            <a:ext cx="3795310" cy="537536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1E2CD7-2B78-47B2-8FC1-5537EFFAA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332" y="1103938"/>
            <a:ext cx="3795310" cy="538663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C609A64-36F6-46D0-B864-6C45C023B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58" y="3198818"/>
            <a:ext cx="2954635" cy="668438"/>
          </a:xfrm>
          <a:prstGeom prst="roundRect">
            <a:avLst>
              <a:gd name="adj" fmla="val 122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th-TH" sz="2000" dirty="0"/>
              <a:t>ที่ปรึกษาเสนอให้มีการปรับปรุงแก้ไขเพิ่มเติม ดังนี้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DDD0E31-B97F-4A7B-992A-9EA91BAF6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02/11/2022</a:t>
            </a:r>
          </a:p>
        </p:txBody>
      </p:sp>
    </p:spTree>
    <p:extLst>
      <p:ext uri="{BB962C8B-B14F-4D97-AF65-F5344CB8AC3E}">
        <p14:creationId xmlns:p14="http://schemas.microsoft.com/office/powerpoint/2010/main" val="2616903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184A3-E044-45A4-81C6-86FDC495B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th-TH" sz="2400" dirty="0"/>
              <a:t>วาระที่ </a:t>
            </a:r>
            <a:r>
              <a:rPr lang="en-US" sz="2400" dirty="0"/>
              <a:t>2</a:t>
            </a:r>
            <a:r>
              <a:rPr lang="th-TH" sz="2400" dirty="0"/>
              <a:t>.</a:t>
            </a:r>
            <a:r>
              <a:rPr lang="en-US" sz="2400" dirty="0"/>
              <a:t>7 </a:t>
            </a:r>
            <a:r>
              <a:rPr lang="th-TH" sz="2400" dirty="0"/>
              <a:t>(ร่าง) สื่อประชาสัมพันธ์คำชี้แจงเกี่ยวกับการบันทึกภาพนิ่ง ภาพเคลื่อนไหว และเสียงภายใต้ พ.ร.บ</a:t>
            </a:r>
            <a:br>
              <a:rPr lang="th-TH" sz="2400" dirty="0"/>
            </a:br>
            <a:r>
              <a:rPr lang="th-TH" sz="2400" dirty="0"/>
              <a:t>              คุ้มครองข้อมูลส่วนบุคคล (</a:t>
            </a:r>
            <a:r>
              <a:rPr lang="en-US" sz="2400" dirty="0"/>
              <a:t>PDPA)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5F134B-C0E3-4410-BAB8-D1FC02345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18590"/>
            <a:ext cx="4114800" cy="365125"/>
          </a:xfrm>
        </p:spPr>
        <p:txBody>
          <a:bodyPr/>
          <a:lstStyle/>
          <a:p>
            <a:r>
              <a:rPr lang="en-US" dirty="0"/>
              <a:t>REV01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332F8-47A5-474F-BCDF-AA211AEE4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4563-C37B-4C2C-8A24-8A60047A31BD}" type="slidenum">
              <a:rPr lang="en-US" smtClean="0"/>
              <a:t>11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C609A64-36F6-46D0-B864-6C45C023B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612" y="3094781"/>
            <a:ext cx="3187799" cy="668438"/>
          </a:xfrm>
          <a:prstGeom prst="roundRect">
            <a:avLst>
              <a:gd name="adj" fmla="val 122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th-TH" sz="2000" dirty="0"/>
              <a:t>จัดทำโดย สำนักสารนิเทศและสื่อสารองค์กร (กลุ่มงานกลยุทธ์)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272F07-8D50-4352-9B9C-1248FCFB8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410" y="776131"/>
            <a:ext cx="3952621" cy="55909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D36414-0B0B-4B80-8143-9D4B5189C1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776131"/>
            <a:ext cx="3952621" cy="5587302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3C0C8EF8-4233-4041-9562-B7A1240A0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02/11/2022</a:t>
            </a:r>
          </a:p>
        </p:txBody>
      </p:sp>
    </p:spTree>
    <p:extLst>
      <p:ext uri="{BB962C8B-B14F-4D97-AF65-F5344CB8AC3E}">
        <p14:creationId xmlns:p14="http://schemas.microsoft.com/office/powerpoint/2010/main" val="3624205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4DB60B2-7E2C-42FC-8314-5B942A788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th-TH" dirty="0"/>
              <a:t>วาระที่ </a:t>
            </a:r>
            <a:r>
              <a:rPr lang="en-US" dirty="0"/>
              <a:t>3</a:t>
            </a:r>
            <a:r>
              <a:rPr lang="th-TH" dirty="0"/>
              <a:t> เรื่องอื่นๆ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4BF9C1-8B51-4224-9FBA-CC0DA6E735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FCB4BB-6DEF-450F-9DB9-7B3703C26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00F4D-6FAE-4A45-B767-7A387956E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4563-C37B-4C2C-8A24-8A60047A31BD}" type="slidenum">
              <a:rPr lang="en-US" smtClean="0"/>
              <a:t>12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80476C-862D-49B2-A5F0-489771399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02/11/2022</a:t>
            </a:r>
          </a:p>
        </p:txBody>
      </p:sp>
    </p:spTree>
    <p:extLst>
      <p:ext uri="{BB962C8B-B14F-4D97-AF65-F5344CB8AC3E}">
        <p14:creationId xmlns:p14="http://schemas.microsoft.com/office/powerpoint/2010/main" val="3102842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2A47B-907C-438E-B321-E145741584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th-TH" sz="4800" dirty="0">
                <a:solidFill>
                  <a:srgbClr val="C00000"/>
                </a:solidFill>
              </a:rPr>
              <a:t>จบการประชุม</a:t>
            </a:r>
            <a:endParaRPr lang="en-US" sz="4800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BD394-657B-44A4-969D-BA2AD930BB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dirty="0"/>
              <a:t>วันที่</a:t>
            </a:r>
            <a:r>
              <a:rPr lang="en-US" dirty="0"/>
              <a:t> 2 </a:t>
            </a:r>
            <a:r>
              <a:rPr lang="th-TH" dirty="0"/>
              <a:t>พฤศจิกายน </a:t>
            </a:r>
            <a:r>
              <a:rPr lang="en-US" dirty="0"/>
              <a:t>2565 </a:t>
            </a:r>
            <a:r>
              <a:rPr lang="th-TH" dirty="0"/>
              <a:t>เวลา </a:t>
            </a:r>
            <a:r>
              <a:rPr lang="en-US" dirty="0"/>
              <a:t>13.30 – 16.30</a:t>
            </a:r>
            <a:r>
              <a:rPr lang="th-TH" dirty="0"/>
              <a:t> น.</a:t>
            </a:r>
          </a:p>
          <a:p>
            <a:r>
              <a:rPr lang="th-TH" dirty="0"/>
              <a:t>ผ่าน </a:t>
            </a:r>
            <a:r>
              <a:rPr lang="en-US" dirty="0"/>
              <a:t>Application ZOOM</a:t>
            </a:r>
          </a:p>
        </p:txBody>
      </p:sp>
    </p:spTree>
    <p:extLst>
      <p:ext uri="{BB962C8B-B14F-4D97-AF65-F5344CB8AC3E}">
        <p14:creationId xmlns:p14="http://schemas.microsoft.com/office/powerpoint/2010/main" val="402385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184A3-E044-45A4-81C6-86FDC495B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th-TH" dirty="0"/>
              <a:t>วาระการประชุม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B5C7C-274E-4BD0-85D8-01EFCF1E8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79" y="858360"/>
            <a:ext cx="12004646" cy="5807483"/>
          </a:xfrm>
          <a:prstGeom prst="roundRect">
            <a:avLst>
              <a:gd name="adj" fmla="val 122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th-TH" sz="2400" dirty="0">
                <a:solidFill>
                  <a:srgbClr val="C00000"/>
                </a:solidFill>
              </a:rPr>
              <a:t>วาระที่ </a:t>
            </a:r>
            <a:r>
              <a:rPr lang="en-US" sz="2400" dirty="0">
                <a:solidFill>
                  <a:srgbClr val="C00000"/>
                </a:solidFill>
              </a:rPr>
              <a:t>1 </a:t>
            </a:r>
            <a:r>
              <a:rPr lang="th-TH" sz="2400" dirty="0">
                <a:solidFill>
                  <a:srgbClr val="C00000"/>
                </a:solidFill>
              </a:rPr>
              <a:t>เรื่องประธานแจ้งที่ประชุมทราบ</a:t>
            </a:r>
          </a:p>
          <a:p>
            <a:pPr>
              <a:lnSpc>
                <a:spcPct val="80000"/>
              </a:lnSpc>
            </a:pPr>
            <a:r>
              <a:rPr lang="th-TH" sz="2400" dirty="0">
                <a:solidFill>
                  <a:srgbClr val="C00000"/>
                </a:solidFill>
              </a:rPr>
              <a:t>วาระที่</a:t>
            </a:r>
            <a:r>
              <a:rPr lang="en-US" sz="2400" dirty="0">
                <a:solidFill>
                  <a:srgbClr val="C00000"/>
                </a:solidFill>
              </a:rPr>
              <a:t> 2 </a:t>
            </a:r>
            <a:r>
              <a:rPr lang="th-TH" sz="2400" dirty="0">
                <a:solidFill>
                  <a:srgbClr val="C00000"/>
                </a:solidFill>
              </a:rPr>
              <a:t>เรื่องเพื่อพิจารณา</a:t>
            </a:r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rgbClr val="6B6B6B"/>
                </a:solidFill>
              </a:rPr>
              <a:t>2.1 (</a:t>
            </a:r>
            <a:r>
              <a:rPr lang="th-TH" dirty="0">
                <a:solidFill>
                  <a:srgbClr val="6B6B6B"/>
                </a:solidFill>
              </a:rPr>
              <a:t>ร่าง</a:t>
            </a:r>
            <a:r>
              <a:rPr lang="en-US" dirty="0">
                <a:solidFill>
                  <a:srgbClr val="6B6B6B"/>
                </a:solidFill>
              </a:rPr>
              <a:t>) </a:t>
            </a:r>
            <a:r>
              <a:rPr lang="th-TH" dirty="0">
                <a:solidFill>
                  <a:srgbClr val="6B6B6B"/>
                </a:solidFill>
              </a:rPr>
              <a:t>ประกาศสภากาชาดไทยเรื่อง มาตรการรักษาความมั่นคงปลอดภัยของผู้ควบคุมข้อมูลส่วนบุคคลของสภากาชาดไทย พ.ศ. 2565</a:t>
            </a:r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rgbClr val="6B6B6B"/>
                </a:solidFill>
              </a:rPr>
              <a:t>2.2 </a:t>
            </a:r>
            <a:r>
              <a:rPr lang="th-TH" dirty="0">
                <a:solidFill>
                  <a:srgbClr val="6B6B6B"/>
                </a:solidFill>
              </a:rPr>
              <a:t>(ร่าง) ข้อตกลงการแบ่งปันข้อมูลส่วนบุคคล</a:t>
            </a:r>
            <a:r>
              <a:rPr lang="en-US" dirty="0">
                <a:solidFill>
                  <a:srgbClr val="6B6B6B"/>
                </a:solidFill>
              </a:rPr>
              <a:t> </a:t>
            </a:r>
            <a:r>
              <a:rPr lang="th-TH" dirty="0">
                <a:solidFill>
                  <a:srgbClr val="6B6B6B"/>
                </a:solidFill>
              </a:rPr>
              <a:t>(</a:t>
            </a:r>
            <a:r>
              <a:rPr lang="en-US" dirty="0">
                <a:solidFill>
                  <a:srgbClr val="6B6B6B"/>
                </a:solidFill>
              </a:rPr>
              <a:t>Personal Data Sharing Agreement)  54.30   1.09</a:t>
            </a:r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rgbClr val="6B6B6B"/>
                </a:solidFill>
              </a:rPr>
              <a:t>2.3 (</a:t>
            </a:r>
            <a:r>
              <a:rPr lang="th-TH" dirty="0">
                <a:solidFill>
                  <a:srgbClr val="6B6B6B"/>
                </a:solidFill>
              </a:rPr>
              <a:t>ร่าง</a:t>
            </a:r>
            <a:r>
              <a:rPr lang="en-US" dirty="0">
                <a:solidFill>
                  <a:srgbClr val="6B6B6B"/>
                </a:solidFill>
              </a:rPr>
              <a:t>) </a:t>
            </a:r>
            <a:r>
              <a:rPr lang="th-TH" dirty="0">
                <a:solidFill>
                  <a:srgbClr val="6B6B6B"/>
                </a:solidFill>
              </a:rPr>
              <a:t>สัญญาประมวลผลข้อมูลส่วนบุคคล </a:t>
            </a:r>
            <a:r>
              <a:rPr lang="en-US" dirty="0">
                <a:solidFill>
                  <a:srgbClr val="6B6B6B"/>
                </a:solidFill>
              </a:rPr>
              <a:t>1.16.50  1.29</a:t>
            </a:r>
            <a:endParaRPr lang="th-TH" sz="2400" dirty="0">
              <a:solidFill>
                <a:srgbClr val="6B6B6B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rgbClr val="6B6B6B"/>
                </a:solidFill>
              </a:rPr>
              <a:t>2.4 (</a:t>
            </a:r>
            <a:r>
              <a:rPr lang="th-TH" dirty="0">
                <a:solidFill>
                  <a:srgbClr val="6B6B6B"/>
                </a:solidFill>
              </a:rPr>
              <a:t>ร่าง</a:t>
            </a:r>
            <a:r>
              <a:rPr lang="en-US" dirty="0">
                <a:solidFill>
                  <a:srgbClr val="6B6B6B"/>
                </a:solidFill>
              </a:rPr>
              <a:t>) </a:t>
            </a:r>
            <a:r>
              <a:rPr lang="th-TH" dirty="0">
                <a:solidFill>
                  <a:srgbClr val="6B6B6B"/>
                </a:solidFill>
              </a:rPr>
              <a:t>ปรับปรุงแก้ไขเพิ่มเติมหนังสือแจ้งการประมวลผลข้อมูลส่วนบุคคล</a:t>
            </a:r>
            <a:r>
              <a:rPr lang="en-US" dirty="0">
                <a:solidFill>
                  <a:srgbClr val="6B6B6B"/>
                </a:solidFill>
              </a:rPr>
              <a:t>, </a:t>
            </a:r>
            <a:r>
              <a:rPr lang="th-TH" dirty="0">
                <a:solidFill>
                  <a:srgbClr val="6B6B6B"/>
                </a:solidFill>
              </a:rPr>
              <a:t>หนังสือยินยอม</a:t>
            </a:r>
            <a:r>
              <a:rPr lang="en-US" dirty="0">
                <a:solidFill>
                  <a:srgbClr val="6B6B6B"/>
                </a:solidFill>
              </a:rPr>
              <a:t>, </a:t>
            </a:r>
            <a:r>
              <a:rPr lang="th-TH" dirty="0">
                <a:solidFill>
                  <a:srgbClr val="6B6B6B"/>
                </a:solidFill>
              </a:rPr>
              <a:t>นโยบายคุกกี้ และข้อตกลงการใช้งาน </a:t>
            </a:r>
            <a:r>
              <a:rPr lang="en-US" dirty="0">
                <a:solidFill>
                  <a:srgbClr val="6B6B6B"/>
                </a:solidFill>
              </a:rPr>
              <a:t>1.30</a:t>
            </a:r>
            <a:endParaRPr lang="th-TH" dirty="0">
              <a:solidFill>
                <a:srgbClr val="6B6B6B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2.5</a:t>
            </a:r>
            <a:r>
              <a:rPr lang="th-TH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th-TH" dirty="0">
                <a:solidFill>
                  <a:srgbClr val="FF0000"/>
                </a:solidFill>
              </a:rPr>
              <a:t>ร่าง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th-TH" dirty="0">
                <a:solidFill>
                  <a:srgbClr val="FF0000"/>
                </a:solidFill>
              </a:rPr>
              <a:t>ข้อคำถามแบบสำรวจการปฏิบัติตาม กรอบแนวปฏิบัติด้านการคุ้มครองข้อมูลส่วนบุคคล สภากาชาดไทย พ.ศ. </a:t>
            </a:r>
            <a:r>
              <a:rPr lang="en-US" dirty="0">
                <a:solidFill>
                  <a:srgbClr val="FF0000"/>
                </a:solidFill>
              </a:rPr>
              <a:t>2565</a:t>
            </a:r>
            <a:endParaRPr lang="th-TH" dirty="0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rgbClr val="6B6B6B"/>
                </a:solidFill>
              </a:rPr>
              <a:t>2.6 (</a:t>
            </a:r>
            <a:r>
              <a:rPr lang="th-TH" dirty="0">
                <a:solidFill>
                  <a:srgbClr val="6B6B6B"/>
                </a:solidFill>
              </a:rPr>
              <a:t>ร่าง</a:t>
            </a:r>
            <a:r>
              <a:rPr lang="en-US" dirty="0">
                <a:solidFill>
                  <a:srgbClr val="6B6B6B"/>
                </a:solidFill>
              </a:rPr>
              <a:t>)</a:t>
            </a:r>
            <a:r>
              <a:rPr lang="th-TH" dirty="0">
                <a:solidFill>
                  <a:srgbClr val="6B6B6B"/>
                </a:solidFill>
              </a:rPr>
              <a:t> บันทึกความเข้าใจและความร่วมมือด้านการเฝ้าระวังการติดเชื้อเอชไอวี/เอดส์ วัณโรค โรคติดต่อทางเพศสัมพันธ์ </a:t>
            </a:r>
            <a:br>
              <a:rPr lang="th-TH" dirty="0">
                <a:solidFill>
                  <a:srgbClr val="6B6B6B"/>
                </a:solidFill>
              </a:rPr>
            </a:br>
            <a:r>
              <a:rPr lang="th-TH" dirty="0">
                <a:solidFill>
                  <a:srgbClr val="6B6B6B"/>
                </a:solidFill>
              </a:rPr>
              <a:t>     และไวรัสตับอักเสบระหว่างกรมควบคุมโรค และ ศูนย์วิจัยโรคเอดส์ สภากาชาดไทย (คลีนิคนิรนาม) </a:t>
            </a:r>
            <a:endParaRPr lang="en-US" dirty="0">
              <a:solidFill>
                <a:srgbClr val="6B6B6B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rgbClr val="6B6B6B"/>
                </a:solidFill>
              </a:rPr>
              <a:t>2.7 (</a:t>
            </a:r>
            <a:r>
              <a:rPr lang="th-TH" dirty="0">
                <a:solidFill>
                  <a:srgbClr val="6B6B6B"/>
                </a:solidFill>
              </a:rPr>
              <a:t>ร่าง</a:t>
            </a:r>
            <a:r>
              <a:rPr lang="en-US" dirty="0">
                <a:solidFill>
                  <a:srgbClr val="6B6B6B"/>
                </a:solidFill>
              </a:rPr>
              <a:t>) </a:t>
            </a:r>
            <a:r>
              <a:rPr lang="th-TH" dirty="0">
                <a:solidFill>
                  <a:srgbClr val="6B6B6B"/>
                </a:solidFill>
              </a:rPr>
              <a:t>สื่อประชาสัมพันธ์คำชี้แจงเกี่ยวกับการบันทึกภาพนิ่ง ภาพเคลื่อนไหว และเสียงภายใต้ พ.ร.บ คุ้มครองข้อมูลส่วนบุคคล (</a:t>
            </a:r>
            <a:r>
              <a:rPr lang="en-US" dirty="0">
                <a:solidFill>
                  <a:srgbClr val="6B6B6B"/>
                </a:solidFill>
              </a:rPr>
              <a:t>PDPA)</a:t>
            </a:r>
            <a:endParaRPr lang="th-TH" dirty="0">
              <a:solidFill>
                <a:srgbClr val="6B6B6B"/>
              </a:solidFill>
            </a:endParaRPr>
          </a:p>
          <a:p>
            <a:pPr>
              <a:lnSpc>
                <a:spcPct val="80000"/>
              </a:lnSpc>
            </a:pPr>
            <a:r>
              <a:rPr lang="th-TH" sz="2400" dirty="0">
                <a:solidFill>
                  <a:srgbClr val="C00000"/>
                </a:solidFill>
              </a:rPr>
              <a:t>วาระที่ </a:t>
            </a:r>
            <a:r>
              <a:rPr lang="en-US" sz="2400" dirty="0">
                <a:solidFill>
                  <a:srgbClr val="C00000"/>
                </a:solidFill>
              </a:rPr>
              <a:t>3</a:t>
            </a:r>
            <a:r>
              <a:rPr lang="th-TH" sz="2400" dirty="0">
                <a:solidFill>
                  <a:srgbClr val="C00000"/>
                </a:solidFill>
              </a:rPr>
              <a:t> เรืองอื่นๆ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5F134B-C0E3-4410-BAB8-D1FC02345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27734"/>
            <a:ext cx="4114800" cy="365125"/>
          </a:xfrm>
        </p:spPr>
        <p:txBody>
          <a:bodyPr/>
          <a:lstStyle/>
          <a:p>
            <a:r>
              <a:rPr lang="en-US" dirty="0"/>
              <a:t>REV01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332F8-47A5-474F-BCDF-AA211AEE4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4563-C37B-4C2C-8A24-8A60047A31BD}" type="slidenum">
              <a:rPr lang="en-US" smtClean="0"/>
              <a:t>2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F713C4-D4D7-4E3D-B7FB-AB23E5A10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02/11/2022</a:t>
            </a:r>
          </a:p>
        </p:txBody>
      </p:sp>
    </p:spTree>
    <p:extLst>
      <p:ext uri="{BB962C8B-B14F-4D97-AF65-F5344CB8AC3E}">
        <p14:creationId xmlns:p14="http://schemas.microsoft.com/office/powerpoint/2010/main" val="1876956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4DB60B2-7E2C-42FC-8314-5B942A788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th-TH" dirty="0"/>
              <a:t>วาระที่ 1 เรื่องประธานแจ้งที่ประชุมทราบ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4BF9C1-8B51-4224-9FBA-CC0DA6E735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FCB4BB-6DEF-450F-9DB9-7B3703C26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00F4D-6FAE-4A45-B767-7A387956E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4563-C37B-4C2C-8A24-8A60047A31BD}" type="slidenum">
              <a:rPr lang="en-US" smtClean="0"/>
              <a:t>3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69CC4D-740D-4D3C-BDC8-4FAE8EB57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02/11/2022</a:t>
            </a:r>
          </a:p>
        </p:txBody>
      </p:sp>
    </p:spTree>
    <p:extLst>
      <p:ext uri="{BB962C8B-B14F-4D97-AF65-F5344CB8AC3E}">
        <p14:creationId xmlns:p14="http://schemas.microsoft.com/office/powerpoint/2010/main" val="4088916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4DB60B2-7E2C-42FC-8314-5B942A788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th-TH" dirty="0"/>
              <a:t>วาระที่ </a:t>
            </a:r>
            <a:r>
              <a:rPr lang="en-US" dirty="0"/>
              <a:t>2</a:t>
            </a:r>
            <a:r>
              <a:rPr lang="th-TH" dirty="0"/>
              <a:t> เรื่องเพื่อพิจารณา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4BF9C1-8B51-4224-9FBA-CC0DA6E735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FCB4BB-6DEF-450F-9DB9-7B3703C26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00F4D-6FAE-4A45-B767-7A387956E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4563-C37B-4C2C-8A24-8A60047A31BD}" type="slidenum">
              <a:rPr lang="en-US" smtClean="0"/>
              <a:t>4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66C83E-6370-479A-B783-D05FB9DFA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02/11/2022</a:t>
            </a:r>
          </a:p>
        </p:txBody>
      </p:sp>
    </p:spTree>
    <p:extLst>
      <p:ext uri="{BB962C8B-B14F-4D97-AF65-F5344CB8AC3E}">
        <p14:creationId xmlns:p14="http://schemas.microsoft.com/office/powerpoint/2010/main" val="1606580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E42D184-EEF7-48E8-B590-20BF51967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153" y="805184"/>
            <a:ext cx="3848740" cy="5469263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A05112D-66D6-4036-B6FB-57EE23760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609" y="805051"/>
            <a:ext cx="3862565" cy="5473993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BD3A8C-1A40-4C61-953E-28018C0EC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4125" y="805185"/>
            <a:ext cx="3862566" cy="5469263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E184A3-E044-45A4-81C6-86FDC495B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th-TH" sz="2400" dirty="0"/>
              <a:t>วาระที่ </a:t>
            </a:r>
            <a:r>
              <a:rPr lang="en-US" sz="2400" dirty="0"/>
              <a:t>2</a:t>
            </a:r>
            <a:r>
              <a:rPr lang="th-TH" sz="2400" dirty="0"/>
              <a:t>.</a:t>
            </a:r>
            <a:r>
              <a:rPr lang="en-US" sz="2400" dirty="0"/>
              <a:t>1 </a:t>
            </a:r>
            <a:r>
              <a:rPr lang="th-TH" sz="2400" dirty="0"/>
              <a:t>(ร่าง) ประกาศสภากาชาดไทยเรื่อง มาตรการรักษาความมั่นคงปลอดภัยของผู้ควบคุมข้อมูลส่วนบุคคล</a:t>
            </a:r>
            <a:br>
              <a:rPr lang="en-US" sz="2400" dirty="0"/>
            </a:br>
            <a:r>
              <a:rPr lang="en-US" sz="2400" dirty="0"/>
              <a:t>              </a:t>
            </a:r>
            <a:r>
              <a:rPr lang="th-TH" sz="2400" dirty="0"/>
              <a:t>ของสภากาชาดไทย พ.ศ. 2565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5F134B-C0E3-4410-BAB8-D1FC02345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18590"/>
            <a:ext cx="4114800" cy="365125"/>
          </a:xfrm>
        </p:spPr>
        <p:txBody>
          <a:bodyPr/>
          <a:lstStyle/>
          <a:p>
            <a:r>
              <a:rPr lang="en-US" dirty="0"/>
              <a:t>REV01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332F8-47A5-474F-BCDF-AA211AEE4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4563-C37B-4C2C-8A24-8A60047A31BD}" type="slidenum">
              <a:rPr lang="en-US" smtClean="0"/>
              <a:t>5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85DB51F-E156-42C9-BF3C-A64B02D9B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2749" y="2683242"/>
            <a:ext cx="2954635" cy="1491516"/>
          </a:xfrm>
          <a:prstGeom prst="roundRect">
            <a:avLst>
              <a:gd name="adj" fmla="val 122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th-TH" sz="2000" dirty="0"/>
              <a:t>อ้างอิง “ประกาศคณะกรรมการคุ้มครองข้อมูลส่วนบุคคล เรื่อง มาตรการรักษาความมั่นคงปลอดภัยของผู้ควบคุมข้อมูลส่วนบุคคล พ.ศ. ๒๕๖๕” เมื่อวันที่ </a:t>
            </a:r>
            <a:r>
              <a:rPr lang="en-US" sz="2000" dirty="0"/>
              <a:t>20 </a:t>
            </a:r>
            <a:r>
              <a:rPr lang="th-TH" sz="2000" dirty="0"/>
              <a:t>มิถุนายน พ.ศ. </a:t>
            </a:r>
            <a:r>
              <a:rPr lang="en-US" sz="2000" dirty="0"/>
              <a:t>2565</a:t>
            </a:r>
            <a:endParaRPr lang="th-TH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0DA514-E738-445B-B893-3B64A37EDB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878" y="803425"/>
            <a:ext cx="3874294" cy="5471023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4A75A7F6-AA48-45B4-80B0-099A30470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02/11/2022</a:t>
            </a:r>
          </a:p>
        </p:txBody>
      </p:sp>
    </p:spTree>
    <p:extLst>
      <p:ext uri="{BB962C8B-B14F-4D97-AF65-F5344CB8AC3E}">
        <p14:creationId xmlns:p14="http://schemas.microsoft.com/office/powerpoint/2010/main" val="2836083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D29C58E-213A-4A5B-BFB9-4EEAF2303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8983" y="952768"/>
            <a:ext cx="3846319" cy="5439565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  <a:effectLst>
            <a:outerShdw blurRad="50800" dist="50800" dir="3000000" algn="ctr" rotWithShape="0">
              <a:srgbClr val="000000">
                <a:alpha val="20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D4C91F1-151E-445E-81E6-5DFB89E3B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384" y="952768"/>
            <a:ext cx="3846320" cy="5439567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  <a:effectLst>
            <a:outerShdw blurRad="50800" dist="50800" dir="3000000" algn="ctr" rotWithShape="0">
              <a:srgbClr val="000000">
                <a:alpha val="20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42D81C1-3923-44D6-90F3-3B31D911F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1944" y="952769"/>
            <a:ext cx="3838272" cy="5439565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  <a:effectLst>
            <a:outerShdw blurRad="50800" dist="50800" dir="3000000" algn="ctr" rotWithShape="0">
              <a:srgbClr val="000000">
                <a:alpha val="2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B395CF8-96AD-4E8D-B0E6-C40C60F8F4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5706" y="952769"/>
            <a:ext cx="3834974" cy="5442930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  <a:effectLst>
            <a:outerShdw blurRad="50800" dist="50800" dir="3000000" algn="ctr" rotWithShape="0">
              <a:srgbClr val="000000">
                <a:alpha val="20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998417-CDC3-4CDC-A5AF-594EEF5C9B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1083" y="952770"/>
            <a:ext cx="3846320" cy="5442906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  <a:effectLst>
            <a:outerShdw blurRad="50800" dist="50800" dir="3000000" algn="ctr" rotWithShape="0">
              <a:srgbClr val="000000">
                <a:alpha val="20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E184A3-E044-45A4-81C6-86FDC495B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th-TH" sz="2400" dirty="0"/>
              <a:t>วาระที่ </a:t>
            </a:r>
            <a:r>
              <a:rPr lang="en-US" sz="2400" dirty="0"/>
              <a:t>2</a:t>
            </a:r>
            <a:r>
              <a:rPr lang="th-TH" sz="2400" dirty="0"/>
              <a:t>.</a:t>
            </a:r>
            <a:r>
              <a:rPr lang="en-US" sz="2400" dirty="0"/>
              <a:t>2 </a:t>
            </a:r>
            <a:r>
              <a:rPr lang="th-TH" sz="2400" dirty="0"/>
              <a:t>(ร่าง) ข้อตกลงการแบ่งปันข้อมูลส่วนบุคคล (</a:t>
            </a:r>
            <a:r>
              <a:rPr lang="en-US" sz="2400" dirty="0"/>
              <a:t>Personal Data Sharing Agreement)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5F134B-C0E3-4410-BAB8-D1FC02345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18590"/>
            <a:ext cx="4114800" cy="365125"/>
          </a:xfrm>
        </p:spPr>
        <p:txBody>
          <a:bodyPr/>
          <a:lstStyle/>
          <a:p>
            <a:r>
              <a:rPr lang="en-US" dirty="0"/>
              <a:t>REV01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332F8-47A5-474F-BCDF-AA211AEE4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4563-C37B-4C2C-8A24-8A60047A31BD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E5BE2C-04AE-4F96-A0F3-5933C27EE9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881" y="952769"/>
            <a:ext cx="3834974" cy="5439566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  <a:effectLst>
            <a:outerShdw blurRad="50800" dist="50800" dir="3000000" algn="ctr" rotWithShape="0">
              <a:srgbClr val="000000">
                <a:alpha val="20000"/>
              </a:srgbClr>
            </a:outerShdw>
          </a:effectLst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58054BF-FEB8-43B4-B577-DD5997120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02/11/2022</a:t>
            </a:r>
          </a:p>
        </p:txBody>
      </p:sp>
    </p:spTree>
    <p:extLst>
      <p:ext uri="{BB962C8B-B14F-4D97-AF65-F5344CB8AC3E}">
        <p14:creationId xmlns:p14="http://schemas.microsoft.com/office/powerpoint/2010/main" val="1717130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CD4FD5D4-7E1A-4F97-A078-3BAAFABE5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8909" y="728302"/>
            <a:ext cx="3994547" cy="568362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1986F0-1E96-484F-837F-50F3323AE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395" y="728930"/>
            <a:ext cx="4038993" cy="569973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58AF6A8-5D26-4FBC-9413-518AD17B2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4767" y="738278"/>
            <a:ext cx="4015680" cy="568955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33028B-6117-4758-B00C-C93FF969A5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4825" y="730397"/>
            <a:ext cx="4015680" cy="569889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22EE5D-DBC0-48F9-AA91-53A985A0B9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5633" y="742539"/>
            <a:ext cx="4004542" cy="568309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20B164-974C-4F78-859E-6CC47BFA48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9000" y="743453"/>
            <a:ext cx="3994547" cy="567225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E184A3-E044-45A4-81C6-86FDC495B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th-TH" sz="2400" dirty="0"/>
              <a:t>วาระที่ 2.3 (ร่าง) สัญญาประมวลผลข้อมูลส่วนบุคคล </a:t>
            </a:r>
            <a:br>
              <a:rPr lang="th-TH" sz="2400" dirty="0"/>
            </a:b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5F134B-C0E3-4410-BAB8-D1FC02345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27734"/>
            <a:ext cx="4114800" cy="365125"/>
          </a:xfrm>
        </p:spPr>
        <p:txBody>
          <a:bodyPr/>
          <a:lstStyle/>
          <a:p>
            <a:r>
              <a:rPr lang="en-US"/>
              <a:t>REV01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332F8-47A5-474F-BCDF-AA211AEE4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4563-C37B-4C2C-8A24-8A60047A31BD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421537-E4FC-431B-A964-C825672679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4996" y="743453"/>
            <a:ext cx="4006255" cy="568217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67FE3305-DBF7-447D-A68D-BBB2D48E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02/11/2022</a:t>
            </a:r>
          </a:p>
        </p:txBody>
      </p:sp>
    </p:spTree>
    <p:extLst>
      <p:ext uri="{BB962C8B-B14F-4D97-AF65-F5344CB8AC3E}">
        <p14:creationId xmlns:p14="http://schemas.microsoft.com/office/powerpoint/2010/main" val="1705179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184A3-E044-45A4-81C6-86FDC495B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th-TH" sz="2400" dirty="0"/>
              <a:t>วาระที่ </a:t>
            </a:r>
            <a:r>
              <a:rPr lang="en-US" sz="2400" dirty="0"/>
              <a:t>2</a:t>
            </a:r>
            <a:r>
              <a:rPr lang="th-TH" sz="2400" dirty="0"/>
              <a:t>.</a:t>
            </a:r>
            <a:r>
              <a:rPr lang="en-US" sz="2400" dirty="0"/>
              <a:t>3</a:t>
            </a:r>
            <a:r>
              <a:rPr lang="th-TH" sz="2400" dirty="0"/>
              <a:t> พิจารณาปรับปรุงแก้ไขเพิ่มเติมหนังสือแจ้งการประมวลผลข้อมูลส่วนบุคคล, หนังสือยินยอม, นโยบายคุกกี้ </a:t>
            </a:r>
            <a:br>
              <a:rPr lang="en-US" sz="2400" dirty="0"/>
            </a:br>
            <a:r>
              <a:rPr lang="en-US" sz="2400" dirty="0"/>
              <a:t>              </a:t>
            </a:r>
            <a:r>
              <a:rPr lang="th-TH" sz="2400" dirty="0"/>
              <a:t>และข้อตกลงการใช้งาน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B5C7C-274E-4BD0-85D8-01EFCF1E8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518" y="1429275"/>
            <a:ext cx="4369441" cy="1356257"/>
          </a:xfrm>
          <a:prstGeom prst="roundRect">
            <a:avLst>
              <a:gd name="adj" fmla="val 122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h-TH" sz="1600" dirty="0"/>
              <a:t>ที่ปรึกษาเสนอให้มีการ</a:t>
            </a:r>
            <a:r>
              <a:rPr lang="th-TH" sz="1600" dirty="0">
                <a:solidFill>
                  <a:schemeClr val="tx1"/>
                </a:solidFill>
              </a:rPr>
              <a:t>ปรับปรุงแก้ไขเพิ่มเติม โดย </a:t>
            </a:r>
            <a:r>
              <a:rPr lang="th-TH" sz="1600" dirty="0">
                <a:solidFill>
                  <a:srgbClr val="FF0000"/>
                </a:solidFill>
              </a:rPr>
              <a:t>เพิ่มข้อความ ด้านล่างนี้ ไปยังส่วนบนสุดของเอกสารหนังสือแจ้งการประมวลผลข้อมูลส่วนบุคคล, หนังสือยินยอม, นโยบายคุกกี้ และข้อตกลงการใช้งานทุกฉบับ</a:t>
            </a:r>
          </a:p>
          <a:p>
            <a:pPr marL="0" indent="0">
              <a:buNone/>
            </a:pPr>
            <a:endParaRPr lang="th-TH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5F134B-C0E3-4410-BAB8-D1FC02345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27734"/>
            <a:ext cx="4114800" cy="365125"/>
          </a:xfrm>
        </p:spPr>
        <p:txBody>
          <a:bodyPr/>
          <a:lstStyle/>
          <a:p>
            <a:r>
              <a:rPr lang="en-US" dirty="0"/>
              <a:t>REV01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332F8-47A5-474F-BCDF-AA211AEE4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4563-C37B-4C2C-8A24-8A60047A31BD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B2A4CE-2488-4BB4-8C81-AB6050DB0285}"/>
              </a:ext>
            </a:extLst>
          </p:cNvPr>
          <p:cNvSpPr txBox="1"/>
          <p:nvPr/>
        </p:nvSpPr>
        <p:spPr>
          <a:xfrm>
            <a:off x="8453635" y="2152744"/>
            <a:ext cx="2785533" cy="5232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th-TH" sz="1400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ชื่อหน่วยงาน………………………..</a:t>
            </a:r>
          </a:p>
          <a:p>
            <a:r>
              <a:rPr lang="th-TH" sz="1400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ฉบับแก้ไขวันที่…………………..……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07A703-67A8-4E6F-A14A-F9D1659CD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083" y="1428537"/>
            <a:ext cx="3284898" cy="4251045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261A1A-C4AD-4056-B40F-B6D483ED8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08" y="1428537"/>
            <a:ext cx="3275176" cy="425104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50B72F3-7792-4F81-808D-020F25D0C7F9}"/>
              </a:ext>
            </a:extLst>
          </p:cNvPr>
          <p:cNvSpPr/>
          <p:nvPr/>
        </p:nvSpPr>
        <p:spPr>
          <a:xfrm>
            <a:off x="1089329" y="1025051"/>
            <a:ext cx="1515533" cy="321733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เอกสารฯ ฉบับปัจจุบัน</a:t>
            </a:r>
            <a:endParaRPr lang="en-US" sz="1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11D77ED-3605-4A49-8B8F-68AED3A64D3E}"/>
              </a:ext>
            </a:extLst>
          </p:cNvPr>
          <p:cNvSpPr/>
          <p:nvPr/>
        </p:nvSpPr>
        <p:spPr>
          <a:xfrm>
            <a:off x="4496765" y="1025051"/>
            <a:ext cx="1515533" cy="321733"/>
          </a:xfrm>
          <a:prstGeom prst="roundRect">
            <a:avLst/>
          </a:prstGeom>
          <a:solidFill>
            <a:srgbClr val="92D050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เอกสารฯ ฉบับปรับปรุง</a:t>
            </a:r>
            <a:endParaRPr lang="en-US" sz="1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AD9B74-C9CD-4177-B9F9-DE1EF47C033B}"/>
              </a:ext>
            </a:extLst>
          </p:cNvPr>
          <p:cNvSpPr/>
          <p:nvPr/>
        </p:nvSpPr>
        <p:spPr>
          <a:xfrm>
            <a:off x="5840611" y="1471522"/>
            <a:ext cx="810355" cy="316593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Notched Right 13">
            <a:extLst>
              <a:ext uri="{FF2B5EF4-FFF2-40B4-BE49-F238E27FC236}">
                <a16:creationId xmlns:a16="http://schemas.microsoft.com/office/drawing/2014/main" id="{D46762D6-6AF0-44C5-BB27-605EBE356E94}"/>
              </a:ext>
            </a:extLst>
          </p:cNvPr>
          <p:cNvSpPr/>
          <p:nvPr/>
        </p:nvSpPr>
        <p:spPr>
          <a:xfrm rot="10800000">
            <a:off x="6997773" y="1509242"/>
            <a:ext cx="395953" cy="268059"/>
          </a:xfrm>
          <a:prstGeom prst="notched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C0AC4B-F4A2-4642-975B-6CF13241DF7B}"/>
              </a:ext>
            </a:extLst>
          </p:cNvPr>
          <p:cNvSpPr txBox="1"/>
          <p:nvPr/>
        </p:nvSpPr>
        <p:spPr>
          <a:xfrm>
            <a:off x="7195749" y="2929892"/>
            <a:ext cx="49011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th-TH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หนังสือแจ้งการประมวลผลข้อมูลส่วนบุคคล-สำหรับผู้มาติดต่อเพื่อรับบริการทางการแพทย์และโรงพยาบาล</a:t>
            </a:r>
            <a:endParaRPr lang="en-US" sz="1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228600" indent="-228600">
              <a:buFont typeface="+mj-lt"/>
              <a:buAutoNum type="arabicPeriod"/>
            </a:pPr>
            <a:r>
              <a:rPr lang="th-TH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แบบหนังสือยินยอม-สำหรับผู้มาติดต่อเพื่อรับบริการทางการแพทย์และโรงพยาบาล</a:t>
            </a:r>
            <a:endParaRPr lang="en-US" sz="1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228600" indent="-228600">
              <a:buFont typeface="+mj-lt"/>
              <a:buAutoNum type="arabicPeriod"/>
            </a:pPr>
            <a:r>
              <a:rPr lang="th-TH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นังสือแจ้งการประมวลผลข้อมูลส่วนบุคคล-สำหรับผู้มาติดต่อกับศูนย์รับบริจาคและให้การสนับสนุนทางวิทยาศาสตร์และการแพทย์_สภากาชาดไทย</a:t>
            </a:r>
            <a:endParaRPr lang="en-US" sz="1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228600" indent="-228600">
              <a:buFont typeface="+mj-lt"/>
              <a:buAutoNum type="arabicPeriod"/>
            </a:pPr>
            <a:r>
              <a:rPr lang="th-TH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บบหนังสือยินยอม-สำหรับผู้มาติดต่อกับศูนย์รับบริจาคและให้การสนับสนุนทางวิทยาศาสตร์และการแพทย์_สภากาชาดไทย</a:t>
            </a:r>
            <a:endParaRPr lang="en-US" sz="1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228600" indent="-228600">
              <a:buFont typeface="+mj-lt"/>
              <a:buAutoNum type="arabicPeriod"/>
            </a:pPr>
            <a:r>
              <a:rPr lang="th-TH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หนังสือแจ้งการประมวลผลข้อมูลส่วนบุคคล-สำหรับผู้มาติดต่อกับบรรเทาทุกข์อาสาสมัคร</a:t>
            </a:r>
            <a:endParaRPr lang="en-US" sz="1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228600" indent="-228600">
              <a:buFont typeface="+mj-lt"/>
              <a:buAutoNum type="arabicPeriod"/>
            </a:pPr>
            <a:r>
              <a:rPr lang="th-TH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แบบหนังสือยินยอม-สำหรับผู้มาติดต่อกับบรรเทาทุกข์อาสาสมัคร</a:t>
            </a:r>
            <a:endParaRPr lang="en-US" sz="1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228600" indent="-228600">
              <a:buFont typeface="+mj-lt"/>
              <a:buAutoNum type="arabicPeriod"/>
            </a:pPr>
            <a:r>
              <a:rPr lang="th-TH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หนังสือแจ้งการประมวลผลข้อมูลส่วนบุคคล-สำหรับคู่ค้าหรือผู้ให้บริการของสภากาชาดไทย</a:t>
            </a:r>
            <a:endParaRPr lang="en-US" sz="1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228600" indent="-228600">
              <a:buFont typeface="+mj-lt"/>
              <a:buAutoNum type="arabicPeriod"/>
            </a:pPr>
            <a:r>
              <a:rPr lang="th-TH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แบบหนังสือยินยอม-สำหรับคู่ค้าหรือผู้ให้บริการของสภากาชาดไทย_</a:t>
            </a:r>
            <a:r>
              <a:rPr lang="en-US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REV05</a:t>
            </a:r>
          </a:p>
          <a:p>
            <a:pPr marL="228600" indent="-228600">
              <a:buFont typeface="+mj-lt"/>
              <a:buAutoNum type="arabicPeriod"/>
            </a:pPr>
            <a:r>
              <a:rPr lang="th-TH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หนังสือแจ้งการประมวลผลข้อมูล-สําหรับผู้สมัครงานและบุคลากรของสภากาชาดไทย</a:t>
            </a:r>
            <a:endParaRPr lang="en-US" sz="1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228600" indent="-228600">
              <a:buFont typeface="+mj-lt"/>
              <a:buAutoNum type="arabicPeriod"/>
            </a:pPr>
            <a:r>
              <a:rPr lang="th-TH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แบบหนังสือยินยอม-สําหรับผู้สมัครงานและบุคลากรของสภากาชาดไทย</a:t>
            </a:r>
            <a:endParaRPr lang="en-US" sz="1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228600" indent="-228600">
              <a:buFont typeface="+mj-lt"/>
              <a:buAutoNum type="arabicPeriod"/>
            </a:pPr>
            <a:r>
              <a:rPr lang="th-TH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แบบหนังสือยินยอม-สำหรับผู้มาติดต่อกับการจ้างงานคนพิการ</a:t>
            </a:r>
            <a:endParaRPr lang="en-US" sz="1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228600" indent="-228600">
              <a:buFont typeface="+mj-lt"/>
              <a:buAutoNum type="arabicPeriod"/>
            </a:pPr>
            <a:r>
              <a:rPr lang="th-TH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นโยบายคุกกี้-</a:t>
            </a:r>
            <a:r>
              <a:rPr lang="en-US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Cookie-Policy</a:t>
            </a:r>
          </a:p>
          <a:p>
            <a:pPr marL="228600" indent="-228600">
              <a:buFont typeface="+mj-lt"/>
              <a:buAutoNum type="arabicPeriod"/>
            </a:pPr>
            <a:r>
              <a:rPr lang="th-TH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ข้อตกลงการใช้งาน-</a:t>
            </a:r>
            <a:r>
              <a:rPr lang="en-US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Terms-of-Use-</a:t>
            </a:r>
            <a:r>
              <a:rPr lang="th-TH" sz="1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ฉบับภาษาไทย</a:t>
            </a:r>
            <a:endParaRPr lang="en-US" sz="1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BDF57B39-AA29-4BF3-B46F-2CF4ACAE3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02/11/2022</a:t>
            </a:r>
          </a:p>
        </p:txBody>
      </p:sp>
    </p:spTree>
    <p:extLst>
      <p:ext uri="{BB962C8B-B14F-4D97-AF65-F5344CB8AC3E}">
        <p14:creationId xmlns:p14="http://schemas.microsoft.com/office/powerpoint/2010/main" val="1221545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184A3-E044-45A4-81C6-86FDC495B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th-TH" sz="2400" dirty="0"/>
              <a:t>วาระที่ </a:t>
            </a:r>
            <a:r>
              <a:rPr lang="en-US" sz="2400" dirty="0"/>
              <a:t>2</a:t>
            </a:r>
            <a:r>
              <a:rPr lang="th-TH" sz="2400" dirty="0"/>
              <a:t>.</a:t>
            </a:r>
            <a:r>
              <a:rPr lang="en-US" sz="2400" dirty="0"/>
              <a:t>5 </a:t>
            </a:r>
            <a:r>
              <a:rPr lang="th-TH" sz="2400" dirty="0"/>
              <a:t>(ร่าง) ข้อคำถามแบบสำรวจการปฏิบัติตาม กรอบแนวปฏิบัติด้านการคุ้มครองข้อมูลส่วนบุคคล </a:t>
            </a:r>
            <a:br>
              <a:rPr lang="en-US" sz="2400" dirty="0"/>
            </a:br>
            <a:r>
              <a:rPr lang="en-US" sz="2400" dirty="0"/>
              <a:t>              </a:t>
            </a:r>
            <a:r>
              <a:rPr lang="th-TH" sz="2400" dirty="0"/>
              <a:t>สภากาชาดไทย พ.ศ. 2565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B5C7C-274E-4BD0-85D8-01EFCF1E8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79" y="858360"/>
            <a:ext cx="12004646" cy="5632213"/>
          </a:xfrm>
          <a:prstGeom prst="roundRect">
            <a:avLst>
              <a:gd name="adj" fmla="val 122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h-TH" sz="2000" dirty="0"/>
              <a:t>ที่ปรึกษาฯ เสนอให้มีการปรับข้อความบางอย่างที่อาจจะทำให้เกิดความเข้าใจผิด และควรจะมีแก้ไขเพิ่มเติม</a:t>
            </a:r>
            <a:br>
              <a:rPr lang="th-TH" sz="2000" dirty="0"/>
            </a:br>
            <a:r>
              <a:rPr lang="th-TH" sz="2000" dirty="0"/>
              <a:t>มาตรการรักษาความมั่นปลอดภัยข้อมูลส่วนบุคคล ตามพรบ. คุ้มครองข้อมูลส่วนบุคคลฯ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5F134B-C0E3-4410-BAB8-D1FC02345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18590"/>
            <a:ext cx="4114800" cy="365125"/>
          </a:xfrm>
        </p:spPr>
        <p:txBody>
          <a:bodyPr/>
          <a:lstStyle/>
          <a:p>
            <a:r>
              <a:rPr lang="en-US" dirty="0"/>
              <a:t>REV01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332F8-47A5-474F-BCDF-AA211AEE4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4563-C37B-4C2C-8A24-8A60047A31BD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2E2F31-3989-42C2-84F2-0DC0DA537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09" y="1760263"/>
            <a:ext cx="6134956" cy="44011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D7B23F-5DE1-41FD-B7AF-5C6568E2E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739" y="1020007"/>
            <a:ext cx="4028258" cy="5308918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A58E2B3-FC1C-401F-8D8C-E44C8FD10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02/11/2022</a:t>
            </a:r>
          </a:p>
        </p:txBody>
      </p:sp>
    </p:spTree>
    <p:extLst>
      <p:ext uri="{BB962C8B-B14F-4D97-AF65-F5344CB8AC3E}">
        <p14:creationId xmlns:p14="http://schemas.microsoft.com/office/powerpoint/2010/main" val="211476597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trcs_dpo_v2_rev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template_trcs_dpo_v2_rev01</Template>
  <TotalTime>7064</TotalTime>
  <Words>860</Words>
  <Application>Microsoft Office PowerPoint</Application>
  <PresentationFormat>แบบจอกว้าง</PresentationFormat>
  <Paragraphs>82</Paragraphs>
  <Slides>13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13</vt:i4>
      </vt:variant>
    </vt:vector>
  </HeadingPairs>
  <TitlesOfParts>
    <vt:vector size="17" baseType="lpstr">
      <vt:lpstr>Arial</vt:lpstr>
      <vt:lpstr>Calibri</vt:lpstr>
      <vt:lpstr>TH Sarabun New</vt:lpstr>
      <vt:lpstr>template_trcs_dpo_v2_rev01</vt:lpstr>
      <vt:lpstr>ประชุมพิจารณาเอกสารเกี่ยวกับข้อมูลส่วนบุคคล ร่วมกับ สำนักกฎหมาย</vt:lpstr>
      <vt:lpstr>วาระการประชุม</vt:lpstr>
      <vt:lpstr>วาระที่ 1 เรื่องประธานแจ้งที่ประชุมทราบ</vt:lpstr>
      <vt:lpstr>วาระที่ 2 เรื่องเพื่อพิจารณา</vt:lpstr>
      <vt:lpstr>วาระที่ 2.1 (ร่าง) ประกาศสภากาชาดไทยเรื่อง มาตรการรักษาความมั่นคงปลอดภัยของผู้ควบคุมข้อมูลส่วนบุคคล               ของสภากาชาดไทย พ.ศ. 2565</vt:lpstr>
      <vt:lpstr>วาระที่ 2.2 (ร่าง) ข้อตกลงการแบ่งปันข้อมูลส่วนบุคคล (Personal Data Sharing Agreement) </vt:lpstr>
      <vt:lpstr>วาระที่ 2.3 (ร่าง) สัญญาประมวลผลข้อมูลส่วนบุคคล  </vt:lpstr>
      <vt:lpstr>วาระที่ 2.3 พิจารณาปรับปรุงแก้ไขเพิ่มเติมหนังสือแจ้งการประมวลผลข้อมูลส่วนบุคคล, หนังสือยินยอม, นโยบายคุกกี้                และข้อตกลงการใช้งาน</vt:lpstr>
      <vt:lpstr>วาระที่ 2.5 (ร่าง) ข้อคำถามแบบสำรวจการปฏิบัติตาม กรอบแนวปฏิบัติด้านการคุ้มครองข้อมูลส่วนบุคคล                สภากาชาดไทย พ.ศ. 2565</vt:lpstr>
      <vt:lpstr>วาระที่ 2.6 (ร่าง) บันทึกความเข้าใจและความร่วมมือด้านการเฝ้าระวังการติดเชื้อเอชไอวี/เอดส์ วัณโรค โรคติดต่อทางเพศสัมพันธ์               และไวรัสตับอักเสบระหว่างกรมควบคุมโรค และ ศูนย์วิจัยโรคเอดส์ สภากาชาดไทย (คลีนิคนิรนาม)</vt:lpstr>
      <vt:lpstr>วาระที่ 2.7 (ร่าง) สื่อประชาสัมพันธ์คำชี้แจงเกี่ยวกับการบันทึกภาพนิ่ง ภาพเคลื่อนไหว และเสียงภายใต้ พ.ร.บ               คุ้มครองข้อมูลส่วนบุคคล (PDPA)</vt:lpstr>
      <vt:lpstr>วาระที่ 3 เรื่องอื่นๆ</vt:lpstr>
      <vt:lpstr>จบการประชุม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Worapon Pleepattanakorn</dc:creator>
  <cp:lastModifiedBy>Nitipat Kumwong</cp:lastModifiedBy>
  <cp:revision>136</cp:revision>
  <dcterms:created xsi:type="dcterms:W3CDTF">2022-08-26T02:27:44Z</dcterms:created>
  <dcterms:modified xsi:type="dcterms:W3CDTF">2022-11-04T02:08:24Z</dcterms:modified>
</cp:coreProperties>
</file>