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65" r:id="rId5"/>
    <p:sldId id="266" r:id="rId6"/>
    <p:sldId id="267" r:id="rId7"/>
    <p:sldId id="268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  <p:sldId id="277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68F"/>
    <a:srgbClr val="4586BE"/>
    <a:srgbClr val="FFD803"/>
    <a:srgbClr val="6EA01B"/>
    <a:srgbClr val="5EA658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8" d="100"/>
          <a:sy n="68" d="100"/>
        </p:scale>
        <p:origin x="14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576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>
                    <a:lumMod val="75000"/>
                  </a:schemeClr>
                </a:solidFill>
                <a:latin typeface="Helvetica Neue Light"/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7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685800" y="9144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1768F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Click to edit Master sub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685800" y="9144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1768F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Click to edit Master sub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ppt_051_interior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9276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9" name="Agrupar 8"/>
          <p:cNvGrpSpPr/>
          <p:nvPr userDrawn="1"/>
        </p:nvGrpSpPr>
        <p:grpSpPr>
          <a:xfrm>
            <a:off x="609600" y="5410200"/>
            <a:ext cx="8373251" cy="1995543"/>
            <a:chOff x="609600" y="5257799"/>
            <a:chExt cx="8373251" cy="1995543"/>
          </a:xfrm>
        </p:grpSpPr>
        <p:pic>
          <p:nvPicPr>
            <p:cNvPr id="10" name="Picture 2" descr="http://www.cesed.br/portal/wp-content/uploads/2016/05/facisa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6019800"/>
              <a:ext cx="1210451" cy="5953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1.bp.blogspot.com/-dm9OUq0MEjk/VHzqYhpnqzI/AAAAAAAAHAw/VQ5-jyiACPA/s1600/Logo%2BAndroid_2014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472" y="5257799"/>
              <a:ext cx="2992379" cy="1995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http://i1151.photobucket.com/albums/o640/An_GFX_Droid/android.pn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" b="73109"/>
          <a:stretch/>
        </p:blipFill>
        <p:spPr bwMode="auto">
          <a:xfrm>
            <a:off x="1905000" y="5638800"/>
            <a:ext cx="44196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>
              <a:lumMod val="85000"/>
            </a:schemeClr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ppt_05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90600" y="2286000"/>
            <a:ext cx="4343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pt-BR" sz="2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WebView</a:t>
            </a:r>
            <a:r>
              <a:rPr lang="pt-BR" sz="2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e </a:t>
            </a:r>
            <a:r>
              <a:rPr lang="pt-BR" sz="2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</a:t>
            </a:r>
            <a:endParaRPr lang="pt-BR" sz="2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Helvetica Neue Light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pt-BR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elvetica Neue Light"/>
              </a:rPr>
              <a:t>Entendendo e Utilizando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990600" y="3581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Helvetica Neue Light"/>
              </a:rPr>
              <a:t>Emerson Borges, </a:t>
            </a:r>
            <a:r>
              <a:rPr lang="en-US" sz="1200" dirty="0" err="1">
                <a:solidFill>
                  <a:schemeClr val="bg1"/>
                </a:solidFill>
                <a:latin typeface="Helvetica Neue Light"/>
              </a:rPr>
              <a:t>Jhonata</a:t>
            </a:r>
            <a:r>
              <a:rPr lang="en-US" sz="1200" dirty="0">
                <a:solidFill>
                  <a:schemeClr val="bg1"/>
                </a:solidFill>
                <a:latin typeface="Helvetica Neue Ligh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Helvetica Neue Light"/>
              </a:rPr>
              <a:t>Candido</a:t>
            </a:r>
            <a:r>
              <a:rPr lang="en-US" sz="1200" dirty="0">
                <a:solidFill>
                  <a:schemeClr val="bg1"/>
                </a:solidFill>
                <a:latin typeface="Helvetica Neue Ligh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Helvetica Neue Light"/>
              </a:rPr>
              <a:t>Vanderlan</a:t>
            </a:r>
            <a:r>
              <a:rPr lang="en-US" sz="1200" dirty="0">
                <a:solidFill>
                  <a:schemeClr val="bg1"/>
                </a:solidFill>
                <a:latin typeface="Helvetica Neue Light"/>
              </a:rPr>
              <a:t> Carlos, Yuri Clark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990600" y="32004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1768F"/>
                </a:solidFill>
                <a:latin typeface="Helvetica Neue Light"/>
              </a:rPr>
              <a:t>20 </a:t>
            </a:r>
            <a:r>
              <a:rPr lang="en-US" dirty="0" err="1">
                <a:solidFill>
                  <a:srgbClr val="01768F"/>
                </a:solidFill>
                <a:latin typeface="Helvetica Neue Light"/>
              </a:rPr>
              <a:t>Setembro</a:t>
            </a:r>
            <a:r>
              <a:rPr lang="en-US" dirty="0">
                <a:solidFill>
                  <a:srgbClr val="01768F"/>
                </a:solidFill>
                <a:latin typeface="Helvetica Neue Light"/>
              </a:rPr>
              <a:t>, 2016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72" y="1295400"/>
            <a:ext cx="1553328" cy="2666999"/>
          </a:xfrm>
          <a:prstGeom prst="rect">
            <a:avLst/>
          </a:prstGeom>
        </p:spPr>
      </p:pic>
      <p:grpSp>
        <p:nvGrpSpPr>
          <p:cNvPr id="4" name="Agrupar 3"/>
          <p:cNvGrpSpPr/>
          <p:nvPr/>
        </p:nvGrpSpPr>
        <p:grpSpPr>
          <a:xfrm>
            <a:off x="609600" y="5395674"/>
            <a:ext cx="8373251" cy="1995543"/>
            <a:chOff x="609600" y="5257799"/>
            <a:chExt cx="8373251" cy="1995543"/>
          </a:xfrm>
        </p:grpSpPr>
        <p:pic>
          <p:nvPicPr>
            <p:cNvPr id="1026" name="Picture 2" descr="http://www.cesed.br/portal/wp-content/uploads/2016/05/facisa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6019800"/>
              <a:ext cx="1210451" cy="5953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1.bp.blogspot.com/-dm9OUq0MEjk/VHzqYhpnqzI/AAAAAAAAHAw/VQ5-jyiACPA/s1600/Logo%2BAndroid_20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472" y="5257799"/>
              <a:ext cx="2992379" cy="1995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s://archive.org/download/android-logo-peeking/android-logo-peek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151" y="0"/>
            <a:ext cx="685800" cy="1319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4"/>
          <p:cNvSpPr txBox="1">
            <a:spLocks/>
          </p:cNvSpPr>
          <p:nvPr/>
        </p:nvSpPr>
        <p:spPr>
          <a:xfrm>
            <a:off x="457200" y="1351309"/>
            <a:ext cx="407162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sz="1800" dirty="0">
                <a:solidFill>
                  <a:schemeClr val="bg1"/>
                </a:solidFill>
                <a:latin typeface="Arial" charset="0"/>
              </a:rPr>
              <a:t>Esse exemplo ilustra uma lista de itens e, quando clicamos sobre um deles, seus detalhes são exibidos. Nesse caso, quando a aplicação estiver executando em um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tablet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, teremos apenas uma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 com dois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fragments</a:t>
            </a:r>
            <a:endParaRPr lang="pt-BR" sz="1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 descr="Resultado de imagem para fragments tablet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r="4558"/>
          <a:stretch/>
        </p:blipFill>
        <p:spPr bwMode="auto">
          <a:xfrm>
            <a:off x="4495800" y="1772816"/>
            <a:ext cx="4097215" cy="3384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tângulo 3"/>
          <p:cNvSpPr/>
          <p:nvPr/>
        </p:nvSpPr>
        <p:spPr>
          <a:xfrm>
            <a:off x="2286000" y="685800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 e o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817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4"/>
          <p:cNvSpPr txBox="1">
            <a:spLocks/>
          </p:cNvSpPr>
          <p:nvPr/>
        </p:nvSpPr>
        <p:spPr>
          <a:xfrm>
            <a:off x="457200" y="1524000"/>
            <a:ext cx="8147248" cy="1789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sz="1800" dirty="0">
                <a:solidFill>
                  <a:schemeClr val="bg1"/>
                </a:solidFill>
                <a:latin typeface="Arial" charset="0"/>
              </a:rPr>
              <a:t>Esse exemplo ilustra uma lista de itens e, quando clicamos sobre um deles, seus detalhes são exibidos. Nesse caso, se estivermos executando em um smartphone, teremos duas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activities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 e cada uma delas com um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800" kern="0" dirty="0"/>
              <a:t>.</a:t>
            </a:r>
          </a:p>
        </p:txBody>
      </p:sp>
      <p:pic>
        <p:nvPicPr>
          <p:cNvPr id="3" name="Picture 2" descr="Resultado de imagem para fragments smartphone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"/>
          <a:stretch/>
        </p:blipFill>
        <p:spPr bwMode="auto">
          <a:xfrm>
            <a:off x="2477343" y="2743200"/>
            <a:ext cx="4106961" cy="2826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tângulo 3"/>
          <p:cNvSpPr/>
          <p:nvPr/>
        </p:nvSpPr>
        <p:spPr>
          <a:xfrm>
            <a:off x="2168639" y="704978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 e o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871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457200" y="1600200"/>
            <a:ext cx="8003232" cy="18490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Podemos adicionar um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a uma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de duas formas: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1900" dirty="0">
                <a:solidFill>
                  <a:schemeClr val="bg1"/>
                </a:solidFill>
                <a:latin typeface="Arial" charset="0"/>
              </a:rPr>
              <a:t>Utilizando uma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tag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&lt;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&gt; no arquivo layout e informando o nome da respectiva classe;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1900" dirty="0">
                <a:solidFill>
                  <a:schemeClr val="bg1"/>
                </a:solidFill>
                <a:latin typeface="Arial" charset="0"/>
              </a:rPr>
              <a:t>Instanciando 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em tempo de execução e então adicionando-o ao arquivo programaticamente.</a:t>
            </a:r>
          </a:p>
          <a:p>
            <a:pPr marL="514350" indent="-514350" algn="just">
              <a:buFont typeface="+mj-lt"/>
              <a:buAutoNum type="arabicPeriod"/>
            </a:pPr>
            <a:endParaRPr lang="pt-BR" kern="0" dirty="0"/>
          </a:p>
        </p:txBody>
      </p:sp>
      <p:sp>
        <p:nvSpPr>
          <p:cNvPr id="5" name="Retângulo 4"/>
          <p:cNvSpPr/>
          <p:nvPr/>
        </p:nvSpPr>
        <p:spPr>
          <a:xfrm>
            <a:off x="3263617" y="704978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586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4"/>
          <p:cNvSpPr txBox="1">
            <a:spLocks/>
          </p:cNvSpPr>
          <p:nvPr/>
        </p:nvSpPr>
        <p:spPr>
          <a:xfrm>
            <a:off x="457200" y="1752600"/>
            <a:ext cx="8003232" cy="14680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Ciclos de vida estão em paralelo com uma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que obrigatoriamente está contida em uma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. Então quando é pausada uma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todos os seus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fragments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assim como os demais eventos do ciclo de vida da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1958" y="704978"/>
            <a:ext cx="5613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 – </a:t>
            </a:r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Ciclo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de Vida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88" y="3048000"/>
            <a:ext cx="5323656" cy="2741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36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958" y="704978"/>
            <a:ext cx="5613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 – </a:t>
            </a:r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Ciclo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de Vida</a:t>
            </a:r>
            <a:endParaRPr lang="en-US" sz="3600" dirty="0"/>
          </a:p>
        </p:txBody>
      </p:sp>
      <p:sp>
        <p:nvSpPr>
          <p:cNvPr id="3" name="Espaço Reservado para Conteúdo 4"/>
          <p:cNvSpPr txBox="1">
            <a:spLocks/>
          </p:cNvSpPr>
          <p:nvPr/>
        </p:nvSpPr>
        <p:spPr>
          <a:xfrm>
            <a:off x="457200" y="1600200"/>
            <a:ext cx="8003232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Os métodos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onCreate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Bundle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),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onStart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onResume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onPause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(),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onStop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() e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onDestroy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() seguem em paralelo com os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metodos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do mesmo nome na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O método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onAtach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), por </a:t>
            </a:r>
            <a:r>
              <a:rPr lang="pt-BR" sz="1900">
                <a:solidFill>
                  <a:schemeClr val="bg1"/>
                </a:solidFill>
                <a:latin typeface="Arial" charset="0"/>
              </a:rPr>
              <a:t>sua vez 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é chamado logo que 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é anexado à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e antes que sua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view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seja criada.</a:t>
            </a:r>
          </a:p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 No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onCreateView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LayoutInflater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ViewGroup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Bundle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), devemos carregar o arquivo de layout (ou seja 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view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) do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, obter a instância dos componentes etc.</a:t>
            </a:r>
          </a:p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O método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onActivityCreated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Bundle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) é disparado quando 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está completamente carregada.</a:t>
            </a:r>
          </a:p>
          <a:p>
            <a:pPr algn="just"/>
            <a:r>
              <a:rPr lang="pt-BR" sz="1900" dirty="0">
                <a:solidFill>
                  <a:schemeClr val="bg1"/>
                </a:solidFill>
                <a:latin typeface="Arial" charset="0"/>
              </a:rPr>
              <a:t>O método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onDestroyView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() é chamado quando 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view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do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é destruída. (Quando a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muda a orientação do aparelho o </a:t>
            </a:r>
            <a:r>
              <a:rPr lang="pt-BR" sz="1900" dirty="0" err="1">
                <a:solidFill>
                  <a:schemeClr val="bg1"/>
                </a:solidFill>
                <a:latin typeface="Arial" charset="0"/>
              </a:rPr>
              <a:t>fragment</a:t>
            </a:r>
            <a:r>
              <a:rPr lang="pt-BR" sz="1900" dirty="0">
                <a:solidFill>
                  <a:schemeClr val="bg1"/>
                </a:solidFill>
                <a:latin typeface="Arial" charset="0"/>
              </a:rPr>
              <a:t> é destruído).</a:t>
            </a:r>
          </a:p>
        </p:txBody>
      </p:sp>
    </p:spTree>
    <p:extLst>
      <p:ext uri="{BB962C8B-B14F-4D97-AF65-F5344CB8AC3E}">
        <p14:creationId xmlns:p14="http://schemas.microsoft.com/office/powerpoint/2010/main" val="224701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685800"/>
            <a:ext cx="4673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Criando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um Fragment</a:t>
            </a:r>
            <a:endParaRPr lang="en-US" sz="3600" dirty="0"/>
          </a:p>
        </p:txBody>
      </p:sp>
      <p:sp>
        <p:nvSpPr>
          <p:cNvPr id="3" name="Retângulo 2"/>
          <p:cNvSpPr/>
          <p:nvPr/>
        </p:nvSpPr>
        <p:spPr>
          <a:xfrm>
            <a:off x="685800" y="1524000"/>
            <a:ext cx="7620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900" dirty="0">
                <a:solidFill>
                  <a:schemeClr val="bg1"/>
                </a:solidFill>
              </a:rPr>
              <a:t>Para criar um </a:t>
            </a:r>
            <a:r>
              <a:rPr lang="pt-BR" sz="1900" dirty="0" err="1">
                <a:solidFill>
                  <a:schemeClr val="bg1"/>
                </a:solidFill>
              </a:rPr>
              <a:t>fragment</a:t>
            </a:r>
            <a:r>
              <a:rPr lang="pt-BR" sz="1900" dirty="0">
                <a:solidFill>
                  <a:schemeClr val="bg1"/>
                </a:solidFill>
              </a:rPr>
              <a:t> é preciso primeiro criar uma classe que descenda de </a:t>
            </a:r>
            <a:r>
              <a:rPr lang="pt-BR" sz="1900" dirty="0" err="1">
                <a:solidFill>
                  <a:schemeClr val="bg1"/>
                </a:solidFill>
              </a:rPr>
              <a:t>Fragment</a:t>
            </a:r>
            <a:r>
              <a:rPr lang="pt-BR" sz="19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1900" dirty="0">
              <a:solidFill>
                <a:schemeClr val="bg1"/>
              </a:solidFill>
            </a:endParaRPr>
          </a:p>
          <a:p>
            <a:pPr algn="just"/>
            <a:r>
              <a:rPr lang="pt-BR" sz="1900" dirty="0">
                <a:solidFill>
                  <a:schemeClr val="bg1"/>
                </a:solidFill>
              </a:rPr>
              <a:t>Na definição do um layout do </a:t>
            </a:r>
            <a:r>
              <a:rPr lang="pt-BR" sz="1900" dirty="0" err="1">
                <a:solidFill>
                  <a:schemeClr val="bg1"/>
                </a:solidFill>
              </a:rPr>
              <a:t>Fragment</a:t>
            </a:r>
            <a:r>
              <a:rPr lang="pt-BR" sz="1900" dirty="0">
                <a:solidFill>
                  <a:schemeClr val="bg1"/>
                </a:solidFill>
              </a:rPr>
              <a:t>, é preciso sobrescrever o método </a:t>
            </a:r>
            <a:r>
              <a:rPr lang="pt-BR" sz="1900" dirty="0" err="1">
                <a:solidFill>
                  <a:schemeClr val="bg1"/>
                </a:solidFill>
              </a:rPr>
              <a:t>onCreateView</a:t>
            </a:r>
            <a:r>
              <a:rPr lang="pt-BR" sz="1900" dirty="0">
                <a:solidFill>
                  <a:schemeClr val="bg1"/>
                </a:solidFill>
              </a:rPr>
              <a:t>, esse é o único método necessário para ter o </a:t>
            </a:r>
            <a:r>
              <a:rPr lang="pt-BR" sz="1900" dirty="0" err="1">
                <a:solidFill>
                  <a:schemeClr val="bg1"/>
                </a:solidFill>
              </a:rPr>
              <a:t>Fragment</a:t>
            </a:r>
            <a:r>
              <a:rPr lang="pt-BR" sz="1900" dirty="0">
                <a:solidFill>
                  <a:schemeClr val="bg1"/>
                </a:solidFill>
              </a:rPr>
              <a:t> funcionando.</a:t>
            </a:r>
          </a:p>
        </p:txBody>
      </p:sp>
    </p:spTree>
    <p:extLst>
      <p:ext uri="{BB962C8B-B14F-4D97-AF65-F5344CB8AC3E}">
        <p14:creationId xmlns:p14="http://schemas.microsoft.com/office/powerpoint/2010/main" val="311330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6800" y="685800"/>
            <a:ext cx="7161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Adicionando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o Fragment a Activity</a:t>
            </a:r>
            <a:endParaRPr lang="en-US" sz="3600" dirty="0"/>
          </a:p>
        </p:txBody>
      </p:sp>
      <p:sp>
        <p:nvSpPr>
          <p:cNvPr id="3" name="Retângulo 2"/>
          <p:cNvSpPr/>
          <p:nvPr/>
        </p:nvSpPr>
        <p:spPr>
          <a:xfrm>
            <a:off x="609600" y="1600200"/>
            <a:ext cx="78486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900" dirty="0">
                <a:solidFill>
                  <a:schemeClr val="bg1"/>
                </a:solidFill>
              </a:rPr>
              <a:t>Enquanto os </a:t>
            </a:r>
            <a:r>
              <a:rPr lang="pt-BR" sz="1900" dirty="0" err="1">
                <a:solidFill>
                  <a:schemeClr val="bg1"/>
                </a:solidFill>
              </a:rPr>
              <a:t>fragments</a:t>
            </a:r>
            <a:r>
              <a:rPr lang="pt-BR" sz="1900" dirty="0">
                <a:solidFill>
                  <a:schemeClr val="bg1"/>
                </a:solidFill>
              </a:rPr>
              <a:t> são reutilizáveis e modulares, cada instância de </a:t>
            </a:r>
            <a:r>
              <a:rPr lang="pt-BR" sz="1900" dirty="0" err="1">
                <a:solidFill>
                  <a:schemeClr val="bg1"/>
                </a:solidFill>
              </a:rPr>
              <a:t>Fragment</a:t>
            </a:r>
            <a:r>
              <a:rPr lang="pt-BR" sz="1900" dirty="0">
                <a:solidFill>
                  <a:schemeClr val="bg1"/>
                </a:solidFill>
              </a:rPr>
              <a:t> deve ser associada com uma </a:t>
            </a:r>
            <a:r>
              <a:rPr lang="pt-BR" sz="1900" dirty="0" err="1">
                <a:solidFill>
                  <a:schemeClr val="bg1"/>
                </a:solidFill>
              </a:rPr>
              <a:t>FragmentActivity</a:t>
            </a:r>
            <a:r>
              <a:rPr lang="pt-BR" sz="1900" dirty="0">
                <a:solidFill>
                  <a:schemeClr val="bg1"/>
                </a:solidFill>
              </a:rPr>
              <a:t>, que é uma classe provida pela </a:t>
            </a:r>
            <a:r>
              <a:rPr lang="pt-BR" sz="1900" dirty="0" err="1">
                <a:solidFill>
                  <a:schemeClr val="bg1"/>
                </a:solidFill>
              </a:rPr>
              <a:t>Support</a:t>
            </a:r>
            <a:r>
              <a:rPr lang="pt-BR" sz="1900" dirty="0">
                <a:solidFill>
                  <a:schemeClr val="bg1"/>
                </a:solidFill>
              </a:rPr>
              <a:t> Library para a utilização dos </a:t>
            </a:r>
            <a:r>
              <a:rPr lang="pt-BR" sz="1900" dirty="0" err="1">
                <a:solidFill>
                  <a:schemeClr val="bg1"/>
                </a:solidFill>
              </a:rPr>
              <a:t>fragments</a:t>
            </a:r>
            <a:r>
              <a:rPr lang="pt-BR" sz="1900" dirty="0">
                <a:solidFill>
                  <a:schemeClr val="bg1"/>
                </a:solidFill>
              </a:rPr>
              <a:t> em versões anteriores ao API </a:t>
            </a:r>
            <a:r>
              <a:rPr lang="pt-BR" sz="1900" dirty="0" err="1">
                <a:solidFill>
                  <a:schemeClr val="bg1"/>
                </a:solidFill>
              </a:rPr>
              <a:t>Level</a:t>
            </a:r>
            <a:r>
              <a:rPr lang="pt-BR" sz="1900" dirty="0">
                <a:solidFill>
                  <a:schemeClr val="bg1"/>
                </a:solidFill>
              </a:rPr>
              <a:t> 11.</a:t>
            </a:r>
          </a:p>
          <a:p>
            <a:pPr algn="just"/>
            <a:endParaRPr lang="pt-BR" sz="1900" dirty="0">
              <a:solidFill>
                <a:schemeClr val="bg1"/>
              </a:solidFill>
            </a:endParaRPr>
          </a:p>
          <a:p>
            <a:pPr algn="just"/>
            <a:r>
              <a:rPr lang="pt-BR" sz="1900" dirty="0">
                <a:solidFill>
                  <a:schemeClr val="bg1"/>
                </a:solidFill>
              </a:rPr>
              <a:t>É possível fazer a associação através de um arquivo XML de layout e depois, aplicar esse layout à </a:t>
            </a:r>
            <a:r>
              <a:rPr lang="pt-BR" sz="1900" dirty="0" err="1">
                <a:solidFill>
                  <a:schemeClr val="bg1"/>
                </a:solidFill>
              </a:rPr>
              <a:t>Activity</a:t>
            </a:r>
            <a:r>
              <a:rPr lang="pt-BR" sz="19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89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57400" y="609600"/>
            <a:ext cx="5596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Bibliografia Recomendada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609600" y="1319074"/>
            <a:ext cx="7924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Helvetica Neue Light"/>
              </a:rPr>
              <a:t>Glauber Nelson (2015). Dominando o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Android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 do Básico ao Avançado. São Paulo: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Novatec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, 2015.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Helvetica Neue Light"/>
              </a:rPr>
              <a:t>Wei-Meng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 Lee (2011). Introdução ao Desenvolvimento de Aplicativos para o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Android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. Rio de Janeiro: Ciência Moderna, 2011.</a:t>
            </a:r>
          </a:p>
        </p:txBody>
      </p:sp>
    </p:spTree>
    <p:extLst>
      <p:ext uri="{BB962C8B-B14F-4D97-AF65-F5344CB8AC3E}">
        <p14:creationId xmlns:p14="http://schemas.microsoft.com/office/powerpoint/2010/main" val="246328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0" y="533400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Links Recomendados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533400" y="1179731"/>
            <a:ext cx="75739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r>
              <a:rPr lang="pt-BR" dirty="0">
                <a:solidFill>
                  <a:schemeClr val="bg1"/>
                </a:solidFill>
                <a:latin typeface="Helvetica Neue Light"/>
              </a:rPr>
              <a:t>Programação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Android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 Avançada - Acesso Web em Aplicações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Android</a:t>
            </a:r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r>
              <a:rPr lang="pt-BR" dirty="0">
                <a:solidFill>
                  <a:schemeClr val="bg1"/>
                </a:solidFill>
                <a:latin typeface="Helvetica Neue Light"/>
              </a:rPr>
              <a:t>https://goo.gl/d8VGCk</a:t>
            </a:r>
          </a:p>
          <a:p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r>
              <a:rPr lang="pt-BR" dirty="0">
                <a:solidFill>
                  <a:schemeClr val="bg1"/>
                </a:solidFill>
                <a:latin typeface="Helvetica Neue Light"/>
              </a:rPr>
              <a:t>Seu Site como Aplicação no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Android</a:t>
            </a:r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r>
              <a:rPr lang="pt-BR" dirty="0">
                <a:solidFill>
                  <a:schemeClr val="bg1"/>
                </a:solidFill>
                <a:latin typeface="Helvetica Neue Light"/>
              </a:rPr>
              <a:t>https://goo.gl/5kQAfS</a:t>
            </a:r>
          </a:p>
          <a:p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r>
              <a:rPr lang="pt-BR" dirty="0">
                <a:solidFill>
                  <a:schemeClr val="bg1"/>
                </a:solidFill>
                <a:latin typeface="Helvetica Neue Light"/>
              </a:rPr>
              <a:t>Canal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Thiengo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Calopsita</a:t>
            </a:r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endParaRPr lang="pt-BR" dirty="0">
              <a:solidFill>
                <a:schemeClr val="bg1"/>
              </a:solidFill>
              <a:latin typeface="Helvetica Neue Light"/>
            </a:endParaRPr>
          </a:p>
          <a:p>
            <a:r>
              <a:rPr lang="pt-BR" dirty="0">
                <a:solidFill>
                  <a:schemeClr val="bg1"/>
                </a:solidFill>
                <a:latin typeface="Helvetica Neue Light"/>
              </a:rPr>
              <a:t>https://www.youtube.com/watch?v=zBiEjvzPkvg</a:t>
            </a:r>
          </a:p>
          <a:p>
            <a:endParaRPr lang="pt-BR" dirty="0">
              <a:solidFill>
                <a:schemeClr val="bg1"/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94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4182" y="1936263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Obrigado!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90800"/>
            <a:ext cx="1266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0" y="533400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Objetivo</a:t>
            </a:r>
            <a:endParaRPr lang="pt-BR" sz="360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Demonstrar para os alunos da disciplina de Programação para Dispositivos Móveis um pouco sobre os componente </a:t>
            </a:r>
            <a:r>
              <a:rPr lang="pt-BR" dirty="0" err="1">
                <a:solidFill>
                  <a:schemeClr val="bg1"/>
                </a:solidFill>
              </a:rPr>
              <a:t>WebView</a:t>
            </a:r>
            <a:r>
              <a:rPr lang="pt-BR" dirty="0">
                <a:solidFill>
                  <a:schemeClr val="bg1"/>
                </a:solidFill>
              </a:rPr>
              <a:t> e do recurso </a:t>
            </a:r>
            <a:r>
              <a:rPr lang="pt-BR" dirty="0" err="1">
                <a:solidFill>
                  <a:schemeClr val="bg1"/>
                </a:solidFill>
              </a:rPr>
              <a:t>Fragments</a:t>
            </a:r>
            <a:r>
              <a:rPr lang="pt-BR" dirty="0">
                <a:solidFill>
                  <a:schemeClr val="bg1"/>
                </a:solidFill>
              </a:rPr>
              <a:t>, abordando conceitos e exemplificando suas aplicações. </a:t>
            </a:r>
          </a:p>
        </p:txBody>
      </p:sp>
    </p:spTree>
    <p:extLst>
      <p:ext uri="{BB962C8B-B14F-4D97-AF65-F5344CB8AC3E}">
        <p14:creationId xmlns:p14="http://schemas.microsoft.com/office/powerpoint/2010/main" val="39239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0" y="533400"/>
            <a:ext cx="211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WebView</a:t>
            </a:r>
            <a:endParaRPr lang="en-US" sz="3600" dirty="0"/>
          </a:p>
        </p:txBody>
      </p:sp>
      <p:sp>
        <p:nvSpPr>
          <p:cNvPr id="4" name="Retângulo 3"/>
          <p:cNvSpPr/>
          <p:nvPr/>
        </p:nvSpPr>
        <p:spPr>
          <a:xfrm>
            <a:off x="609600" y="1319074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  <a:latin typeface="Helvetica Neue Light"/>
              </a:rPr>
              <a:t>É um componente visual utilizado em desenvolvimento para </a:t>
            </a:r>
            <a:r>
              <a:rPr lang="pt-BR" dirty="0" err="1">
                <a:solidFill>
                  <a:schemeClr val="bg1"/>
                </a:solidFill>
                <a:latin typeface="Helvetica Neue Light"/>
              </a:rPr>
              <a:t>Android</a:t>
            </a:r>
            <a:r>
              <a:rPr lang="pt-BR" dirty="0">
                <a:solidFill>
                  <a:schemeClr val="bg1"/>
                </a:solidFill>
                <a:latin typeface="Helvetica Neue Light"/>
              </a:rPr>
              <a:t> que nos permite carregar páginas web.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86" y="2136400"/>
            <a:ext cx="217626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98055"/>
            <a:ext cx="2192316" cy="33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02" y="2398055"/>
            <a:ext cx="2179083" cy="33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5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63323" y="13716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É uma espécie de browser que será aberto na própria aplicação desenvolvida. Não precisando chamar o </a:t>
            </a:r>
            <a:r>
              <a:rPr lang="pt-BR" dirty="0" err="1">
                <a:solidFill>
                  <a:schemeClr val="bg1"/>
                </a:solidFill>
              </a:rPr>
              <a:t>intent</a:t>
            </a:r>
            <a:r>
              <a:rPr lang="pt-BR" dirty="0">
                <a:solidFill>
                  <a:schemeClr val="bg1"/>
                </a:solidFill>
              </a:rPr>
              <a:t> do navegador do dispositivo.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Utiliza os mesmos recursos de um navegador mas possui limitações, por exemplo, a barra de endereço.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</a:t>
            </a:r>
            <a:r>
              <a:rPr lang="pt-BR" dirty="0" err="1">
                <a:solidFill>
                  <a:schemeClr val="bg1"/>
                </a:solidFill>
              </a:rPr>
              <a:t>WebView</a:t>
            </a:r>
            <a:r>
              <a:rPr lang="pt-BR" dirty="0">
                <a:solidFill>
                  <a:schemeClr val="bg1"/>
                </a:solidFill>
              </a:rPr>
              <a:t> pode ser montado com o uso do método </a:t>
            </a:r>
            <a:r>
              <a:rPr lang="pt-BR" i="1" dirty="0" err="1">
                <a:solidFill>
                  <a:schemeClr val="bg1"/>
                </a:solidFill>
              </a:rPr>
              <a:t>loadData</a:t>
            </a:r>
            <a:r>
              <a:rPr lang="pt-BR" i="1" dirty="0">
                <a:solidFill>
                  <a:schemeClr val="bg1"/>
                </a:solidFill>
              </a:rPr>
              <a:t>();</a:t>
            </a:r>
          </a:p>
          <a:p>
            <a:endParaRPr lang="pt-BR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Ou carregado com conteúdo da </a:t>
            </a:r>
            <a:r>
              <a:rPr lang="pt-BR" i="1" dirty="0">
                <a:solidFill>
                  <a:schemeClr val="bg1"/>
                </a:solidFill>
              </a:rPr>
              <a:t>Web</a:t>
            </a:r>
            <a:r>
              <a:rPr lang="pt-BR" dirty="0">
                <a:solidFill>
                  <a:schemeClr val="bg1"/>
                </a:solidFill>
              </a:rPr>
              <a:t> usando o método </a:t>
            </a:r>
            <a:r>
              <a:rPr lang="pt-BR" i="1" dirty="0" err="1">
                <a:solidFill>
                  <a:schemeClr val="bg1"/>
                </a:solidFill>
              </a:rPr>
              <a:t>loadUrl</a:t>
            </a:r>
            <a:r>
              <a:rPr lang="pt-BR" i="1" dirty="0">
                <a:solidFill>
                  <a:schemeClr val="bg1"/>
                </a:solidFill>
              </a:rPr>
              <a:t>();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05200" y="533400"/>
            <a:ext cx="211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WebView</a:t>
            </a:r>
            <a:endParaRPr lang="en-US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25791"/>
            <a:ext cx="1752600" cy="1314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5791"/>
            <a:ext cx="1752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0" y="533400"/>
            <a:ext cx="211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WebView</a:t>
            </a:r>
            <a:endParaRPr lang="en-US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3323" y="13716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WebView</a:t>
            </a:r>
            <a:r>
              <a:rPr lang="pt-BR" dirty="0">
                <a:solidFill>
                  <a:schemeClr val="bg1"/>
                </a:solidFill>
              </a:rPr>
              <a:t> suporta apenas alguns minutos para carregar as informações, esse tempo geralmente é próximo a 10 segundos, após esse tempo de carregamento, o controle aborta a operação.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Vale frisar que o </a:t>
            </a:r>
            <a:r>
              <a:rPr lang="pt-BR" i="1" dirty="0" err="1">
                <a:solidFill>
                  <a:schemeClr val="bg1"/>
                </a:solidFill>
              </a:rPr>
              <a:t>WebView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pode ser usado para enviar dados de atividade.</a:t>
            </a:r>
          </a:p>
        </p:txBody>
      </p:sp>
    </p:spTree>
    <p:extLst>
      <p:ext uri="{BB962C8B-B14F-4D97-AF65-F5344CB8AC3E}">
        <p14:creationId xmlns:p14="http://schemas.microsoft.com/office/powerpoint/2010/main" val="196575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3862" y="609600"/>
            <a:ext cx="4399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WebView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– </a:t>
            </a:r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Métodos</a:t>
            </a:r>
            <a:endParaRPr lang="en-US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3323" y="1371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8640" y="1443841"/>
            <a:ext cx="8015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canGoBack</a:t>
            </a:r>
            <a:r>
              <a:rPr lang="pt-BR" dirty="0">
                <a:solidFill>
                  <a:schemeClr val="bg1"/>
                </a:solidFill>
              </a:rPr>
              <a:t>() – Especifica que pode ter histórico de retorno.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goBack</a:t>
            </a:r>
            <a:r>
              <a:rPr lang="pt-BR" dirty="0">
                <a:solidFill>
                  <a:schemeClr val="bg1"/>
                </a:solidFill>
              </a:rPr>
              <a:t>() – retorna uma página no histórico.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canGoForward</a:t>
            </a:r>
            <a:r>
              <a:rPr lang="pt-BR" dirty="0">
                <a:solidFill>
                  <a:schemeClr val="bg1"/>
                </a:solidFill>
              </a:rPr>
              <a:t>() – Especifica que pode ter histórico para adiante.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goForward</a:t>
            </a:r>
            <a:r>
              <a:rPr lang="pt-BR" dirty="0">
                <a:solidFill>
                  <a:schemeClr val="bg1"/>
                </a:solidFill>
              </a:rPr>
              <a:t>() – avança uma página no histórico.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clearHistory</a:t>
            </a:r>
            <a:r>
              <a:rPr lang="pt-BR" dirty="0">
                <a:solidFill>
                  <a:schemeClr val="bg1"/>
                </a:solidFill>
              </a:rPr>
              <a:t>() – Limpa todo o histórico da instância de </a:t>
            </a:r>
            <a:r>
              <a:rPr lang="pt-BR" dirty="0" err="1">
                <a:solidFill>
                  <a:schemeClr val="bg1"/>
                </a:solidFill>
              </a:rPr>
              <a:t>WebView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destroy</a:t>
            </a:r>
            <a:r>
              <a:rPr lang="pt-BR" dirty="0">
                <a:solidFill>
                  <a:schemeClr val="bg1"/>
                </a:solidFill>
              </a:rPr>
              <a:t>() - Destrói o estado interno da </a:t>
            </a:r>
            <a:r>
              <a:rPr lang="pt-BR" dirty="0" err="1">
                <a:solidFill>
                  <a:schemeClr val="bg1"/>
                </a:solidFill>
              </a:rPr>
              <a:t>WebView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findAllAsync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find</a:t>
            </a:r>
            <a:r>
              <a:rPr lang="pt-BR" dirty="0">
                <a:solidFill>
                  <a:schemeClr val="bg1"/>
                </a:solidFill>
              </a:rPr>
              <a:t>) – Encontra as ocorrências de “</a:t>
            </a:r>
            <a:r>
              <a:rPr lang="pt-BR" dirty="0" err="1">
                <a:solidFill>
                  <a:schemeClr val="bg1"/>
                </a:solidFill>
              </a:rPr>
              <a:t>find</a:t>
            </a:r>
            <a:r>
              <a:rPr lang="pt-BR" dirty="0">
                <a:solidFill>
                  <a:schemeClr val="bg1"/>
                </a:solidFill>
              </a:rPr>
              <a:t>” e destaca-as no texto.</a:t>
            </a:r>
          </a:p>
        </p:txBody>
      </p:sp>
    </p:spTree>
    <p:extLst>
      <p:ext uri="{BB962C8B-B14F-4D97-AF65-F5344CB8AC3E}">
        <p14:creationId xmlns:p14="http://schemas.microsoft.com/office/powerpoint/2010/main" val="424409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9600" y="1447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getProgress</a:t>
            </a:r>
            <a:r>
              <a:rPr lang="pt-BR" dirty="0">
                <a:solidFill>
                  <a:schemeClr val="bg1"/>
                </a:solidFill>
              </a:rPr>
              <a:t>() – Obtém o progresso da página atual.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getTitle</a:t>
            </a:r>
            <a:r>
              <a:rPr lang="pt-BR" dirty="0">
                <a:solidFill>
                  <a:schemeClr val="bg1"/>
                </a:solidFill>
              </a:rPr>
              <a:t>() – Obtém o título da página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getUrl</a:t>
            </a:r>
            <a:r>
              <a:rPr lang="pt-BR" dirty="0">
                <a:solidFill>
                  <a:schemeClr val="bg1"/>
                </a:solidFill>
              </a:rPr>
              <a:t>() – Obtém a URL da página.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63862" y="609600"/>
            <a:ext cx="4399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WebView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 – </a:t>
            </a:r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Métodos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1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648200"/>
            <a:ext cx="990600" cy="9906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505200" y="533400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</a:t>
            </a:r>
            <a:endParaRPr lang="en-US" sz="3600" dirty="0"/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457200" y="1524000"/>
            <a:ext cx="8229600" cy="1958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bg1"/>
                </a:solidFill>
                <a:latin typeface="Arial" charset="0"/>
              </a:rPr>
              <a:t>Os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fragments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 representam uma porção de tela que pode ser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componentizada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 ou uma porção de interface com o usuário na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Activity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pt-BR" sz="1800" dirty="0">
                <a:solidFill>
                  <a:schemeClr val="bg1"/>
                </a:solidFill>
                <a:latin typeface="Arial" charset="0"/>
              </a:rPr>
              <a:t>É possível combinar vários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fragments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 para construir uma interface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multi-painéis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pt-BR" sz="1800" dirty="0">
                <a:solidFill>
                  <a:schemeClr val="bg1"/>
                </a:solidFill>
                <a:latin typeface="Arial" charset="0"/>
              </a:rPr>
              <a:t>Pode-se pensar em um fragmento como uma </a:t>
            </a:r>
            <a:r>
              <a:rPr lang="pt-BR" sz="1800" dirty="0" err="1">
                <a:solidFill>
                  <a:schemeClr val="bg1"/>
                </a:solidFill>
                <a:latin typeface="Arial" charset="0"/>
              </a:rPr>
              <a:t>subactivity</a:t>
            </a:r>
            <a:r>
              <a:rPr lang="pt-BR" sz="1800" dirty="0">
                <a:solidFill>
                  <a:schemeClr val="bg1"/>
                </a:solidFill>
                <a:latin typeface="Arial" charset="0"/>
              </a:rPr>
              <a:t>, contendo ciclo de vida, layout e eventos.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14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685800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 Neue Light"/>
              </a:rPr>
              <a:t>Fragments e o Design</a:t>
            </a:r>
            <a:endParaRPr lang="en-US" sz="3600" dirty="0"/>
          </a:p>
        </p:txBody>
      </p:sp>
      <p:sp>
        <p:nvSpPr>
          <p:cNvPr id="3" name="Retângulo 2"/>
          <p:cNvSpPr/>
          <p:nvPr/>
        </p:nvSpPr>
        <p:spPr>
          <a:xfrm>
            <a:off x="609600" y="16002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Esse recurso foi implantado no </a:t>
            </a:r>
            <a:r>
              <a:rPr lang="pt-BR" dirty="0" err="1">
                <a:solidFill>
                  <a:schemeClr val="bg1"/>
                </a:solidFill>
              </a:rPr>
              <a:t>Android</a:t>
            </a:r>
            <a:r>
              <a:rPr lang="pt-BR" dirty="0">
                <a:solidFill>
                  <a:schemeClr val="bg1"/>
                </a:solidFill>
              </a:rPr>
              <a:t> 3.0, primariamente para suportar a criação de interfaces mais dinâmicas e flexíveis em telas grandes como por exemplo </a:t>
            </a:r>
            <a:r>
              <a:rPr lang="pt-BR" dirty="0" err="1">
                <a:solidFill>
                  <a:schemeClr val="bg1"/>
                </a:solidFill>
              </a:rPr>
              <a:t>tablets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190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865</Words>
  <Application>Microsoft Office PowerPoint</Application>
  <PresentationFormat>Apresentação na tela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 Light</vt:lpstr>
      <vt:lpstr>Helvetica Neue Light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Sr. Clark</dc:creator>
  <cp:keywords/>
  <dc:description/>
  <cp:lastModifiedBy>Sr. Clark</cp:lastModifiedBy>
  <cp:revision>178</cp:revision>
  <dcterms:created xsi:type="dcterms:W3CDTF">2013-03-19T18:11:58Z</dcterms:created>
  <dcterms:modified xsi:type="dcterms:W3CDTF">2016-09-20T20:22:22Z</dcterms:modified>
  <cp:category/>
</cp:coreProperties>
</file>