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47" r:id="rId2"/>
    <p:sldId id="392" r:id="rId3"/>
    <p:sldId id="404" r:id="rId4"/>
    <p:sldId id="403" r:id="rId5"/>
    <p:sldId id="393" r:id="rId6"/>
    <p:sldId id="394" r:id="rId7"/>
    <p:sldId id="396" r:id="rId8"/>
    <p:sldId id="397" r:id="rId9"/>
    <p:sldId id="398" r:id="rId10"/>
    <p:sldId id="399" r:id="rId11"/>
    <p:sldId id="401" r:id="rId12"/>
    <p:sldId id="400" r:id="rId13"/>
    <p:sldId id="402" r:id="rId14"/>
  </p:sldIdLst>
  <p:sldSz cx="9906000" cy="6858000" type="A4"/>
  <p:notesSz cx="6797675" cy="9926638"/>
  <p:defaultTextStyle>
    <a:defPPr>
      <a:defRPr lang="ja-JP"/>
    </a:defPPr>
    <a:lvl1pPr algn="l" rtl="0" fontAlgn="base">
      <a:spcBef>
        <a:spcPct val="0"/>
      </a:spcBef>
      <a:spcAft>
        <a:spcPct val="0"/>
      </a:spcAft>
      <a:defRPr kumimoji="1" sz="900" b="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900" b="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900" b="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900" b="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900" b="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900" b="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900" b="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900" b="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900" b="1"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1B1"/>
    <a:srgbClr val="CC3300"/>
    <a:srgbClr val="33CC33"/>
    <a:srgbClr val="3333CC"/>
    <a:srgbClr val="FFCC00"/>
    <a:srgbClr val="66FF33"/>
    <a:srgbClr val="FF0000"/>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3" autoAdjust="0"/>
    <p:restoredTop sz="92416" autoAdjust="0"/>
  </p:normalViewPr>
  <p:slideViewPr>
    <p:cSldViewPr>
      <p:cViewPr varScale="1">
        <p:scale>
          <a:sx n="69" d="100"/>
          <a:sy n="69" d="100"/>
        </p:scale>
        <p:origin x="1350" y="72"/>
      </p:cViewPr>
      <p:guideLst>
        <p:guide orient="horz" pos="2160"/>
        <p:guide pos="3121"/>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7" rIns="91388" bIns="45697" numCol="1" anchor="t" anchorCtr="0" compatLnSpc="1">
            <a:prstTxWarp prst="textNoShape">
              <a:avLst/>
            </a:prstTxWarp>
          </a:bodyPr>
          <a:lstStyle>
            <a:lvl1pPr defTabSz="912813">
              <a:defRPr sz="1100" b="0">
                <a:latin typeface="Arial" charset="0"/>
                <a:ea typeface="ＭＳ Ｐゴシック" charset="-128"/>
              </a:defRPr>
            </a:lvl1pPr>
          </a:lstStyle>
          <a:p>
            <a:pPr>
              <a:defRPr/>
            </a:pPr>
            <a:endParaRPr lang="en-US" altLang="ja-JP"/>
          </a:p>
        </p:txBody>
      </p:sp>
      <p:sp>
        <p:nvSpPr>
          <p:cNvPr id="9219" name="Rectangle 3"/>
          <p:cNvSpPr>
            <a:spLocks noGrp="1" noChangeArrowheads="1"/>
          </p:cNvSpPr>
          <p:nvPr>
            <p:ph type="dt" idx="1"/>
          </p:nvPr>
        </p:nvSpPr>
        <p:spPr bwMode="auto">
          <a:xfrm>
            <a:off x="3851275" y="0"/>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7" rIns="91388" bIns="45697" numCol="1" anchor="t" anchorCtr="0" compatLnSpc="1">
            <a:prstTxWarp prst="textNoShape">
              <a:avLst/>
            </a:prstTxWarp>
          </a:bodyPr>
          <a:lstStyle>
            <a:lvl1pPr algn="r" defTabSz="912813">
              <a:defRPr sz="1100" b="0">
                <a:latin typeface="Arial" charset="0"/>
                <a:ea typeface="ＭＳ Ｐゴシック" charset="-128"/>
              </a:defRPr>
            </a:lvl1pPr>
          </a:lstStyle>
          <a:p>
            <a:pPr>
              <a:defRPr/>
            </a:pPr>
            <a:endParaRPr lang="en-US" altLang="ja-JP"/>
          </a:p>
        </p:txBody>
      </p:sp>
      <p:sp>
        <p:nvSpPr>
          <p:cNvPr id="19460" name="Rectangle 4"/>
          <p:cNvSpPr>
            <a:spLocks noGrp="1" noRot="1" noChangeAspect="1" noChangeArrowheads="1" noTextEdit="1"/>
          </p:cNvSpPr>
          <p:nvPr>
            <p:ph type="sldImg" idx="2"/>
          </p:nvPr>
        </p:nvSpPr>
        <p:spPr bwMode="auto">
          <a:xfrm>
            <a:off x="711200" y="744538"/>
            <a:ext cx="537527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79450" y="4713288"/>
            <a:ext cx="5438775"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7" rIns="91388" bIns="45697"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42975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7" rIns="91388" bIns="45697" numCol="1" anchor="b" anchorCtr="0" compatLnSpc="1">
            <a:prstTxWarp prst="textNoShape">
              <a:avLst/>
            </a:prstTxWarp>
          </a:bodyPr>
          <a:lstStyle>
            <a:lvl1pPr defTabSz="912813">
              <a:defRPr sz="1100" b="0">
                <a:latin typeface="Arial" charset="0"/>
                <a:ea typeface="ＭＳ Ｐゴシック" charset="-128"/>
              </a:defRPr>
            </a:lvl1pPr>
          </a:lstStyle>
          <a:p>
            <a:pPr>
              <a:defRPr/>
            </a:pPr>
            <a:endParaRPr lang="en-US" altLang="ja-JP"/>
          </a:p>
        </p:txBody>
      </p:sp>
      <p:sp>
        <p:nvSpPr>
          <p:cNvPr id="9223" name="Rectangle 7"/>
          <p:cNvSpPr>
            <a:spLocks noGrp="1" noChangeArrowheads="1"/>
          </p:cNvSpPr>
          <p:nvPr>
            <p:ph type="sldNum" sz="quarter" idx="5"/>
          </p:nvPr>
        </p:nvSpPr>
        <p:spPr bwMode="auto">
          <a:xfrm>
            <a:off x="3851275" y="942975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7" rIns="91388" bIns="45697" numCol="1" anchor="b" anchorCtr="0" compatLnSpc="1">
            <a:prstTxWarp prst="textNoShape">
              <a:avLst/>
            </a:prstTxWarp>
          </a:bodyPr>
          <a:lstStyle>
            <a:lvl1pPr algn="r" defTabSz="912813">
              <a:defRPr sz="1100" b="0">
                <a:latin typeface="Arial" charset="0"/>
                <a:ea typeface="ＭＳ Ｐゴシック" charset="-128"/>
              </a:defRPr>
            </a:lvl1pPr>
          </a:lstStyle>
          <a:p>
            <a:pPr>
              <a:defRPr/>
            </a:pPr>
            <a:fld id="{B5489973-4E97-4F40-AF2D-380AA9F86D3D}" type="slidenum">
              <a:rPr lang="en-US" altLang="ja-JP"/>
              <a:pPr>
                <a:defRPr/>
              </a:pPr>
              <a:t>‹#›</a:t>
            </a:fld>
            <a:endParaRPr lang="en-US" altLang="ja-JP"/>
          </a:p>
        </p:txBody>
      </p:sp>
    </p:spTree>
    <p:extLst>
      <p:ext uri="{BB962C8B-B14F-4D97-AF65-F5344CB8AC3E}">
        <p14:creationId xmlns:p14="http://schemas.microsoft.com/office/powerpoint/2010/main" val="30176918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88" y="2349500"/>
            <a:ext cx="9090025" cy="1620838"/>
          </a:xfrm>
          <a:prstGeom prst="rect">
            <a:avLst/>
          </a:prstGeom>
        </p:spPr>
        <p:txBody>
          <a:bodyPr/>
          <a:lstStyle/>
          <a:p>
            <a:r>
              <a:rPr lang="en-US" altLang="ja-JP" smtClean="0"/>
              <a:t>Click to edit Master title style</a:t>
            </a:r>
            <a:endParaRPr lang="ja-JP" altLang="en-US"/>
          </a:p>
        </p:txBody>
      </p:sp>
      <p:sp>
        <p:nvSpPr>
          <p:cNvPr id="3" name="Subtitle 2"/>
          <p:cNvSpPr>
            <a:spLocks noGrp="1"/>
          </p:cNvSpPr>
          <p:nvPr>
            <p:ph type="subTitle" idx="1"/>
          </p:nvPr>
        </p:nvSpPr>
        <p:spPr>
          <a:xfrm>
            <a:off x="1603375" y="4284663"/>
            <a:ext cx="7486650"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40684205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534988" y="1763713"/>
            <a:ext cx="9623425" cy="49911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303114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3350" y="303213"/>
            <a:ext cx="2405063" cy="6451600"/>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534988" y="303213"/>
            <a:ext cx="7065962" cy="64516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49070746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4988" y="303213"/>
            <a:ext cx="9623425" cy="64516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9822323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534988" y="1763713"/>
            <a:ext cx="9623425" cy="49911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Tree>
    <p:extLst>
      <p:ext uri="{BB962C8B-B14F-4D97-AF65-F5344CB8AC3E}">
        <p14:creationId xmlns:p14="http://schemas.microsoft.com/office/powerpoint/2010/main" val="9983825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a:prstGeom prst="rect">
            <a:avLst/>
          </a:prstGeo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844550" y="3205163"/>
            <a:ext cx="9090025"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867641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534988" y="1763713"/>
            <a:ext cx="4735512"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5422900" y="1763713"/>
            <a:ext cx="4735513"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9348592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a:prstGeom prst="rect">
            <a:avLst/>
          </a:prstGeo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534988" y="1692275"/>
            <a:ext cx="4724400"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534988" y="2397125"/>
            <a:ext cx="4724400"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5432425" y="1692275"/>
            <a:ext cx="472598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5432425" y="2397125"/>
            <a:ext cx="4725988"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6000002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42442870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2911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4181475" y="301625"/>
            <a:ext cx="5976938"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534988" y="1582738"/>
            <a:ext cx="3517900"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8873338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2095500" y="676275"/>
            <a:ext cx="6416675"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2095500" y="5918200"/>
            <a:ext cx="6416675"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576789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ChangeArrowheads="1"/>
          </p:cNvSpPr>
          <p:nvPr userDrawn="1"/>
        </p:nvSpPr>
        <p:spPr bwMode="auto">
          <a:xfrm>
            <a:off x="0" y="0"/>
            <a:ext cx="9906000" cy="42545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nchor="ct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endParaRPr lang="ja-JP" altLang="en-US" sz="900" b="0" smtClean="0"/>
          </a:p>
        </p:txBody>
      </p:sp>
      <p:sp>
        <p:nvSpPr>
          <p:cNvPr id="1027" name="Line 17"/>
          <p:cNvSpPr>
            <a:spLocks noChangeShapeType="1"/>
          </p:cNvSpPr>
          <p:nvPr userDrawn="1"/>
        </p:nvSpPr>
        <p:spPr bwMode="auto">
          <a:xfrm>
            <a:off x="0" y="6497638"/>
            <a:ext cx="9893300" cy="0"/>
          </a:xfrm>
          <a:prstGeom prst="line">
            <a:avLst/>
          </a:prstGeom>
          <a:noFill/>
          <a:ln w="19050">
            <a:solidFill>
              <a:srgbClr val="FF3300">
                <a:alpha val="50195"/>
              </a:srgbClr>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42" name="Text Box 18"/>
          <p:cNvSpPr txBox="1">
            <a:spLocks noChangeArrowheads="1"/>
          </p:cNvSpPr>
          <p:nvPr userDrawn="1"/>
        </p:nvSpPr>
        <p:spPr bwMode="auto">
          <a:xfrm>
            <a:off x="-15875" y="6564313"/>
            <a:ext cx="5076825"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r>
              <a:rPr lang="en-US" altLang="ja-JP" sz="800" dirty="0" smtClean="0">
                <a:solidFill>
                  <a:schemeClr val="bg2"/>
                </a:solidFill>
                <a:latin typeface="Tahoma" pitchFamily="34" charset="0"/>
                <a:ea typeface="ＤＦ金文体W3" pitchFamily="1" charset="-128"/>
              </a:rPr>
              <a:t>©2016 GMO-</a:t>
            </a:r>
            <a:r>
              <a:rPr lang="vi-VN" altLang="ja-JP" sz="800" dirty="0" smtClean="0">
                <a:solidFill>
                  <a:schemeClr val="bg2"/>
                </a:solidFill>
                <a:latin typeface="Tahoma" pitchFamily="34" charset="0"/>
                <a:ea typeface="ＤＦ金文体W3" pitchFamily="1" charset="-128"/>
              </a:rPr>
              <a:t>Z.com</a:t>
            </a:r>
            <a:r>
              <a:rPr lang="en-US" altLang="ja-JP" sz="800" dirty="0" smtClean="0">
                <a:solidFill>
                  <a:schemeClr val="bg2"/>
                </a:solidFill>
                <a:latin typeface="Tahoma" pitchFamily="34" charset="0"/>
                <a:ea typeface="ＤＦ金文体W3" pitchFamily="1" charset="-128"/>
              </a:rPr>
              <a:t> RUNSYSTEM </a:t>
            </a:r>
            <a:r>
              <a:rPr lang="vi-VN" altLang="ja-JP" sz="800" dirty="0" smtClean="0">
                <a:solidFill>
                  <a:schemeClr val="bg2"/>
                </a:solidFill>
                <a:latin typeface="Tahoma" pitchFamily="34" charset="0"/>
                <a:ea typeface="ＤＦ金文体W3" pitchFamily="1" charset="-128"/>
              </a:rPr>
              <a:t>JSC</a:t>
            </a:r>
            <a:r>
              <a:rPr lang="en-US" altLang="ja-JP" sz="800" dirty="0" smtClean="0">
                <a:solidFill>
                  <a:schemeClr val="bg2"/>
                </a:solidFill>
                <a:latin typeface="Tahoma" pitchFamily="34" charset="0"/>
                <a:ea typeface="ＤＦ金文体W3" pitchFamily="1" charset="-128"/>
              </a:rPr>
              <a:t> </a:t>
            </a:r>
            <a:r>
              <a:rPr lang="en-US" altLang="ja-JP" sz="800" i="1" dirty="0" smtClean="0">
                <a:solidFill>
                  <a:schemeClr val="bg2"/>
                </a:solidFill>
                <a:latin typeface="Tahoma" pitchFamily="34" charset="0"/>
                <a:ea typeface="ＤＦ金文体W3" pitchFamily="1" charset="-128"/>
              </a:rPr>
              <a:t>Global Software Quality  </a:t>
            </a:r>
            <a:r>
              <a:rPr lang="en-US" altLang="ja-JP" sz="800" i="1" dirty="0" err="1" smtClean="0">
                <a:solidFill>
                  <a:schemeClr val="bg2"/>
                </a:solidFill>
                <a:latin typeface="Tahoma" pitchFamily="34" charset="0"/>
                <a:ea typeface="ＤＦ金文体W3" pitchFamily="1" charset="-128"/>
              </a:rPr>
              <a:t>www.runsystem.net</a:t>
            </a:r>
            <a:endParaRPr lang="en-US" altLang="ja-JP" sz="800" dirty="0" smtClean="0">
              <a:solidFill>
                <a:schemeClr val="bg2"/>
              </a:solidFill>
              <a:latin typeface="Tahoma" pitchFamily="34" charset="0"/>
              <a:ea typeface="ＤＦ金文体W3" pitchFamily="1" charset="-128"/>
            </a:endParaRPr>
          </a:p>
        </p:txBody>
      </p:sp>
      <p:sp>
        <p:nvSpPr>
          <p:cNvPr id="1043" name="Text Box 19"/>
          <p:cNvSpPr txBox="1">
            <a:spLocks noChangeArrowheads="1"/>
          </p:cNvSpPr>
          <p:nvPr userDrawn="1"/>
        </p:nvSpPr>
        <p:spPr bwMode="auto">
          <a:xfrm>
            <a:off x="4752975" y="6550025"/>
            <a:ext cx="3079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fld id="{8F4559DE-EA91-4DD6-8F7F-E040F77D1DEB}" type="slidenum">
              <a:rPr lang="en-US" altLang="ja-JP" sz="900" b="0" smtClean="0"/>
              <a:pPr>
                <a:defRPr/>
              </a:pPr>
              <a:t>‹#›</a:t>
            </a:fld>
            <a:endParaRPr lang="en-US" altLang="ja-JP" sz="900" b="0" smtClean="0"/>
          </a:p>
        </p:txBody>
      </p:sp>
      <p:sp>
        <p:nvSpPr>
          <p:cNvPr id="1046" name="Text Box 22"/>
          <p:cNvSpPr txBox="1">
            <a:spLocks noChangeArrowheads="1"/>
          </p:cNvSpPr>
          <p:nvPr userDrawn="1"/>
        </p:nvSpPr>
        <p:spPr bwMode="auto">
          <a:xfrm>
            <a:off x="5181600" y="6559550"/>
            <a:ext cx="47402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lgn="r">
              <a:defRPr/>
            </a:pPr>
            <a:r>
              <a:rPr lang="ja-JP" altLang="en-US" sz="800" b="0" smtClean="0">
                <a:solidFill>
                  <a:srgbClr val="3333CC"/>
                </a:solidFill>
                <a:latin typeface="Tahoma" pitchFamily="34" charset="0"/>
                <a:ea typeface="ＤＦ金文体W3" pitchFamily="1" charset="-128"/>
              </a:rPr>
              <a:t>スマートフォン・アプリ開発・オフショア開発・ゲーム開発・配信・マルチメディアコンテンツ制作</a:t>
            </a:r>
          </a:p>
        </p:txBody>
      </p:sp>
      <p:pic>
        <p:nvPicPr>
          <p:cNvPr id="3" name="Picture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268881" y="67814"/>
            <a:ext cx="2606674" cy="28982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839788" rtl="0" eaLnBrk="1" fontAlgn="base" hangingPunct="1">
        <a:spcBef>
          <a:spcPct val="0"/>
        </a:spcBef>
        <a:spcAft>
          <a:spcPct val="0"/>
        </a:spcAft>
        <a:defRPr kumimoji="1" sz="4000">
          <a:solidFill>
            <a:schemeClr val="tx2"/>
          </a:solidFill>
          <a:latin typeface="+mj-lt"/>
          <a:ea typeface="+mj-ea"/>
          <a:cs typeface="+mj-cs"/>
        </a:defRPr>
      </a:lvl1pPr>
      <a:lvl2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2pPr>
      <a:lvl3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3pPr>
      <a:lvl4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4pPr>
      <a:lvl5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14325" indent="-314325" algn="l" defTabSz="839788" rtl="0" eaLnBrk="1" fontAlgn="base" hangingPunct="1">
        <a:spcBef>
          <a:spcPct val="20000"/>
        </a:spcBef>
        <a:spcAft>
          <a:spcPct val="0"/>
        </a:spcAft>
        <a:buChar char="•"/>
        <a:defRPr kumimoji="1" sz="2900">
          <a:solidFill>
            <a:schemeClr val="tx1"/>
          </a:solidFill>
          <a:latin typeface="+mn-lt"/>
          <a:ea typeface="+mn-ea"/>
          <a:cs typeface="+mn-cs"/>
        </a:defRPr>
      </a:lvl1pPr>
      <a:lvl2pPr marL="682625" indent="-263525" algn="l" defTabSz="839788" rtl="0" eaLnBrk="1" fontAlgn="base" hangingPunct="1">
        <a:spcBef>
          <a:spcPct val="20000"/>
        </a:spcBef>
        <a:spcAft>
          <a:spcPct val="0"/>
        </a:spcAft>
        <a:buChar char="–"/>
        <a:defRPr kumimoji="1" sz="2600">
          <a:solidFill>
            <a:schemeClr val="tx1"/>
          </a:solidFill>
          <a:latin typeface="+mn-lt"/>
          <a:ea typeface="+mn-ea"/>
        </a:defRPr>
      </a:lvl2pPr>
      <a:lvl3pPr marL="1049338" indent="-209550" algn="l" defTabSz="839788" rtl="0" eaLnBrk="1" fontAlgn="base" hangingPunct="1">
        <a:spcBef>
          <a:spcPct val="20000"/>
        </a:spcBef>
        <a:spcAft>
          <a:spcPct val="0"/>
        </a:spcAft>
        <a:buChar char="•"/>
        <a:defRPr kumimoji="1" sz="2200">
          <a:solidFill>
            <a:schemeClr val="tx1"/>
          </a:solidFill>
          <a:latin typeface="+mn-lt"/>
          <a:ea typeface="+mn-ea"/>
        </a:defRPr>
      </a:lvl3pPr>
      <a:lvl4pPr marL="1470025" indent="-211138" algn="l" defTabSz="839788" rtl="0" eaLnBrk="1" fontAlgn="base" hangingPunct="1">
        <a:spcBef>
          <a:spcPct val="20000"/>
        </a:spcBef>
        <a:spcAft>
          <a:spcPct val="0"/>
        </a:spcAft>
        <a:buChar char="–"/>
        <a:defRPr kumimoji="1">
          <a:solidFill>
            <a:schemeClr val="tx1"/>
          </a:solidFill>
          <a:latin typeface="+mn-lt"/>
          <a:ea typeface="+mn-ea"/>
        </a:defRPr>
      </a:lvl4pPr>
      <a:lvl5pPr marL="1889125" indent="-209550" algn="l" defTabSz="839788"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2"/>
          <p:cNvSpPr>
            <a:spLocks noChangeArrowheads="1"/>
          </p:cNvSpPr>
          <p:nvPr/>
        </p:nvSpPr>
        <p:spPr bwMode="auto">
          <a:xfrm>
            <a:off x="849313" y="2720975"/>
            <a:ext cx="8345487"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14325" indent="-314325" defTabSz="839788" eaLnBrk="0" hangingPunct="0">
              <a:defRPr kumimoji="1" sz="900" b="1">
                <a:solidFill>
                  <a:schemeClr val="tx1"/>
                </a:solidFill>
                <a:latin typeface="Arial" pitchFamily="34" charset="0"/>
                <a:ea typeface="ＭＳ Ｐゴシック" pitchFamily="50" charset="-128"/>
              </a:defRPr>
            </a:lvl1pPr>
            <a:lvl2pPr marL="682625" indent="-263525" defTabSz="839788" eaLnBrk="0" hangingPunct="0">
              <a:defRPr kumimoji="1" sz="900" b="1">
                <a:solidFill>
                  <a:schemeClr val="tx1"/>
                </a:solidFill>
                <a:latin typeface="Arial" pitchFamily="34" charset="0"/>
                <a:ea typeface="ＭＳ Ｐゴシック" pitchFamily="50" charset="-128"/>
              </a:defRPr>
            </a:lvl2pPr>
            <a:lvl3pPr marL="1049338" indent="-209550" defTabSz="839788" eaLnBrk="0" hangingPunct="0">
              <a:defRPr kumimoji="1" sz="900" b="1">
                <a:solidFill>
                  <a:schemeClr val="tx1"/>
                </a:solidFill>
                <a:latin typeface="Arial" pitchFamily="34" charset="0"/>
                <a:ea typeface="ＭＳ Ｐゴシック" pitchFamily="50" charset="-128"/>
              </a:defRPr>
            </a:lvl3pPr>
            <a:lvl4pPr marL="1470025" indent="-211138" defTabSz="839788" eaLnBrk="0" hangingPunct="0">
              <a:defRPr kumimoji="1" sz="900" b="1">
                <a:solidFill>
                  <a:schemeClr val="tx1"/>
                </a:solidFill>
                <a:latin typeface="Arial" pitchFamily="34" charset="0"/>
                <a:ea typeface="ＭＳ Ｐゴシック" pitchFamily="50" charset="-128"/>
              </a:defRPr>
            </a:lvl4pPr>
            <a:lvl5pPr marL="1889125" indent="-209550" defTabSz="839788" eaLnBrk="0" hangingPunct="0">
              <a:defRPr kumimoji="1" sz="900" b="1">
                <a:solidFill>
                  <a:schemeClr val="tx1"/>
                </a:solidFill>
                <a:latin typeface="Arial" pitchFamily="34" charset="0"/>
                <a:ea typeface="ＭＳ Ｐゴシック" pitchFamily="50" charset="-128"/>
              </a:defRPr>
            </a:lvl5pPr>
            <a:lvl6pPr marL="2346325" indent="-20955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803525" indent="-20955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260725" indent="-20955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717925" indent="-20955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algn="ctr">
              <a:spcBef>
                <a:spcPct val="20000"/>
              </a:spcBef>
            </a:pPr>
            <a:r>
              <a:rPr lang="en-US" altLang="ja-JP" sz="5400" b="0" dirty="0" smtClean="0">
                <a:solidFill>
                  <a:srgbClr val="0000FF"/>
                </a:solidFill>
              </a:rPr>
              <a:t>Promise</a:t>
            </a:r>
          </a:p>
        </p:txBody>
      </p:sp>
      <p:sp>
        <p:nvSpPr>
          <p:cNvPr id="2051"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150813" y="-100013"/>
            <a:ext cx="2936361" cy="53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altLang="ja-JP" sz="2900" dirty="0" err="1" smtClean="0">
                <a:solidFill>
                  <a:srgbClr val="009900"/>
                </a:solidFill>
                <a:latin typeface="ＭＳ Ｐゴシック" pitchFamily="50" charset="-128"/>
              </a:rPr>
              <a:t>Thenable</a:t>
            </a:r>
            <a:r>
              <a:rPr lang="en-US" altLang="ja-JP" sz="2900" dirty="0" smtClean="0">
                <a:solidFill>
                  <a:srgbClr val="009900"/>
                </a:solidFill>
                <a:latin typeface="ＭＳ Ｐゴシック" pitchFamily="50" charset="-128"/>
              </a:rPr>
              <a:t> </a:t>
            </a:r>
            <a:r>
              <a:rPr lang="en-US" altLang="ja-JP" sz="2900" dirty="0" err="1" smtClean="0">
                <a:solidFill>
                  <a:srgbClr val="009900"/>
                </a:solidFill>
                <a:latin typeface="ＭＳ Ｐゴシック" pitchFamily="50" charset="-128"/>
              </a:rPr>
              <a:t>liên</a:t>
            </a:r>
            <a:r>
              <a:rPr lang="en-US" altLang="ja-JP" sz="2900" dirty="0" smtClean="0">
                <a:solidFill>
                  <a:srgbClr val="009900"/>
                </a:solidFill>
                <a:latin typeface="ＭＳ Ｐゴシック" pitchFamily="50" charset="-128"/>
              </a:rPr>
              <a:t> </a:t>
            </a:r>
            <a:r>
              <a:rPr lang="en-US" altLang="ja-JP" sz="2900" dirty="0" err="1" smtClean="0">
                <a:solidFill>
                  <a:srgbClr val="009900"/>
                </a:solidFill>
                <a:latin typeface="ＭＳ Ｐゴシック" pitchFamily="50" charset="-128"/>
              </a:rPr>
              <a:t>tiếp</a:t>
            </a:r>
            <a:endParaRPr lang="ja-JP" altLang="en-US" sz="2900" dirty="0">
              <a:solidFill>
                <a:srgbClr val="009900"/>
              </a:solidFill>
              <a:latin typeface="ＭＳ Ｐゴシック" pitchFamily="50" charset="-128"/>
            </a:endParaRP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pic>
        <p:nvPicPr>
          <p:cNvPr id="6" name="Picture 5"/>
          <p:cNvPicPr/>
          <p:nvPr/>
        </p:nvPicPr>
        <p:blipFill>
          <a:blip r:embed="rId2"/>
          <a:stretch>
            <a:fillRect/>
          </a:stretch>
        </p:blipFill>
        <p:spPr>
          <a:xfrm>
            <a:off x="304800" y="762000"/>
            <a:ext cx="5105400" cy="5475288"/>
          </a:xfrm>
          <a:prstGeom prst="rect">
            <a:avLst/>
          </a:prstGeom>
        </p:spPr>
      </p:pic>
      <p:sp>
        <p:nvSpPr>
          <p:cNvPr id="2" name="TextBox 1"/>
          <p:cNvSpPr txBox="1"/>
          <p:nvPr/>
        </p:nvSpPr>
        <p:spPr>
          <a:xfrm>
            <a:off x="6383338" y="4232941"/>
            <a:ext cx="3141662" cy="646331"/>
          </a:xfrm>
          <a:prstGeom prst="rect">
            <a:avLst/>
          </a:prstGeom>
          <a:noFill/>
        </p:spPr>
        <p:txBody>
          <a:bodyPr wrap="square" rtlCol="0">
            <a:spAutoFit/>
          </a:bodyPr>
          <a:lstStyle/>
          <a:p>
            <a:r>
              <a:rPr lang="en-US" sz="1800" dirty="0" err="1">
                <a:solidFill>
                  <a:srgbClr val="FF0000"/>
                </a:solidFill>
              </a:rPr>
              <a:t>V</a:t>
            </a:r>
            <a:r>
              <a:rPr lang="en-US" sz="1800" dirty="0" err="1" smtClean="0">
                <a:solidFill>
                  <a:srgbClr val="FF0000"/>
                </a:solidFill>
              </a:rPr>
              <a:t>iệc</a:t>
            </a:r>
            <a:r>
              <a:rPr lang="en-US" sz="1800" dirty="0" smtClean="0">
                <a:solidFill>
                  <a:srgbClr val="FF0000"/>
                </a:solidFill>
              </a:rPr>
              <a:t> </a:t>
            </a:r>
            <a:r>
              <a:rPr lang="en-US" sz="1800" dirty="0" err="1">
                <a:solidFill>
                  <a:srgbClr val="FF0000"/>
                </a:solidFill>
              </a:rPr>
              <a:t>đặt</a:t>
            </a:r>
            <a:r>
              <a:rPr lang="en-US" sz="1800" dirty="0">
                <a:solidFill>
                  <a:srgbClr val="FF0000"/>
                </a:solidFill>
              </a:rPr>
              <a:t> </a:t>
            </a:r>
            <a:r>
              <a:rPr lang="en-US" sz="1800" dirty="0" err="1">
                <a:solidFill>
                  <a:srgbClr val="FF0000"/>
                </a:solidFill>
              </a:rPr>
              <a:t>thứ</a:t>
            </a:r>
            <a:r>
              <a:rPr lang="en-US" sz="1800" dirty="0">
                <a:solidFill>
                  <a:srgbClr val="FF0000"/>
                </a:solidFill>
              </a:rPr>
              <a:t> </a:t>
            </a:r>
            <a:r>
              <a:rPr lang="en-US" sz="1800" dirty="0" err="1">
                <a:solidFill>
                  <a:srgbClr val="FF0000"/>
                </a:solidFill>
              </a:rPr>
              <a:t>tự</a:t>
            </a:r>
            <a:r>
              <a:rPr lang="en-US" sz="1800" dirty="0">
                <a:solidFill>
                  <a:srgbClr val="FF0000"/>
                </a:solidFill>
              </a:rPr>
              <a:t> </a:t>
            </a:r>
            <a:r>
              <a:rPr lang="en-US" sz="1800" dirty="0" err="1">
                <a:solidFill>
                  <a:srgbClr val="FF0000"/>
                </a:solidFill>
              </a:rPr>
              <a:t>các</a:t>
            </a:r>
            <a:r>
              <a:rPr lang="en-US" sz="1800" dirty="0">
                <a:solidFill>
                  <a:srgbClr val="FF0000"/>
                </a:solidFill>
              </a:rPr>
              <a:t> then </a:t>
            </a:r>
            <a:r>
              <a:rPr lang="en-US" sz="1800" dirty="0" err="1">
                <a:solidFill>
                  <a:srgbClr val="FF0000"/>
                </a:solidFill>
              </a:rPr>
              <a:t>rất</a:t>
            </a:r>
            <a:r>
              <a:rPr lang="en-US" sz="1800" dirty="0">
                <a:solidFill>
                  <a:srgbClr val="FF0000"/>
                </a:solidFill>
              </a:rPr>
              <a:t> </a:t>
            </a:r>
            <a:r>
              <a:rPr lang="en-US" sz="1800" dirty="0" err="1">
                <a:solidFill>
                  <a:srgbClr val="FF0000"/>
                </a:solidFill>
              </a:rPr>
              <a:t>quan</a:t>
            </a:r>
            <a:r>
              <a:rPr lang="en-US" sz="1800" dirty="0">
                <a:solidFill>
                  <a:srgbClr val="FF0000"/>
                </a:solidFill>
              </a:rPr>
              <a:t> </a:t>
            </a:r>
            <a:r>
              <a:rPr lang="en-US" sz="1800" dirty="0" err="1">
                <a:solidFill>
                  <a:srgbClr val="FF0000"/>
                </a:solidFill>
              </a:rPr>
              <a:t>trọng</a:t>
            </a:r>
            <a:r>
              <a:rPr lang="en-US" sz="1800" dirty="0">
                <a:solidFill>
                  <a:srgbClr val="FF0000"/>
                </a:solidFill>
              </a:rPr>
              <a:t>.</a:t>
            </a:r>
          </a:p>
        </p:txBody>
      </p:sp>
      <p:sp>
        <p:nvSpPr>
          <p:cNvPr id="3" name="Right Arrow 2"/>
          <p:cNvSpPr/>
          <p:nvPr/>
        </p:nvSpPr>
        <p:spPr>
          <a:xfrm>
            <a:off x="5715000" y="4270518"/>
            <a:ext cx="609600" cy="294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55673" y="1981200"/>
            <a:ext cx="4343400" cy="1754326"/>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Catch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func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doSomething</a:t>
            </a:r>
            <a:r>
              <a:rPr lang="en-US" sz="1800" dirty="0">
                <a:latin typeface="Times New Roman" panose="02020603050405020304" pitchFamily="18" charset="0"/>
                <a:cs typeface="Times New Roman" panose="02020603050405020304" pitchFamily="18" charset="0"/>
              </a:rPr>
              <a:t>() return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1 promise(reject) =&gt; catch ở </a:t>
            </a:r>
            <a:r>
              <a:rPr lang="en-US" sz="1800" dirty="0" err="1">
                <a:latin typeface="Times New Roman" panose="02020603050405020304" pitchFamily="18" charset="0"/>
                <a:cs typeface="Times New Roman" panose="02020603050405020304" pitchFamily="18" charset="0"/>
              </a:rPr>
              <a:t>func</a:t>
            </a:r>
            <a:r>
              <a:rPr lang="en-US" sz="1800" dirty="0">
                <a:latin typeface="Times New Roman" panose="02020603050405020304" pitchFamily="18" charset="0"/>
                <a:cs typeface="Times New Roman" panose="02020603050405020304" pitchFamily="18" charset="0"/>
              </a:rPr>
              <a:t> main </a:t>
            </a:r>
            <a:r>
              <a:rPr lang="en-US" sz="1800" dirty="0" err="1">
                <a:latin typeface="Times New Roman" panose="02020603050405020304" pitchFamily="18" charset="0"/>
                <a:cs typeface="Times New Roman" panose="02020603050405020304" pitchFamily="18" charset="0"/>
              </a:rPr>
              <a:t>chạy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=&gt;</a:t>
            </a:r>
          </a:p>
          <a:p>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kq</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dosomething</a:t>
            </a:r>
            <a:r>
              <a:rPr lang="en-US" sz="1800" dirty="0">
                <a:latin typeface="Times New Roman" panose="02020603050405020304" pitchFamily="18" charset="0"/>
                <a:cs typeface="Times New Roman" panose="02020603050405020304" pitchFamily="18" charset="0"/>
              </a:rPr>
              <a:t>: flag FFF false</a:t>
            </a:r>
          </a:p>
          <a:p>
            <a:r>
              <a:rPr lang="en-US" sz="1800" dirty="0">
                <a:latin typeface="Times New Roman" panose="02020603050405020304" pitchFamily="18" charset="0"/>
                <a:cs typeface="Times New Roman" panose="02020603050405020304" pitchFamily="18" charset="0"/>
              </a:rPr>
              <a:t>bad</a:t>
            </a:r>
          </a:p>
        </p:txBody>
      </p:sp>
    </p:spTree>
    <p:extLst>
      <p:ext uri="{BB962C8B-B14F-4D97-AF65-F5344CB8AC3E}">
        <p14:creationId xmlns:p14="http://schemas.microsoft.com/office/powerpoint/2010/main" val="21670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additive="base">
                                        <p:cTn id="2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 calcmode="lin" valueType="num">
                                      <p:cBhvr>
                                        <p:cTn id="33" dur="1000" fill="hold"/>
                                        <p:tgtEl>
                                          <p:spTgt spid="2"/>
                                        </p:tgtEl>
                                        <p:attrNameLst>
                                          <p:attrName>style.rotation</p:attrName>
                                        </p:attrNameLst>
                                      </p:cBhvr>
                                      <p:tavLst>
                                        <p:tav tm="0">
                                          <p:val>
                                            <p:fltVal val="90"/>
                                          </p:val>
                                        </p:tav>
                                        <p:tav tm="100000">
                                          <p:val>
                                            <p:fltVal val="0"/>
                                          </p:val>
                                        </p:tav>
                                      </p:tavLst>
                                    </p:anim>
                                    <p:animEffect transition="in" filter="fade">
                                      <p:cBhvr>
                                        <p:cTn id="34" dur="1000"/>
                                        <p:tgtEl>
                                          <p:spTgt spid="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1000" fill="hold"/>
                                        <p:tgtEl>
                                          <p:spTgt spid="3"/>
                                        </p:tgtEl>
                                        <p:attrNameLst>
                                          <p:attrName>ppt_w</p:attrName>
                                        </p:attrNameLst>
                                      </p:cBhvr>
                                      <p:tavLst>
                                        <p:tav tm="0">
                                          <p:val>
                                            <p:fltVal val="0"/>
                                          </p:val>
                                        </p:tav>
                                        <p:tav tm="100000">
                                          <p:val>
                                            <p:strVal val="#ppt_w"/>
                                          </p:val>
                                        </p:tav>
                                      </p:tavLst>
                                    </p:anim>
                                    <p:anim calcmode="lin" valueType="num">
                                      <p:cBhvr>
                                        <p:cTn id="38" dur="1000" fill="hold"/>
                                        <p:tgtEl>
                                          <p:spTgt spid="3"/>
                                        </p:tgtEl>
                                        <p:attrNameLst>
                                          <p:attrName>ppt_h</p:attrName>
                                        </p:attrNameLst>
                                      </p:cBhvr>
                                      <p:tavLst>
                                        <p:tav tm="0">
                                          <p:val>
                                            <p:fltVal val="0"/>
                                          </p:val>
                                        </p:tav>
                                        <p:tav tm="100000">
                                          <p:val>
                                            <p:strVal val="#ppt_h"/>
                                          </p:val>
                                        </p:tav>
                                      </p:tavLst>
                                    </p:anim>
                                    <p:anim calcmode="lin" valueType="num">
                                      <p:cBhvr>
                                        <p:cTn id="39" dur="1000" fill="hold"/>
                                        <p:tgtEl>
                                          <p:spTgt spid="3"/>
                                        </p:tgtEl>
                                        <p:attrNameLst>
                                          <p:attrName>style.rotation</p:attrName>
                                        </p:attrNameLst>
                                      </p:cBhvr>
                                      <p:tavLst>
                                        <p:tav tm="0">
                                          <p:val>
                                            <p:fltVal val="90"/>
                                          </p:val>
                                        </p:tav>
                                        <p:tav tm="100000">
                                          <p:val>
                                            <p:fltVal val="0"/>
                                          </p:val>
                                        </p:tav>
                                      </p:tavLst>
                                    </p:anim>
                                    <p:animEffect transition="in" filter="fade">
                                      <p:cBhvr>
                                        <p:cTn id="4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150813" y="533400"/>
            <a:ext cx="9145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vi-VN" altLang="ja-JP" sz="1800" b="0" dirty="0">
                <a:latin typeface="Times New Roman" panose="02020603050405020304" pitchFamily="18" charset="0"/>
                <a:ea typeface="+mn-ea"/>
                <a:cs typeface="Times New Roman" panose="02020603050405020304" pitchFamily="18" charset="0"/>
                <a:sym typeface="Wingdings" panose="05000000000000000000" pitchFamily="2" charset="2"/>
              </a:rPr>
              <a:t>Javascript chỉ chạy trên một luồng, điều này khiến cho việc sử dụng các tác vụ không đồng bộ trở nên quan trọng, nhưng từ đó thì các luồng điều khiển cũng phức tạp </a:t>
            </a:r>
            <a:r>
              <a:rPr lang="vi-VN" altLang="ja-JP" sz="1800" b="0" dirty="0" smtClean="0">
                <a:latin typeface="Times New Roman" panose="02020603050405020304" pitchFamily="18" charset="0"/>
                <a:ea typeface="+mn-ea"/>
                <a:cs typeface="Times New Roman" panose="02020603050405020304" pitchFamily="18" charset="0"/>
                <a:sym typeface="Wingdings" panose="05000000000000000000" pitchFamily="2" charset="2"/>
              </a:rPr>
              <a:t>hơn</a:t>
            </a:r>
            <a:r>
              <a:rPr lang="en-US" altLang="ja-JP" sz="1800" b="0" dirty="0" smtClean="0">
                <a:latin typeface="Times New Roman" panose="02020603050405020304" pitchFamily="18" charset="0"/>
                <a:ea typeface="+mn-ea"/>
                <a:cs typeface="Times New Roman" panose="02020603050405020304" pitchFamily="18" charset="0"/>
                <a:sym typeface="Wingdings" panose="05000000000000000000" pitchFamily="2" charset="2"/>
              </a:rPr>
              <a:t>. </a:t>
            </a:r>
            <a:endParaRPr lang="vi-VN" altLang="ja-JP" sz="1800" dirty="0" smtClean="0">
              <a:latin typeface="Times New Roman" panose="02020603050405020304" pitchFamily="18" charset="0"/>
              <a:cs typeface="Times New Roman" panose="02020603050405020304" pitchFamily="18" charset="0"/>
            </a:endParaRPr>
          </a:p>
        </p:txBody>
      </p:sp>
      <p:sp>
        <p:nvSpPr>
          <p:cNvPr id="4" name="Rectangle 17"/>
          <p:cNvSpPr>
            <a:spLocks noChangeArrowheads="1"/>
          </p:cNvSpPr>
          <p:nvPr/>
        </p:nvSpPr>
        <p:spPr bwMode="auto">
          <a:xfrm>
            <a:off x="150813" y="-100013"/>
            <a:ext cx="5334453" cy="53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altLang="ja-JP" sz="2900" dirty="0" err="1">
                <a:solidFill>
                  <a:srgbClr val="009900"/>
                </a:solidFill>
                <a:latin typeface="ＭＳ Ｐゴシック" pitchFamily="50" charset="-128"/>
              </a:rPr>
              <a:t>Xử</a:t>
            </a:r>
            <a:r>
              <a:rPr lang="en-US" altLang="ja-JP" sz="2900" dirty="0">
                <a:solidFill>
                  <a:srgbClr val="009900"/>
                </a:solidFill>
                <a:latin typeface="ＭＳ Ｐゴシック" pitchFamily="50" charset="-128"/>
              </a:rPr>
              <a:t> </a:t>
            </a:r>
            <a:r>
              <a:rPr lang="en-US" altLang="ja-JP" sz="2900" dirty="0" err="1">
                <a:solidFill>
                  <a:srgbClr val="009900"/>
                </a:solidFill>
                <a:latin typeface="ＭＳ Ｐゴシック" pitchFamily="50" charset="-128"/>
              </a:rPr>
              <a:t>lý</a:t>
            </a:r>
            <a:r>
              <a:rPr lang="en-US" altLang="ja-JP" sz="2900" dirty="0">
                <a:solidFill>
                  <a:srgbClr val="009900"/>
                </a:solidFill>
                <a:latin typeface="ＭＳ Ｐゴシック" pitchFamily="50" charset="-128"/>
              </a:rPr>
              <a:t> </a:t>
            </a:r>
            <a:r>
              <a:rPr lang="en-US" altLang="ja-JP" sz="2900" dirty="0" err="1">
                <a:solidFill>
                  <a:srgbClr val="009900"/>
                </a:solidFill>
                <a:latin typeface="ＭＳ Ｐゴシック" pitchFamily="50" charset="-128"/>
              </a:rPr>
              <a:t>luồng</a:t>
            </a:r>
            <a:r>
              <a:rPr lang="en-US" altLang="ja-JP" sz="2900" dirty="0">
                <a:solidFill>
                  <a:srgbClr val="009900"/>
                </a:solidFill>
                <a:latin typeface="ＭＳ Ｐゴシック" pitchFamily="50" charset="-128"/>
              </a:rPr>
              <a:t> </a:t>
            </a:r>
            <a:r>
              <a:rPr lang="en-US" altLang="ja-JP" sz="2900" dirty="0" err="1">
                <a:solidFill>
                  <a:srgbClr val="009900"/>
                </a:solidFill>
                <a:latin typeface="ＭＳ Ｐゴシック" pitchFamily="50" charset="-128"/>
              </a:rPr>
              <a:t>điều</a:t>
            </a:r>
            <a:r>
              <a:rPr lang="en-US" altLang="ja-JP" sz="2900" dirty="0">
                <a:solidFill>
                  <a:srgbClr val="009900"/>
                </a:solidFill>
                <a:latin typeface="ＭＳ Ｐゴシック" pitchFamily="50" charset="-128"/>
              </a:rPr>
              <a:t> </a:t>
            </a:r>
            <a:r>
              <a:rPr lang="en-US" altLang="ja-JP" sz="2900" dirty="0" err="1">
                <a:solidFill>
                  <a:srgbClr val="009900"/>
                </a:solidFill>
                <a:latin typeface="ＭＳ Ｐゴシック" pitchFamily="50" charset="-128"/>
              </a:rPr>
              <a:t>khiển</a:t>
            </a:r>
            <a:r>
              <a:rPr lang="en-US" altLang="ja-JP" sz="2900" dirty="0">
                <a:solidFill>
                  <a:srgbClr val="009900"/>
                </a:solidFill>
                <a:latin typeface="ＭＳ Ｐゴシック" pitchFamily="50" charset="-128"/>
              </a:rPr>
              <a:t> song </a:t>
            </a:r>
            <a:r>
              <a:rPr lang="en-US" altLang="ja-JP" sz="2900" dirty="0" err="1">
                <a:solidFill>
                  <a:srgbClr val="009900"/>
                </a:solidFill>
                <a:latin typeface="ＭＳ Ｐゴシック" pitchFamily="50" charset="-128"/>
              </a:rPr>
              <a:t>song</a:t>
            </a:r>
            <a:endParaRPr lang="ja-JP" altLang="en-US" sz="2900" dirty="0">
              <a:solidFill>
                <a:srgbClr val="009900"/>
              </a:solidFill>
              <a:latin typeface="ＭＳ Ｐゴシック" pitchFamily="50" charset="-128"/>
            </a:endParaRP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pic>
        <p:nvPicPr>
          <p:cNvPr id="6" name="Picture 5"/>
          <p:cNvPicPr/>
          <p:nvPr/>
        </p:nvPicPr>
        <p:blipFill>
          <a:blip r:embed="rId2"/>
          <a:stretch>
            <a:fillRect/>
          </a:stretch>
        </p:blipFill>
        <p:spPr>
          <a:xfrm>
            <a:off x="0" y="2611349"/>
            <a:ext cx="4953000" cy="3733800"/>
          </a:xfrm>
          <a:prstGeom prst="rect">
            <a:avLst/>
          </a:prstGeom>
        </p:spPr>
      </p:pic>
      <p:sp>
        <p:nvSpPr>
          <p:cNvPr id="9" name="TextBox 8"/>
          <p:cNvSpPr txBox="1"/>
          <p:nvPr/>
        </p:nvSpPr>
        <p:spPr>
          <a:xfrm>
            <a:off x="5136107" y="4495800"/>
            <a:ext cx="4769893" cy="1200329"/>
          </a:xfrm>
          <a:prstGeom prst="rect">
            <a:avLst/>
          </a:prstGeom>
          <a:noFill/>
        </p:spPr>
        <p:txBody>
          <a:bodyPr wrap="square" rtlCol="0">
            <a:spAutoFit/>
          </a:bodyPr>
          <a:lstStyle/>
          <a:p>
            <a:r>
              <a:rPr lang="en-US" sz="1800" b="0" dirty="0" err="1" smtClean="0">
                <a:latin typeface="Times New Roman" panose="02020603050405020304" pitchFamily="18" charset="0"/>
                <a:cs typeface="Times New Roman" panose="02020603050405020304" pitchFamily="18" charset="0"/>
              </a:rPr>
              <a:t>Nếu</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cả</a:t>
            </a:r>
            <a:r>
              <a:rPr lang="en-US" sz="1800" b="0" dirty="0" smtClean="0">
                <a:latin typeface="Times New Roman" panose="02020603050405020304" pitchFamily="18" charset="0"/>
                <a:cs typeface="Times New Roman" panose="02020603050405020304" pitchFamily="18" charset="0"/>
              </a:rPr>
              <a:t> 3 promise </a:t>
            </a:r>
            <a:r>
              <a:rPr lang="en-US" sz="1800" b="0" dirty="0" err="1" smtClean="0">
                <a:latin typeface="Times New Roman" panose="02020603050405020304" pitchFamily="18" charset="0"/>
                <a:cs typeface="Times New Roman" panose="02020603050405020304" pitchFamily="18" charset="0"/>
              </a:rPr>
              <a:t>đều</a:t>
            </a:r>
            <a:r>
              <a:rPr lang="en-US" sz="1800" b="0" dirty="0" smtClean="0">
                <a:latin typeface="Times New Roman" panose="02020603050405020304" pitchFamily="18" charset="0"/>
                <a:cs typeface="Times New Roman" panose="02020603050405020304" pitchFamily="18" charset="0"/>
              </a:rPr>
              <a:t> resolve </a:t>
            </a:r>
          </a:p>
          <a:p>
            <a:r>
              <a:rPr lang="en-US" sz="1800" b="0" dirty="0" smtClean="0">
                <a:latin typeface="Times New Roman" panose="02020603050405020304" pitchFamily="18" charset="0"/>
                <a:cs typeface="Times New Roman" panose="02020603050405020304" pitchFamily="18" charset="0"/>
              </a:rPr>
              <a:t>-&gt; </a:t>
            </a:r>
            <a:r>
              <a:rPr lang="en-US" sz="1800" b="0" dirty="0" err="1" smtClean="0">
                <a:latin typeface="Times New Roman" panose="02020603050405020304" pitchFamily="18" charset="0"/>
                <a:cs typeface="Times New Roman" panose="02020603050405020304" pitchFamily="18" charset="0"/>
              </a:rPr>
              <a:t>chạy</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vào</a:t>
            </a:r>
            <a:r>
              <a:rPr lang="en-US" sz="1800" b="0" dirty="0" smtClean="0">
                <a:latin typeface="Times New Roman" panose="02020603050405020304" pitchFamily="18" charset="0"/>
                <a:cs typeface="Times New Roman" panose="02020603050405020304" pitchFamily="18" charset="0"/>
              </a:rPr>
              <a:t> then.</a:t>
            </a:r>
          </a:p>
          <a:p>
            <a:r>
              <a:rPr lang="en-US" sz="1800" b="0" dirty="0" err="1" smtClean="0">
                <a:latin typeface="Times New Roman" panose="02020603050405020304" pitchFamily="18" charset="0"/>
                <a:cs typeface="Times New Roman" panose="02020603050405020304" pitchFamily="18" charset="0"/>
              </a:rPr>
              <a:t>Kết</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quả</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sẽ</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là</a:t>
            </a:r>
            <a:r>
              <a:rPr lang="en-US" sz="1800" b="0" dirty="0" smtClean="0">
                <a:latin typeface="Times New Roman" panose="02020603050405020304" pitchFamily="18" charset="0"/>
                <a:cs typeface="Times New Roman" panose="02020603050405020304" pitchFamily="18" charset="0"/>
              </a:rPr>
              <a:t>:</a:t>
            </a:r>
          </a:p>
          <a:p>
            <a:r>
              <a:rPr lang="en-US" sz="1800" b="0" dirty="0" smtClean="0">
                <a:latin typeface="Times New Roman" panose="02020603050405020304" pitchFamily="18" charset="0"/>
                <a:cs typeface="Times New Roman" panose="02020603050405020304" pitchFamily="18" charset="0"/>
              </a:rPr>
              <a:t>["</a:t>
            </a:r>
            <a:r>
              <a:rPr lang="en-US" sz="1800" b="0" dirty="0" err="1" smtClean="0">
                <a:latin typeface="Times New Roman" panose="02020603050405020304" pitchFamily="18" charset="0"/>
                <a:cs typeface="Times New Roman" panose="02020603050405020304" pitchFamily="18" charset="0"/>
              </a:rPr>
              <a:t>naucomxong</a:t>
            </a:r>
            <a:r>
              <a:rPr lang="en-US" sz="1800" b="0" dirty="0" smtClean="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chientrungxong</a:t>
            </a:r>
            <a:r>
              <a:rPr lang="en-US" sz="1800" b="0" dirty="0" smtClean="0">
                <a:latin typeface="Times New Roman" panose="02020603050405020304" pitchFamily="18" charset="0"/>
                <a:cs typeface="Times New Roman" panose="02020603050405020304" pitchFamily="18" charset="0"/>
              </a:rPr>
              <a:t>","</a:t>
            </a:r>
            <a:r>
              <a:rPr lang="en-US" sz="1800" b="0" dirty="0" err="1">
                <a:latin typeface="Times New Roman" panose="02020603050405020304" pitchFamily="18" charset="0"/>
                <a:cs typeface="Times New Roman" panose="02020603050405020304" pitchFamily="18" charset="0"/>
              </a:rPr>
              <a:t>xaorauxong</a:t>
            </a:r>
            <a:r>
              <a:rPr lang="en-US" sz="1800" b="0"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234062" y="1450900"/>
            <a:ext cx="9519537" cy="1323439"/>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Promise.all(arr: Iterable)</a:t>
            </a:r>
          </a:p>
          <a:p>
            <a:pPr lvl="0"/>
            <a:r>
              <a:rPr lang="en-US" sz="1800" b="0" dirty="0"/>
              <a:t>Promise.all(arr: Iterable ): trả lại 1 promise, fulfill khi tất cả các promise trong arr được fulfill, reject khi một trong các promise bị reject.</a:t>
            </a:r>
          </a:p>
          <a:p>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521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150813" y="-100013"/>
            <a:ext cx="5334453" cy="53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altLang="ja-JP" sz="2900" dirty="0" err="1">
                <a:solidFill>
                  <a:srgbClr val="009900"/>
                </a:solidFill>
                <a:latin typeface="ＭＳ Ｐゴシック" pitchFamily="50" charset="-128"/>
              </a:rPr>
              <a:t>Xử</a:t>
            </a:r>
            <a:r>
              <a:rPr lang="en-US" altLang="ja-JP" sz="2900" dirty="0">
                <a:solidFill>
                  <a:srgbClr val="009900"/>
                </a:solidFill>
                <a:latin typeface="ＭＳ Ｐゴシック" pitchFamily="50" charset="-128"/>
              </a:rPr>
              <a:t> </a:t>
            </a:r>
            <a:r>
              <a:rPr lang="en-US" altLang="ja-JP" sz="2900" dirty="0" err="1">
                <a:solidFill>
                  <a:srgbClr val="009900"/>
                </a:solidFill>
                <a:latin typeface="ＭＳ Ｐゴシック" pitchFamily="50" charset="-128"/>
              </a:rPr>
              <a:t>lý</a:t>
            </a:r>
            <a:r>
              <a:rPr lang="en-US" altLang="ja-JP" sz="2900" dirty="0">
                <a:solidFill>
                  <a:srgbClr val="009900"/>
                </a:solidFill>
                <a:latin typeface="ＭＳ Ｐゴシック" pitchFamily="50" charset="-128"/>
              </a:rPr>
              <a:t> </a:t>
            </a:r>
            <a:r>
              <a:rPr lang="en-US" altLang="ja-JP" sz="2900" dirty="0" err="1">
                <a:solidFill>
                  <a:srgbClr val="009900"/>
                </a:solidFill>
                <a:latin typeface="ＭＳ Ｐゴシック" pitchFamily="50" charset="-128"/>
              </a:rPr>
              <a:t>luồng</a:t>
            </a:r>
            <a:r>
              <a:rPr lang="en-US" altLang="ja-JP" sz="2900" dirty="0">
                <a:solidFill>
                  <a:srgbClr val="009900"/>
                </a:solidFill>
                <a:latin typeface="ＭＳ Ｐゴシック" pitchFamily="50" charset="-128"/>
              </a:rPr>
              <a:t> </a:t>
            </a:r>
            <a:r>
              <a:rPr lang="en-US" altLang="ja-JP" sz="2900" dirty="0" err="1">
                <a:solidFill>
                  <a:srgbClr val="009900"/>
                </a:solidFill>
                <a:latin typeface="ＭＳ Ｐゴシック" pitchFamily="50" charset="-128"/>
              </a:rPr>
              <a:t>điều</a:t>
            </a:r>
            <a:r>
              <a:rPr lang="en-US" altLang="ja-JP" sz="2900" dirty="0">
                <a:solidFill>
                  <a:srgbClr val="009900"/>
                </a:solidFill>
                <a:latin typeface="ＭＳ Ｐゴシック" pitchFamily="50" charset="-128"/>
              </a:rPr>
              <a:t> </a:t>
            </a:r>
            <a:r>
              <a:rPr lang="en-US" altLang="ja-JP" sz="2900" dirty="0" err="1">
                <a:solidFill>
                  <a:srgbClr val="009900"/>
                </a:solidFill>
                <a:latin typeface="ＭＳ Ｐゴシック" pitchFamily="50" charset="-128"/>
              </a:rPr>
              <a:t>khiển</a:t>
            </a:r>
            <a:r>
              <a:rPr lang="en-US" altLang="ja-JP" sz="2900" dirty="0">
                <a:solidFill>
                  <a:srgbClr val="009900"/>
                </a:solidFill>
                <a:latin typeface="ＭＳ Ｐゴシック" pitchFamily="50" charset="-128"/>
              </a:rPr>
              <a:t> song </a:t>
            </a:r>
            <a:r>
              <a:rPr lang="en-US" altLang="ja-JP" sz="2900" dirty="0" err="1">
                <a:solidFill>
                  <a:srgbClr val="009900"/>
                </a:solidFill>
                <a:latin typeface="ＭＳ Ｐゴシック" pitchFamily="50" charset="-128"/>
              </a:rPr>
              <a:t>song</a:t>
            </a:r>
            <a:endParaRPr lang="ja-JP" altLang="en-US" sz="2900" dirty="0">
              <a:solidFill>
                <a:srgbClr val="009900"/>
              </a:solidFill>
              <a:latin typeface="ＭＳ Ｐゴシック" pitchFamily="50" charset="-128"/>
            </a:endParaRP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pic>
        <p:nvPicPr>
          <p:cNvPr id="6" name="Picture 5"/>
          <p:cNvPicPr/>
          <p:nvPr/>
        </p:nvPicPr>
        <p:blipFill>
          <a:blip r:embed="rId2"/>
          <a:stretch>
            <a:fillRect/>
          </a:stretch>
        </p:blipFill>
        <p:spPr>
          <a:xfrm>
            <a:off x="914400" y="685800"/>
            <a:ext cx="6934200" cy="4343400"/>
          </a:xfrm>
          <a:prstGeom prst="rect">
            <a:avLst/>
          </a:prstGeom>
        </p:spPr>
      </p:pic>
      <p:sp>
        <p:nvSpPr>
          <p:cNvPr id="2" name="TextBox 1"/>
          <p:cNvSpPr txBox="1"/>
          <p:nvPr/>
        </p:nvSpPr>
        <p:spPr>
          <a:xfrm>
            <a:off x="2057400" y="5279482"/>
            <a:ext cx="5181600" cy="923330"/>
          </a:xfrm>
          <a:prstGeom prst="rect">
            <a:avLst/>
          </a:prstGeom>
          <a:noFill/>
        </p:spPr>
        <p:txBody>
          <a:bodyPr wrap="square" rtlCol="0">
            <a:spAutoFit/>
          </a:bodyPr>
          <a:lstStyle/>
          <a:p>
            <a:r>
              <a:rPr lang="en-US" sz="1800" b="0" dirty="0" err="1" smtClean="0">
                <a:latin typeface="Times New Roman" panose="02020603050405020304" pitchFamily="18" charset="0"/>
                <a:cs typeface="Times New Roman" panose="02020603050405020304" pitchFamily="18" charset="0"/>
              </a:rPr>
              <a:t>Nhưng</a:t>
            </a:r>
            <a:r>
              <a:rPr lang="en-US" sz="1800" b="0" dirty="0" smtClean="0">
                <a:latin typeface="Times New Roman" panose="02020603050405020304" pitchFamily="18" charset="0"/>
                <a:cs typeface="Times New Roman" panose="02020603050405020304" pitchFamily="18" charset="0"/>
              </a:rPr>
              <a:t> ở </a:t>
            </a:r>
            <a:r>
              <a:rPr lang="en-US" sz="1800" b="0" dirty="0" err="1" smtClean="0">
                <a:latin typeface="Times New Roman" panose="02020603050405020304" pitchFamily="18" charset="0"/>
                <a:cs typeface="Times New Roman" panose="02020603050405020304" pitchFamily="18" charset="0"/>
              </a:rPr>
              <a:t>ví</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dụ</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này</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chien_trung</a:t>
            </a:r>
            <a:r>
              <a:rPr lang="en-US" sz="1800" b="0" dirty="0" smtClean="0">
                <a:latin typeface="Times New Roman" panose="02020603050405020304" pitchFamily="18" charset="0"/>
                <a:cs typeface="Times New Roman" panose="02020603050405020304" pitchFamily="18" charset="0"/>
              </a:rPr>
              <a:t> reject.</a:t>
            </a:r>
          </a:p>
          <a:p>
            <a:r>
              <a:rPr lang="en-US" sz="1800" b="0" dirty="0" smtClean="0">
                <a:latin typeface="Times New Roman" panose="02020603050405020304" pitchFamily="18" charset="0"/>
                <a:cs typeface="Times New Roman" panose="02020603050405020304" pitchFamily="18" charset="0"/>
              </a:rPr>
              <a:t> -&gt; </a:t>
            </a:r>
            <a:r>
              <a:rPr lang="en-US" sz="1800" b="0" dirty="0" err="1" smtClean="0">
                <a:latin typeface="Times New Roman" panose="02020603050405020304" pitchFamily="18" charset="0"/>
                <a:cs typeface="Times New Roman" panose="02020603050405020304" pitchFamily="18" charset="0"/>
              </a:rPr>
              <a:t>chạy</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vào</a:t>
            </a:r>
            <a:r>
              <a:rPr lang="en-US" sz="1800" b="0" dirty="0" smtClean="0">
                <a:latin typeface="Times New Roman" panose="02020603050405020304" pitchFamily="18" charset="0"/>
                <a:cs typeface="Times New Roman" panose="02020603050405020304" pitchFamily="18" charset="0"/>
              </a:rPr>
              <a:t> catch </a:t>
            </a:r>
            <a:r>
              <a:rPr lang="en-US" sz="1800" b="0" dirty="0" err="1" smtClean="0">
                <a:latin typeface="Times New Roman" panose="02020603050405020304" pitchFamily="18" charset="0"/>
                <a:cs typeface="Times New Roman" panose="02020603050405020304" pitchFamily="18" charset="0"/>
              </a:rPr>
              <a:t>nên</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kết</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quả</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sẽ</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là</a:t>
            </a:r>
            <a:r>
              <a:rPr lang="en-US" sz="1800" b="0" dirty="0" smtClean="0">
                <a:latin typeface="Times New Roman" panose="02020603050405020304" pitchFamily="18" charset="0"/>
                <a:cs typeface="Times New Roman" panose="02020603050405020304" pitchFamily="18" charset="0"/>
              </a:rPr>
              <a:t>:</a:t>
            </a:r>
          </a:p>
          <a:p>
            <a:r>
              <a:rPr lang="en-US" sz="1800" b="0" dirty="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chuachientrung</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9544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150813" y="-100013"/>
            <a:ext cx="1552970" cy="53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altLang="ja-JP" sz="2900" dirty="0" smtClean="0">
                <a:solidFill>
                  <a:srgbClr val="009900"/>
                </a:solidFill>
                <a:latin typeface="ＭＳ Ｐゴシック" pitchFamily="50" charset="-128"/>
              </a:rPr>
              <a:t> Promise</a:t>
            </a: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sp>
        <p:nvSpPr>
          <p:cNvPr id="2" name="TextBox 1"/>
          <p:cNvSpPr txBox="1"/>
          <p:nvPr/>
        </p:nvSpPr>
        <p:spPr>
          <a:xfrm>
            <a:off x="304800" y="990600"/>
            <a:ext cx="9220200" cy="1046440"/>
          </a:xfrm>
          <a:prstGeom prst="rect">
            <a:avLst/>
          </a:prstGeom>
          <a:noFill/>
        </p:spPr>
        <p:txBody>
          <a:bodyPr wrap="square" rtlCol="0">
            <a:spAutoFit/>
          </a:bodyPr>
          <a:lstStyle/>
          <a:p>
            <a:pPr lvl="0"/>
            <a:r>
              <a:rPr lang="en-US" sz="2200" dirty="0">
                <a:latin typeface="Times New Roman" panose="02020603050405020304" pitchFamily="18" charset="0"/>
                <a:cs typeface="Times New Roman" panose="02020603050405020304" pitchFamily="18" charset="0"/>
              </a:rPr>
              <a:t>Promise.race(arr: Iterable</a:t>
            </a:r>
            <a:r>
              <a:rPr lang="en-US" sz="2200" dirty="0" smtClean="0">
                <a:latin typeface="Times New Roman" panose="02020603050405020304" pitchFamily="18" charset="0"/>
                <a:cs typeface="Times New Roman" panose="02020603050405020304" pitchFamily="18" charset="0"/>
              </a:rPr>
              <a:t>) : </a:t>
            </a:r>
            <a:r>
              <a:rPr lang="en-US" sz="1800" b="0" dirty="0" smtClean="0"/>
              <a:t>nhận </a:t>
            </a:r>
            <a:r>
              <a:rPr lang="en-US" sz="1800" b="0" dirty="0"/>
              <a:t>vào một mảng (Iterable) và fulfill hay reject ngay khi bất kỳ một promise nào trong mảng fulfill hay reject.</a:t>
            </a:r>
          </a:p>
          <a:p>
            <a:endParaRPr lang="en-US" sz="2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2964" y="2476129"/>
            <a:ext cx="5997054" cy="3810000"/>
          </a:xfrm>
          <a:prstGeom prst="rect">
            <a:avLst/>
          </a:prstGeom>
        </p:spPr>
      </p:pic>
      <p:sp>
        <p:nvSpPr>
          <p:cNvPr id="7" name="Rectangle 6"/>
          <p:cNvSpPr/>
          <p:nvPr/>
        </p:nvSpPr>
        <p:spPr>
          <a:xfrm>
            <a:off x="6140961" y="3621252"/>
            <a:ext cx="3385083" cy="1084015"/>
          </a:xfrm>
          <a:prstGeom prst="rect">
            <a:avLst/>
          </a:prstGeom>
        </p:spPr>
        <p:txBody>
          <a:bodyPr wrap="square">
            <a:spAutoFit/>
          </a:bodyPr>
          <a:lstStyle/>
          <a:p>
            <a:pPr marL="228600" marR="0">
              <a:lnSpc>
                <a:spcPct val="107000"/>
              </a:lnSpc>
              <a:spcBef>
                <a:spcPts val="0"/>
              </a:spcBef>
              <a:spcAft>
                <a:spcPts val="800"/>
              </a:spcAft>
            </a:pPr>
            <a:r>
              <a:rPr lang="en-US" sz="1800" b="0" dirty="0">
                <a:latin typeface="Times New Roman" panose="02020603050405020304" pitchFamily="18" charset="0"/>
                <a:ea typeface="Times New Roman" panose="02020603050405020304" pitchFamily="18" charset="0"/>
                <a:cs typeface="Times New Roman" panose="02020603050405020304" pitchFamily="18" charset="0"/>
              </a:rPr>
              <a:t>Cả 3 đều resolve nhưng chien_trung nhanh </a:t>
            </a:r>
            <a:r>
              <a:rPr lang="en-US" sz="1800" b="0" dirty="0" smtClean="0">
                <a:latin typeface="Times New Roman" panose="02020603050405020304" pitchFamily="18" charset="0"/>
                <a:ea typeface="Times New Roman" panose="02020603050405020304" pitchFamily="18" charset="0"/>
                <a:cs typeface="Times New Roman" panose="02020603050405020304" pitchFamily="18" charset="0"/>
              </a:rPr>
              <a:t>hơn</a:t>
            </a:r>
          </a:p>
          <a:p>
            <a:pPr marL="228600" marR="0">
              <a:lnSpc>
                <a:spcPct val="107000"/>
              </a:lnSpc>
              <a:spcBef>
                <a:spcPts val="0"/>
              </a:spcBef>
              <a:spcAft>
                <a:spcPts val="800"/>
              </a:spcAft>
            </a:pPr>
            <a:r>
              <a:rPr lang="en-US" sz="1800" b="0" i="1" dirty="0"/>
              <a:t>Kq: </a:t>
            </a:r>
            <a:r>
              <a:rPr lang="en-US" sz="1800" b="0" i="1" dirty="0" smtClean="0"/>
              <a:t>chientrungxong then</a:t>
            </a:r>
            <a:endParaRPr lang="en-US" sz="1800" b="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3756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p:cTn id="1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 calcmode="lin" valueType="num">
                                      <p:cBhvr>
                                        <p:cTn id="2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150813" y="-100013"/>
            <a:ext cx="1552970" cy="53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altLang="ja-JP" sz="2900" dirty="0" smtClean="0">
                <a:solidFill>
                  <a:srgbClr val="009900"/>
                </a:solidFill>
                <a:latin typeface="ＭＳ Ｐゴシック" pitchFamily="50" charset="-128"/>
              </a:rPr>
              <a:t> Promise</a:t>
            </a:r>
            <a:endParaRPr lang="ja-JP" altLang="en-US" sz="2900" dirty="0">
              <a:solidFill>
                <a:srgbClr val="009900"/>
              </a:solidFill>
              <a:latin typeface="ＭＳ Ｐゴシック" pitchFamily="50" charset="-128"/>
            </a:endParaRP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sp>
        <p:nvSpPr>
          <p:cNvPr id="6" name="Text Box 3"/>
          <p:cNvSpPr txBox="1">
            <a:spLocks noChangeArrowheads="1"/>
          </p:cNvSpPr>
          <p:nvPr/>
        </p:nvSpPr>
        <p:spPr bwMode="auto">
          <a:xfrm>
            <a:off x="304800" y="608418"/>
            <a:ext cx="940118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ja-JP" altLang="en-US" sz="1800" dirty="0" smtClean="0"/>
              <a:t>■ </a:t>
            </a:r>
            <a:r>
              <a:rPr lang="en-US" altLang="ja-JP" sz="1800" dirty="0" smtClean="0"/>
              <a:t>Mở đầu</a:t>
            </a:r>
          </a:p>
          <a:p>
            <a:pPr eaLnBrk="1" hangingPunct="1">
              <a:spcBef>
                <a:spcPct val="50000"/>
              </a:spcBef>
              <a:defRPr/>
            </a:pPr>
            <a:r>
              <a:rPr lang="en-US" sz="1800" b="0" dirty="0" smtClean="0"/>
              <a:t>K</a:t>
            </a:r>
            <a:r>
              <a:rPr lang="vi-VN" sz="1800" b="0" dirty="0" smtClean="0"/>
              <a:t>hái </a:t>
            </a:r>
            <a:r>
              <a:rPr lang="vi-VN" sz="1800" b="0" dirty="0"/>
              <a:t>niệm callback chắc hẳn đã không còn xa </a:t>
            </a:r>
            <a:r>
              <a:rPr lang="vi-VN" sz="1800" b="0" dirty="0" smtClean="0"/>
              <a:t>lạ </a:t>
            </a:r>
            <a:r>
              <a:rPr lang="en-US" sz="1800" b="0" dirty="0" smtClean="0"/>
              <a:t>trong </a:t>
            </a:r>
            <a:r>
              <a:rPr lang="vi-VN" sz="1800" b="0" dirty="0" smtClean="0"/>
              <a:t>JavaScript, </a:t>
            </a:r>
            <a:r>
              <a:rPr lang="vi-VN" sz="1800" b="0" dirty="0"/>
              <a:t>đặc biệt là trong việc xử lý các hàm JavaScript bất đồng </a:t>
            </a:r>
            <a:r>
              <a:rPr lang="vi-VN" sz="1800" b="0" dirty="0" smtClean="0"/>
              <a:t>bộ </a:t>
            </a:r>
            <a:r>
              <a:rPr lang="vi-VN" sz="1800" b="0" dirty="0"/>
              <a:t>(như trong NodeJS chẳng hạn). Tuy nhiên, nếu lạm dụng quá nhiều các hàm callback mà không có phương pháp code đúng đắn sẽ dẫn đến tình trạng code của chúng ta cực kì phức tạp, cực kì khó </a:t>
            </a:r>
            <a:r>
              <a:rPr lang="vi-VN" sz="1800" b="0" dirty="0" smtClean="0"/>
              <a:t>đọc</a:t>
            </a:r>
            <a:r>
              <a:rPr lang="en-US" sz="1800" b="0" dirty="0" smtClean="0"/>
              <a:t> (callback hell, p</a:t>
            </a:r>
            <a:r>
              <a:rPr lang="en-US" sz="1800" b="0" dirty="0"/>
              <a:t>yramid of doom, </a:t>
            </a:r>
            <a:r>
              <a:rPr lang="en-US" sz="1800" b="0" dirty="0" smtClean="0"/>
              <a:t>hadouken)</a:t>
            </a:r>
            <a:r>
              <a:rPr lang="vi-VN" sz="1800" b="0" dirty="0" smtClean="0"/>
              <a:t>. </a:t>
            </a:r>
            <a:r>
              <a:rPr lang="vi-VN" sz="1800" b="0" dirty="0"/>
              <a:t>Hình dạng code khi ấy như sau:</a:t>
            </a:r>
            <a:endParaRPr lang="en-US" sz="1800" b="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570250"/>
            <a:ext cx="5379387" cy="3817872"/>
          </a:xfrm>
          <a:prstGeom prst="rect">
            <a:avLst/>
          </a:prstGeom>
        </p:spPr>
      </p:pic>
    </p:spTree>
    <p:extLst>
      <p:ext uri="{BB962C8B-B14F-4D97-AF65-F5344CB8AC3E}">
        <p14:creationId xmlns:p14="http://schemas.microsoft.com/office/powerpoint/2010/main" val="2533459724"/>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57200" y="2590800"/>
            <a:ext cx="914558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ja-JP" altLang="en-US" sz="1800" dirty="0" smtClean="0"/>
              <a:t>■ </a:t>
            </a:r>
            <a:r>
              <a:rPr lang="en-US" altLang="ja-JP" sz="1800" dirty="0" smtClean="0"/>
              <a:t>Promise </a:t>
            </a:r>
            <a:r>
              <a:rPr lang="en-US" altLang="ja-JP" sz="1800" dirty="0" err="1" smtClean="0"/>
              <a:t>là</a:t>
            </a:r>
            <a:r>
              <a:rPr lang="en-US" altLang="ja-JP" sz="1800" dirty="0" smtClean="0"/>
              <a:t> </a:t>
            </a:r>
            <a:r>
              <a:rPr lang="en-US" altLang="ja-JP" sz="1800" dirty="0" err="1" smtClean="0"/>
              <a:t>gì</a:t>
            </a:r>
            <a:r>
              <a:rPr lang="en-US" altLang="ja-JP" sz="1800" dirty="0" smtClean="0"/>
              <a:t>? </a:t>
            </a:r>
          </a:p>
          <a:p>
            <a:pPr eaLnBrk="1" hangingPunct="1">
              <a:spcBef>
                <a:spcPct val="50000"/>
              </a:spcBef>
              <a:defRPr/>
            </a:pPr>
            <a:r>
              <a:rPr lang="ja-JP" altLang="en-US" sz="1800" b="0" dirty="0" smtClean="0"/>
              <a:t> </a:t>
            </a:r>
            <a:r>
              <a:rPr lang="en-US" sz="1800" b="0" dirty="0"/>
              <a:t>Promise </a:t>
            </a:r>
            <a:r>
              <a:rPr lang="en-US" sz="1800" b="0" dirty="0" err="1"/>
              <a:t>sinh</a:t>
            </a:r>
            <a:r>
              <a:rPr lang="en-US" sz="1800" b="0" dirty="0"/>
              <a:t> </a:t>
            </a:r>
            <a:r>
              <a:rPr lang="en-US" sz="1800" b="0" dirty="0" err="1"/>
              <a:t>ra</a:t>
            </a:r>
            <a:r>
              <a:rPr lang="en-US" sz="1800" b="0" dirty="0"/>
              <a:t> </a:t>
            </a:r>
            <a:r>
              <a:rPr lang="en-US" sz="1800" b="0" dirty="0" err="1"/>
              <a:t>để</a:t>
            </a:r>
            <a:r>
              <a:rPr lang="en-US" sz="1800" b="0" dirty="0"/>
              <a:t> </a:t>
            </a:r>
            <a:r>
              <a:rPr lang="en-US" sz="1800" b="0" dirty="0" err="1"/>
              <a:t>xử</a:t>
            </a:r>
            <a:r>
              <a:rPr lang="en-US" sz="1800" b="0" dirty="0"/>
              <a:t> </a:t>
            </a:r>
            <a:r>
              <a:rPr lang="en-US" sz="1800" b="0" dirty="0" err="1"/>
              <a:t>lý</a:t>
            </a:r>
            <a:r>
              <a:rPr lang="en-US" sz="1800" b="0" dirty="0"/>
              <a:t> </a:t>
            </a:r>
            <a:r>
              <a:rPr lang="en-US" sz="1800" b="0" dirty="0" err="1"/>
              <a:t>kết</a:t>
            </a:r>
            <a:r>
              <a:rPr lang="en-US" sz="1800" b="0" dirty="0"/>
              <a:t> </a:t>
            </a:r>
            <a:r>
              <a:rPr lang="en-US" sz="1800" b="0" dirty="0" err="1"/>
              <a:t>quả</a:t>
            </a:r>
            <a:r>
              <a:rPr lang="en-US" sz="1800" b="0" dirty="0"/>
              <a:t> </a:t>
            </a:r>
            <a:r>
              <a:rPr lang="en-US" sz="1800" b="0" dirty="0" err="1"/>
              <a:t>của</a:t>
            </a:r>
            <a:r>
              <a:rPr lang="en-US" sz="1800" b="0" dirty="0"/>
              <a:t> </a:t>
            </a:r>
            <a:r>
              <a:rPr lang="en-US" sz="1800" b="0" dirty="0" err="1"/>
              <a:t>một</a:t>
            </a:r>
            <a:r>
              <a:rPr lang="en-US" sz="1800" b="0" dirty="0"/>
              <a:t> </a:t>
            </a:r>
            <a:r>
              <a:rPr lang="en-US" sz="1800" b="0" dirty="0" err="1"/>
              <a:t>hành</a:t>
            </a:r>
            <a:r>
              <a:rPr lang="en-US" sz="1800" b="0" dirty="0"/>
              <a:t> </a:t>
            </a:r>
            <a:r>
              <a:rPr lang="en-US" sz="1800" b="0" dirty="0" err="1"/>
              <a:t>động</a:t>
            </a:r>
            <a:r>
              <a:rPr lang="en-US" sz="1800" b="0" dirty="0"/>
              <a:t> </a:t>
            </a:r>
            <a:r>
              <a:rPr lang="en-US" sz="1800" b="0" dirty="0" err="1"/>
              <a:t>cụ</a:t>
            </a:r>
            <a:r>
              <a:rPr lang="en-US" sz="1800" b="0" dirty="0"/>
              <a:t> </a:t>
            </a:r>
            <a:r>
              <a:rPr lang="en-US" sz="1800" b="0" dirty="0" err="1"/>
              <a:t>thể</a:t>
            </a:r>
            <a:r>
              <a:rPr lang="en-US" sz="1800" b="0" dirty="0"/>
              <a:t>, </a:t>
            </a:r>
            <a:r>
              <a:rPr lang="en-US" sz="1800" b="0" dirty="0" err="1"/>
              <a:t>kết</a:t>
            </a:r>
            <a:r>
              <a:rPr lang="en-US" sz="1800" b="0" dirty="0"/>
              <a:t> </a:t>
            </a:r>
            <a:r>
              <a:rPr lang="en-US" sz="1800" b="0" dirty="0" err="1"/>
              <a:t>quả</a:t>
            </a:r>
            <a:r>
              <a:rPr lang="en-US" sz="1800" b="0" dirty="0"/>
              <a:t> </a:t>
            </a:r>
            <a:r>
              <a:rPr lang="en-US" sz="1800" b="0" dirty="0" err="1"/>
              <a:t>của</a:t>
            </a:r>
            <a:r>
              <a:rPr lang="en-US" sz="1800" b="0" dirty="0"/>
              <a:t> </a:t>
            </a:r>
            <a:r>
              <a:rPr lang="en-US" sz="1800" b="0" dirty="0" err="1"/>
              <a:t>mỗi</a:t>
            </a:r>
            <a:r>
              <a:rPr lang="en-US" sz="1800" b="0" dirty="0"/>
              <a:t> </a:t>
            </a:r>
            <a:r>
              <a:rPr lang="en-US" sz="1800" b="0" dirty="0" err="1"/>
              <a:t>hành</a:t>
            </a:r>
            <a:r>
              <a:rPr lang="en-US" sz="1800" b="0" dirty="0"/>
              <a:t> </a:t>
            </a:r>
            <a:r>
              <a:rPr lang="en-US" sz="1800" b="0" dirty="0" err="1"/>
              <a:t>động</a:t>
            </a:r>
            <a:r>
              <a:rPr lang="en-US" sz="1800" b="0" dirty="0"/>
              <a:t> </a:t>
            </a:r>
            <a:r>
              <a:rPr lang="en-US" sz="1800" b="0" dirty="0" err="1"/>
              <a:t>sẽ</a:t>
            </a:r>
            <a:r>
              <a:rPr lang="en-US" sz="1800" b="0" dirty="0"/>
              <a:t> </a:t>
            </a:r>
            <a:r>
              <a:rPr lang="en-US" sz="1800" b="0" dirty="0" err="1"/>
              <a:t>là</a:t>
            </a:r>
            <a:r>
              <a:rPr lang="en-US" sz="1800" b="0" dirty="0"/>
              <a:t> </a:t>
            </a:r>
            <a:r>
              <a:rPr lang="en-US" sz="1800" b="0" dirty="0" err="1"/>
              <a:t>thành</a:t>
            </a:r>
            <a:r>
              <a:rPr lang="en-US" sz="1800" b="0" dirty="0"/>
              <a:t> </a:t>
            </a:r>
            <a:r>
              <a:rPr lang="en-US" sz="1800" b="0" dirty="0" err="1"/>
              <a:t>công</a:t>
            </a:r>
            <a:r>
              <a:rPr lang="en-US" sz="1800" b="0" dirty="0"/>
              <a:t> </a:t>
            </a:r>
            <a:r>
              <a:rPr lang="en-US" sz="1800" b="0" dirty="0" err="1"/>
              <a:t>hoặc</a:t>
            </a:r>
            <a:r>
              <a:rPr lang="en-US" sz="1800" b="0" dirty="0"/>
              <a:t> </a:t>
            </a:r>
            <a:r>
              <a:rPr lang="en-US" sz="1800" b="0" dirty="0" err="1"/>
              <a:t>thất</a:t>
            </a:r>
            <a:r>
              <a:rPr lang="en-US" sz="1800" b="0" dirty="0"/>
              <a:t> </a:t>
            </a:r>
            <a:r>
              <a:rPr lang="en-US" sz="1800" b="0" dirty="0" err="1"/>
              <a:t>bại</a:t>
            </a:r>
            <a:r>
              <a:rPr lang="en-US" sz="1800" b="0" dirty="0"/>
              <a:t> </a:t>
            </a:r>
            <a:r>
              <a:rPr lang="en-US" sz="1800" b="0" dirty="0" err="1"/>
              <a:t>và</a:t>
            </a:r>
            <a:r>
              <a:rPr lang="en-US" sz="1800" b="0" dirty="0"/>
              <a:t> Promise </a:t>
            </a:r>
            <a:r>
              <a:rPr lang="en-US" sz="1800" b="0" dirty="0" err="1"/>
              <a:t>sẽ</a:t>
            </a:r>
            <a:r>
              <a:rPr lang="en-US" sz="1800" b="0" dirty="0"/>
              <a:t> </a:t>
            </a:r>
            <a:r>
              <a:rPr lang="en-US" sz="1800" b="0" dirty="0" err="1"/>
              <a:t>giúp</a:t>
            </a:r>
            <a:r>
              <a:rPr lang="en-US" sz="1800" b="0" dirty="0"/>
              <a:t> </a:t>
            </a:r>
            <a:r>
              <a:rPr lang="en-US" sz="1800" b="0" dirty="0" err="1"/>
              <a:t>chúng</a:t>
            </a:r>
            <a:r>
              <a:rPr lang="en-US" sz="1800" b="0" dirty="0"/>
              <a:t> ta </a:t>
            </a:r>
            <a:r>
              <a:rPr lang="en-US" sz="1800" b="0" dirty="0" err="1"/>
              <a:t>giải</a:t>
            </a:r>
            <a:r>
              <a:rPr lang="en-US" sz="1800" b="0" dirty="0"/>
              <a:t> </a:t>
            </a:r>
            <a:r>
              <a:rPr lang="en-US" sz="1800" b="0" dirty="0" err="1"/>
              <a:t>quyết</a:t>
            </a:r>
            <a:r>
              <a:rPr lang="en-US" sz="1800" b="0" dirty="0"/>
              <a:t> </a:t>
            </a:r>
            <a:r>
              <a:rPr lang="en-US" sz="1800" b="0" dirty="0" err="1"/>
              <a:t>câu</a:t>
            </a:r>
            <a:r>
              <a:rPr lang="en-US" sz="1800" b="0" dirty="0"/>
              <a:t> </a:t>
            </a:r>
            <a:r>
              <a:rPr lang="en-US" sz="1800" b="0" dirty="0" err="1"/>
              <a:t>hỏi</a:t>
            </a:r>
            <a:r>
              <a:rPr lang="en-US" sz="1800" b="0" dirty="0"/>
              <a:t> "</a:t>
            </a:r>
            <a:r>
              <a:rPr lang="en-US" sz="1800" b="0" i="1" dirty="0" err="1"/>
              <a:t>Nếu</a:t>
            </a:r>
            <a:r>
              <a:rPr lang="en-US" sz="1800" b="0" i="1" dirty="0"/>
              <a:t> </a:t>
            </a:r>
            <a:r>
              <a:rPr lang="en-US" sz="1800" b="0" i="1" dirty="0" err="1"/>
              <a:t>thành</a:t>
            </a:r>
            <a:r>
              <a:rPr lang="en-US" sz="1800" b="0" i="1" dirty="0"/>
              <a:t> </a:t>
            </a:r>
            <a:r>
              <a:rPr lang="en-US" sz="1800" b="0" i="1" dirty="0" err="1"/>
              <a:t>công</a:t>
            </a:r>
            <a:r>
              <a:rPr lang="en-US" sz="1800" b="0" i="1" dirty="0"/>
              <a:t> </a:t>
            </a:r>
            <a:r>
              <a:rPr lang="en-US" sz="1800" b="0" i="1" dirty="0" err="1"/>
              <a:t>thì</a:t>
            </a:r>
            <a:r>
              <a:rPr lang="en-US" sz="1800" b="0" i="1" dirty="0"/>
              <a:t> </a:t>
            </a:r>
            <a:r>
              <a:rPr lang="en-US" sz="1800" b="0" i="1" dirty="0" err="1"/>
              <a:t>làm</a:t>
            </a:r>
            <a:r>
              <a:rPr lang="en-US" sz="1800" b="0" i="1" dirty="0"/>
              <a:t> </a:t>
            </a:r>
            <a:r>
              <a:rPr lang="en-US" sz="1800" b="0" i="1" dirty="0" err="1"/>
              <a:t>gì</a:t>
            </a:r>
            <a:r>
              <a:rPr lang="en-US" sz="1800" b="0" i="1" dirty="0"/>
              <a:t>? </a:t>
            </a:r>
            <a:r>
              <a:rPr lang="en-US" sz="1800" b="0" i="1" dirty="0" err="1"/>
              <a:t>Nếu</a:t>
            </a:r>
            <a:r>
              <a:rPr lang="en-US" sz="1800" b="0" i="1" dirty="0"/>
              <a:t> </a:t>
            </a:r>
            <a:r>
              <a:rPr lang="en-US" sz="1800" b="0" i="1" dirty="0" err="1"/>
              <a:t>thất</a:t>
            </a:r>
            <a:r>
              <a:rPr lang="en-US" sz="1800" b="0" i="1" dirty="0"/>
              <a:t> </a:t>
            </a:r>
            <a:r>
              <a:rPr lang="en-US" sz="1800" b="0" i="1" dirty="0" err="1"/>
              <a:t>bại</a:t>
            </a:r>
            <a:r>
              <a:rPr lang="en-US" sz="1800" b="0" i="1" dirty="0"/>
              <a:t> </a:t>
            </a:r>
            <a:r>
              <a:rPr lang="en-US" sz="1800" b="0" i="1" dirty="0" err="1"/>
              <a:t>thì</a:t>
            </a:r>
            <a:r>
              <a:rPr lang="en-US" sz="1800" b="0" i="1" dirty="0"/>
              <a:t> </a:t>
            </a:r>
            <a:r>
              <a:rPr lang="en-US" sz="1800" b="0" i="1" dirty="0" err="1"/>
              <a:t>làm</a:t>
            </a:r>
            <a:r>
              <a:rPr lang="en-US" sz="1800" b="0" i="1" dirty="0"/>
              <a:t> </a:t>
            </a:r>
            <a:r>
              <a:rPr lang="en-US" sz="1800" b="0" i="1" dirty="0" err="1"/>
              <a:t>gì</a:t>
            </a:r>
            <a:r>
              <a:rPr lang="en-US" sz="1800" b="0" i="1" dirty="0" smtClean="0"/>
              <a:t>?</a:t>
            </a:r>
            <a:r>
              <a:rPr lang="en-US" sz="1800" b="0" dirty="0" smtClean="0"/>
              <a:t>".</a:t>
            </a:r>
          </a:p>
        </p:txBody>
      </p:sp>
      <p:sp>
        <p:nvSpPr>
          <p:cNvPr id="5" name="Text Box 3"/>
          <p:cNvSpPr txBox="1">
            <a:spLocks noChangeArrowheads="1"/>
          </p:cNvSpPr>
          <p:nvPr/>
        </p:nvSpPr>
        <p:spPr bwMode="auto">
          <a:xfrm>
            <a:off x="725965" y="990600"/>
            <a:ext cx="9145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marL="285750" indent="-285750" eaLnBrk="1" hangingPunct="1">
              <a:spcBef>
                <a:spcPct val="50000"/>
              </a:spcBef>
              <a:buFont typeface="Wingdings" panose="05000000000000000000" pitchFamily="2" charset="2"/>
              <a:buChar char="Ø"/>
              <a:defRPr/>
            </a:pPr>
            <a:r>
              <a:rPr lang="en-US" sz="1800" b="0" dirty="0" smtClean="0"/>
              <a:t>Để giải quyết vấn đề này, chúng ta sử dụng Promise.</a:t>
            </a:r>
          </a:p>
        </p:txBody>
      </p:sp>
    </p:spTree>
    <p:extLst>
      <p:ext uri="{BB962C8B-B14F-4D97-AF65-F5344CB8AC3E}">
        <p14:creationId xmlns:p14="http://schemas.microsoft.com/office/powerpoint/2010/main" val="398757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575" y="838200"/>
            <a:ext cx="9623425" cy="4991100"/>
          </a:xfrm>
        </p:spPr>
        <p:txBody>
          <a:bodyPr/>
          <a:lstStyle/>
          <a:p>
            <a:r>
              <a:rPr lang="en-US" sz="1800" dirty="0"/>
              <a:t>Promise là một đối tượng được sử dụng trong các xử lý bất đồng bộ, đại diện cho một thao tác chưa hoàn thành, đang đợi kết quả trong tương lai.  Một đối tượng Promise có thể có một trong ba trạng thái:</a:t>
            </a:r>
          </a:p>
          <a:p>
            <a:pPr lvl="1">
              <a:buFont typeface="Wingdings" panose="05000000000000000000" pitchFamily="2" charset="2"/>
              <a:buChar char="Ø"/>
            </a:pPr>
            <a:endParaRPr lang="en-US" sz="1500" dirty="0"/>
          </a:p>
          <a:p>
            <a:pPr lvl="1">
              <a:buFont typeface="Wingdings" panose="05000000000000000000" pitchFamily="2" charset="2"/>
              <a:buChar char="Ø"/>
            </a:pPr>
            <a:r>
              <a:rPr lang="en-US" sz="1500" b="1" dirty="0" smtClean="0"/>
              <a:t>Fulfilled</a:t>
            </a:r>
            <a:r>
              <a:rPr lang="en-US" sz="1500" dirty="0"/>
              <a:t> Hành động xử lý xong và thành công</a:t>
            </a:r>
          </a:p>
          <a:p>
            <a:pPr lvl="1">
              <a:buFont typeface="Wingdings" panose="05000000000000000000" pitchFamily="2" charset="2"/>
              <a:buChar char="Ø"/>
            </a:pPr>
            <a:r>
              <a:rPr lang="en-US" sz="1500" b="1" dirty="0"/>
              <a:t>Rejected</a:t>
            </a:r>
            <a:r>
              <a:rPr lang="en-US" sz="1500" dirty="0"/>
              <a:t> Hành động xử lý xong và thất bại</a:t>
            </a:r>
          </a:p>
          <a:p>
            <a:pPr lvl="1">
              <a:buFont typeface="Wingdings" panose="05000000000000000000" pitchFamily="2" charset="2"/>
              <a:buChar char="Ø"/>
            </a:pPr>
            <a:r>
              <a:rPr lang="en-US" sz="1500" b="1" dirty="0"/>
              <a:t>Pending</a:t>
            </a:r>
            <a:r>
              <a:rPr lang="en-US" sz="1500" dirty="0"/>
              <a:t> Hành động đang chờ xử lý hoặc bị từ </a:t>
            </a:r>
            <a:r>
              <a:rPr lang="en-US" sz="1500" dirty="0" smtClean="0"/>
              <a:t>chối</a:t>
            </a:r>
          </a:p>
          <a:p>
            <a:pPr marL="419100" lvl="1" indent="0">
              <a:buNone/>
            </a:pPr>
            <a:endParaRPr lang="en-US" sz="1800" dirty="0"/>
          </a:p>
          <a:p>
            <a:r>
              <a:rPr lang="en-US" sz="1800" dirty="0"/>
              <a:t>Trong đó hai trạng thái </a:t>
            </a:r>
            <a:r>
              <a:rPr lang="en-US" sz="1800" b="1" dirty="0"/>
              <a:t>Reject</a:t>
            </a:r>
            <a:r>
              <a:rPr lang="en-US" sz="1800" dirty="0"/>
              <a:t> và </a:t>
            </a:r>
            <a:r>
              <a:rPr lang="en-US" sz="1800" b="1" dirty="0"/>
              <a:t>Fulfilled</a:t>
            </a:r>
            <a:r>
              <a:rPr lang="en-US" sz="1800" dirty="0"/>
              <a:t> ta gọi là </a:t>
            </a:r>
            <a:r>
              <a:rPr lang="en-US" sz="1800" b="1" dirty="0"/>
              <a:t>Settled</a:t>
            </a:r>
            <a:r>
              <a:rPr lang="en-US" sz="1800" dirty="0"/>
              <a:t>, tức là đã xử lý xong.</a:t>
            </a:r>
          </a:p>
        </p:txBody>
      </p:sp>
      <p:pic>
        <p:nvPicPr>
          <p:cNvPr id="4" name="Picture 3" descr="http://freetuts.net/upload/tut_post/images/2016/03/12/620/promise-javascript-status.jpg"/>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86572"/>
            <a:ext cx="3657600" cy="1942728"/>
          </a:xfrm>
          <a:prstGeom prst="rect">
            <a:avLst/>
          </a:prstGeom>
          <a:noFill/>
          <a:ln>
            <a:noFill/>
          </a:ln>
        </p:spPr>
      </p:pic>
    </p:spTree>
    <p:extLst>
      <p:ext uri="{BB962C8B-B14F-4D97-AF65-F5344CB8AC3E}">
        <p14:creationId xmlns:p14="http://schemas.microsoft.com/office/powerpoint/2010/main" val="94161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41474" y="549207"/>
            <a:ext cx="9145588"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ja-JP" altLang="en-US" sz="1800" dirty="0" smtClean="0"/>
              <a:t>■ </a:t>
            </a:r>
            <a:r>
              <a:rPr lang="en-US" altLang="ja-JP" sz="1800" dirty="0" err="1" smtClean="0"/>
              <a:t>Làm</a:t>
            </a:r>
            <a:r>
              <a:rPr lang="en-US" altLang="ja-JP" sz="1800" dirty="0" smtClean="0"/>
              <a:t> </a:t>
            </a:r>
            <a:r>
              <a:rPr lang="en-US" altLang="ja-JP" sz="1800" dirty="0" err="1" smtClean="0"/>
              <a:t>thế</a:t>
            </a:r>
            <a:r>
              <a:rPr lang="en-US" altLang="ja-JP" sz="1800" dirty="0" smtClean="0"/>
              <a:t> </a:t>
            </a:r>
            <a:r>
              <a:rPr lang="en-US" altLang="ja-JP" sz="1800" dirty="0" err="1" smtClean="0"/>
              <a:t>nào</a:t>
            </a:r>
            <a:r>
              <a:rPr lang="en-US" altLang="ja-JP" sz="1800" dirty="0" smtClean="0"/>
              <a:t> </a:t>
            </a:r>
            <a:r>
              <a:rPr lang="en-US" altLang="ja-JP" sz="1800" dirty="0" err="1" smtClean="0"/>
              <a:t>để</a:t>
            </a:r>
            <a:r>
              <a:rPr lang="en-US" altLang="ja-JP" sz="1800" dirty="0" smtClean="0"/>
              <a:t> </a:t>
            </a:r>
            <a:r>
              <a:rPr lang="en-US" altLang="ja-JP" sz="1800" dirty="0" err="1" smtClean="0"/>
              <a:t>tạo</a:t>
            </a:r>
            <a:r>
              <a:rPr lang="en-US" altLang="ja-JP" sz="1800" dirty="0" smtClean="0"/>
              <a:t> promise ?</a:t>
            </a:r>
          </a:p>
          <a:p>
            <a:pPr eaLnBrk="1" hangingPunct="1">
              <a:spcBef>
                <a:spcPct val="50000"/>
              </a:spcBef>
              <a:defRPr/>
            </a:pPr>
            <a:endParaRPr lang="en-US" altLang="ja-JP" sz="1800" dirty="0"/>
          </a:p>
          <a:p>
            <a:pPr eaLnBrk="1" hangingPunct="1">
              <a:spcBef>
                <a:spcPct val="50000"/>
              </a:spcBef>
              <a:defRPr/>
            </a:pPr>
            <a:r>
              <a:rPr lang="en-US" altLang="ja-JP" sz="1800" b="0" dirty="0" smtClean="0"/>
              <a:t>Để tạo promise, ta dùng phương thức </a:t>
            </a:r>
            <a:endParaRPr lang="vi-VN" altLang="ja-JP" sz="1800" b="0" dirty="0" smtClean="0"/>
          </a:p>
          <a:p>
            <a:pPr eaLnBrk="1" hangingPunct="1">
              <a:spcBef>
                <a:spcPct val="50000"/>
              </a:spcBef>
              <a:defRPr/>
            </a:pPr>
            <a:r>
              <a:rPr lang="en-US" sz="1800" dirty="0" smtClean="0"/>
              <a:t>	</a:t>
            </a:r>
            <a:endParaRPr lang="en-US" sz="1800" dirty="0"/>
          </a:p>
        </p:txBody>
      </p:sp>
      <p:sp>
        <p:nvSpPr>
          <p:cNvPr id="4" name="Rectangle 17"/>
          <p:cNvSpPr>
            <a:spLocks noChangeArrowheads="1"/>
          </p:cNvSpPr>
          <p:nvPr/>
        </p:nvSpPr>
        <p:spPr bwMode="auto">
          <a:xfrm>
            <a:off x="150813" y="-100013"/>
            <a:ext cx="1552970" cy="53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altLang="ja-JP" sz="2900" dirty="0" smtClean="0">
                <a:solidFill>
                  <a:srgbClr val="009900"/>
                </a:solidFill>
                <a:latin typeface="ＭＳ Ｐゴシック" pitchFamily="50" charset="-128"/>
              </a:rPr>
              <a:t> Promise</a:t>
            </a: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sp>
        <p:nvSpPr>
          <p:cNvPr id="6" name="Text Box 3"/>
          <p:cNvSpPr txBox="1">
            <a:spLocks noChangeArrowheads="1"/>
          </p:cNvSpPr>
          <p:nvPr/>
        </p:nvSpPr>
        <p:spPr bwMode="auto">
          <a:xfrm>
            <a:off x="457200" y="3031933"/>
            <a:ext cx="91240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en-US" sz="1800" b="0" dirty="0" err="1" smtClean="0"/>
              <a:t>Trong</a:t>
            </a:r>
            <a:r>
              <a:rPr lang="en-US" sz="1800" b="0" dirty="0" smtClean="0"/>
              <a:t> </a:t>
            </a:r>
            <a:r>
              <a:rPr lang="en-US" sz="1800" b="0" dirty="0" err="1" smtClean="0"/>
              <a:t>đó</a:t>
            </a:r>
            <a:r>
              <a:rPr lang="en-US" sz="1800" b="0" dirty="0" smtClean="0"/>
              <a:t>, callback </a:t>
            </a:r>
            <a:r>
              <a:rPr lang="en-US" sz="1800" b="0" dirty="0" err="1" smtClean="0"/>
              <a:t>là</a:t>
            </a:r>
            <a:r>
              <a:rPr lang="en-US" sz="1800" b="0" dirty="0" smtClean="0"/>
              <a:t> 1 function </a:t>
            </a:r>
            <a:r>
              <a:rPr lang="en-US" sz="1800" b="0" dirty="0" err="1" smtClean="0"/>
              <a:t>có</a:t>
            </a:r>
            <a:r>
              <a:rPr lang="en-US" sz="1800" b="0" dirty="0" smtClean="0"/>
              <a:t> 2 </a:t>
            </a:r>
            <a:r>
              <a:rPr lang="en-US" sz="1800" b="0" dirty="0" err="1" smtClean="0"/>
              <a:t>tham</a:t>
            </a:r>
            <a:r>
              <a:rPr lang="en-US" sz="1800" b="0" dirty="0" smtClean="0"/>
              <a:t> </a:t>
            </a:r>
            <a:r>
              <a:rPr lang="en-US" sz="1800" b="0" dirty="0" err="1" smtClean="0"/>
              <a:t>số</a:t>
            </a:r>
            <a:r>
              <a:rPr lang="en-US" sz="1800" b="0" dirty="0" smtClean="0"/>
              <a:t> </a:t>
            </a:r>
            <a:r>
              <a:rPr lang="en-US" sz="1800" b="0" dirty="0" err="1" smtClean="0"/>
              <a:t>truyền</a:t>
            </a:r>
            <a:r>
              <a:rPr lang="en-US" sz="1800" b="0" dirty="0" smtClean="0"/>
              <a:t> </a:t>
            </a:r>
            <a:r>
              <a:rPr lang="en-US" sz="1800" b="0" dirty="0" err="1" smtClean="0"/>
              <a:t>vào</a:t>
            </a:r>
            <a:r>
              <a:rPr lang="en-US" sz="1800" b="0" dirty="0"/>
              <a:t> </a:t>
            </a:r>
            <a:r>
              <a:rPr lang="en-US" sz="1800" b="0" dirty="0" err="1" smtClean="0"/>
              <a:t>là</a:t>
            </a:r>
            <a:r>
              <a:rPr lang="en-US" sz="1800" b="0" dirty="0" smtClean="0"/>
              <a:t> resolve </a:t>
            </a:r>
            <a:r>
              <a:rPr lang="en-US" sz="1800" b="0" dirty="0" err="1" smtClean="0"/>
              <a:t>và</a:t>
            </a:r>
            <a:r>
              <a:rPr lang="en-US" sz="1800" b="0" dirty="0"/>
              <a:t> reject</a:t>
            </a:r>
            <a:r>
              <a:rPr lang="en-US" sz="1800" dirty="0" smtClean="0"/>
              <a:t>	</a:t>
            </a:r>
            <a:endParaRPr lang="en-US" sz="1800" b="0" dirty="0"/>
          </a:p>
        </p:txBody>
      </p:sp>
      <p:sp>
        <p:nvSpPr>
          <p:cNvPr id="7" name="TextBox 6"/>
          <p:cNvSpPr txBox="1"/>
          <p:nvPr/>
        </p:nvSpPr>
        <p:spPr>
          <a:xfrm>
            <a:off x="457200" y="4038600"/>
            <a:ext cx="7086600" cy="923330"/>
          </a:xfrm>
          <a:prstGeom prst="rect">
            <a:avLst/>
          </a:prstGeom>
          <a:noFill/>
        </p:spPr>
        <p:txBody>
          <a:bodyPr wrap="square" rtlCol="0">
            <a:spAutoFit/>
          </a:bodyPr>
          <a:lstStyle/>
          <a:p>
            <a:pPr marL="285750" indent="-285750">
              <a:buFontTx/>
              <a:buChar char="-"/>
            </a:pPr>
            <a:r>
              <a:rPr lang="en-US" sz="1800" b="0" dirty="0" smtClean="0"/>
              <a:t>resolve </a:t>
            </a:r>
            <a:r>
              <a:rPr lang="en-US" sz="1800" b="0" dirty="0" err="1"/>
              <a:t>là</a:t>
            </a:r>
            <a:r>
              <a:rPr lang="en-US" sz="1800" b="0" dirty="0"/>
              <a:t> </a:t>
            </a:r>
            <a:r>
              <a:rPr lang="en-US" sz="1800" b="0" dirty="0" err="1"/>
              <a:t>một</a:t>
            </a:r>
            <a:r>
              <a:rPr lang="en-US" sz="1800" b="0" dirty="0"/>
              <a:t> </a:t>
            </a:r>
            <a:r>
              <a:rPr lang="en-US" sz="1800" b="0" dirty="0" err="1"/>
              <a:t>hàm</a:t>
            </a:r>
            <a:r>
              <a:rPr lang="en-US" sz="1800" b="0" dirty="0"/>
              <a:t> callback </a:t>
            </a:r>
            <a:r>
              <a:rPr lang="en-US" sz="1800" b="0" dirty="0" err="1"/>
              <a:t>xử</a:t>
            </a:r>
            <a:r>
              <a:rPr lang="en-US" sz="1800" b="0" dirty="0"/>
              <a:t> </a:t>
            </a:r>
            <a:r>
              <a:rPr lang="en-US" sz="1800" b="0" dirty="0" err="1"/>
              <a:t>lý</a:t>
            </a:r>
            <a:r>
              <a:rPr lang="en-US" sz="1800" b="0" dirty="0"/>
              <a:t> </a:t>
            </a:r>
            <a:r>
              <a:rPr lang="en-US" sz="1800" b="0" dirty="0" err="1"/>
              <a:t>cho</a:t>
            </a:r>
            <a:r>
              <a:rPr lang="en-US" sz="1800" b="0" dirty="0"/>
              <a:t> </a:t>
            </a:r>
            <a:r>
              <a:rPr lang="en-US" sz="1800" b="0" dirty="0" err="1"/>
              <a:t>hành</a:t>
            </a:r>
            <a:r>
              <a:rPr lang="en-US" sz="1800" b="0" dirty="0"/>
              <a:t> </a:t>
            </a:r>
            <a:r>
              <a:rPr lang="en-US" sz="1800" b="0" dirty="0" err="1"/>
              <a:t>động</a:t>
            </a:r>
            <a:r>
              <a:rPr lang="en-US" sz="1800" b="0" dirty="0"/>
              <a:t> </a:t>
            </a:r>
            <a:r>
              <a:rPr lang="en-US" sz="1800" b="0" dirty="0" err="1"/>
              <a:t>thành</a:t>
            </a:r>
            <a:r>
              <a:rPr lang="en-US" sz="1800" b="0" dirty="0"/>
              <a:t> </a:t>
            </a:r>
            <a:r>
              <a:rPr lang="en-US" sz="1800" b="0" dirty="0" err="1" smtClean="0"/>
              <a:t>công</a:t>
            </a:r>
            <a:endParaRPr lang="en-US" sz="1800" b="0" dirty="0" smtClean="0"/>
          </a:p>
          <a:p>
            <a:pPr marL="285750" indent="-285750">
              <a:buFontTx/>
              <a:buChar char="-"/>
            </a:pPr>
            <a:endParaRPr lang="en-US" sz="1800" b="0" dirty="0" smtClean="0"/>
          </a:p>
          <a:p>
            <a:pPr marL="285750" indent="-285750">
              <a:buFontTx/>
              <a:buChar char="-"/>
            </a:pPr>
            <a:r>
              <a:rPr lang="en-US" sz="1800" b="0" dirty="0" smtClean="0"/>
              <a:t>reject </a:t>
            </a:r>
            <a:r>
              <a:rPr lang="en-US" sz="1800" b="0" dirty="0"/>
              <a:t>là một hàm callback xử lý cho hành động thất bại.</a:t>
            </a:r>
            <a:endParaRPr lang="en-US" sz="1800" b="0" dirty="0" smtClean="0"/>
          </a:p>
        </p:txBody>
      </p:sp>
      <p:pic>
        <p:nvPicPr>
          <p:cNvPr id="2" name="Picture 1"/>
          <p:cNvPicPr>
            <a:picLocks noChangeAspect="1"/>
          </p:cNvPicPr>
          <p:nvPr/>
        </p:nvPicPr>
        <p:blipFill>
          <a:blip r:embed="rId2"/>
          <a:stretch>
            <a:fillRect/>
          </a:stretch>
        </p:blipFill>
        <p:spPr>
          <a:xfrm>
            <a:off x="1905000" y="2130398"/>
            <a:ext cx="4971259" cy="459129"/>
          </a:xfrm>
          <a:prstGeom prst="rect">
            <a:avLst/>
          </a:prstGeom>
        </p:spPr>
      </p:pic>
    </p:spTree>
    <p:extLst>
      <p:ext uri="{BB962C8B-B14F-4D97-AF65-F5344CB8AC3E}">
        <p14:creationId xmlns:p14="http://schemas.microsoft.com/office/powerpoint/2010/main" val="296302919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150813" y="466912"/>
            <a:ext cx="9145588"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ja-JP" altLang="en-US" sz="1800" dirty="0" smtClean="0"/>
              <a:t>■ </a:t>
            </a:r>
            <a:r>
              <a:rPr lang="en-US" altLang="ja-JP" sz="1800" dirty="0" err="1" smtClean="0"/>
              <a:t>Thenable</a:t>
            </a:r>
            <a:r>
              <a:rPr lang="en-US" altLang="ja-JP" sz="1800" dirty="0" smtClean="0"/>
              <a:t> </a:t>
            </a:r>
            <a:r>
              <a:rPr lang="en-US" altLang="ja-JP" sz="1800" dirty="0" err="1" smtClean="0"/>
              <a:t>trong</a:t>
            </a:r>
            <a:r>
              <a:rPr lang="en-US" altLang="ja-JP" sz="1800" dirty="0" smtClean="0"/>
              <a:t> promise </a:t>
            </a:r>
            <a:r>
              <a:rPr lang="en-US" altLang="ja-JP" sz="1800" dirty="0" err="1" smtClean="0"/>
              <a:t>là</a:t>
            </a:r>
            <a:r>
              <a:rPr lang="en-US" altLang="ja-JP" sz="1800" dirty="0" smtClean="0"/>
              <a:t> </a:t>
            </a:r>
            <a:r>
              <a:rPr lang="en-US" altLang="ja-JP" sz="1800" dirty="0" err="1" smtClean="0"/>
              <a:t>gì</a:t>
            </a:r>
            <a:r>
              <a:rPr lang="en-US" altLang="ja-JP" sz="1800" dirty="0"/>
              <a:t>?</a:t>
            </a:r>
            <a:r>
              <a:rPr lang="en-US" altLang="ja-JP" sz="1800" dirty="0" smtClean="0"/>
              <a:t>	</a:t>
            </a:r>
            <a:endParaRPr lang="en-US" altLang="ja-JP" sz="1800" b="0" dirty="0" smtClean="0">
              <a:latin typeface="+mn-ea"/>
              <a:ea typeface="+mn-ea"/>
              <a:sym typeface="Wingdings" panose="05000000000000000000" pitchFamily="2" charset="2"/>
            </a:endParaRPr>
          </a:p>
          <a:p>
            <a:pPr eaLnBrk="1" hangingPunct="1">
              <a:spcBef>
                <a:spcPct val="50000"/>
              </a:spcBef>
              <a:defRPr/>
            </a:pPr>
            <a:endParaRPr lang="en-US" altLang="ja-JP" sz="1800" dirty="0" smtClean="0"/>
          </a:p>
        </p:txBody>
      </p:sp>
      <p:sp>
        <p:nvSpPr>
          <p:cNvPr id="4" name="Rectangle 17"/>
          <p:cNvSpPr>
            <a:spLocks noChangeArrowheads="1"/>
          </p:cNvSpPr>
          <p:nvPr/>
        </p:nvSpPr>
        <p:spPr bwMode="auto">
          <a:xfrm>
            <a:off x="150813" y="-100013"/>
            <a:ext cx="4951336" cy="57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altLang="ja-JP" sz="2900" dirty="0" smtClean="0">
                <a:solidFill>
                  <a:srgbClr val="00B050"/>
                </a:solidFill>
                <a:latin typeface="ＭＳ Ｐゴシック" pitchFamily="50" charset="-128"/>
              </a:rPr>
              <a:t> </a:t>
            </a:r>
            <a:r>
              <a:rPr lang="en-US" altLang="ja-JP" sz="3200" dirty="0" err="1">
                <a:solidFill>
                  <a:srgbClr val="00B050"/>
                </a:solidFill>
              </a:rPr>
              <a:t>Thenable</a:t>
            </a:r>
            <a:r>
              <a:rPr lang="en-US" altLang="ja-JP" sz="3200" dirty="0">
                <a:solidFill>
                  <a:srgbClr val="00B050"/>
                </a:solidFill>
              </a:rPr>
              <a:t> </a:t>
            </a:r>
            <a:r>
              <a:rPr lang="en-US" altLang="ja-JP" sz="3200" dirty="0" err="1">
                <a:solidFill>
                  <a:srgbClr val="00B050"/>
                </a:solidFill>
              </a:rPr>
              <a:t>trong</a:t>
            </a:r>
            <a:r>
              <a:rPr lang="en-US" altLang="ja-JP" sz="3200" dirty="0">
                <a:solidFill>
                  <a:srgbClr val="00B050"/>
                </a:solidFill>
              </a:rPr>
              <a:t> </a:t>
            </a:r>
            <a:r>
              <a:rPr lang="en-US" altLang="ja-JP" sz="3200" dirty="0" smtClean="0">
                <a:solidFill>
                  <a:srgbClr val="00B050"/>
                </a:solidFill>
              </a:rPr>
              <a:t>promise</a:t>
            </a:r>
            <a:endParaRPr lang="en-US" altLang="ja-JP" sz="3200" b="0" dirty="0">
              <a:solidFill>
                <a:srgbClr val="00B050"/>
              </a:solidFill>
              <a:latin typeface="+mn-ea"/>
              <a:sym typeface="Wingdings" panose="05000000000000000000" pitchFamily="2" charset="2"/>
            </a:endParaRP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sp>
        <p:nvSpPr>
          <p:cNvPr id="6" name="Text Box 3"/>
          <p:cNvSpPr txBox="1">
            <a:spLocks noChangeArrowheads="1"/>
          </p:cNvSpPr>
          <p:nvPr/>
        </p:nvSpPr>
        <p:spPr bwMode="auto">
          <a:xfrm>
            <a:off x="150813" y="1251742"/>
            <a:ext cx="91455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en-US" altLang="ja-JP" sz="1800" b="0" dirty="0" err="1" smtClean="0"/>
              <a:t>Thenable</a:t>
            </a:r>
            <a:r>
              <a:rPr lang="en-US" altLang="ja-JP" sz="1800" b="0" dirty="0" smtClean="0"/>
              <a:t> </a:t>
            </a:r>
            <a:r>
              <a:rPr lang="vi-VN" altLang="ja-JP" sz="1800" b="0" dirty="0"/>
              <a:t>là một phương thức ghi nhận kết quả của trạng thái (thành công hoặc thất bại) mà ta khai báo ở </a:t>
            </a:r>
            <a:r>
              <a:rPr lang="en-US" altLang="ja-JP" sz="1800" b="0" dirty="0"/>
              <a:t> </a:t>
            </a:r>
            <a:r>
              <a:rPr lang="en-US" altLang="ja-JP" sz="1800" b="0" dirty="0" smtClean="0">
                <a:solidFill>
                  <a:srgbClr val="FF0000"/>
                </a:solidFill>
              </a:rPr>
              <a:t>resolve</a:t>
            </a:r>
            <a:r>
              <a:rPr lang="en-US" altLang="ja-JP" sz="1800" b="0" dirty="0" smtClean="0"/>
              <a:t> </a:t>
            </a:r>
            <a:r>
              <a:rPr lang="en-US" altLang="ja-JP" sz="1800" b="0" dirty="0" err="1"/>
              <a:t>và</a:t>
            </a:r>
            <a:r>
              <a:rPr lang="en-US" altLang="ja-JP" sz="1800" b="0" dirty="0" smtClean="0"/>
              <a:t> </a:t>
            </a:r>
            <a:r>
              <a:rPr lang="en-US" altLang="ja-JP" sz="1800" b="0" dirty="0" smtClean="0">
                <a:solidFill>
                  <a:srgbClr val="FF0000"/>
                </a:solidFill>
              </a:rPr>
              <a:t>reject</a:t>
            </a:r>
            <a:r>
              <a:rPr lang="en-US" altLang="ja-JP" sz="1800" b="0" dirty="0" smtClean="0"/>
              <a:t>. </a:t>
            </a:r>
            <a:r>
              <a:rPr lang="en-US" altLang="ja-JP" sz="1800" b="0" dirty="0" err="1" smtClean="0"/>
              <a:t>Nó</a:t>
            </a:r>
            <a:r>
              <a:rPr lang="en-US" altLang="ja-JP" sz="1800" b="0" dirty="0" smtClean="0"/>
              <a:t> </a:t>
            </a:r>
            <a:r>
              <a:rPr lang="en-US" altLang="ja-JP" sz="1800" b="0" dirty="0" err="1"/>
              <a:t>có</a:t>
            </a:r>
            <a:r>
              <a:rPr lang="en-US" altLang="ja-JP" sz="1800" b="0" dirty="0"/>
              <a:t> </a:t>
            </a:r>
            <a:r>
              <a:rPr lang="en-US" altLang="ja-JP" sz="1800" b="0" dirty="0" err="1"/>
              <a:t>hai</a:t>
            </a:r>
            <a:r>
              <a:rPr lang="en-US" altLang="ja-JP" sz="1800" b="0" dirty="0"/>
              <a:t> </a:t>
            </a:r>
            <a:r>
              <a:rPr lang="en-US" altLang="ja-JP" sz="1800" b="0" dirty="0" err="1"/>
              <a:t>tham</a:t>
            </a:r>
            <a:r>
              <a:rPr lang="en-US" altLang="ja-JP" sz="1800" b="0" dirty="0"/>
              <a:t> </a:t>
            </a:r>
            <a:r>
              <a:rPr lang="en-US" altLang="ja-JP" sz="1800" b="0" dirty="0" err="1"/>
              <a:t>số</a:t>
            </a:r>
            <a:r>
              <a:rPr lang="en-US" altLang="ja-JP" sz="1800" b="0" dirty="0"/>
              <a:t> </a:t>
            </a:r>
            <a:r>
              <a:rPr lang="en-US" altLang="ja-JP" sz="1800" b="0" dirty="0" err="1"/>
              <a:t>truyền</a:t>
            </a:r>
            <a:r>
              <a:rPr lang="en-US" altLang="ja-JP" sz="1800" b="0" dirty="0"/>
              <a:t> </a:t>
            </a:r>
            <a:r>
              <a:rPr lang="en-US" altLang="ja-JP" sz="1800" b="0" dirty="0" err="1"/>
              <a:t>vào</a:t>
            </a:r>
            <a:r>
              <a:rPr lang="en-US" altLang="ja-JP" sz="1800" b="0" dirty="0"/>
              <a:t> </a:t>
            </a:r>
            <a:r>
              <a:rPr lang="en-US" altLang="ja-JP" sz="1800" b="0" dirty="0" err="1"/>
              <a:t>là</a:t>
            </a:r>
            <a:r>
              <a:rPr lang="en-US" altLang="ja-JP" sz="1800" b="0" dirty="0"/>
              <a:t> 2 callback function. </a:t>
            </a:r>
            <a:r>
              <a:rPr lang="en-US" altLang="ja-JP" sz="1800" b="0" dirty="0" err="1"/>
              <a:t>Tham</a:t>
            </a:r>
            <a:r>
              <a:rPr lang="en-US" altLang="ja-JP" sz="1800" b="0" dirty="0"/>
              <a:t> </a:t>
            </a:r>
            <a:r>
              <a:rPr lang="en-US" altLang="ja-JP" sz="1800" b="0" dirty="0" err="1"/>
              <a:t>số</a:t>
            </a:r>
            <a:r>
              <a:rPr lang="en-US" altLang="ja-JP" sz="1800" b="0" dirty="0"/>
              <a:t> </a:t>
            </a:r>
            <a:r>
              <a:rPr lang="en-US" altLang="ja-JP" sz="1800" b="0" dirty="0" err="1"/>
              <a:t>thứ</a:t>
            </a:r>
            <a:r>
              <a:rPr lang="en-US" altLang="ja-JP" sz="1800" b="0" dirty="0"/>
              <a:t> </a:t>
            </a:r>
            <a:r>
              <a:rPr lang="en-US" altLang="ja-JP" sz="1800" b="0" dirty="0" err="1"/>
              <a:t>nhất</a:t>
            </a:r>
            <a:r>
              <a:rPr lang="en-US" altLang="ja-JP" sz="1800" b="0" dirty="0"/>
              <a:t> </a:t>
            </a:r>
            <a:r>
              <a:rPr lang="en-US" altLang="ja-JP" sz="1800" b="0" dirty="0" err="1"/>
              <a:t>xử</a:t>
            </a:r>
            <a:r>
              <a:rPr lang="en-US" altLang="ja-JP" sz="1800" b="0" dirty="0"/>
              <a:t> </a:t>
            </a:r>
            <a:r>
              <a:rPr lang="en-US" altLang="ja-JP" sz="1800" b="0" dirty="0" err="1"/>
              <a:t>lý</a:t>
            </a:r>
            <a:r>
              <a:rPr lang="en-US" altLang="ja-JP" sz="1800" b="0" dirty="0"/>
              <a:t> </a:t>
            </a:r>
            <a:r>
              <a:rPr lang="en-US" altLang="ja-JP" sz="1800" b="0" dirty="0" err="1"/>
              <a:t>cho</a:t>
            </a:r>
            <a:r>
              <a:rPr lang="en-US" altLang="ja-JP" sz="1800" b="0" dirty="0"/>
              <a:t> </a:t>
            </a:r>
            <a:r>
              <a:rPr lang="en-US" altLang="ja-JP" sz="1800" b="0" dirty="0">
                <a:solidFill>
                  <a:srgbClr val="FF0000"/>
                </a:solidFill>
              </a:rPr>
              <a:t>resolve</a:t>
            </a:r>
            <a:r>
              <a:rPr lang="en-US" altLang="ja-JP" sz="1800" b="0" dirty="0"/>
              <a:t> </a:t>
            </a:r>
            <a:r>
              <a:rPr lang="en-US" altLang="ja-JP" sz="1800" b="0" dirty="0" err="1" smtClean="0"/>
              <a:t>và</a:t>
            </a:r>
            <a:r>
              <a:rPr lang="en-US" altLang="ja-JP" sz="1800" b="0" dirty="0"/>
              <a:t> </a:t>
            </a:r>
            <a:r>
              <a:rPr lang="en-US" altLang="ja-JP" sz="1800" b="0" dirty="0" err="1"/>
              <a:t>tham</a:t>
            </a:r>
            <a:r>
              <a:rPr lang="en-US" altLang="ja-JP" sz="1800" b="0" dirty="0"/>
              <a:t> </a:t>
            </a:r>
            <a:r>
              <a:rPr lang="en-US" altLang="ja-JP" sz="1800" b="0" dirty="0" err="1"/>
              <a:t>số</a:t>
            </a:r>
            <a:r>
              <a:rPr lang="en-US" altLang="ja-JP" sz="1800" b="0" dirty="0"/>
              <a:t> </a:t>
            </a:r>
            <a:r>
              <a:rPr lang="en-US" altLang="ja-JP" sz="1800" b="0" dirty="0" err="1"/>
              <a:t>thứ</a:t>
            </a:r>
            <a:r>
              <a:rPr lang="en-US" altLang="ja-JP" sz="1800" b="0" dirty="0"/>
              <a:t> 2 </a:t>
            </a:r>
            <a:r>
              <a:rPr lang="en-US" altLang="ja-JP" sz="1800" b="0" dirty="0" err="1"/>
              <a:t>xử</a:t>
            </a:r>
            <a:r>
              <a:rPr lang="en-US" altLang="ja-JP" sz="1800" b="0" dirty="0"/>
              <a:t> </a:t>
            </a:r>
            <a:r>
              <a:rPr lang="en-US" altLang="ja-JP" sz="1800" b="0" dirty="0" err="1"/>
              <a:t>lý</a:t>
            </a:r>
            <a:r>
              <a:rPr lang="en-US" altLang="ja-JP" sz="1800" b="0" dirty="0"/>
              <a:t> </a:t>
            </a:r>
            <a:r>
              <a:rPr lang="en-US" altLang="ja-JP" sz="1800" b="0" dirty="0" err="1"/>
              <a:t>cho</a:t>
            </a:r>
            <a:r>
              <a:rPr lang="en-US" altLang="ja-JP" sz="1800" b="0" dirty="0"/>
              <a:t> </a:t>
            </a:r>
            <a:r>
              <a:rPr lang="en-US" altLang="ja-JP" sz="1800" b="0" dirty="0" smtClean="0">
                <a:solidFill>
                  <a:srgbClr val="FF0000"/>
                </a:solidFill>
              </a:rPr>
              <a:t>reject</a:t>
            </a:r>
            <a:r>
              <a:rPr lang="en-US" altLang="ja-JP" sz="1800" b="0" dirty="0" smtClean="0"/>
              <a:t>.</a:t>
            </a:r>
          </a:p>
        </p:txBody>
      </p:sp>
      <p:sp>
        <p:nvSpPr>
          <p:cNvPr id="15" name="Rectangle 8"/>
          <p:cNvSpPr>
            <a:spLocks noChangeArrowheads="1"/>
          </p:cNvSpPr>
          <p:nvPr/>
        </p:nvSpPr>
        <p:spPr bwMode="auto">
          <a:xfrm>
            <a:off x="257969" y="5342391"/>
            <a:ext cx="91440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Hai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hàm</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callback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trong</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chỉ</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xảy</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ra</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một</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trong</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hai</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mà</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thôi</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này</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ứng</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ở Promise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sẽ</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khai</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báo</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một</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là</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Resolve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và</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hai</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là</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Reject,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nếu</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khai</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báo</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cả</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hai</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thì</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nó</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chỉ</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có</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tác</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dụng</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với</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khai</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báo</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đầu</a:t>
            </a:r>
            <a:r>
              <a:rPr kumimoji="0" lang="en-US" altLang="en-US"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2"/>
          <a:stretch>
            <a:fillRect/>
          </a:stretch>
        </p:blipFill>
        <p:spPr>
          <a:xfrm>
            <a:off x="1485107" y="2297969"/>
            <a:ext cx="6477000" cy="3030567"/>
          </a:xfrm>
          <a:prstGeom prst="rect">
            <a:avLst/>
          </a:prstGeom>
        </p:spPr>
      </p:pic>
    </p:spTree>
    <p:extLst>
      <p:ext uri="{BB962C8B-B14F-4D97-AF65-F5344CB8AC3E}">
        <p14:creationId xmlns:p14="http://schemas.microsoft.com/office/powerpoint/2010/main" val="2845780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00025" y="549275"/>
            <a:ext cx="9145588"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endParaRPr lang="en-US" altLang="ja-JP" sz="1800" b="0" dirty="0">
              <a:latin typeface="Times New Roman" panose="02020603050405020304" pitchFamily="18" charset="0"/>
              <a:ea typeface="+mn-ea"/>
              <a:cs typeface="Times New Roman" panose="02020603050405020304" pitchFamily="18" charset="0"/>
              <a:sym typeface="Wingdings" panose="05000000000000000000" pitchFamily="2" charset="2"/>
            </a:endParaRPr>
          </a:p>
          <a:p>
            <a:pPr eaLnBrk="1" hangingPunct="1">
              <a:spcBef>
                <a:spcPct val="50000"/>
              </a:spcBef>
              <a:defRPr/>
            </a:pPr>
            <a:r>
              <a:rPr lang="en-US" sz="1800" b="0" dirty="0" smtClean="0">
                <a:latin typeface="Times New Roman" panose="02020603050405020304" pitchFamily="18" charset="0"/>
                <a:cs typeface="Times New Roman" panose="02020603050405020304" pitchFamily="18" charset="0"/>
              </a:rPr>
              <a:t>Then</a:t>
            </a:r>
            <a:r>
              <a:rPr lang="en-US" sz="1800" b="0" dirty="0">
                <a:latin typeface="Times New Roman" panose="02020603050405020304" pitchFamily="18" charset="0"/>
                <a:cs typeface="Times New Roman" panose="02020603050405020304" pitchFamily="18" charset="0"/>
              </a:rPr>
              <a:t> có hai tham số callbacks đó là success và error. </a:t>
            </a:r>
            <a:r>
              <a:rPr lang="en-US" sz="1800" b="0" dirty="0" err="1">
                <a:latin typeface="Times New Roman" panose="02020603050405020304" pitchFamily="18" charset="0"/>
                <a:cs typeface="Times New Roman" panose="02020603050405020304" pitchFamily="18" charset="0"/>
              </a:rPr>
              <a:t>Tuy</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nhiên</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ta </a:t>
            </a:r>
            <a:r>
              <a:rPr lang="en-US" sz="1800" b="0" dirty="0" err="1" smtClean="0">
                <a:latin typeface="Times New Roman" panose="02020603050405020304" pitchFamily="18" charset="0"/>
                <a:cs typeface="Times New Roman" panose="02020603050405020304" pitchFamily="18" charset="0"/>
              </a:rPr>
              <a:t>cũng</a:t>
            </a:r>
            <a:r>
              <a:rPr lang="en-US" sz="1800" b="0" dirty="0" smtClean="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có</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thể</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sử</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dụng</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phương</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thức</a:t>
            </a:r>
            <a:r>
              <a:rPr lang="en-US" sz="1800" b="0" dirty="0">
                <a:latin typeface="Times New Roman" panose="02020603050405020304" pitchFamily="18" charset="0"/>
                <a:cs typeface="Times New Roman" panose="02020603050405020304" pitchFamily="18" charset="0"/>
              </a:rPr>
              <a:t> catch </a:t>
            </a:r>
            <a:r>
              <a:rPr lang="en-US" sz="1800" b="0" dirty="0" err="1">
                <a:latin typeface="Times New Roman" panose="02020603050405020304" pitchFamily="18" charset="0"/>
                <a:cs typeface="Times New Roman" panose="02020603050405020304" pitchFamily="18" charset="0"/>
              </a:rPr>
              <a:t>để</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bắt</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lỗi</a:t>
            </a:r>
            <a:endParaRPr lang="en-US" altLang="ja-JP" sz="1800" b="0" dirty="0">
              <a:latin typeface="Times New Roman" panose="02020603050405020304" pitchFamily="18" charset="0"/>
              <a:ea typeface="+mn-ea"/>
              <a:cs typeface="Times New Roman" panose="02020603050405020304" pitchFamily="18" charset="0"/>
              <a:sym typeface="Wingdings" panose="05000000000000000000" pitchFamily="2" charset="2"/>
            </a:endParaRPr>
          </a:p>
        </p:txBody>
      </p:sp>
      <p:sp>
        <p:nvSpPr>
          <p:cNvPr id="4" name="Rectangle 17"/>
          <p:cNvSpPr>
            <a:spLocks noChangeArrowheads="1"/>
          </p:cNvSpPr>
          <p:nvPr/>
        </p:nvSpPr>
        <p:spPr bwMode="auto">
          <a:xfrm>
            <a:off x="150813" y="-100013"/>
            <a:ext cx="4201131" cy="57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r>
              <a:rPr lang="en-US" sz="3200" dirty="0">
                <a:solidFill>
                  <a:srgbClr val="00B050"/>
                </a:solidFill>
              </a:rPr>
              <a:t>Catch </a:t>
            </a:r>
            <a:r>
              <a:rPr lang="en-US" sz="3200" dirty="0" err="1">
                <a:solidFill>
                  <a:srgbClr val="00B050"/>
                </a:solidFill>
              </a:rPr>
              <a:t>trong</a:t>
            </a:r>
            <a:r>
              <a:rPr lang="en-US" sz="3200" dirty="0">
                <a:solidFill>
                  <a:srgbClr val="00B050"/>
                </a:solidFill>
              </a:rPr>
              <a:t> Promise</a:t>
            </a: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sp>
        <p:nvSpPr>
          <p:cNvPr id="7" name="Title 6"/>
          <p:cNvSpPr>
            <a:spLocks noGrp="1"/>
          </p:cNvSpPr>
          <p:nvPr>
            <p:ph type="title"/>
          </p:nvPr>
        </p:nvSpPr>
        <p:spPr>
          <a:xfrm>
            <a:off x="200025" y="5014913"/>
            <a:ext cx="9623425" cy="1336675"/>
          </a:xfrm>
        </p:spPr>
        <p:txBody>
          <a:bodyPr/>
          <a:lstStyle/>
          <a:p>
            <a:r>
              <a:rPr lang="en-US" sz="1800" dirty="0"/>
              <a:t>nếu ta vừa truyền callback error </a:t>
            </a:r>
            <a:r>
              <a:rPr lang="en-US" sz="1800" i="1" dirty="0"/>
              <a:t>và không trả về 1 promise</a:t>
            </a:r>
            <a:r>
              <a:rPr lang="en-US" sz="1800" dirty="0"/>
              <a:t>, vừa sử dụng catch thì thế nào? Câu trả lời nó sẽ chạy hàm callback error và catch sẽ không chạy.</a:t>
            </a:r>
          </a:p>
        </p:txBody>
      </p:sp>
      <p:sp>
        <p:nvSpPr>
          <p:cNvPr id="8" name="Text Box 3"/>
          <p:cNvSpPr txBox="1">
            <a:spLocks noChangeArrowheads="1"/>
          </p:cNvSpPr>
          <p:nvPr/>
        </p:nvSpPr>
        <p:spPr bwMode="auto">
          <a:xfrm>
            <a:off x="150813" y="466912"/>
            <a:ext cx="9145588"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ja-JP" altLang="en-US" sz="1800" dirty="0" smtClean="0"/>
              <a:t>■ </a:t>
            </a:r>
            <a:r>
              <a:rPr lang="en-US" altLang="ja-JP" sz="1800" dirty="0" smtClean="0"/>
              <a:t>Catch.</a:t>
            </a:r>
            <a:r>
              <a:rPr lang="en-US" altLang="ja-JP" sz="1800" dirty="0" smtClean="0"/>
              <a:t>	</a:t>
            </a:r>
            <a:endParaRPr lang="en-US" altLang="ja-JP" sz="1800" b="0" dirty="0" smtClean="0">
              <a:latin typeface="+mn-ea"/>
              <a:ea typeface="+mn-ea"/>
              <a:sym typeface="Wingdings" panose="05000000000000000000" pitchFamily="2" charset="2"/>
            </a:endParaRPr>
          </a:p>
          <a:p>
            <a:pPr eaLnBrk="1" hangingPunct="1">
              <a:spcBef>
                <a:spcPct val="50000"/>
              </a:spcBef>
              <a:defRPr/>
            </a:pPr>
            <a:endParaRPr lang="en-US" altLang="ja-JP" sz="1800" dirty="0" smtClean="0"/>
          </a:p>
        </p:txBody>
      </p:sp>
      <p:pic>
        <p:nvPicPr>
          <p:cNvPr id="2" name="Picture 1"/>
          <p:cNvPicPr>
            <a:picLocks noChangeAspect="1"/>
          </p:cNvPicPr>
          <p:nvPr/>
        </p:nvPicPr>
        <p:blipFill>
          <a:blip r:embed="rId2"/>
          <a:stretch>
            <a:fillRect/>
          </a:stretch>
        </p:blipFill>
        <p:spPr>
          <a:xfrm>
            <a:off x="1676400" y="1722932"/>
            <a:ext cx="6517401" cy="3107133"/>
          </a:xfrm>
          <a:prstGeom prst="rect">
            <a:avLst/>
          </a:prstGeom>
        </p:spPr>
      </p:pic>
    </p:spTree>
    <p:extLst>
      <p:ext uri="{BB962C8B-B14F-4D97-AF65-F5344CB8AC3E}">
        <p14:creationId xmlns:p14="http://schemas.microsoft.com/office/powerpoint/2010/main" val="243539767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00025" y="549275"/>
            <a:ext cx="9145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vi-VN" altLang="ja-JP" sz="1800" b="0" dirty="0">
                <a:latin typeface="Times New Roman" panose="02020603050405020304" pitchFamily="18" charset="0"/>
                <a:ea typeface="+mn-ea"/>
                <a:cs typeface="Times New Roman" panose="02020603050405020304" pitchFamily="18" charset="0"/>
                <a:sym typeface="Wingdings" panose="05000000000000000000" pitchFamily="2" charset="2"/>
              </a:rPr>
              <a:t>Phương thức then có thể nhận kết quả trả về của promise và cũng return về một promise =&gt; có thể then liên tiếp </a:t>
            </a:r>
            <a:r>
              <a:rPr lang="en-US" altLang="ja-JP" sz="1800" b="0" dirty="0">
                <a:latin typeface="Times New Roman" panose="02020603050405020304" pitchFamily="18" charset="0"/>
                <a:ea typeface="+mn-ea"/>
                <a:cs typeface="Times New Roman" panose="02020603050405020304" pitchFamily="18" charset="0"/>
                <a:sym typeface="Wingdings" panose="05000000000000000000" pitchFamily="2" charset="2"/>
              </a:rPr>
              <a:t>.</a:t>
            </a:r>
            <a:endParaRPr lang="vi-VN" altLang="ja-JP" sz="1800" b="0" dirty="0">
              <a:latin typeface="Times New Roman" panose="02020603050405020304" pitchFamily="18" charset="0"/>
              <a:ea typeface="+mn-ea"/>
              <a:cs typeface="Times New Roman" panose="02020603050405020304" pitchFamily="18" charset="0"/>
              <a:sym typeface="Wingdings" panose="05000000000000000000" pitchFamily="2" charset="2"/>
            </a:endParaRPr>
          </a:p>
        </p:txBody>
      </p:sp>
      <p:sp>
        <p:nvSpPr>
          <p:cNvPr id="4" name="Rectangle 17"/>
          <p:cNvSpPr>
            <a:spLocks noChangeArrowheads="1"/>
          </p:cNvSpPr>
          <p:nvPr/>
        </p:nvSpPr>
        <p:spPr bwMode="auto">
          <a:xfrm>
            <a:off x="150813" y="-100013"/>
            <a:ext cx="3627256" cy="57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sz="3200" dirty="0" err="1">
                <a:solidFill>
                  <a:srgbClr val="00B050"/>
                </a:solidFill>
              </a:rPr>
              <a:t>Thenable</a:t>
            </a:r>
            <a:r>
              <a:rPr lang="en-US" sz="3200" dirty="0">
                <a:solidFill>
                  <a:srgbClr val="00B050"/>
                </a:solidFill>
              </a:rPr>
              <a:t> </a:t>
            </a:r>
            <a:r>
              <a:rPr lang="en-US" sz="3200" dirty="0" err="1">
                <a:solidFill>
                  <a:srgbClr val="00B050"/>
                </a:solidFill>
              </a:rPr>
              <a:t>liên</a:t>
            </a:r>
            <a:r>
              <a:rPr lang="en-US" sz="3200" dirty="0">
                <a:solidFill>
                  <a:srgbClr val="00B050"/>
                </a:solidFill>
              </a:rPr>
              <a:t> </a:t>
            </a:r>
            <a:r>
              <a:rPr lang="en-US" sz="3200" dirty="0" err="1" smtClean="0">
                <a:solidFill>
                  <a:srgbClr val="00B050"/>
                </a:solidFill>
              </a:rPr>
              <a:t>tiếp</a:t>
            </a:r>
            <a:endParaRPr lang="en-US" sz="3200" dirty="0">
              <a:solidFill>
                <a:srgbClr val="00B050"/>
              </a:solidFill>
            </a:endParaRP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pic>
        <p:nvPicPr>
          <p:cNvPr id="3" name="Picture 2"/>
          <p:cNvPicPr>
            <a:picLocks noChangeAspect="1"/>
          </p:cNvPicPr>
          <p:nvPr/>
        </p:nvPicPr>
        <p:blipFill>
          <a:blip r:embed="rId2"/>
          <a:stretch>
            <a:fillRect/>
          </a:stretch>
        </p:blipFill>
        <p:spPr>
          <a:xfrm>
            <a:off x="2133600" y="2057400"/>
            <a:ext cx="4726021" cy="1676400"/>
          </a:xfrm>
          <a:prstGeom prst="rect">
            <a:avLst/>
          </a:prstGeom>
        </p:spPr>
      </p:pic>
    </p:spTree>
    <p:extLst>
      <p:ext uri="{BB962C8B-B14F-4D97-AF65-F5344CB8AC3E}">
        <p14:creationId xmlns:p14="http://schemas.microsoft.com/office/powerpoint/2010/main" val="1847446400"/>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00025" y="549275"/>
            <a:ext cx="9145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spcBef>
                <a:spcPct val="50000"/>
              </a:spcBef>
              <a:defRPr/>
            </a:pPr>
            <a:r>
              <a:rPr lang="vi-VN" altLang="ja-JP" sz="1800" b="0" dirty="0">
                <a:latin typeface="Times New Roman" panose="02020603050405020304" pitchFamily="18" charset="0"/>
                <a:ea typeface="+mn-ea"/>
                <a:cs typeface="Times New Roman" panose="02020603050405020304" pitchFamily="18" charset="0"/>
                <a:sym typeface="Wingdings" panose="05000000000000000000" pitchFamily="2" charset="2"/>
              </a:rPr>
              <a:t>Nếu hàm then trả về một giá trị không thenable thì giá trị đó được chuyển thành một promise được fulfill ngay lập tức</a:t>
            </a:r>
            <a:endParaRPr lang="en-US" altLang="ja-JP" sz="1800" b="0" dirty="0">
              <a:latin typeface="Times New Roman" panose="02020603050405020304" pitchFamily="18" charset="0"/>
              <a:ea typeface="+mn-ea"/>
              <a:cs typeface="Times New Roman" panose="02020603050405020304" pitchFamily="18" charset="0"/>
              <a:sym typeface="Wingdings" panose="05000000000000000000" pitchFamily="2" charset="2"/>
            </a:endParaRPr>
          </a:p>
        </p:txBody>
      </p:sp>
      <p:sp>
        <p:nvSpPr>
          <p:cNvPr id="4" name="Rectangle 17"/>
          <p:cNvSpPr>
            <a:spLocks noChangeArrowheads="1"/>
          </p:cNvSpPr>
          <p:nvPr/>
        </p:nvSpPr>
        <p:spPr bwMode="auto">
          <a:xfrm>
            <a:off x="150813" y="-100013"/>
            <a:ext cx="3205666" cy="51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eaLnBrk="0" hangingPunct="0">
              <a:defRPr kumimoji="1" sz="900">
                <a:solidFill>
                  <a:schemeClr val="tx1"/>
                </a:solidFill>
                <a:latin typeface="Arial" pitchFamily="34" charset="0"/>
                <a:ea typeface="ＭＳ Ｐゴシック" pitchFamily="50" charset="-128"/>
              </a:defRPr>
            </a:lvl1pPr>
            <a:lvl2pPr marL="742950" indent="-285750" defTabSz="839788" eaLnBrk="0" hangingPunct="0">
              <a:defRPr kumimoji="1" sz="900">
                <a:solidFill>
                  <a:schemeClr val="tx1"/>
                </a:solidFill>
                <a:latin typeface="Arial" pitchFamily="34" charset="0"/>
                <a:ea typeface="ＭＳ Ｐゴシック" pitchFamily="50" charset="-128"/>
              </a:defRPr>
            </a:lvl2pPr>
            <a:lvl3pPr marL="1143000" indent="-228600" defTabSz="839788" eaLnBrk="0" hangingPunct="0">
              <a:defRPr kumimoji="1" sz="900">
                <a:solidFill>
                  <a:schemeClr val="tx1"/>
                </a:solidFill>
                <a:latin typeface="Arial" pitchFamily="34" charset="0"/>
                <a:ea typeface="ＭＳ Ｐゴシック" pitchFamily="50" charset="-128"/>
              </a:defRPr>
            </a:lvl3pPr>
            <a:lvl4pPr marL="1600200" indent="-228600" defTabSz="839788" eaLnBrk="0" hangingPunct="0">
              <a:defRPr kumimoji="1" sz="900">
                <a:solidFill>
                  <a:schemeClr val="tx1"/>
                </a:solidFill>
                <a:latin typeface="Arial" pitchFamily="34" charset="0"/>
                <a:ea typeface="ＭＳ Ｐゴシック" pitchFamily="50" charset="-128"/>
              </a:defRPr>
            </a:lvl4pPr>
            <a:lvl5pPr marL="2057400" indent="-228600" defTabSz="839788" eaLnBrk="0" hangingPunct="0">
              <a:defRPr kumimoji="1" sz="900">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a:solidFill>
                  <a:schemeClr val="tx1"/>
                </a:solidFill>
                <a:latin typeface="Arial" pitchFamily="34" charset="0"/>
                <a:ea typeface="ＭＳ Ｐゴシック" pitchFamily="50" charset="-128"/>
              </a:defRPr>
            </a:lvl9pPr>
          </a:lstStyle>
          <a:p>
            <a:pPr eaLnBrk="1" hangingPunct="1"/>
            <a:r>
              <a:rPr lang="en-US" sz="2800" dirty="0" err="1">
                <a:solidFill>
                  <a:srgbClr val="00B050"/>
                </a:solidFill>
              </a:rPr>
              <a:t>Thenable</a:t>
            </a:r>
            <a:r>
              <a:rPr lang="en-US" sz="2800" dirty="0">
                <a:solidFill>
                  <a:srgbClr val="00B050"/>
                </a:solidFill>
              </a:rPr>
              <a:t> </a:t>
            </a:r>
            <a:r>
              <a:rPr lang="en-US" sz="2800" dirty="0" err="1">
                <a:solidFill>
                  <a:srgbClr val="00B050"/>
                </a:solidFill>
              </a:rPr>
              <a:t>liên</a:t>
            </a:r>
            <a:r>
              <a:rPr lang="en-US" sz="2800" dirty="0">
                <a:solidFill>
                  <a:srgbClr val="00B050"/>
                </a:solidFill>
              </a:rPr>
              <a:t> </a:t>
            </a:r>
            <a:r>
              <a:rPr lang="en-US" sz="2800" dirty="0" err="1">
                <a:solidFill>
                  <a:srgbClr val="00B050"/>
                </a:solidFill>
              </a:rPr>
              <a:t>tiếp</a:t>
            </a:r>
            <a:endParaRPr lang="en-US" sz="2800" dirty="0">
              <a:solidFill>
                <a:srgbClr val="00B050"/>
              </a:solidFill>
            </a:endParaRPr>
          </a:p>
        </p:txBody>
      </p:sp>
      <p:sp>
        <p:nvSpPr>
          <p:cNvPr id="5" name="Text Box 13"/>
          <p:cNvSpPr txBox="1">
            <a:spLocks noChangeArrowheads="1"/>
          </p:cNvSpPr>
          <p:nvPr/>
        </p:nvSpPr>
        <p:spPr bwMode="auto">
          <a:xfrm>
            <a:off x="8897938" y="6237288"/>
            <a:ext cx="100806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39788" eaLnBrk="0" hangingPunct="0">
              <a:defRPr kumimoji="1" sz="900" b="1">
                <a:solidFill>
                  <a:schemeClr val="tx1"/>
                </a:solidFill>
                <a:latin typeface="Arial" pitchFamily="34" charset="0"/>
                <a:ea typeface="ＭＳ Ｐゴシック" pitchFamily="50" charset="-128"/>
              </a:defRPr>
            </a:lvl1pPr>
            <a:lvl2pPr marL="742950" indent="-285750" defTabSz="839788" eaLnBrk="0" hangingPunct="0">
              <a:defRPr kumimoji="1" sz="900" b="1">
                <a:solidFill>
                  <a:schemeClr val="tx1"/>
                </a:solidFill>
                <a:latin typeface="Arial" pitchFamily="34" charset="0"/>
                <a:ea typeface="ＭＳ Ｐゴシック" pitchFamily="50" charset="-128"/>
              </a:defRPr>
            </a:lvl2pPr>
            <a:lvl3pPr marL="1143000" indent="-228600" defTabSz="839788" eaLnBrk="0" hangingPunct="0">
              <a:defRPr kumimoji="1" sz="900" b="1">
                <a:solidFill>
                  <a:schemeClr val="tx1"/>
                </a:solidFill>
                <a:latin typeface="Arial" pitchFamily="34" charset="0"/>
                <a:ea typeface="ＭＳ Ｐゴシック" pitchFamily="50" charset="-128"/>
              </a:defRPr>
            </a:lvl3pPr>
            <a:lvl4pPr marL="1600200" indent="-228600" defTabSz="839788" eaLnBrk="0" hangingPunct="0">
              <a:defRPr kumimoji="1" sz="900" b="1">
                <a:solidFill>
                  <a:schemeClr val="tx1"/>
                </a:solidFill>
                <a:latin typeface="Arial" pitchFamily="34" charset="0"/>
                <a:ea typeface="ＭＳ Ｐゴシック" pitchFamily="50" charset="-128"/>
              </a:defRPr>
            </a:lvl4pPr>
            <a:lvl5pPr marL="2057400" indent="-228600" defTabSz="839788" eaLnBrk="0" hangingPunct="0">
              <a:defRPr kumimoji="1" sz="900" b="1">
                <a:solidFill>
                  <a:schemeClr val="tx1"/>
                </a:solidFill>
                <a:latin typeface="Arial" pitchFamily="34" charset="0"/>
                <a:ea typeface="ＭＳ Ｐゴシック" pitchFamily="50" charset="-128"/>
              </a:defRPr>
            </a:lvl5pPr>
            <a:lvl6pPr marL="25146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6pPr>
            <a:lvl7pPr marL="29718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7pPr>
            <a:lvl8pPr marL="34290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8pPr>
            <a:lvl9pPr marL="3886200" indent="-228600" defTabSz="839788" eaLnBrk="0" fontAlgn="base" hangingPunct="0">
              <a:spcBef>
                <a:spcPct val="0"/>
              </a:spcBef>
              <a:spcAft>
                <a:spcPct val="0"/>
              </a:spcAft>
              <a:defRPr kumimoji="1" sz="900" b="1">
                <a:solidFill>
                  <a:schemeClr val="tx1"/>
                </a:solidFill>
                <a:latin typeface="Arial" pitchFamily="34" charset="0"/>
                <a:ea typeface="ＭＳ Ｐゴシック" pitchFamily="50" charset="-128"/>
              </a:defRPr>
            </a:lvl9pPr>
          </a:lstStyle>
          <a:p>
            <a:pPr eaLnBrk="1" hangingPunct="1">
              <a:spcBef>
                <a:spcPct val="50000"/>
              </a:spcBef>
            </a:pPr>
            <a:r>
              <a:rPr lang="en-US" altLang="ja-JP">
                <a:solidFill>
                  <a:srgbClr val="FF0000"/>
                </a:solidFill>
              </a:rPr>
              <a:t>Confidential</a:t>
            </a:r>
          </a:p>
        </p:txBody>
      </p:sp>
      <p:pic>
        <p:nvPicPr>
          <p:cNvPr id="2050" name="Picture 2" descr="prom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74" y="1143000"/>
            <a:ext cx="4784026" cy="535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867400" y="2286000"/>
            <a:ext cx="3874446" cy="2277547"/>
          </a:xfrm>
          <a:prstGeom prst="rect">
            <a:avLst/>
          </a:prstGeom>
          <a:noFill/>
        </p:spPr>
        <p:txBody>
          <a:bodyPr wrap="square" rtlCol="0">
            <a:spAutoFit/>
          </a:bodyPr>
          <a:lstStyle/>
          <a:p>
            <a:r>
              <a:rPr lang="vi-VN" sz="1800" dirty="0">
                <a:latin typeface="Times New Roman" panose="02020603050405020304" pitchFamily="18" charset="0"/>
                <a:cs typeface="Times New Roman" panose="02020603050405020304" pitchFamily="18" charset="0"/>
              </a:rPr>
              <a:t>Kq: </a:t>
            </a:r>
            <a:r>
              <a:rPr lang="vi-VN" sz="1600" b="0" i="1" dirty="0">
                <a:latin typeface="Times New Roman" panose="02020603050405020304" pitchFamily="18" charset="0"/>
                <a:cs typeface="Times New Roman" panose="02020603050405020304" pitchFamily="18" charset="0"/>
              </a:rPr>
              <a:t>dosomething: flag === false</a:t>
            </a:r>
          </a:p>
          <a:p>
            <a:r>
              <a:rPr lang="vi-VN" sz="1600" i="1" dirty="0">
                <a:latin typeface="Times New Roman" panose="02020603050405020304" pitchFamily="18" charset="0"/>
                <a:cs typeface="Times New Roman" panose="02020603050405020304" pitchFamily="18" charset="0"/>
              </a:rPr>
              <a:t>       </a:t>
            </a:r>
            <a:r>
              <a:rPr lang="vi-VN" sz="1600" b="0" i="1" dirty="0">
                <a:latin typeface="Times New Roman" panose="02020603050405020304" pitchFamily="18" charset="0"/>
                <a:cs typeface="Times New Roman" panose="02020603050405020304" pitchFamily="18" charset="0"/>
              </a:rPr>
              <a:t>good</a:t>
            </a:r>
          </a:p>
          <a:p>
            <a:pPr marL="285750" indent="-285750">
              <a:buFont typeface="Arial" panose="020B0604020202020204" pitchFamily="34" charset="0"/>
              <a:buChar char="•"/>
            </a:pPr>
            <a:r>
              <a:rPr lang="vi-VN" sz="1800" dirty="0" smtClean="0">
                <a:latin typeface="Times New Roman" panose="02020603050405020304" pitchFamily="18" charset="0"/>
                <a:cs typeface="Times New Roman" panose="02020603050405020304" pitchFamily="18" charset="0"/>
              </a:rPr>
              <a:t>func </a:t>
            </a:r>
            <a:r>
              <a:rPr lang="vi-VN" sz="1800" dirty="0">
                <a:latin typeface="Times New Roman" panose="02020603050405020304" pitchFamily="18" charset="0"/>
                <a:cs typeface="Times New Roman" panose="02020603050405020304" pitchFamily="18" charset="0"/>
              </a:rPr>
              <a:t>doSomething(flag)</a:t>
            </a:r>
          </a:p>
          <a:p>
            <a:r>
              <a:rPr lang="en-US" sz="1800" b="0" dirty="0" smtClean="0">
                <a:latin typeface="Times New Roman" panose="02020603050405020304" pitchFamily="18" charset="0"/>
                <a:cs typeface="Times New Roman" panose="02020603050405020304" pitchFamily="18" charset="0"/>
              </a:rPr>
              <a:t>       </a:t>
            </a:r>
            <a:r>
              <a:rPr lang="vi-VN" sz="1800" b="0" i="1" dirty="0" smtClean="0">
                <a:latin typeface="Times New Roman" panose="02020603050405020304" pitchFamily="18" charset="0"/>
                <a:cs typeface="Times New Roman" panose="02020603050405020304" pitchFamily="18" charset="0"/>
              </a:rPr>
              <a:t>doSomething(false</a:t>
            </a:r>
            <a:r>
              <a:rPr lang="vi-VN" sz="1800" b="0" i="1" dirty="0">
                <a:latin typeface="Times New Roman" panose="02020603050405020304" pitchFamily="18" charset="0"/>
                <a:cs typeface="Times New Roman" panose="02020603050405020304" pitchFamily="18" charset="0"/>
              </a:rPr>
              <a:t>) -&gt; return reject() =&gt; catch.</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t>
            </a:r>
            <a:r>
              <a:rPr lang="vi-VN" sz="1800" dirty="0" smtClean="0">
                <a:latin typeface="Times New Roman" panose="02020603050405020304" pitchFamily="18" charset="0"/>
                <a:cs typeface="Times New Roman" panose="02020603050405020304" pitchFamily="18" charset="0"/>
              </a:rPr>
              <a:t>unc </a:t>
            </a:r>
            <a:r>
              <a:rPr lang="vi-VN" sz="1800" dirty="0">
                <a:latin typeface="Times New Roman" panose="02020603050405020304" pitchFamily="18" charset="0"/>
                <a:cs typeface="Times New Roman" panose="02020603050405020304" pitchFamily="18" charset="0"/>
              </a:rPr>
              <a:t>Main(flag)</a:t>
            </a:r>
          </a:p>
          <a:p>
            <a:r>
              <a:rPr lang="en-US" sz="1800" b="0" i="1" dirty="0" smtClean="0">
                <a:latin typeface="Times New Roman" panose="02020603050405020304" pitchFamily="18" charset="0"/>
                <a:cs typeface="Times New Roman" panose="02020603050405020304" pitchFamily="18" charset="0"/>
              </a:rPr>
              <a:t>       </a:t>
            </a:r>
            <a:r>
              <a:rPr lang="vi-VN" sz="1800" b="0" i="1" dirty="0" smtClean="0">
                <a:latin typeface="Times New Roman" panose="02020603050405020304" pitchFamily="18" charset="0"/>
                <a:cs typeface="Times New Roman" panose="02020603050405020304" pitchFamily="18" charset="0"/>
              </a:rPr>
              <a:t>Catch </a:t>
            </a:r>
            <a:r>
              <a:rPr lang="vi-VN" sz="1800" b="0" i="1" dirty="0">
                <a:latin typeface="Times New Roman" panose="02020603050405020304" pitchFamily="18" charset="0"/>
                <a:cs typeface="Times New Roman" panose="02020603050405020304" pitchFamily="18" charset="0"/>
              </a:rPr>
              <a:t>không return về 1 promise =&gt; fulfill =&gt; chạy vào then() ở dưới</a:t>
            </a:r>
          </a:p>
        </p:txBody>
      </p:sp>
    </p:spTree>
    <p:extLst>
      <p:ext uri="{BB962C8B-B14F-4D97-AF65-F5344CB8AC3E}">
        <p14:creationId xmlns:p14="http://schemas.microsoft.com/office/powerpoint/2010/main" val="2014341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omise.potx" id="{AB69AFA5-8947-4900-9E4B-281CDFCDF809}" vid="{AD92DBBC-0B97-4904-8D3B-D96A0D8D0EF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Promise</Template>
  <TotalTime>117</TotalTime>
  <Words>694</Words>
  <Application>Microsoft Office PowerPoint</Application>
  <PresentationFormat>A4 Paper (210x297 mm)</PresentationFormat>
  <Paragraphs>76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ＭＳ Ｐゴシック</vt:lpstr>
      <vt:lpstr>Arial</vt:lpstr>
      <vt:lpstr>Calibri</vt:lpstr>
      <vt:lpstr>ＤＦ金文体W3</vt:lpstr>
      <vt:lpstr>ＭＳ Ｐ明朝</vt:lpstr>
      <vt:lpstr>Tahoma</vt:lpstr>
      <vt:lpstr>Times New Roman</vt:lpstr>
      <vt:lpstr>Wingdings</vt:lpstr>
      <vt:lpstr>標準デザイン</vt:lpstr>
      <vt:lpstr>PowerPoint Presentation</vt:lpstr>
      <vt:lpstr>PowerPoint Presentation</vt:lpstr>
      <vt:lpstr>PowerPoint Presentation</vt:lpstr>
      <vt:lpstr>PowerPoint Presentation</vt:lpstr>
      <vt:lpstr>PowerPoint Presentation</vt:lpstr>
      <vt:lpstr>PowerPoint Presentation</vt:lpstr>
      <vt:lpstr>nếu ta vừa truyền callback error và không trả về 1 promise, vừa sử dụng catch thì thế nào? Câu trả lời nó sẽ chạy hàm callback error và catch sẽ không chạy.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cp:revision>
  <dcterms:created xsi:type="dcterms:W3CDTF">2016-12-26T02:14:50Z</dcterms:created>
  <dcterms:modified xsi:type="dcterms:W3CDTF">2016-12-26T10:01:22Z</dcterms:modified>
</cp:coreProperties>
</file>