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213" r:id="rId1"/>
  </p:sldMasterIdLst>
  <p:notesMasterIdLst>
    <p:notesMasterId r:id="rId14"/>
  </p:notesMasterIdLst>
  <p:sldIdLst>
    <p:sldId id="261" r:id="rId2"/>
    <p:sldId id="257" r:id="rId3"/>
    <p:sldId id="258" r:id="rId4"/>
    <p:sldId id="263" r:id="rId5"/>
    <p:sldId id="264" r:id="rId6"/>
    <p:sldId id="265" r:id="rId7"/>
    <p:sldId id="262" r:id="rId8"/>
    <p:sldId id="270" r:id="rId9"/>
    <p:sldId id="269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94643"/>
  </p:normalViewPr>
  <p:slideViewPr>
    <p:cSldViewPr snapToGrid="0" snapToObjects="1">
      <p:cViewPr varScale="1">
        <p:scale>
          <a:sx n="60" d="100"/>
          <a:sy n="60" d="100"/>
        </p:scale>
        <p:origin x="42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>
            <a:extLst>
              <a:ext uri="{FF2B5EF4-FFF2-40B4-BE49-F238E27FC236}">
                <a16:creationId xmlns:a16="http://schemas.microsoft.com/office/drawing/2014/main" id="{CBAC5666-842A-4EE3-AE2C-2ACBC3C32B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>
            <a:extLst>
              <a:ext uri="{FF2B5EF4-FFF2-40B4-BE49-F238E27FC236}">
                <a16:creationId xmlns:a16="http://schemas.microsoft.com/office/drawing/2014/main" id="{FBEBB86F-CF33-4973-AC8F-71F981A73E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hape 23">
            <a:extLst>
              <a:ext uri="{FF2B5EF4-FFF2-40B4-BE49-F238E27FC236}">
                <a16:creationId xmlns:a16="http://schemas.microsoft.com/office/drawing/2014/main" id="{0FE38F00-B217-4E7C-969C-625154CC65DA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171" name="Shape 24">
            <a:extLst>
              <a:ext uri="{FF2B5EF4-FFF2-40B4-BE49-F238E27FC236}">
                <a16:creationId xmlns:a16="http://schemas.microsoft.com/office/drawing/2014/main" id="{F2E03760-6C47-4615-A0CE-B7683CFBFD5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hape 39">
            <a:extLst>
              <a:ext uri="{FF2B5EF4-FFF2-40B4-BE49-F238E27FC236}">
                <a16:creationId xmlns:a16="http://schemas.microsoft.com/office/drawing/2014/main" id="{58B01D87-207E-4510-8983-AC18AE32510C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9219" name="Shape 40">
            <a:extLst>
              <a:ext uri="{FF2B5EF4-FFF2-40B4-BE49-F238E27FC236}">
                <a16:creationId xmlns:a16="http://schemas.microsoft.com/office/drawing/2014/main" id="{FB3C9171-99B4-40D9-9921-878C4EB25A9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hape 23">
            <a:extLst>
              <a:ext uri="{FF2B5EF4-FFF2-40B4-BE49-F238E27FC236}">
                <a16:creationId xmlns:a16="http://schemas.microsoft.com/office/drawing/2014/main" id="{0FE38F00-B217-4E7C-969C-625154CC65DA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171" name="Shape 24">
            <a:extLst>
              <a:ext uri="{FF2B5EF4-FFF2-40B4-BE49-F238E27FC236}">
                <a16:creationId xmlns:a16="http://schemas.microsoft.com/office/drawing/2014/main" id="{F2E03760-6C47-4615-A0CE-B7683CFBFD5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02985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hape 23">
            <a:extLst>
              <a:ext uri="{FF2B5EF4-FFF2-40B4-BE49-F238E27FC236}">
                <a16:creationId xmlns:a16="http://schemas.microsoft.com/office/drawing/2014/main" id="{0FE38F00-B217-4E7C-969C-625154CC65DA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171" name="Shape 24">
            <a:extLst>
              <a:ext uri="{FF2B5EF4-FFF2-40B4-BE49-F238E27FC236}">
                <a16:creationId xmlns:a16="http://schemas.microsoft.com/office/drawing/2014/main" id="{F2E03760-6C47-4615-A0CE-B7683CFBFD5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7364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24-May-20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4615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24-May-20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73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24-May-20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25844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24-May-20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71033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24-May-20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02675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24-May-20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7602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24-May-20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6473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24-May-20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2476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24-May-20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3139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24-May-20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1334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24-May-20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33113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24-May-20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412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24-May-20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1484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24-May-20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1220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24-May-20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480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24-May-20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7154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24-May-20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3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4" r:id="rId1"/>
    <p:sldLayoutId id="2147484215" r:id="rId2"/>
    <p:sldLayoutId id="2147484216" r:id="rId3"/>
    <p:sldLayoutId id="2147484217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  <p:sldLayoutId id="2147484225" r:id="rId12"/>
    <p:sldLayoutId id="2147484226" r:id="rId13"/>
    <p:sldLayoutId id="2147484227" r:id="rId14"/>
    <p:sldLayoutId id="2147484228" r:id="rId15"/>
    <p:sldLayoutId id="214748422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8970B-92BF-44AA-9F42-4FEE8B8B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853" y="624110"/>
            <a:ext cx="9274759" cy="1280890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Report on Women’s Clothing Review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16FBD-0935-499D-BE98-CB0CED5AE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64632"/>
            <a:ext cx="8915400" cy="497305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: Obed Ayettey and Anita Blege</a:t>
            </a:r>
          </a:p>
        </p:txBody>
      </p:sp>
      <p:pic>
        <p:nvPicPr>
          <p:cNvPr id="6" name="Picture 5" descr="A picture containing indoor, table, ceiling, kitchen&#10;&#10;Description automatically generated">
            <a:extLst>
              <a:ext uri="{FF2B5EF4-FFF2-40B4-BE49-F238E27FC236}">
                <a16:creationId xmlns:a16="http://schemas.microsoft.com/office/drawing/2014/main" id="{8AE70AB1-2019-4FFC-85DB-7334010F7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853" y="1905000"/>
            <a:ext cx="9274759" cy="380599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260838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250B-2E53-4D5F-A111-49FDFEF5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396" y="5895152"/>
            <a:ext cx="8911687" cy="69034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7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10 :    Histograms showing the correlation between Length of Review and Rating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6B197-9558-4E86-A053-06661780E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89723-BEE8-4C04-9A7D-495A52CE4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946778"/>
            <a:ext cx="10367581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5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26">
            <a:extLst>
              <a:ext uri="{FF2B5EF4-FFF2-40B4-BE49-F238E27FC236}">
                <a16:creationId xmlns:a16="http://schemas.microsoft.com/office/drawing/2014/main" id="{D8828E5C-89C9-4A0A-9D56-58D2D208978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45700" bIns="45700">
            <a:normAutofit/>
          </a:bodyPr>
          <a:lstStyle/>
          <a:p>
            <a:pPr algn="ctr" eaLnBrk="1" hangingPunct="1">
              <a:spcBef>
                <a:spcPct val="0"/>
              </a:spcBef>
              <a:buSzPct val="25000"/>
              <a:buFontTx/>
              <a:buNone/>
            </a:pPr>
            <a:r>
              <a:rPr lang="en-US" alt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Summary of Insights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426D35-426B-40A9-BC65-CD2AABB38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1905000"/>
            <a:ext cx="4313864" cy="432889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hypothesis was supported by the data analysis. Ratings and review length were highly correlated with customer recommendations.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factors like age, department or type of clothing and length of reviews directly influenced ratings and recommendations.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9EB1D-F773-43E0-A7D8-4FB25613A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0747" y="1905000"/>
            <a:ext cx="4313864" cy="432889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items had many reviews and high ratings  but were not recommended by customers, while others were recommended but were not rated by their buyers.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Certain clothing types, regardless of ratings and recommendations, were popular across all 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93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26">
            <a:extLst>
              <a:ext uri="{FF2B5EF4-FFF2-40B4-BE49-F238E27FC236}">
                <a16:creationId xmlns:a16="http://schemas.microsoft.com/office/drawing/2014/main" id="{D8828E5C-89C9-4A0A-9D56-58D2D20897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66315" y="2917144"/>
            <a:ext cx="8911687" cy="1280890"/>
          </a:xfrm>
        </p:spPr>
        <p:txBody>
          <a:bodyPr tIns="45700" bIns="45700">
            <a:normAutofit/>
          </a:bodyPr>
          <a:lstStyle/>
          <a:p>
            <a:pPr algn="ctr" eaLnBrk="1" hangingPunct="1">
              <a:spcBef>
                <a:spcPct val="0"/>
              </a:spcBef>
              <a:buSzPct val="25000"/>
              <a:buFontTx/>
              <a:buNone/>
            </a:pPr>
            <a:r>
              <a:rPr lang="en-US" altLang="en-US" sz="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Thank you ! </a:t>
            </a:r>
          </a:p>
        </p:txBody>
      </p:sp>
    </p:spTree>
    <p:extLst>
      <p:ext uri="{BB962C8B-B14F-4D97-AF65-F5344CB8AC3E}">
        <p14:creationId xmlns:p14="http://schemas.microsoft.com/office/powerpoint/2010/main" val="64266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26">
            <a:extLst>
              <a:ext uri="{FF2B5EF4-FFF2-40B4-BE49-F238E27FC236}">
                <a16:creationId xmlns:a16="http://schemas.microsoft.com/office/drawing/2014/main" id="{D8828E5C-89C9-4A0A-9D56-58D2D208978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45700" bIns="45700">
            <a:normAutofit/>
          </a:bodyPr>
          <a:lstStyle/>
          <a:p>
            <a:pPr algn="ctr" eaLnBrk="1" hangingPunct="1">
              <a:spcBef>
                <a:spcPct val="0"/>
              </a:spcBef>
              <a:buSzPct val="25000"/>
              <a:buFontTx/>
              <a:buNone/>
            </a:pPr>
            <a:r>
              <a:rPr lang="en-US" alt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Hypothesis and Aim of the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426D35-426B-40A9-BC65-CD2AABB38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1905000"/>
            <a:ext cx="4313864" cy="43288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: Buyers who leave a higher rating (&gt;3) are more likely to recommend the product they purchased.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: To confirm our hypothesis or find new insights using data exploration.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9EB1D-F773-43E0-A7D8-4FB25613A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0747" y="1905000"/>
            <a:ext cx="4313864" cy="43288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show their satisfaction or dissatisfaction through reviews                                                          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Reviews, ratings and recommendations  provide insight for marketing, sales and revenue.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1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5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116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7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8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9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0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1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2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3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4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5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6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7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Freeform 6">
            <a:extLst>
              <a:ext uri="{FF2B5EF4-FFF2-40B4-BE49-F238E27FC236}">
                <a16:creationId xmlns:a16="http://schemas.microsoft.com/office/drawing/2014/main" id="{76CB6AE4-A444-41E5-A744-47F048A15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A922CC7D-9AB0-495B-8AEC-81B7CDEE1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01EF6D3-851E-4B24-A9CD-D38CA18A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34C02ECD-F75C-45DF-A249-716AE4455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11648B16-4A94-4F3F-B47F-F0C334287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37B30A17-8AF2-443F-A549-420892746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899AF856-9FE0-41D3-AE38-0028650E5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0AA03574-BAE0-48F0-AFFD-7FE53A80A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E5C11F0E-3CE3-4AA3-8903-97F7B6E7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0084F2D6-47B1-4245-9971-C28AB2991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5ED0731E-418A-460F-A64A-D885C733A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CA7B555A-665D-4AF0-BE1D-FD9FD5518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76639BB9-DC72-4905-B646-14612CA4C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33F5F41C-CB34-4D75-A726-A6A1468CC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4ECB3308-01BD-41F1-96DE-633B57C7E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DC7E349-3970-44F7-B9C4-1AC1486D2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726" y="5843510"/>
            <a:ext cx="8915399" cy="113117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1:    A heat map showing the correlation between Clothing ID, Age, Rating and Recommendation.</a:t>
            </a:r>
            <a:b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4A5389E-FAF0-49F8-B7DE-5DB1D39A4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99" name="Freeform 27">
              <a:extLst>
                <a:ext uri="{FF2B5EF4-FFF2-40B4-BE49-F238E27FC236}">
                  <a16:creationId xmlns:a16="http://schemas.microsoft.com/office/drawing/2014/main" id="{38290ECD-2C1E-41E9-B72C-8A74E6A4D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0" name="Freeform 28">
              <a:extLst>
                <a:ext uri="{FF2B5EF4-FFF2-40B4-BE49-F238E27FC236}">
                  <a16:creationId xmlns:a16="http://schemas.microsoft.com/office/drawing/2014/main" id="{D4262E79-CD33-402B-8B11-B973D22F2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1" name="Freeform 29">
              <a:extLst>
                <a:ext uri="{FF2B5EF4-FFF2-40B4-BE49-F238E27FC236}">
                  <a16:creationId xmlns:a16="http://schemas.microsoft.com/office/drawing/2014/main" id="{D4E66077-E4B7-4D37-AAC4-0F2BDF92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2" name="Freeform 30">
              <a:extLst>
                <a:ext uri="{FF2B5EF4-FFF2-40B4-BE49-F238E27FC236}">
                  <a16:creationId xmlns:a16="http://schemas.microsoft.com/office/drawing/2014/main" id="{C1CA20B0-9D1B-4696-8843-E29F303F5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3" name="Freeform 31">
              <a:extLst>
                <a:ext uri="{FF2B5EF4-FFF2-40B4-BE49-F238E27FC236}">
                  <a16:creationId xmlns:a16="http://schemas.microsoft.com/office/drawing/2014/main" id="{8D6F844C-835B-426A-B64E-08FFD6F25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0FA43E74-9BE8-4976-92B5-EAE1CE13D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" name="Freeform 33">
              <a:extLst>
                <a:ext uri="{FF2B5EF4-FFF2-40B4-BE49-F238E27FC236}">
                  <a16:creationId xmlns:a16="http://schemas.microsoft.com/office/drawing/2014/main" id="{9ACB84C5-04AD-4802-B5BD-57BDC91F7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6" name="Freeform 34">
              <a:extLst>
                <a:ext uri="{FF2B5EF4-FFF2-40B4-BE49-F238E27FC236}">
                  <a16:creationId xmlns:a16="http://schemas.microsoft.com/office/drawing/2014/main" id="{800BB42D-795C-4D34-B0C0-48C6DCAA5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7" name="Freeform 35">
              <a:extLst>
                <a:ext uri="{FF2B5EF4-FFF2-40B4-BE49-F238E27FC236}">
                  <a16:creationId xmlns:a16="http://schemas.microsoft.com/office/drawing/2014/main" id="{F053FFBE-8DFA-4F0C-8654-84B82FF44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CF5AB1EE-3C75-41FC-BAC6-83222999D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id="{5EB7AD58-332B-4EA3-9386-08FD955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" name="Freeform 38">
              <a:extLst>
                <a:ext uri="{FF2B5EF4-FFF2-40B4-BE49-F238E27FC236}">
                  <a16:creationId xmlns:a16="http://schemas.microsoft.com/office/drawing/2014/main" id="{60F8A3C2-0BFB-44EE-9532-B1FE64632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A4E6AA2-BEA6-4D9C-940A-56C57341D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3B4983-483D-4631-A0FF-CC119F55D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704" y="356813"/>
            <a:ext cx="8163455" cy="5415817"/>
          </a:xfrm>
          <a:prstGeom prst="rect">
            <a:avLst/>
          </a:prstGeom>
        </p:spPr>
      </p:pic>
      <p:sp>
        <p:nvSpPr>
          <p:cNvPr id="114" name="Freeform 33">
            <a:extLst>
              <a:ext uri="{FF2B5EF4-FFF2-40B4-BE49-F238E27FC236}">
                <a16:creationId xmlns:a16="http://schemas.microsoft.com/office/drawing/2014/main" id="{ED642ED3-CFED-4142-8502-CCC199447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A4B4-26A5-4E2C-B849-E4B78ECF8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458" y="5933369"/>
            <a:ext cx="8911687" cy="743959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3:     A count plot showing the total count of reviews in each division, department and class.</a:t>
            </a:r>
            <a:br>
              <a:rPr 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EF77B2-F8C0-4B7B-9081-D81AA3C27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267" y="180673"/>
            <a:ext cx="9279465" cy="573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3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A4B4-26A5-4E2C-B849-E4B78ECF8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458" y="5933369"/>
            <a:ext cx="8911687" cy="743959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4:    A count plot showing the distribution of ratings per division, department and class.</a:t>
            </a:r>
            <a:b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C:\Users\nhyir\AppData\Local\Microsoft\Windows\INetCache\Content.MSO\97E9F1EB.tmp">
            <a:extLst>
              <a:ext uri="{FF2B5EF4-FFF2-40B4-BE49-F238E27FC236}">
                <a16:creationId xmlns:a16="http://schemas.microsoft.com/office/drawing/2014/main" id="{80D767E6-03CB-42EA-BC46-E0C6989D7FF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042" y="180672"/>
            <a:ext cx="10523621" cy="5731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907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A4B4-26A5-4E2C-B849-E4B78ECF8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458" y="5933369"/>
            <a:ext cx="8911687" cy="743959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5:    A count plot showing the distribution of recommendations per division, department and class.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7D3764-DDD8-4F74-9F00-5EEE222D0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311" y="180672"/>
            <a:ext cx="10672689" cy="573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A4B4-26A5-4E2C-B849-E4B78ECF8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59714"/>
            <a:ext cx="8911687" cy="743959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2 :       Graphs showing Recommendations against Ratings;  and Age against Class Name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8AD04A-71EC-4571-88DD-77404DC7D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826" y="1571661"/>
            <a:ext cx="4779264" cy="40965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28F190-C024-4B45-9C7C-18E6C642C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090" y="180672"/>
            <a:ext cx="6696703" cy="556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61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1198-D467-4D34-9751-47FF9C89F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39101"/>
            <a:ext cx="8911687" cy="718899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6 :     Graphs showing Age groups against Rating and Department Name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nhyir\AppData\Local\Microsoft\Windows\INetCache\Content.MSO\867AE067.tmp">
            <a:extLst>
              <a:ext uri="{FF2B5EF4-FFF2-40B4-BE49-F238E27FC236}">
                <a16:creationId xmlns:a16="http://schemas.microsoft.com/office/drawing/2014/main" id="{4DE4949C-8659-45DA-A8E7-0A7BF41F886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04" y="128016"/>
            <a:ext cx="4578096" cy="5883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5459D4-E50E-47B1-8E66-621387231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252" y="128017"/>
            <a:ext cx="5522644" cy="588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80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EB65-0530-483E-9D92-5C30B872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1820" y="5921520"/>
            <a:ext cx="8911687" cy="735311"/>
          </a:xfrm>
        </p:spPr>
        <p:txBody>
          <a:bodyPr>
            <a:noAutofit/>
          </a:bodyPr>
          <a:lstStyle/>
          <a:p>
            <a:pPr algn="ctr"/>
            <a:r>
              <a:rPr lang="en-GB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9 :    A graph showing the Most popular Clothing Classes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11" descr="A close up of a logo&#10;&#10;Description automatically generated">
            <a:extLst>
              <a:ext uri="{FF2B5EF4-FFF2-40B4-BE49-F238E27FC236}">
                <a16:creationId xmlns:a16="http://schemas.microsoft.com/office/drawing/2014/main" id="{BC235421-0F25-426D-A32A-B688B3662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295" y="336884"/>
            <a:ext cx="10206181" cy="5584635"/>
          </a:xfrm>
        </p:spPr>
      </p:pic>
    </p:spTree>
    <p:extLst>
      <p:ext uri="{BB962C8B-B14F-4D97-AF65-F5344CB8AC3E}">
        <p14:creationId xmlns:p14="http://schemas.microsoft.com/office/powerpoint/2010/main" val="32597402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295</Words>
  <Application>Microsoft Office PowerPoint</Application>
  <PresentationFormat>Widescreen</PresentationFormat>
  <Paragraphs>41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Wisp</vt:lpstr>
      <vt:lpstr>Data Report on Women’s Clothing Review </vt:lpstr>
      <vt:lpstr>Hypothesis and Aim of the Analysis</vt:lpstr>
      <vt:lpstr>Fig. 1:    A heat map showing the correlation between Clothing ID, Age, Rating and Recommendation. </vt:lpstr>
      <vt:lpstr>Fig. 3:     A count plot showing the total count of reviews in each division, department and class. </vt:lpstr>
      <vt:lpstr>Fig. 4:    A count plot showing the distribution of ratings per division, department and class. </vt:lpstr>
      <vt:lpstr>Fig. 5:    A count plot showing the distribution of recommendations per division, department and class.</vt:lpstr>
      <vt:lpstr>Fig 2 :       Graphs showing Recommendations against Ratings;  and Age against Class Name </vt:lpstr>
      <vt:lpstr>Fig 6 :     Graphs showing Age groups against Rating and Department Name</vt:lpstr>
      <vt:lpstr>Fig 9 :    A graph showing the Most popular Clothing Classes </vt:lpstr>
      <vt:lpstr>Fig 10 :    Histograms showing the correlation between Length of Review and Rating </vt:lpstr>
      <vt:lpstr>Summary of Insights </vt:lpstr>
      <vt:lpstr>Thank you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Report on Women’s Clothing Review </dc:title>
  <dc:creator>Anita</dc:creator>
  <cp:lastModifiedBy>Anita</cp:lastModifiedBy>
  <cp:revision>9</cp:revision>
  <dcterms:created xsi:type="dcterms:W3CDTF">2020-05-24T14:04:54Z</dcterms:created>
  <dcterms:modified xsi:type="dcterms:W3CDTF">2020-05-24T19:59:44Z</dcterms:modified>
</cp:coreProperties>
</file>