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13" r:id="rId1"/>
  </p:sldMasterIdLst>
  <p:notesMasterIdLst>
    <p:notesMasterId r:id="rId14"/>
  </p:notesMasterIdLst>
  <p:sldIdLst>
    <p:sldId id="261" r:id="rId2"/>
    <p:sldId id="257" r:id="rId3"/>
    <p:sldId id="258" r:id="rId4"/>
    <p:sldId id="263" r:id="rId5"/>
    <p:sldId id="264" r:id="rId6"/>
    <p:sldId id="265" r:id="rId7"/>
    <p:sldId id="262" r:id="rId8"/>
    <p:sldId id="270" r:id="rId9"/>
    <p:sldId id="269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>
        <p:scale>
          <a:sx n="53" d="100"/>
          <a:sy n="53" d="100"/>
        </p:scale>
        <p:origin x="36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CBAC5666-842A-4EE3-AE2C-2ACBC3C32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FBEBB86F-CF33-4973-AC8F-71F981A73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3">
            <a:extLst>
              <a:ext uri="{FF2B5EF4-FFF2-40B4-BE49-F238E27FC236}">
                <a16:creationId xmlns:a16="http://schemas.microsoft.com/office/drawing/2014/main" id="{0FE38F00-B217-4E7C-969C-625154CC6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24">
            <a:extLst>
              <a:ext uri="{FF2B5EF4-FFF2-40B4-BE49-F238E27FC236}">
                <a16:creationId xmlns:a16="http://schemas.microsoft.com/office/drawing/2014/main" id="{F2E03760-6C47-4615-A0CE-B7683CFBFD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9">
            <a:extLst>
              <a:ext uri="{FF2B5EF4-FFF2-40B4-BE49-F238E27FC236}">
                <a16:creationId xmlns:a16="http://schemas.microsoft.com/office/drawing/2014/main" id="{58B01D87-207E-4510-8983-AC18AE325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219" name="Shape 40">
            <a:extLst>
              <a:ext uri="{FF2B5EF4-FFF2-40B4-BE49-F238E27FC236}">
                <a16:creationId xmlns:a16="http://schemas.microsoft.com/office/drawing/2014/main" id="{FB3C9171-99B4-40D9-9921-878C4EB25A9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3">
            <a:extLst>
              <a:ext uri="{FF2B5EF4-FFF2-40B4-BE49-F238E27FC236}">
                <a16:creationId xmlns:a16="http://schemas.microsoft.com/office/drawing/2014/main" id="{0FE38F00-B217-4E7C-969C-625154CC6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24">
            <a:extLst>
              <a:ext uri="{FF2B5EF4-FFF2-40B4-BE49-F238E27FC236}">
                <a16:creationId xmlns:a16="http://schemas.microsoft.com/office/drawing/2014/main" id="{F2E03760-6C47-4615-A0CE-B7683CFBFD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298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3">
            <a:extLst>
              <a:ext uri="{FF2B5EF4-FFF2-40B4-BE49-F238E27FC236}">
                <a16:creationId xmlns:a16="http://schemas.microsoft.com/office/drawing/2014/main" id="{0FE38F00-B217-4E7C-969C-625154CC6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24">
            <a:extLst>
              <a:ext uri="{FF2B5EF4-FFF2-40B4-BE49-F238E27FC236}">
                <a16:creationId xmlns:a16="http://schemas.microsoft.com/office/drawing/2014/main" id="{F2E03760-6C47-4615-A0CE-B7683CFBFD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36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461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3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5844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0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267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760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4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47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313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133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311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41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14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122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480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15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970B-92BF-44AA-9F42-4FEE8B8B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53" y="624110"/>
            <a:ext cx="9274759" cy="1280890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 on Women’s Clothing Review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6FBD-0935-499D-BE98-CB0CED5A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4632"/>
            <a:ext cx="8915400" cy="49730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Obed Ayettey and Anita Blege</a:t>
            </a:r>
          </a:p>
        </p:txBody>
      </p:sp>
      <p:pic>
        <p:nvPicPr>
          <p:cNvPr id="6" name="Picture 5" descr="A picture containing indoor, table, ceiling, kitchen&#10;&#10;Description automatically generated">
            <a:extLst>
              <a:ext uri="{FF2B5EF4-FFF2-40B4-BE49-F238E27FC236}">
                <a16:creationId xmlns:a16="http://schemas.microsoft.com/office/drawing/2014/main" id="{8AE70AB1-2019-4FFC-85DB-7334010F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53" y="1905000"/>
            <a:ext cx="9274759" cy="38059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6083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50B-2E53-4D5F-A111-49FDFEF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396" y="5895152"/>
            <a:ext cx="8911687" cy="6903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10 :    Histograms showing the correlation between Length of Review and Rating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B197-9558-4E86-A053-06661780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89723-BEE8-4C04-9A7D-495A52CE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46778"/>
            <a:ext cx="1036758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6">
            <a:extLst>
              <a:ext uri="{FF2B5EF4-FFF2-40B4-BE49-F238E27FC236}">
                <a16:creationId xmlns:a16="http://schemas.microsoft.com/office/drawing/2014/main" id="{D8828E5C-89C9-4A0A-9D56-58D2D20897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45700" bIns="45700">
            <a:normAutofit/>
          </a:bodyPr>
          <a:lstStyle/>
          <a:p>
            <a:pPr algn="ctr"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Summary of Insights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26D35-426B-40A9-BC65-CD2AABB3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313864" cy="43288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hypothesis was supported by the data analysis. Ratings and review length were highly correlated with customer recommendations.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factors like age, department or type of clothing and length of reviews directly influenced ratings and recommendations.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EB1D-F773-43E0-A7D8-4FB25613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905000"/>
            <a:ext cx="4313864" cy="43288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items had many reviews and high ratings  but were not recommended by customers, while others were recommended but were not rated by their buyers.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clothing types, regardless of ratings and recommendations, were popular across all 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6">
            <a:extLst>
              <a:ext uri="{FF2B5EF4-FFF2-40B4-BE49-F238E27FC236}">
                <a16:creationId xmlns:a16="http://schemas.microsoft.com/office/drawing/2014/main" id="{D8828E5C-89C9-4A0A-9D56-58D2D2089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6315" y="2917144"/>
            <a:ext cx="8911687" cy="1280890"/>
          </a:xfrm>
        </p:spPr>
        <p:txBody>
          <a:bodyPr tIns="45700" bIns="45700">
            <a:normAutofit/>
          </a:bodyPr>
          <a:lstStyle/>
          <a:p>
            <a:pPr algn="ctr"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 sz="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64266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6">
            <a:extLst>
              <a:ext uri="{FF2B5EF4-FFF2-40B4-BE49-F238E27FC236}">
                <a16:creationId xmlns:a16="http://schemas.microsoft.com/office/drawing/2014/main" id="{D8828E5C-89C9-4A0A-9D56-58D2D20897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45700" bIns="45700">
            <a:normAutofit/>
          </a:bodyPr>
          <a:lstStyle/>
          <a:p>
            <a:pPr algn="ctr"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Hypothesis and Aim of the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26D35-426B-40A9-BC65-CD2AABB3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313864" cy="4328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: Buyers who leave a higher rating (&gt;3) are more likely to recommend the product they purchased.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 To confirm our hypothesis or find new insights using data exploration.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EB1D-F773-43E0-A7D8-4FB25613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905000"/>
            <a:ext cx="4313864" cy="4328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show their satisfaction or dissatisfaction through reviews                                                          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Reviews, ratings and recommendations  provide insight for marketing, sales and revenue.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DC7E349-3970-44F7-B9C4-1AC1486D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26" y="5843510"/>
            <a:ext cx="8915399" cy="11311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1:    A heat map showing the correlation between Clothing ID, Age, Rating and Recommendation.</a:t>
            </a:r>
            <a:b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3B4983-483D-4631-A0FF-CC119F55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04" y="356813"/>
            <a:ext cx="8163455" cy="5415817"/>
          </a:xfrm>
          <a:prstGeom prst="rect">
            <a:avLst/>
          </a:prstGeom>
        </p:spPr>
      </p:pic>
      <p:sp>
        <p:nvSpPr>
          <p:cNvPr id="114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8" y="5933369"/>
            <a:ext cx="8911687" cy="7439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3:     A count plot showing the total count of reviews in each division, department and class.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F77B2-F8C0-4B7B-9081-D81AA3C2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267" y="180673"/>
            <a:ext cx="9279465" cy="57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8" y="5933369"/>
            <a:ext cx="8911687" cy="7439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4:    A count plot showing the distribution of ratings per division, department and class.</a:t>
            </a:r>
            <a:b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:\Users\nhyir\AppData\Local\Microsoft\Windows\INetCache\Content.MSO\97E9F1EB.tmp">
            <a:extLst>
              <a:ext uri="{FF2B5EF4-FFF2-40B4-BE49-F238E27FC236}">
                <a16:creationId xmlns:a16="http://schemas.microsoft.com/office/drawing/2014/main" id="{80D767E6-03CB-42EA-BC46-E0C6989D7F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2" y="180672"/>
            <a:ext cx="10523621" cy="573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07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8" y="5933369"/>
            <a:ext cx="8911687" cy="74395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5:    A count plot showing the distribution of recommendations per division, department and class.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D3764-DDD8-4F74-9F00-5EEE222D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80672"/>
            <a:ext cx="10672689" cy="57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4B4-26A5-4E2C-B849-E4B78EC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9714"/>
            <a:ext cx="8911687" cy="7439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:       Graphs showing Recommendations against Ratings;  and Age against Class Name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AD04A-71EC-4571-88DD-77404DC7D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26" y="1571661"/>
            <a:ext cx="4779264" cy="4096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8F190-C024-4B45-9C7C-18E6C642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90" y="180672"/>
            <a:ext cx="6696703" cy="55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198-D467-4D34-9751-47FF9C89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9101"/>
            <a:ext cx="8911687" cy="71889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6 :     Graphs showing Age groups against Rating and Department Name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nhyir\AppData\Local\Microsoft\Windows\INetCache\Content.MSO\867AE067.tmp">
            <a:extLst>
              <a:ext uri="{FF2B5EF4-FFF2-40B4-BE49-F238E27FC236}">
                <a16:creationId xmlns:a16="http://schemas.microsoft.com/office/drawing/2014/main" id="{4DE4949C-8659-45DA-A8E7-0A7BF41F88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128016"/>
            <a:ext cx="4578096" cy="588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459D4-E50E-47B1-8E66-62138723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52" y="128017"/>
            <a:ext cx="5522644" cy="58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8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EB65-0530-483E-9D92-5C30B872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820" y="5921520"/>
            <a:ext cx="8911687" cy="735311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9 :    A graph showing the top 50 most popular items and their respective Clothing ID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B642D-5A06-469D-8FA1-F501B7E66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18" y="403079"/>
            <a:ext cx="10651882" cy="55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402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301</Words>
  <Application>Microsoft Office PowerPoint</Application>
  <PresentationFormat>Widescreen</PresentationFormat>
  <Paragraphs>41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Wisp</vt:lpstr>
      <vt:lpstr>Data Report on Women’s Clothing Review </vt:lpstr>
      <vt:lpstr>Hypothesis and Aim of the Analysis</vt:lpstr>
      <vt:lpstr>Fig. 1:    A heat map showing the correlation between Clothing ID, Age, Rating and Recommendation. </vt:lpstr>
      <vt:lpstr>Fig. 3:     A count plot showing the total count of reviews in each division, department and class. </vt:lpstr>
      <vt:lpstr>Fig. 4:    A count plot showing the distribution of ratings per division, department and class. </vt:lpstr>
      <vt:lpstr>Fig. 5:    A count plot showing the distribution of recommendations per division, department and class.</vt:lpstr>
      <vt:lpstr>Fig 2 :       Graphs showing Recommendations against Ratings;  and Age against Class Name </vt:lpstr>
      <vt:lpstr>Fig 6 :     Graphs showing Age groups against Rating and Department Name</vt:lpstr>
      <vt:lpstr>Fig 9 :    A graph showing the top 50 most popular items and their respective Clothing ID </vt:lpstr>
      <vt:lpstr>Fig 10 :    Histograms showing the correlation between Length of Review and Rating </vt:lpstr>
      <vt:lpstr>Summary of Insights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Report on Women’s Clothing Review </dc:title>
  <dc:creator>Anita</dc:creator>
  <cp:lastModifiedBy>Anita</cp:lastModifiedBy>
  <cp:revision>8</cp:revision>
  <dcterms:created xsi:type="dcterms:W3CDTF">2020-05-24T14:04:54Z</dcterms:created>
  <dcterms:modified xsi:type="dcterms:W3CDTF">2020-05-24T15:52:03Z</dcterms:modified>
</cp:coreProperties>
</file>