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8" r:id="rId6"/>
    <p:sldId id="303" r:id="rId7"/>
    <p:sldId id="304" r:id="rId8"/>
    <p:sldId id="277" r:id="rId9"/>
    <p:sldId id="289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29/03/2023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29/03/2023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9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52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82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7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30" y="629173"/>
            <a:ext cx="7458512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Leitura do artigo</a:t>
            </a:r>
            <a:br>
              <a:rPr lang="pt-BR" sz="4000" dirty="0"/>
            </a:br>
            <a:endParaRPr lang="pt-BR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2B7E4B-68DD-E604-DAE1-B9D04F3B3993}"/>
              </a:ext>
            </a:extLst>
          </p:cNvPr>
          <p:cNvSpPr txBox="1">
            <a:spLocks/>
          </p:cNvSpPr>
          <p:nvPr/>
        </p:nvSpPr>
        <p:spPr>
          <a:xfrm>
            <a:off x="77639" y="2496423"/>
            <a:ext cx="8540150" cy="12094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pt-BR" sz="4000" dirty="0"/>
            </a:br>
            <a:r>
              <a:rPr lang="pt-BR" sz="4000" i="1" dirty="0" err="1"/>
              <a:t>Language</a:t>
            </a:r>
            <a:r>
              <a:rPr lang="pt-BR" sz="4000" i="1" dirty="0"/>
              <a:t> Models are </a:t>
            </a:r>
            <a:r>
              <a:rPr lang="pt-BR" sz="4000" i="1" dirty="0" err="1"/>
              <a:t>Unsupervised</a:t>
            </a:r>
            <a:r>
              <a:rPr lang="pt-BR" sz="4000" i="1" dirty="0"/>
              <a:t> </a:t>
            </a:r>
            <a:r>
              <a:rPr lang="pt-BR" sz="4000" i="1" dirty="0" err="1"/>
              <a:t>Multitask</a:t>
            </a:r>
            <a:r>
              <a:rPr lang="pt-BR" sz="4000" i="1" dirty="0"/>
              <a:t> </a:t>
            </a:r>
            <a:r>
              <a:rPr lang="pt-BR" sz="4000" i="1" dirty="0" err="1"/>
              <a:t>Lerners</a:t>
            </a:r>
            <a:endParaRPr lang="pt-BR" sz="4000" i="1" dirty="0"/>
          </a:p>
          <a:p>
            <a:pPr algn="r"/>
            <a:r>
              <a:rPr lang="pt-BR" sz="2000" i="1" dirty="0"/>
              <a:t>(</a:t>
            </a:r>
            <a:r>
              <a:rPr lang="pt-BR" sz="2000" i="1" dirty="0" err="1"/>
              <a:t>Radford</a:t>
            </a:r>
            <a:r>
              <a:rPr lang="pt-BR" sz="2000" i="1" dirty="0"/>
              <a:t> et al)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Conceitos importantes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44E510C-6C66-9514-573E-0EC1B83DF3EA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Abordagem tradicional era de sistemas para resolver tarefas específicas. Trabalhava-se com bases de treinamento específicas para aquela atividade.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hipótese deles era de que o treinamento em uma única tarefa ou o uso de bases que cobrem um único domínio era o principal fator que impossibilitava que os sistemas não generalizassem bem para outras tarefas.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A ideia é usar uma base de treinamento grande e diversa. Começaram fazendo um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Reddit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(~45 milhões de links) gerando uma base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WebText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com ~40GB de texto. Foram feitos alguns filtros (por exemplo, links que eram enviados para Wikipedia foram removidos)</a:t>
            </a:r>
          </a:p>
        </p:txBody>
      </p:sp>
    </p:spTree>
    <p:extLst>
      <p:ext uri="{BB962C8B-B14F-4D97-AF65-F5344CB8AC3E}">
        <p14:creationId xmlns:p14="http://schemas.microsoft.com/office/powerpoint/2010/main" val="3459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Conceitos importantes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3">
                <a:extLst>
                  <a:ext uri="{FF2B5EF4-FFF2-40B4-BE49-F238E27FC236}">
                    <a16:creationId xmlns:a16="http://schemas.microsoft.com/office/drawing/2014/main" id="{844E510C-6C66-9514-573E-0EC1B83DF3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169" y="1502263"/>
                <a:ext cx="11694252" cy="4353885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24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Modelo estatístico da linguagem</a:t>
                </a:r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pt-BR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probabilidade de uma sequência é o produto das probabilidades condicionais envolvendo sequências anteriores:</a:t>
                </a:r>
              </a:p>
              <a:p>
                <a:pPr marL="0" indent="0">
                  <a:buNone/>
                </a:pPr>
                <a:endParaRPr lang="pt-BR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  <m:sup/>
                    </m:sSubSup>
                  </m:oMath>
                </a14:m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/>
                    </m:sSubSup>
                  </m:oMath>
                </a14:m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pt-BR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𝑝𝑟𝑜𝑏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pt-BR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pt-B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  <m:e>
                          <m:r>
                            <a:rPr lang="pt-B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𝑝𝑟𝑜𝑏</m:t>
                          </m:r>
                          <m:d>
                            <m:dPr>
                              <m:ctrlP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  <m:sup/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pt-BR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Conteúdo 3">
                <a:extLst>
                  <a:ext uri="{FF2B5EF4-FFF2-40B4-BE49-F238E27FC236}">
                    <a16:creationId xmlns:a16="http://schemas.microsoft.com/office/drawing/2014/main" id="{844E510C-6C66-9514-573E-0EC1B83DF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69" y="1502263"/>
                <a:ext cx="11694252" cy="4353885"/>
              </a:xfrm>
              <a:prstGeom prst="rect">
                <a:avLst/>
              </a:prstGeom>
              <a:blipFill>
                <a:blip r:embed="rId3"/>
                <a:stretch>
                  <a:fillRect l="-834" t="-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62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Conceitos importantes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3">
                <a:extLst>
                  <a:ext uri="{FF2B5EF4-FFF2-40B4-BE49-F238E27FC236}">
                    <a16:creationId xmlns:a16="http://schemas.microsoft.com/office/drawing/2014/main" id="{844E510C-6C66-9514-573E-0EC1B83DF3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169" y="1502263"/>
                <a:ext cx="11694252" cy="5112456"/>
              </a:xfrm>
              <a:prstGeom prst="rect">
                <a:avLst/>
              </a:prstGeom>
            </p:spPr>
            <p:txBody>
              <a:bodyPr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24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Modelo n-grama:</a:t>
                </a:r>
                <a:endParaRPr lang="pt-BR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pt-BR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𝑝𝑟𝑜𝑏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  <m:sup/>
                          </m:sSubSup>
                          <m:r>
                            <a:rPr lang="pt-B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pt-B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pt-B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𝑝𝑟𝑜𝑏</m:t>
                      </m:r>
                      <m:d>
                        <m:dPr>
                          <m:ctrlPr>
                            <a:rPr lang="pt-B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  <m:sup/>
                          </m:sSubSup>
                          <m:r>
                            <a:rPr lang="pt-B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pt-BR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Por exemplo, suponha uma sequência de T palavras. A probabilidade de adicionar a T’</a:t>
                </a:r>
                <a:r>
                  <a:rPr lang="pt-BR" sz="2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ésima</a:t>
                </a:r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palavra na sequência completa (1 ... T-1) é aproximadamente igual a probabilidade de adicionar essa mesma palavra considerando só as n-1 últimas palavras (sequência (T-n-1 ... T-1) ):</a:t>
                </a:r>
              </a:p>
              <a:p>
                <a:pPr marL="0" indent="0">
                  <a:buNone/>
                </a:pPr>
                <a:endParaRPr lang="pt-BR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𝑝𝑟𝑜𝑏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  <m:sup/>
                          </m:sSubSup>
                          <m:r>
                            <a:rPr lang="pt-B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pt-B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pt-BR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𝑝𝑟𝑜𝑏</m:t>
                      </m:r>
                      <m:d>
                        <m:dPr>
                          <m:ctrlPr>
                            <a:rPr lang="pt-B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  <m:sup/>
                          </m:sSubSup>
                          <m:r>
                            <a:rPr lang="pt-B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  <m:r>
                                <a:rPr lang="pt-BR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pt-BR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=&gt; Indicação de que em textos os contextos/palavras mais recentes tendem a importar mais</a:t>
                </a:r>
              </a:p>
            </p:txBody>
          </p:sp>
        </mc:Choice>
        <mc:Fallback>
          <p:sp>
            <p:nvSpPr>
              <p:cNvPr id="3" name="Espaço Reservado para Conteúdo 3">
                <a:extLst>
                  <a:ext uri="{FF2B5EF4-FFF2-40B4-BE49-F238E27FC236}">
                    <a16:creationId xmlns:a16="http://schemas.microsoft.com/office/drawing/2014/main" id="{844E510C-6C66-9514-573E-0EC1B83DF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69" y="1502263"/>
                <a:ext cx="11694252" cy="5112456"/>
              </a:xfrm>
              <a:prstGeom prst="rect">
                <a:avLst/>
              </a:prstGeom>
              <a:blipFill>
                <a:blip r:embed="rId3"/>
                <a:stretch>
                  <a:fillRect l="-834" t="-2265" r="-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56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 do artigo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50106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e treinamento do GPT-2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do modelo a diversas bases de dados e discussões sobre que tipo de problema essa rede supera o estado da arte.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Discussões sobre as limitações do modelo. Aborda a questão da generalização versus memorização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~1-6% dependendo do teste) e fala de cuidados na curadoria da base.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sugerem que a abordagem que tomaram é adequada para resolver diversas tarefas sem a necessidade se supervisão explícita.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71af3243-3dd4-4a8d-8c0d-dd76da1f02a5"/>
    <ds:schemaRef ds:uri="http://schemas.microsoft.com/office/2006/documentManagement/types"/>
    <ds:schemaRef ds:uri="http://purl.org/dc/dcmitype/"/>
    <ds:schemaRef ds:uri="http://purl.org/dc/elements/1.1/"/>
    <ds:schemaRef ds:uri="230e9df3-be65-4c73-a93b-d1236ebd677e"/>
    <ds:schemaRef ds:uri="http://schemas.microsoft.com/sharepoint/v3"/>
    <ds:schemaRef ds:uri="http://www.w3.org/XML/1998/namespace"/>
    <ds:schemaRef ds:uri="http://purl.org/dc/terms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1695</TotalTime>
  <Words>348</Words>
  <Application>Microsoft Office PowerPoint</Application>
  <PresentationFormat>Widescreen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Skeena</vt:lpstr>
      <vt:lpstr>Times New Roman</vt:lpstr>
      <vt:lpstr>Tema do Office</vt:lpstr>
      <vt:lpstr>Leitura do artigo </vt:lpstr>
      <vt:lpstr>Conceitos importantes</vt:lpstr>
      <vt:lpstr>Conceitos importantes</vt:lpstr>
      <vt:lpstr>Conceitos importantes</vt:lpstr>
      <vt:lpstr>Contribuições do artigo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 are unsupervised multask learners</dc:title>
  <dc:creator>Leandro Carísio Fernandes</dc:creator>
  <cp:lastModifiedBy>Leandro Carisio Fernandes</cp:lastModifiedBy>
  <cp:revision>22</cp:revision>
  <dcterms:created xsi:type="dcterms:W3CDTF">2023-03-07T13:43:49Z</dcterms:created>
  <dcterms:modified xsi:type="dcterms:W3CDTF">2023-03-29T11:49:03Z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