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DM Sans Medium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  <p:embeddedFont>
      <p:font typeface="DM Sans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42" Type="http://schemas.openxmlformats.org/officeDocument/2006/relationships/font" Target="fonts/DMSans-regular.fntdata"/><Relationship Id="rId41" Type="http://schemas.openxmlformats.org/officeDocument/2006/relationships/font" Target="fonts/Merriweather-boldItalic.fntdata"/><Relationship Id="rId44" Type="http://schemas.openxmlformats.org/officeDocument/2006/relationships/font" Target="fonts/DMSans-italic.fntdata"/><Relationship Id="rId43" Type="http://schemas.openxmlformats.org/officeDocument/2006/relationships/font" Target="fonts/DMSans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DMSansMedium-bold.fntdata"/><Relationship Id="rId34" Type="http://schemas.openxmlformats.org/officeDocument/2006/relationships/font" Target="fonts/DMSansMedium-regular.fntdata"/><Relationship Id="rId37" Type="http://schemas.openxmlformats.org/officeDocument/2006/relationships/font" Target="fonts/DMSansMedium-boldItalic.fntdata"/><Relationship Id="rId36" Type="http://schemas.openxmlformats.org/officeDocument/2006/relationships/font" Target="fonts/DMSansMedium-italic.fntdata"/><Relationship Id="rId39" Type="http://schemas.openxmlformats.org/officeDocument/2006/relationships/font" Target="fonts/Merriweather-bold.fntdata"/><Relationship Id="rId38" Type="http://schemas.openxmlformats.org/officeDocument/2006/relationships/font" Target="fonts/Merriweather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59394d8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59394d8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59394d860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d59394d860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59394d860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d59394d860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d59394d860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d59394d860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5c0a435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d5c0a435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59394d86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59394d86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59394d860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d59394d860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d59394d860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d59394d860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d59394d860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d59394d86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d59394d860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d59394d860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d59394d860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d59394d860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9394d860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59394d86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d59394d860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d59394d860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d59394d860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d59394d860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d59394d860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d59394d860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15d5072f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15d5072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15d5072f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15d5072f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15d5072f4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15d5072f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d5c0a4356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d5c0a4356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d5c0a4356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d5c0a4356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59394d860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59394d860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5c0a435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5c0a435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5c0a4356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5c0a4356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5c0a435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d5c0a435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5c0a4356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d5c0a4356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6cbf8f0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6cbf8f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d59394d8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d59394d8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uggingface.co/datasets/unicamp-dl/SurveySum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unicamp-dl/surveysu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aylien.com/blog/multi-document-summarisation-and-the-wcep-datas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clanthology.org/2021.findings-acl.84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100"/>
              <a:t>SurveySum:</a:t>
            </a:r>
            <a:r>
              <a:rPr lang="en" sz="3100"/>
              <a:t> </a:t>
            </a:r>
            <a:br>
              <a:rPr lang="en" sz="3100"/>
            </a:br>
            <a:r>
              <a:rPr lang="en" sz="3100"/>
              <a:t>A Dataset for Summarizing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Multiple Scientific Articles into a Survey Section</a:t>
            </a:r>
            <a:endParaRPr sz="3100"/>
          </a:p>
        </p:txBody>
      </p:sp>
      <p:sp>
        <p:nvSpPr>
          <p:cNvPr id="263" name="Google Shape;263;p44"/>
          <p:cNvSpPr txBox="1"/>
          <p:nvPr>
            <p:ph idx="2" type="subTitle"/>
          </p:nvPr>
        </p:nvSpPr>
        <p:spPr>
          <a:xfrm>
            <a:off x="196950" y="2476050"/>
            <a:ext cx="8493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Leandro Carísio Fernandes, Gustavo Bartz Guedes, Thiago Soares Laitz, Thales Sales Almeida, Rodrigo Nogueira, Roberto Lotufo, and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Jayr Pereira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4"/>
          <p:cNvSpPr/>
          <p:nvPr/>
        </p:nvSpPr>
        <p:spPr>
          <a:xfrm>
            <a:off x="-76200" y="3864700"/>
            <a:ext cx="9397500" cy="127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863" y="4207401"/>
            <a:ext cx="548700" cy="66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3063" y="4288150"/>
            <a:ext cx="1898600" cy="5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4"/>
          <p:cNvPicPr preferRelativeResize="0"/>
          <p:nvPr/>
        </p:nvPicPr>
        <p:blipFill rotWithShape="1">
          <a:blip r:embed="rId5">
            <a:alphaModFix/>
          </a:blip>
          <a:srcRect b="0" l="0" r="61264" t="0"/>
          <a:stretch/>
        </p:blipFill>
        <p:spPr>
          <a:xfrm>
            <a:off x="8015232" y="4288138"/>
            <a:ext cx="1001675" cy="5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4115" y="4145988"/>
            <a:ext cx="714166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" y="4066373"/>
            <a:ext cx="2057401" cy="872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0774" y="4162752"/>
            <a:ext cx="1898599" cy="67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351550" y="445025"/>
            <a:ext cx="71901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SurveySum: Dataset creation</a:t>
            </a:r>
            <a:endParaRPr/>
          </a:p>
        </p:txBody>
      </p:sp>
      <p:pic>
        <p:nvPicPr>
          <p:cNvPr id="372" name="Google Shape;372;p53"/>
          <p:cNvPicPr preferRelativeResize="0"/>
          <p:nvPr/>
        </p:nvPicPr>
        <p:blipFill rotWithShape="1">
          <a:blip r:embed="rId3">
            <a:alphaModFix/>
          </a:blip>
          <a:srcRect b="4202" l="7682" r="11704" t="4230"/>
          <a:stretch/>
        </p:blipFill>
        <p:spPr>
          <a:xfrm>
            <a:off x="3713900" y="1774275"/>
            <a:ext cx="5273824" cy="24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3"/>
          <p:cNvSpPr txBox="1"/>
          <p:nvPr/>
        </p:nvSpPr>
        <p:spPr>
          <a:xfrm>
            <a:off x="262400" y="1449025"/>
            <a:ext cx="30753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-"/>
            </a:pP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Following the selection criteria, we gathered 6 total surveys.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-"/>
            </a:pP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Each of the surveys was parsed with s2orc-doc2json, a library to parse scientific articles to json format.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-"/>
            </a:pP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With the surveys parsed, we retrieved the name of each paper </a:t>
            </a: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cited</a:t>
            </a: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 in each section of the surveys.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4" name="Google Shape;374;p53"/>
          <p:cNvSpPr/>
          <p:nvPr/>
        </p:nvSpPr>
        <p:spPr>
          <a:xfrm>
            <a:off x="3771150" y="1841625"/>
            <a:ext cx="2404500" cy="2339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5" name="Google Shape;375;p53"/>
          <p:cNvSpPr/>
          <p:nvPr/>
        </p:nvSpPr>
        <p:spPr>
          <a:xfrm>
            <a:off x="4809750" y="1302925"/>
            <a:ext cx="327300" cy="34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51550" y="445025"/>
            <a:ext cx="71901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SurveySum: Dataset creation</a:t>
            </a:r>
            <a:endParaRPr/>
          </a:p>
        </p:txBody>
      </p:sp>
      <p:pic>
        <p:nvPicPr>
          <p:cNvPr id="382" name="Google Shape;382;p54"/>
          <p:cNvPicPr preferRelativeResize="0"/>
          <p:nvPr/>
        </p:nvPicPr>
        <p:blipFill rotWithShape="1">
          <a:blip r:embed="rId3">
            <a:alphaModFix/>
          </a:blip>
          <a:srcRect b="4202" l="7682" r="11704" t="4230"/>
          <a:stretch/>
        </p:blipFill>
        <p:spPr>
          <a:xfrm>
            <a:off x="3713900" y="1774275"/>
            <a:ext cx="5273824" cy="24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4"/>
          <p:cNvSpPr txBox="1"/>
          <p:nvPr/>
        </p:nvSpPr>
        <p:spPr>
          <a:xfrm>
            <a:off x="262400" y="1449025"/>
            <a:ext cx="30753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-"/>
            </a:pP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Using various APIs, we retrieved the original paper for each citation present in the original surveys.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-"/>
            </a:pP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Some papers were not found automatically, in which case the authors manually retrieved the paper.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4" name="Google Shape;384;p54"/>
          <p:cNvSpPr/>
          <p:nvPr/>
        </p:nvSpPr>
        <p:spPr>
          <a:xfrm>
            <a:off x="5439650" y="1774275"/>
            <a:ext cx="1905600" cy="2339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5" name="Google Shape;385;p54"/>
          <p:cNvSpPr/>
          <p:nvPr/>
        </p:nvSpPr>
        <p:spPr>
          <a:xfrm>
            <a:off x="6187163" y="1269250"/>
            <a:ext cx="327300" cy="34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6" name="Google Shape;38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type="title"/>
          </p:nvPr>
        </p:nvSpPr>
        <p:spPr>
          <a:xfrm>
            <a:off x="351550" y="445025"/>
            <a:ext cx="71901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SurveySum: Dataset creation</a:t>
            </a:r>
            <a:endParaRPr/>
          </a:p>
        </p:txBody>
      </p:sp>
      <p:pic>
        <p:nvPicPr>
          <p:cNvPr id="392" name="Google Shape;392;p55"/>
          <p:cNvPicPr preferRelativeResize="0"/>
          <p:nvPr/>
        </p:nvPicPr>
        <p:blipFill rotWithShape="1">
          <a:blip r:embed="rId3">
            <a:alphaModFix/>
          </a:blip>
          <a:srcRect b="4202" l="7682" r="11704" t="4230"/>
          <a:stretch/>
        </p:blipFill>
        <p:spPr>
          <a:xfrm>
            <a:off x="3713900" y="1774275"/>
            <a:ext cx="5273824" cy="24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5"/>
          <p:cNvSpPr txBox="1"/>
          <p:nvPr/>
        </p:nvSpPr>
        <p:spPr>
          <a:xfrm>
            <a:off x="262400" y="1449025"/>
            <a:ext cx="30753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M Sans"/>
              <a:buChar char="-"/>
            </a:pPr>
            <a:r>
              <a:rPr lang="en" sz="13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With all citation papers retrieved, we aggregate them with the original survey section.</a:t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4" name="Google Shape;394;p55"/>
          <p:cNvSpPr/>
          <p:nvPr/>
        </p:nvSpPr>
        <p:spPr>
          <a:xfrm>
            <a:off x="7192525" y="1774275"/>
            <a:ext cx="1754100" cy="2455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5" name="Google Shape;395;p55"/>
          <p:cNvSpPr/>
          <p:nvPr/>
        </p:nvSpPr>
        <p:spPr>
          <a:xfrm>
            <a:off x="7945613" y="1252900"/>
            <a:ext cx="327300" cy="34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6" name="Google Shape;39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type="title"/>
          </p:nvPr>
        </p:nvSpPr>
        <p:spPr>
          <a:xfrm>
            <a:off x="351550" y="445025"/>
            <a:ext cx="71901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SurveySum: the Dataset</a:t>
            </a:r>
            <a:endParaRPr/>
          </a:p>
        </p:txBody>
      </p:sp>
      <p:sp>
        <p:nvSpPr>
          <p:cNvPr id="402" name="Google Shape;402;p56"/>
          <p:cNvSpPr txBox="1"/>
          <p:nvPr/>
        </p:nvSpPr>
        <p:spPr>
          <a:xfrm>
            <a:off x="262400" y="1449025"/>
            <a:ext cx="85698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-"/>
            </a:pP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6 surveys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-"/>
            </a:pP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79 sections (i.e., summaries)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-"/>
            </a:pP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583 cited papers (i.e., source documents)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-"/>
            </a:pP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An average of ~7 papers per section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-"/>
            </a:pPr>
            <a:r>
              <a:rPr lang="en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Publicly available at huggingface: </a:t>
            </a:r>
            <a:r>
              <a:rPr lang="en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https://huggingface.co/datasets/unicamp-dl/SurveySum</a:t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-"/>
            </a:pPr>
            <a:r>
              <a:t/>
            </a:r>
            <a:endParaRPr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03" name="Google Shape;40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02397"/>
            <a:ext cx="9143999" cy="324390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75" y="2691250"/>
            <a:ext cx="5987635" cy="19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7"/>
          <p:cNvSpPr txBox="1"/>
          <p:nvPr>
            <p:ph type="title"/>
          </p:nvPr>
        </p:nvSpPr>
        <p:spPr>
          <a:xfrm>
            <a:off x="351550" y="445025"/>
            <a:ext cx="71901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Survey generation</a:t>
            </a:r>
            <a:endParaRPr/>
          </a:p>
        </p:txBody>
      </p:sp>
      <p:sp>
        <p:nvSpPr>
          <p:cNvPr id="411" name="Google Shape;411;p57"/>
          <p:cNvSpPr txBox="1"/>
          <p:nvPr/>
        </p:nvSpPr>
        <p:spPr>
          <a:xfrm>
            <a:off x="560050" y="1259975"/>
            <a:ext cx="78978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M Sans"/>
              <a:buChar char="-"/>
            </a:pPr>
            <a:r>
              <a:rPr lang="en" sz="13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In the first stage the user can define the title of the survey, and the respective sections.</a:t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M Sans"/>
              <a:buChar char="-"/>
            </a:pPr>
            <a:r>
              <a:rPr lang="en" sz="13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We also need the define the source of the papers that will be used, this can be a couple of pre selected documents, or the entirety of the papers publicly available.</a:t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2" name="Google Shape;412;p57"/>
          <p:cNvSpPr/>
          <p:nvPr/>
        </p:nvSpPr>
        <p:spPr>
          <a:xfrm>
            <a:off x="1154975" y="2642450"/>
            <a:ext cx="2668200" cy="1901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3" name="Google Shape;413;p57"/>
          <p:cNvSpPr/>
          <p:nvPr/>
        </p:nvSpPr>
        <p:spPr>
          <a:xfrm>
            <a:off x="2325463" y="2298950"/>
            <a:ext cx="327300" cy="34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4" name="Google Shape;41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75" y="2691250"/>
            <a:ext cx="5987635" cy="19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8"/>
          <p:cNvSpPr txBox="1"/>
          <p:nvPr>
            <p:ph type="title"/>
          </p:nvPr>
        </p:nvSpPr>
        <p:spPr>
          <a:xfrm>
            <a:off x="351550" y="445025"/>
            <a:ext cx="71901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Survey generation</a:t>
            </a:r>
            <a:endParaRPr/>
          </a:p>
        </p:txBody>
      </p:sp>
      <p:sp>
        <p:nvSpPr>
          <p:cNvPr id="421" name="Google Shape;421;p58"/>
          <p:cNvSpPr txBox="1"/>
          <p:nvPr/>
        </p:nvSpPr>
        <p:spPr>
          <a:xfrm>
            <a:off x="560050" y="1259975"/>
            <a:ext cx="78978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M Sans"/>
              <a:buChar char="-"/>
            </a:pPr>
            <a:r>
              <a:rPr lang="en" sz="13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Each relevant paper has it's text extracted and splitted in chunks.</a:t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M Sans"/>
              <a:buChar char="-"/>
            </a:pPr>
            <a:r>
              <a:rPr lang="en" sz="13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We them apply a retriever, using the section title as the query, to retrieve the most relevant chunks for that section.</a:t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2" name="Google Shape;422;p58"/>
          <p:cNvSpPr/>
          <p:nvPr/>
        </p:nvSpPr>
        <p:spPr>
          <a:xfrm>
            <a:off x="3843275" y="2691250"/>
            <a:ext cx="2606100" cy="1901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3" name="Google Shape;423;p58"/>
          <p:cNvSpPr/>
          <p:nvPr/>
        </p:nvSpPr>
        <p:spPr>
          <a:xfrm>
            <a:off x="5091463" y="2353375"/>
            <a:ext cx="327300" cy="34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4" name="Google Shape;42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75" y="2691250"/>
            <a:ext cx="5987635" cy="19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9"/>
          <p:cNvSpPr txBox="1"/>
          <p:nvPr>
            <p:ph type="title"/>
          </p:nvPr>
        </p:nvSpPr>
        <p:spPr>
          <a:xfrm>
            <a:off x="351550" y="445025"/>
            <a:ext cx="71901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Survey generation</a:t>
            </a:r>
            <a:endParaRPr/>
          </a:p>
        </p:txBody>
      </p:sp>
      <p:sp>
        <p:nvSpPr>
          <p:cNvPr id="431" name="Google Shape;431;p59"/>
          <p:cNvSpPr txBox="1"/>
          <p:nvPr/>
        </p:nvSpPr>
        <p:spPr>
          <a:xfrm>
            <a:off x="560050" y="1259975"/>
            <a:ext cx="78978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M Sans"/>
              <a:buChar char="-"/>
            </a:pPr>
            <a:r>
              <a:rPr lang="en" sz="13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With the relevant chunks, we ask a LLM to generate the final survey text.</a:t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DM Sans"/>
              <a:buChar char="-"/>
            </a:pPr>
            <a:r>
              <a:rPr lang="en" sz="13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In this work we choose to limit the LLMs used to gpt-3.5-turbo and gpt-4-preview.</a:t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2" name="Google Shape;432;p59"/>
          <p:cNvSpPr/>
          <p:nvPr/>
        </p:nvSpPr>
        <p:spPr>
          <a:xfrm>
            <a:off x="6496100" y="2691250"/>
            <a:ext cx="646500" cy="1901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3" name="Google Shape;433;p59"/>
          <p:cNvSpPr/>
          <p:nvPr/>
        </p:nvSpPr>
        <p:spPr>
          <a:xfrm>
            <a:off x="6655688" y="2353375"/>
            <a:ext cx="327300" cy="34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4" name="Google Shape;4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>
            <p:ph type="title"/>
          </p:nvPr>
        </p:nvSpPr>
        <p:spPr>
          <a:xfrm>
            <a:off x="351550" y="445025"/>
            <a:ext cx="37827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450"/>
              <a:t>Automatic Survey generation</a:t>
            </a:r>
            <a:endParaRPr sz="2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/>
          </a:p>
        </p:txBody>
      </p:sp>
      <p:pic>
        <p:nvPicPr>
          <p:cNvPr id="440" name="Google Shape;44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900" y="376750"/>
            <a:ext cx="4059400" cy="45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0"/>
          <p:cNvSpPr/>
          <p:nvPr/>
        </p:nvSpPr>
        <p:spPr>
          <a:xfrm>
            <a:off x="4017550" y="3816175"/>
            <a:ext cx="400500" cy="97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2" name="Google Shape;442;p60"/>
          <p:cNvSpPr txBox="1"/>
          <p:nvPr/>
        </p:nvSpPr>
        <p:spPr>
          <a:xfrm>
            <a:off x="2801975" y="3889975"/>
            <a:ext cx="153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Retrieved chunks</a:t>
            </a:r>
            <a:endParaRPr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3" name="Google Shape;4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31884"/>
              <a:buFont typeface="Arial"/>
              <a:buNone/>
            </a:pPr>
            <a:r>
              <a:rPr lang="en"/>
              <a:t>Automatic Survey generation - pipelines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1"/>
          <p:cNvSpPr txBox="1"/>
          <p:nvPr>
            <p:ph idx="1" type="body"/>
          </p:nvPr>
        </p:nvSpPr>
        <p:spPr>
          <a:xfrm>
            <a:off x="311700" y="2059900"/>
            <a:ext cx="3999900" cy="195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Uses a MonoT5 </a:t>
            </a:r>
            <a:r>
              <a:rPr b="1" lang="en">
                <a:solidFill>
                  <a:srgbClr val="434343"/>
                </a:solidFill>
              </a:rPr>
              <a:t>reranker </a:t>
            </a:r>
            <a:r>
              <a:rPr lang="en">
                <a:solidFill>
                  <a:srgbClr val="434343"/>
                </a:solidFill>
              </a:rPr>
              <a:t>model as a retriever.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Uses a </a:t>
            </a:r>
            <a:r>
              <a:rPr b="1" lang="en">
                <a:solidFill>
                  <a:srgbClr val="434343"/>
                </a:solidFill>
              </a:rPr>
              <a:t>few-shot</a:t>
            </a:r>
            <a:r>
              <a:rPr lang="en">
                <a:solidFill>
                  <a:srgbClr val="434343"/>
                </a:solidFill>
              </a:rPr>
              <a:t> prompt for text generation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1"/>
          <p:cNvSpPr txBox="1"/>
          <p:nvPr>
            <p:ph idx="1" type="body"/>
          </p:nvPr>
        </p:nvSpPr>
        <p:spPr>
          <a:xfrm>
            <a:off x="311700" y="1625800"/>
            <a:ext cx="3999900" cy="43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Pipeline 1</a:t>
            </a:r>
            <a:endParaRPr b="1"/>
          </a:p>
        </p:txBody>
      </p:sp>
      <p:sp>
        <p:nvSpPr>
          <p:cNvPr id="451" name="Google Shape;451;p61"/>
          <p:cNvSpPr txBox="1"/>
          <p:nvPr>
            <p:ph idx="1" type="body"/>
          </p:nvPr>
        </p:nvSpPr>
        <p:spPr>
          <a:xfrm>
            <a:off x="4832400" y="2059900"/>
            <a:ext cx="3999900" cy="195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Uses the SPECTER2 model to generate </a:t>
            </a:r>
            <a:r>
              <a:rPr b="1" lang="en">
                <a:solidFill>
                  <a:srgbClr val="434343"/>
                </a:solidFill>
              </a:rPr>
              <a:t>embeddings </a:t>
            </a:r>
            <a:r>
              <a:rPr lang="en">
                <a:solidFill>
                  <a:srgbClr val="434343"/>
                </a:solidFill>
              </a:rPr>
              <a:t>for each chunk, and uses these embeddings for retrieval.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Uses a </a:t>
            </a:r>
            <a:r>
              <a:rPr b="1" lang="en">
                <a:solidFill>
                  <a:srgbClr val="434343"/>
                </a:solidFill>
              </a:rPr>
              <a:t>single shot </a:t>
            </a:r>
            <a:r>
              <a:rPr lang="en">
                <a:solidFill>
                  <a:srgbClr val="434343"/>
                </a:solidFill>
              </a:rPr>
              <a:t>prompt with more complex instructions.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1"/>
          <p:cNvSpPr txBox="1"/>
          <p:nvPr>
            <p:ph idx="1" type="body"/>
          </p:nvPr>
        </p:nvSpPr>
        <p:spPr>
          <a:xfrm>
            <a:off x="4832400" y="1625800"/>
            <a:ext cx="3999900" cy="43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Pipeline 2</a:t>
            </a:r>
            <a:endParaRPr b="1"/>
          </a:p>
        </p:txBody>
      </p:sp>
      <p:sp>
        <p:nvSpPr>
          <p:cNvPr id="453" name="Google Shape;4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 - Reference f1</a:t>
            </a:r>
            <a:endParaRPr/>
          </a:p>
        </p:txBody>
      </p:sp>
      <p:sp>
        <p:nvSpPr>
          <p:cNvPr id="459" name="Google Shape;459;p62"/>
          <p:cNvSpPr txBox="1"/>
          <p:nvPr>
            <p:ph idx="1" type="body"/>
          </p:nvPr>
        </p:nvSpPr>
        <p:spPr>
          <a:xfrm>
            <a:off x="311700" y="1152475"/>
            <a:ext cx="337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F1 score is used to evaluate the ability of LLMs to use the same references in their summaries as those found in the original text written by humans.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825" y="1610675"/>
            <a:ext cx="5008825" cy="26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SurveySum</a:t>
            </a:r>
            <a:r>
              <a:rPr b="1" lang="en" sz="2800">
                <a:solidFill>
                  <a:srgbClr val="000000"/>
                </a:solidFill>
              </a:rPr>
              <a:t> Authors</a:t>
            </a:r>
            <a:endParaRPr b="1" sz="2800">
              <a:solidFill>
                <a:srgbClr val="000000"/>
              </a:solidFill>
            </a:endParaRPr>
          </a:p>
        </p:txBody>
      </p:sp>
      <p:pic>
        <p:nvPicPr>
          <p:cNvPr id="276" name="Google Shape;276;p45"/>
          <p:cNvPicPr preferRelativeResize="0"/>
          <p:nvPr/>
        </p:nvPicPr>
        <p:blipFill rotWithShape="1">
          <a:blip r:embed="rId3">
            <a:alphaModFix/>
          </a:blip>
          <a:srcRect b="0" l="709" r="699" t="0"/>
          <a:stretch/>
        </p:blipFill>
        <p:spPr>
          <a:xfrm>
            <a:off x="7435750" y="1424648"/>
            <a:ext cx="1188600" cy="1188600"/>
          </a:xfrm>
          <a:prstGeom prst="ellipse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7" name="Google Shape;277;p45"/>
          <p:cNvSpPr txBox="1"/>
          <p:nvPr/>
        </p:nvSpPr>
        <p:spPr>
          <a:xfrm>
            <a:off x="7247800" y="2655575"/>
            <a:ext cx="15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Thales Sales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Google Shape;278;p45"/>
          <p:cNvPicPr preferRelativeResize="0"/>
          <p:nvPr/>
        </p:nvPicPr>
        <p:blipFill rotWithShape="1">
          <a:blip r:embed="rId4">
            <a:alphaModFix/>
          </a:blip>
          <a:srcRect b="5931" l="0" r="0" t="5931"/>
          <a:stretch/>
        </p:blipFill>
        <p:spPr>
          <a:xfrm>
            <a:off x="4137175" y="3199243"/>
            <a:ext cx="1188600" cy="11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9" name="Google Shape;279;p45"/>
          <p:cNvSpPr txBox="1"/>
          <p:nvPr/>
        </p:nvSpPr>
        <p:spPr>
          <a:xfrm>
            <a:off x="3879777" y="4549625"/>
            <a:ext cx="17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Roberto Lotufo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1501125" y="4531325"/>
            <a:ext cx="18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Rodrigo Nogueira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5">
            <a:alphaModFix/>
          </a:blip>
          <a:srcRect b="15325" l="0" r="0" t="0"/>
          <a:stretch/>
        </p:blipFill>
        <p:spPr>
          <a:xfrm>
            <a:off x="1833225" y="3199243"/>
            <a:ext cx="1188600" cy="1188600"/>
          </a:xfrm>
          <a:prstGeom prst="ellipse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2" name="Google Shape;282;p45"/>
          <p:cNvSpPr txBox="1"/>
          <p:nvPr/>
        </p:nvSpPr>
        <p:spPr>
          <a:xfrm>
            <a:off x="577850" y="2655575"/>
            <a:ext cx="17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Leandro Carísio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 rotWithShape="1">
          <a:blip r:embed="rId6">
            <a:alphaModFix/>
          </a:blip>
          <a:srcRect b="18412" l="-4273" r="-9986" t="2430"/>
          <a:stretch/>
        </p:blipFill>
        <p:spPr>
          <a:xfrm>
            <a:off x="3152800" y="1424648"/>
            <a:ext cx="1188600" cy="11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4" name="Google Shape;284;p45"/>
          <p:cNvSpPr txBox="1"/>
          <p:nvPr/>
        </p:nvSpPr>
        <p:spPr>
          <a:xfrm>
            <a:off x="2993200" y="2686163"/>
            <a:ext cx="15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Gustavo Bartz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5007200" y="2637263"/>
            <a:ext cx="18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Thiago Laitz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6" name="Google Shape;286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39300" y="1424648"/>
            <a:ext cx="1188600" cy="118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7" name="Google Shape;287;p45"/>
          <p:cNvPicPr preferRelativeResize="0"/>
          <p:nvPr/>
        </p:nvPicPr>
        <p:blipFill rotWithShape="1">
          <a:blip r:embed="rId8">
            <a:alphaModFix/>
          </a:blip>
          <a:srcRect b="9690" l="0" r="38657" t="15307"/>
          <a:stretch/>
        </p:blipFill>
        <p:spPr>
          <a:xfrm>
            <a:off x="835250" y="1424648"/>
            <a:ext cx="1188600" cy="118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8" name="Google Shape;288;p45"/>
          <p:cNvPicPr preferRelativeResize="0"/>
          <p:nvPr/>
        </p:nvPicPr>
        <p:blipFill rotWithShape="1">
          <a:blip r:embed="rId9">
            <a:alphaModFix/>
          </a:blip>
          <a:srcRect b="4153" l="0" r="0" t="4153"/>
          <a:stretch/>
        </p:blipFill>
        <p:spPr>
          <a:xfrm>
            <a:off x="6355825" y="3199243"/>
            <a:ext cx="1188600" cy="11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9" name="Google Shape;289;p45"/>
          <p:cNvSpPr txBox="1"/>
          <p:nvPr/>
        </p:nvSpPr>
        <p:spPr>
          <a:xfrm>
            <a:off x="6196225" y="4531313"/>
            <a:ext cx="15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Jayr Pereira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 - G-eval</a:t>
            </a:r>
            <a:endParaRPr/>
          </a:p>
        </p:txBody>
      </p:sp>
      <p:sp>
        <p:nvSpPr>
          <p:cNvPr id="467" name="Google Shape;467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G-eval is a metric for evaluation content generated by llms that showed a high correlation with human preference.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G-eval generates an score for the provided text with an LLM using a high temperature, the score is sampled 20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The final G-eval score is the weighted sum of the scores, weighted by the probability of the judge model to give scre.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25" y="1017725"/>
            <a:ext cx="286078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3"/>
          <p:cNvSpPr txBox="1"/>
          <p:nvPr/>
        </p:nvSpPr>
        <p:spPr>
          <a:xfrm>
            <a:off x="197375" y="4644950"/>
            <a:ext cx="4437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G-EVAL: NLG Evaluation using GPT-4 with Better Human Alignment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0" name="Google Shape;47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 - CheckEval</a:t>
            </a:r>
            <a:endParaRPr/>
          </a:p>
        </p:txBody>
      </p:sp>
      <p:sp>
        <p:nvSpPr>
          <p:cNvPr id="476" name="Google Shape;476;p64"/>
          <p:cNvSpPr txBox="1"/>
          <p:nvPr>
            <p:ph idx="1" type="body"/>
          </p:nvPr>
        </p:nvSpPr>
        <p:spPr>
          <a:xfrm>
            <a:off x="311700" y="1152475"/>
            <a:ext cx="773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Check-Eval metric evaluates the consistency between the candidate text and the reference text using an evaluation checklist.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checklist is generated by a LLM model, which is then used to evaluate the candidate 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evaluation checklist consists of ten elements and the candidate text includes eight of these, the Check-Eval score will be 0.8.</a:t>
            </a:r>
            <a:endParaRPr/>
          </a:p>
        </p:txBody>
      </p:sp>
      <p:pic>
        <p:nvPicPr>
          <p:cNvPr id="477" name="Google Shape;47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325" y="499550"/>
            <a:ext cx="598250" cy="5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4"/>
          <p:cNvSpPr txBox="1"/>
          <p:nvPr/>
        </p:nvSpPr>
        <p:spPr>
          <a:xfrm>
            <a:off x="194250" y="4646975"/>
            <a:ext cx="5947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Check-Eval: A Checklist-based Approach for Evaluating Text Quality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9" name="Google Shape;47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85" name="Google Shape;485;p65"/>
          <p:cNvSpPr txBox="1"/>
          <p:nvPr>
            <p:ph idx="1" type="body"/>
          </p:nvPr>
        </p:nvSpPr>
        <p:spPr>
          <a:xfrm>
            <a:off x="671825" y="1113650"/>
            <a:ext cx="7505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Check-Eval and G-eval show a high correlation.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G-eval presents a much lower variability</a:t>
            </a:r>
            <a:endParaRPr/>
          </a:p>
        </p:txBody>
      </p:sp>
      <p:pic>
        <p:nvPicPr>
          <p:cNvPr id="486" name="Google Shape;48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138" y="2432575"/>
            <a:ext cx="6822476" cy="24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More chunks is always better?</a:t>
            </a:r>
            <a:endParaRPr/>
          </a:p>
        </p:txBody>
      </p:sp>
      <p:sp>
        <p:nvSpPr>
          <p:cNvPr id="493" name="Google Shape;493;p66"/>
          <p:cNvSpPr txBox="1"/>
          <p:nvPr>
            <p:ph idx="1" type="body"/>
          </p:nvPr>
        </p:nvSpPr>
        <p:spPr>
          <a:xfrm>
            <a:off x="671825" y="1113650"/>
            <a:ext cx="7505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Increasing the number of chunks did not always bring better results.</a:t>
            </a:r>
            <a:endParaRPr/>
          </a:p>
        </p:txBody>
      </p:sp>
      <p:pic>
        <p:nvPicPr>
          <p:cNvPr id="494" name="Google Shape;49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75" y="2288975"/>
            <a:ext cx="6822476" cy="24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6"/>
          <p:cNvSpPr/>
          <p:nvPr/>
        </p:nvSpPr>
        <p:spPr>
          <a:xfrm>
            <a:off x="499875" y="2871725"/>
            <a:ext cx="6648900" cy="361200"/>
          </a:xfrm>
          <a:prstGeom prst="rect">
            <a:avLst/>
          </a:prstGeom>
          <a:solidFill>
            <a:srgbClr val="D0E0E3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6" name="Google Shape;496;p66"/>
          <p:cNvSpPr/>
          <p:nvPr/>
        </p:nvSpPr>
        <p:spPr>
          <a:xfrm>
            <a:off x="499875" y="3437050"/>
            <a:ext cx="6687600" cy="534000"/>
          </a:xfrm>
          <a:prstGeom prst="rect">
            <a:avLst/>
          </a:prstGeom>
          <a:solidFill>
            <a:srgbClr val="6ECD63">
              <a:alpha val="513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7" name="Google Shape;497;p66"/>
          <p:cNvSpPr/>
          <p:nvPr/>
        </p:nvSpPr>
        <p:spPr>
          <a:xfrm>
            <a:off x="499875" y="3971050"/>
            <a:ext cx="6687600" cy="572700"/>
          </a:xfrm>
          <a:prstGeom prst="rect">
            <a:avLst/>
          </a:prstGeom>
          <a:solidFill>
            <a:srgbClr val="CDC263">
              <a:alpha val="513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8" name="Google Shape;498;p66"/>
          <p:cNvSpPr/>
          <p:nvPr/>
        </p:nvSpPr>
        <p:spPr>
          <a:xfrm>
            <a:off x="7381800" y="2821025"/>
            <a:ext cx="295200" cy="41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9" name="Google Shape;499;p66"/>
          <p:cNvSpPr/>
          <p:nvPr/>
        </p:nvSpPr>
        <p:spPr>
          <a:xfrm>
            <a:off x="7339950" y="3437050"/>
            <a:ext cx="295200" cy="1079400"/>
          </a:xfrm>
          <a:prstGeom prst="rightBrace">
            <a:avLst>
              <a:gd fmla="val 3488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0" name="Google Shape;500;p66"/>
          <p:cNvSpPr txBox="1"/>
          <p:nvPr/>
        </p:nvSpPr>
        <p:spPr>
          <a:xfrm>
            <a:off x="7742425" y="2821025"/>
            <a:ext cx="1204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Worse with more chunks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1" name="Google Shape;501;p66"/>
          <p:cNvSpPr txBox="1"/>
          <p:nvPr/>
        </p:nvSpPr>
        <p:spPr>
          <a:xfrm>
            <a:off x="7711350" y="4094200"/>
            <a:ext cx="1204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Better with more chunks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2" name="Google Shape;50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The importance of the LLM</a:t>
            </a:r>
            <a:endParaRPr/>
          </a:p>
        </p:txBody>
      </p:sp>
      <p:sp>
        <p:nvSpPr>
          <p:cNvPr id="508" name="Google Shape;508;p67"/>
          <p:cNvSpPr txBox="1"/>
          <p:nvPr>
            <p:ph idx="1" type="body"/>
          </p:nvPr>
        </p:nvSpPr>
        <p:spPr>
          <a:xfrm>
            <a:off x="671825" y="1113650"/>
            <a:ext cx="7505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changing only the LLM used for writing the section, the result always improved when using a more capable LLM. </a:t>
            </a:r>
            <a:endParaRPr/>
          </a:p>
        </p:txBody>
      </p:sp>
      <p:pic>
        <p:nvPicPr>
          <p:cNvPr id="509" name="Google Shape;5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63" y="2399950"/>
            <a:ext cx="6822476" cy="24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7"/>
          <p:cNvSpPr/>
          <p:nvPr/>
        </p:nvSpPr>
        <p:spPr>
          <a:xfrm>
            <a:off x="1225163" y="3530275"/>
            <a:ext cx="6705300" cy="1181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1" name="Google Shape;511;p67"/>
          <p:cNvSpPr/>
          <p:nvPr/>
        </p:nvSpPr>
        <p:spPr>
          <a:xfrm>
            <a:off x="1225163" y="3526575"/>
            <a:ext cx="6705300" cy="209700"/>
          </a:xfrm>
          <a:prstGeom prst="rect">
            <a:avLst/>
          </a:prstGeom>
          <a:solidFill>
            <a:srgbClr val="D0E0E3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2" name="Google Shape;512;p67"/>
          <p:cNvSpPr/>
          <p:nvPr/>
        </p:nvSpPr>
        <p:spPr>
          <a:xfrm>
            <a:off x="1219363" y="4118125"/>
            <a:ext cx="6705300" cy="166800"/>
          </a:xfrm>
          <a:prstGeom prst="rect">
            <a:avLst/>
          </a:prstGeom>
          <a:solidFill>
            <a:srgbClr val="D0E0E3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3" name="Google Shape;513;p67"/>
          <p:cNvSpPr/>
          <p:nvPr/>
        </p:nvSpPr>
        <p:spPr>
          <a:xfrm>
            <a:off x="1219363" y="3736275"/>
            <a:ext cx="6705300" cy="166800"/>
          </a:xfrm>
          <a:prstGeom prst="rect">
            <a:avLst/>
          </a:prstGeom>
          <a:solidFill>
            <a:srgbClr val="6ECD63">
              <a:alpha val="513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4" name="Google Shape;514;p67"/>
          <p:cNvSpPr/>
          <p:nvPr/>
        </p:nvSpPr>
        <p:spPr>
          <a:xfrm>
            <a:off x="1225163" y="4284925"/>
            <a:ext cx="6705300" cy="209700"/>
          </a:xfrm>
          <a:prstGeom prst="rect">
            <a:avLst/>
          </a:prstGeom>
          <a:solidFill>
            <a:srgbClr val="6ECD63">
              <a:alpha val="513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5" name="Google Shape;515;p67"/>
          <p:cNvSpPr/>
          <p:nvPr/>
        </p:nvSpPr>
        <p:spPr>
          <a:xfrm>
            <a:off x="1219350" y="3905750"/>
            <a:ext cx="6705300" cy="209700"/>
          </a:xfrm>
          <a:prstGeom prst="rect">
            <a:avLst/>
          </a:prstGeom>
          <a:solidFill>
            <a:srgbClr val="CDC263">
              <a:alpha val="513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6" name="Google Shape;516;p67"/>
          <p:cNvSpPr/>
          <p:nvPr/>
        </p:nvSpPr>
        <p:spPr>
          <a:xfrm>
            <a:off x="1225163" y="4501525"/>
            <a:ext cx="6705300" cy="209700"/>
          </a:xfrm>
          <a:prstGeom prst="rect">
            <a:avLst/>
          </a:prstGeom>
          <a:solidFill>
            <a:srgbClr val="CDC263">
              <a:alpha val="513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7" name="Google Shape;51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The importance of the source</a:t>
            </a:r>
            <a:endParaRPr/>
          </a:p>
        </p:txBody>
      </p:sp>
      <p:sp>
        <p:nvSpPr>
          <p:cNvPr id="523" name="Google Shape;523;p68"/>
          <p:cNvSpPr txBox="1"/>
          <p:nvPr>
            <p:ph idx="1" type="body"/>
          </p:nvPr>
        </p:nvSpPr>
        <p:spPr>
          <a:xfrm>
            <a:off x="671825" y="1113650"/>
            <a:ext cx="7505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using all documents available in Semantic Scholar, instead of the pre selected documents from SurveySum. The result was much worse.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quality of documents automatically retrieved from SS, was much worse, resulting in a worse generated section.</a:t>
            </a:r>
            <a:endParaRPr/>
          </a:p>
        </p:txBody>
      </p:sp>
      <p:pic>
        <p:nvPicPr>
          <p:cNvPr id="524" name="Google Shape;524;p68"/>
          <p:cNvPicPr preferRelativeResize="0"/>
          <p:nvPr/>
        </p:nvPicPr>
        <p:blipFill rotWithShape="1">
          <a:blip r:embed="rId3">
            <a:alphaModFix/>
          </a:blip>
          <a:srcRect b="52214" l="0" r="0" t="0"/>
          <a:stretch/>
        </p:blipFill>
        <p:spPr>
          <a:xfrm>
            <a:off x="1013138" y="2749600"/>
            <a:ext cx="6822476" cy="11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531" name="Google Shape;531;p69"/>
          <p:cNvSpPr txBox="1"/>
          <p:nvPr>
            <p:ph idx="1" type="body"/>
          </p:nvPr>
        </p:nvSpPr>
        <p:spPr>
          <a:xfrm>
            <a:off x="671825" y="1113650"/>
            <a:ext cx="75051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Importance of Source Papers</a:t>
            </a:r>
            <a:r>
              <a:rPr lang="en"/>
              <a:t>: High-quality and relevant source papers are crucial for accurate and coherent summaries.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Role of LLM Quality</a:t>
            </a:r>
            <a:r>
              <a:rPr lang="en"/>
              <a:t>: Advanced models like GPT-4 significantly outperform earlier versions, highlighting their impact on summary quality.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Pipeline Insights</a:t>
            </a:r>
            <a:r>
              <a:rPr lang="en"/>
              <a:t>: Effective retrieval and selection of text chunks enhance summarization outcomes but depend on robust retrievers.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Benchmark Contribution</a:t>
            </a:r>
            <a:r>
              <a:rPr lang="en"/>
              <a:t>: SurveySum provides a benchmark for developing and evaluating multi-document summarization models in scientific contexts.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b="1" lang="en"/>
              <a:t>Github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https://github.com/unicamp-dl/surveysum</a:t>
            </a:r>
            <a:endParaRPr/>
          </a:p>
        </p:txBody>
      </p:sp>
      <p:sp>
        <p:nvSpPr>
          <p:cNvPr id="532" name="Google Shape;53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0"/>
          <p:cNvSpPr txBox="1"/>
          <p:nvPr>
            <p:ph type="ctrTitle"/>
          </p:nvPr>
        </p:nvSpPr>
        <p:spPr>
          <a:xfrm>
            <a:off x="566100" y="9415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Obrigado!</a:t>
            </a:r>
            <a:endParaRPr sz="4500"/>
          </a:p>
        </p:txBody>
      </p:sp>
      <p:sp>
        <p:nvSpPr>
          <p:cNvPr id="538" name="Google Shape;538;p70"/>
          <p:cNvSpPr txBox="1"/>
          <p:nvPr>
            <p:ph idx="2" type="subTitle"/>
          </p:nvPr>
        </p:nvSpPr>
        <p:spPr>
          <a:xfrm>
            <a:off x="196950" y="2171250"/>
            <a:ext cx="80118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SurveySum:  A Dataset for Summarizing Multiple Scientific Articles into a Survey Section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70"/>
          <p:cNvSpPr/>
          <p:nvPr/>
        </p:nvSpPr>
        <p:spPr>
          <a:xfrm>
            <a:off x="-76200" y="3864700"/>
            <a:ext cx="9397500" cy="127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40" name="Google Shape;54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066373"/>
            <a:ext cx="2057401" cy="872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63" y="4207401"/>
            <a:ext cx="548700" cy="66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063" y="4288150"/>
            <a:ext cx="1898600" cy="5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70"/>
          <p:cNvPicPr preferRelativeResize="0"/>
          <p:nvPr/>
        </p:nvPicPr>
        <p:blipFill rotWithShape="1">
          <a:blip r:embed="rId6">
            <a:alphaModFix/>
          </a:blip>
          <a:srcRect b="0" l="0" r="61264" t="0"/>
          <a:stretch/>
        </p:blipFill>
        <p:spPr>
          <a:xfrm>
            <a:off x="8015232" y="4288138"/>
            <a:ext cx="1001675" cy="5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4115" y="4145988"/>
            <a:ext cx="714166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0774" y="4162752"/>
            <a:ext cx="1898599" cy="67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contributions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11700" y="2059900"/>
            <a:ext cx="3999900" cy="195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A dataset for Multi-document summarization.	</a:t>
            </a:r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311700" y="1625800"/>
            <a:ext cx="3999900" cy="43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SurveySum</a:t>
            </a:r>
            <a:endParaRPr b="1"/>
          </a:p>
        </p:txBody>
      </p:sp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4832400" y="2059900"/>
            <a:ext cx="3999900" cy="195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Two pipelines for generating </a:t>
            </a:r>
            <a:r>
              <a:rPr lang="en">
                <a:solidFill>
                  <a:srgbClr val="434343"/>
                </a:solidFill>
              </a:rPr>
              <a:t>comprehensive</a:t>
            </a:r>
            <a:r>
              <a:rPr lang="en">
                <a:solidFill>
                  <a:srgbClr val="434343"/>
                </a:solidFill>
              </a:rPr>
              <a:t> surveys automatically.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Evaluation of both pipelines and some variations, using SurveySum.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4832400" y="1625800"/>
            <a:ext cx="3999900" cy="434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Survey generation pipelines</a:t>
            </a:r>
            <a:endParaRPr b="1"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Multi-Document Summarization (MDS)</a:t>
            </a:r>
            <a:endParaRPr/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3" y="1170125"/>
            <a:ext cx="521017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7"/>
          <p:cNvSpPr txBox="1"/>
          <p:nvPr/>
        </p:nvSpPr>
        <p:spPr>
          <a:xfrm>
            <a:off x="165300" y="4745675"/>
            <a:ext cx="1392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Figure source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Survey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literature review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</a:t>
            </a:r>
            <a:r>
              <a:rPr lang="en" sz="1400"/>
              <a:t>rovides a broad overview of a specific topic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Cover the most relevant and recent research in the field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generally divided into sections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section cover a specific topic</a:t>
            </a:r>
            <a:endParaRPr sz="1400"/>
          </a:p>
        </p:txBody>
      </p:sp>
      <p:sp>
        <p:nvSpPr>
          <p:cNvPr id="315" name="Google Shape;315;p48"/>
          <p:cNvSpPr txBox="1"/>
          <p:nvPr/>
        </p:nvSpPr>
        <p:spPr>
          <a:xfrm>
            <a:off x="1752925" y="4430150"/>
            <a:ext cx="32187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Feng et al. (2021). </a:t>
            </a:r>
            <a:r>
              <a:rPr lang="en" sz="10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A Survey of Data Augmentation Approaches for NLP</a:t>
            </a: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16" name="Google Shape;31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550" y="1152475"/>
            <a:ext cx="293276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2200" y="0"/>
            <a:ext cx="886700" cy="88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8"/>
          <p:cNvCxnSpPr>
            <a:stCxn id="317" idx="1"/>
          </p:cNvCxnSpPr>
          <p:nvPr/>
        </p:nvCxnSpPr>
        <p:spPr>
          <a:xfrm flipH="1">
            <a:off x="6265800" y="443350"/>
            <a:ext cx="1946400" cy="106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19" name="Google Shape;31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2200" y="935350"/>
            <a:ext cx="886700" cy="88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48"/>
          <p:cNvCxnSpPr>
            <a:stCxn id="319" idx="1"/>
          </p:cNvCxnSpPr>
          <p:nvPr/>
        </p:nvCxnSpPr>
        <p:spPr>
          <a:xfrm flipH="1">
            <a:off x="7797300" y="1378700"/>
            <a:ext cx="414900" cy="33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21" name="Google Shape;32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2200" y="1870700"/>
            <a:ext cx="886700" cy="88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48"/>
          <p:cNvCxnSpPr>
            <a:stCxn id="321" idx="1"/>
          </p:cNvCxnSpPr>
          <p:nvPr/>
        </p:nvCxnSpPr>
        <p:spPr>
          <a:xfrm rot="10800000">
            <a:off x="6798600" y="2298750"/>
            <a:ext cx="1413600" cy="1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23" name="Google Shape;32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2200" y="2806050"/>
            <a:ext cx="886700" cy="88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48"/>
          <p:cNvCxnSpPr>
            <a:stCxn id="323" idx="1"/>
          </p:cNvCxnSpPr>
          <p:nvPr/>
        </p:nvCxnSpPr>
        <p:spPr>
          <a:xfrm rot="10800000">
            <a:off x="7853400" y="2744800"/>
            <a:ext cx="358800" cy="50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25" name="Google Shape;3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2200" y="3741400"/>
            <a:ext cx="886700" cy="88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48"/>
          <p:cNvCxnSpPr>
            <a:stCxn id="325" idx="1"/>
          </p:cNvCxnSpPr>
          <p:nvPr/>
        </p:nvCxnSpPr>
        <p:spPr>
          <a:xfrm rot="10800000">
            <a:off x="7853400" y="3610250"/>
            <a:ext cx="358800" cy="574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27" name="Google Shape;32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2200" y="4676750"/>
            <a:ext cx="886700" cy="88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48"/>
          <p:cNvCxnSpPr/>
          <p:nvPr/>
        </p:nvCxnSpPr>
        <p:spPr>
          <a:xfrm rot="10800000">
            <a:off x="5972100" y="4353900"/>
            <a:ext cx="2184000" cy="76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9" name="Google Shape;32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idx="1" type="subTitle"/>
          </p:nvPr>
        </p:nvSpPr>
        <p:spPr>
          <a:xfrm>
            <a:off x="975300" y="1864050"/>
            <a:ext cx="71934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comprehensive </a:t>
            </a:r>
            <a:r>
              <a:rPr lang="en"/>
              <a:t>survey</a:t>
            </a:r>
            <a:r>
              <a:rPr lang="en"/>
              <a:t> section is a multi-document summary.</a:t>
            </a:r>
            <a:endParaRPr/>
          </a:p>
        </p:txBody>
      </p:sp>
      <p:sp>
        <p:nvSpPr>
          <p:cNvPr id="335" name="Google Shape;335;p49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idx="1" type="subTitle"/>
          </p:nvPr>
        </p:nvSpPr>
        <p:spPr>
          <a:xfrm>
            <a:off x="975300" y="1864050"/>
            <a:ext cx="71934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sources (i.e., the cited papers) are (generally) long documents. </a:t>
            </a:r>
            <a:endParaRPr/>
          </a:p>
        </p:txBody>
      </p:sp>
      <p:sp>
        <p:nvSpPr>
          <p:cNvPr id="343" name="Google Shape;343;p50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0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51"/>
          <p:cNvSpPr txBox="1"/>
          <p:nvPr>
            <p:ph idx="1" type="subTitle"/>
          </p:nvPr>
        </p:nvSpPr>
        <p:spPr>
          <a:xfrm>
            <a:off x="975300" y="1864050"/>
            <a:ext cx="7193400" cy="14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SurveySum is a dataset for the summarization of multiple and </a:t>
            </a:r>
            <a:r>
              <a:rPr lang="en"/>
              <a:t>potentially</a:t>
            </a:r>
            <a:r>
              <a:rPr lang="en"/>
              <a:t> long documents!</a:t>
            </a:r>
            <a:endParaRPr/>
          </a:p>
        </p:txBody>
      </p:sp>
      <p:sp>
        <p:nvSpPr>
          <p:cNvPr id="352" name="Google Shape;352;p51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5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SurveySum: Survey collection criteria</a:t>
            </a:r>
            <a:endParaRPr/>
          </a:p>
        </p:txBody>
      </p:sp>
      <p:sp>
        <p:nvSpPr>
          <p:cNvPr id="360" name="Google Shape;360;p52"/>
          <p:cNvSpPr txBox="1"/>
          <p:nvPr/>
        </p:nvSpPr>
        <p:spPr>
          <a:xfrm>
            <a:off x="450525" y="1661675"/>
            <a:ext cx="36888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-"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366725" y="1949424"/>
            <a:ext cx="38385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Fields: artificial intelligence, natural language processing, or machine learning.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362" name="Google Shape;362;p52"/>
          <p:cNvSpPr txBox="1"/>
          <p:nvPr>
            <p:ph idx="2" type="body"/>
          </p:nvPr>
        </p:nvSpPr>
        <p:spPr>
          <a:xfrm>
            <a:off x="4938725" y="1937162"/>
            <a:ext cx="38385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Each of the sessions is also required to have at least one citation. 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363" name="Google Shape;363;p5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 </a:t>
            </a:r>
            <a:r>
              <a:rPr b="1" lang="en" sz="1800"/>
              <a:t>C</a:t>
            </a:r>
            <a:r>
              <a:rPr b="1" lang="en" sz="1800"/>
              <a:t>omprehensive survey in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Fields of interest</a:t>
            </a:r>
            <a:endParaRPr b="1" sz="1800"/>
          </a:p>
        </p:txBody>
      </p:sp>
      <p:sp>
        <p:nvSpPr>
          <p:cNvPr id="364" name="Google Shape;364;p5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2. </a:t>
            </a:r>
            <a:r>
              <a:rPr b="1" lang="en" sz="1800"/>
              <a:t>Survey must be divided into sections</a:t>
            </a:r>
            <a:endParaRPr b="1" sz="1800"/>
          </a:p>
        </p:txBody>
      </p:sp>
      <p:sp>
        <p:nvSpPr>
          <p:cNvPr id="365" name="Google Shape;365;p5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4. </a:t>
            </a:r>
            <a:r>
              <a:rPr b="1" lang="en" sz="1800"/>
              <a:t>The survey must be written in english</a:t>
            </a:r>
            <a:endParaRPr b="1" sz="1800"/>
          </a:p>
        </p:txBody>
      </p:sp>
      <p:sp>
        <p:nvSpPr>
          <p:cNvPr id="366" name="Google Shape;366;p5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3. </a:t>
            </a:r>
            <a:r>
              <a:rPr b="1" lang="en" sz="1800"/>
              <a:t>Survey Must be </a:t>
            </a:r>
            <a:r>
              <a:rPr b="1" lang="en" sz="1800"/>
              <a:t>Freely available online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