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9" r:id="rId2"/>
    <p:sldId id="264" r:id="rId3"/>
    <p:sldId id="263" r:id="rId4"/>
    <p:sldId id="256" r:id="rId5"/>
    <p:sldId id="265" r:id="rId6"/>
    <p:sldId id="266" r:id="rId7"/>
    <p:sldId id="267" r:id="rId8"/>
    <p:sldId id="268" r:id="rId9"/>
    <p:sldId id="269" r:id="rId10"/>
    <p:sldId id="260" r:id="rId11"/>
    <p:sldId id="272" r:id="rId12"/>
    <p:sldId id="270" r:id="rId13"/>
    <p:sldId id="271" r:id="rId14"/>
  </p:sldIdLst>
  <p:sldSz cx="12192000" cy="6858000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A01932C-233B-449E-9D28-E82FC7151796}">
          <p14:sldIdLst>
            <p14:sldId id="259"/>
            <p14:sldId id="264"/>
            <p14:sldId id="263"/>
            <p14:sldId id="256"/>
            <p14:sldId id="265"/>
            <p14:sldId id="266"/>
            <p14:sldId id="267"/>
            <p14:sldId id="268"/>
            <p14:sldId id="269"/>
            <p14:sldId id="260"/>
            <p14:sldId id="272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novo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4F72C4"/>
    <a:srgbClr val="447210"/>
    <a:srgbClr val="C55A11"/>
    <a:srgbClr val="97C594"/>
    <a:srgbClr val="6AA9DC"/>
    <a:srgbClr val="D0E3EA"/>
    <a:srgbClr val="F27B76"/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93792" autoAdjust="0"/>
  </p:normalViewPr>
  <p:slideViewPr>
    <p:cSldViewPr>
      <p:cViewPr varScale="1">
        <p:scale>
          <a:sx n="67" d="100"/>
          <a:sy n="67" d="100"/>
        </p:scale>
        <p:origin x="3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1874D57-BE85-4E4B-B6CB-BBED5F026FAD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C6E1130-450D-4832-8179-B74A8E6EAF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73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21/12/2020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7FFD-A9DB-45CC-9B87-076763086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41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21/12/2020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7FFD-A9DB-45CC-9B87-076763086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40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21/12/2020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7FFD-A9DB-45CC-9B87-076763086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755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21/12/2020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7FFD-A9DB-45CC-9B87-076763086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1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11809312" cy="1143000"/>
          </a:xfrm>
        </p:spPr>
        <p:txBody>
          <a:bodyPr/>
          <a:lstStyle>
            <a:lvl1pPr algn="l">
              <a:defRPr b="1">
                <a:latin typeface="Arial Black" panose="020B0A04020102020204" pitchFamily="34" charset="0"/>
                <a:cs typeface="Aharoni" panose="02010803020104030203" pitchFamily="2" charset="-79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</p:spPr>
        <p:txBody>
          <a:bodyPr/>
          <a:lstStyle/>
          <a:p>
            <a:r>
              <a:rPr lang="pt-BR"/>
              <a:t>21/12/2020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7FFD-A9DB-45CC-9B87-0767630864AA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0" y="1498217"/>
            <a:ext cx="1180931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 userDrawn="1"/>
        </p:nvCxnSpPr>
        <p:spPr>
          <a:xfrm>
            <a:off x="0" y="6309320"/>
            <a:ext cx="1180931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 userDrawn="1"/>
        </p:nvSpPr>
        <p:spPr>
          <a:xfrm>
            <a:off x="5606123" y="6356353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aseline="0" dirty="0">
                <a:solidFill>
                  <a:srgbClr val="898989"/>
                </a:solidFill>
              </a:rPr>
              <a:t>IA368 - 2023</a:t>
            </a:r>
          </a:p>
          <a:p>
            <a:pPr algn="ctr"/>
            <a:r>
              <a:rPr lang="pt-BR" sz="1200" baseline="0" dirty="0">
                <a:solidFill>
                  <a:srgbClr val="898989"/>
                </a:solidFill>
              </a:rPr>
              <a:t>UNICAMP</a:t>
            </a:r>
          </a:p>
        </p:txBody>
      </p:sp>
    </p:spTree>
    <p:extLst>
      <p:ext uri="{BB962C8B-B14F-4D97-AF65-F5344CB8AC3E}">
        <p14:creationId xmlns:p14="http://schemas.microsoft.com/office/powerpoint/2010/main" val="260047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10972800" cy="1143000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-48683" y="1498217"/>
            <a:ext cx="1180931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91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21/12/2020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7FFD-A9DB-45CC-9B87-076763086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93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10972800" cy="1143000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21/12/2020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7FFD-A9DB-45CC-9B87-0767630864A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Conector reto 8"/>
          <p:cNvCxnSpPr/>
          <p:nvPr userDrawn="1"/>
        </p:nvCxnSpPr>
        <p:spPr>
          <a:xfrm>
            <a:off x="-48683" y="1498217"/>
            <a:ext cx="1180931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 userDrawn="1"/>
        </p:nvCxnSpPr>
        <p:spPr>
          <a:xfrm>
            <a:off x="-48683" y="6309320"/>
            <a:ext cx="1180931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41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21/12/2020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7FFD-A9DB-45CC-9B87-076763086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40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21/12/2020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7FFD-A9DB-45CC-9B87-076763086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95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601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21/12/2020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7FFD-A9DB-45CC-9B87-076763086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88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21/12/2020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47FFD-A9DB-45CC-9B87-076763086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34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479376" y="2633576"/>
            <a:ext cx="11089232" cy="136815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4" name="CaixaDeTexto 3"/>
          <p:cNvSpPr txBox="1"/>
          <p:nvPr/>
        </p:nvSpPr>
        <p:spPr>
          <a:xfrm>
            <a:off x="2531604" y="2717488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Arial Black" panose="020B0A04020102020204" pitchFamily="34" charset="0"/>
                <a:cs typeface="Aharoni" panose="02010803020104030203" pitchFamily="2" charset="-79"/>
              </a:rPr>
              <a:t>Trabalho Final IA368</a:t>
            </a:r>
          </a:p>
          <a:p>
            <a:pPr algn="ctr"/>
            <a:r>
              <a:rPr lang="pt-BR" sz="3600" b="1" dirty="0">
                <a:latin typeface="Arial Black" panose="020B0A04020102020204" pitchFamily="34" charset="0"/>
                <a:cs typeface="Aharoni" panose="02010803020104030203" pitchFamily="2" charset="-79"/>
              </a:rPr>
              <a:t>Primeira Entrega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606"/>
            <a:ext cx="1547664" cy="173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EC3C-1231-BC59-B8A9-4E2F84CD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Lessons</a:t>
            </a:r>
            <a:r>
              <a:rPr lang="pt-BR" i="1" dirty="0"/>
              <a:t> </a:t>
            </a:r>
            <a:r>
              <a:rPr lang="pt-BR" i="1" dirty="0" err="1"/>
              <a:t>Learned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702714-911A-2AE8-A8D2-9C4507B01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Dependência da busca inicial</a:t>
            </a:r>
          </a:p>
          <a:p>
            <a:pPr marL="914400" lvl="1" indent="-514350"/>
            <a:r>
              <a:rPr lang="pt-BR" dirty="0" err="1"/>
              <a:t>arXiv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Semantic</a:t>
            </a:r>
            <a:r>
              <a:rPr lang="pt-BR" dirty="0"/>
              <a:t> Scholar</a:t>
            </a:r>
          </a:p>
          <a:p>
            <a:pPr marL="914400" lvl="1" indent="-514350"/>
            <a:r>
              <a:rPr lang="pt-BR" dirty="0"/>
              <a:t>O filtro de seleção de artigos deve ser suficientemente seletivo para não retornar tudo, mas não pode ser muito restritivo e trazer pouca coisa.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Usos do </a:t>
            </a:r>
            <a:r>
              <a:rPr lang="pt-BR" dirty="0" err="1"/>
              <a:t>LangChain</a:t>
            </a:r>
            <a:r>
              <a:rPr lang="pt-BR" dirty="0"/>
              <a:t>:</a:t>
            </a:r>
          </a:p>
          <a:p>
            <a:pPr marL="914400" lvl="1" indent="-514350"/>
            <a:r>
              <a:rPr lang="pt-BR" dirty="0" err="1"/>
              <a:t>HuggingFaceEmbeddings</a:t>
            </a:r>
            <a:endParaRPr lang="pt-BR" dirty="0"/>
          </a:p>
          <a:p>
            <a:pPr marL="914400" lvl="1" indent="-514350"/>
            <a:r>
              <a:rPr lang="pt-BR" dirty="0" err="1"/>
              <a:t>ChatPrompt</a:t>
            </a:r>
            <a:endParaRPr lang="pt-BR" dirty="0"/>
          </a:p>
          <a:p>
            <a:pPr marL="914400" lvl="1" indent="-514350"/>
            <a:r>
              <a:rPr lang="pt-BR" dirty="0" err="1"/>
              <a:t>CharacterTextSplitter</a:t>
            </a:r>
            <a:r>
              <a:rPr lang="pt-BR" dirty="0"/>
              <a:t> e </a:t>
            </a:r>
            <a:r>
              <a:rPr lang="pt-BR" dirty="0" err="1"/>
              <a:t>SpacyTextSplitter</a:t>
            </a:r>
            <a:endParaRPr lang="pt-BR" dirty="0"/>
          </a:p>
          <a:p>
            <a:pPr marL="914400" lvl="1" indent="-514350"/>
            <a:r>
              <a:rPr lang="pt-BR" dirty="0" err="1"/>
              <a:t>Vectorstor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48BE04-9D99-BC96-F351-64127E92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7FFD-A9DB-45CC-9B87-0767630864A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B1824-37D5-BC0A-47B0-2416FB2C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a considerar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1AA488-4B29-B90C-5C0F-783528381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</a:t>
            </a:r>
            <a:r>
              <a:rPr lang="pt-BR" i="1" dirty="0"/>
              <a:t>pipeline</a:t>
            </a:r>
            <a:r>
              <a:rPr lang="pt-BR" dirty="0"/>
              <a:t> pode ser usado como um “</a:t>
            </a:r>
            <a:r>
              <a:rPr lang="pt-BR" i="1" dirty="0" err="1"/>
              <a:t>copilot</a:t>
            </a:r>
            <a:r>
              <a:rPr lang="pt-BR" dirty="0"/>
              <a:t>”, com intervenções manuais, exemplos: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Seleção inicial de artigos que o pesquisador quer usar;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Geração de tópicos/seções relevantes para o </a:t>
            </a:r>
            <a:r>
              <a:rPr lang="pt-BR" i="1" dirty="0" err="1"/>
              <a:t>survey</a:t>
            </a:r>
            <a:r>
              <a:rPr lang="pt-BR" dirty="0"/>
              <a:t>;</a:t>
            </a:r>
          </a:p>
          <a:p>
            <a:r>
              <a:rPr lang="pt-BR" dirty="0"/>
              <a:t>Necessidade de avaliar se os </a:t>
            </a:r>
            <a:r>
              <a:rPr lang="pt-BR" i="1" dirty="0" err="1"/>
              <a:t>chunks</a:t>
            </a:r>
            <a:r>
              <a:rPr lang="pt-BR" i="1" dirty="0"/>
              <a:t> </a:t>
            </a:r>
            <a:r>
              <a:rPr lang="pt-BR" dirty="0"/>
              <a:t>são de múltiplos artigos.</a:t>
            </a:r>
          </a:p>
          <a:p>
            <a:pPr lvl="1"/>
            <a:r>
              <a:rPr lang="pt-BR" dirty="0"/>
              <a:t>Proposta: selecionar </a:t>
            </a:r>
            <a:r>
              <a:rPr lang="pt-BR" dirty="0" err="1"/>
              <a:t>topK</a:t>
            </a:r>
            <a:r>
              <a:rPr lang="pt-BR" dirty="0"/>
              <a:t> </a:t>
            </a:r>
            <a:r>
              <a:rPr lang="pt-BR" i="1" dirty="0" err="1"/>
              <a:t>chunks</a:t>
            </a:r>
            <a:r>
              <a:rPr lang="pt-BR" i="1" dirty="0"/>
              <a:t> </a:t>
            </a:r>
            <a:r>
              <a:rPr lang="pt-BR" dirty="0"/>
              <a:t>de cada artigo.</a:t>
            </a:r>
          </a:p>
          <a:p>
            <a:r>
              <a:rPr lang="pt-BR" dirty="0"/>
              <a:t>Cada artigo só participa de um cluster. Vale considerar a possibilidade de um mesmo artigo participar de mais de um cluster?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131711-E16F-79E8-1323-7E67C803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7FFD-A9DB-45CC-9B87-0767630864A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70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19FCF-BBA5-A6D4-A5D7-8B68D8F5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1235E5-13CF-7EBC-C001-F37A2AD4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Testar gerar os </a:t>
            </a:r>
            <a:r>
              <a:rPr lang="pt-BR" i="1" dirty="0" err="1"/>
              <a:t>embeddings</a:t>
            </a:r>
            <a:r>
              <a:rPr lang="pt-BR" i="1" dirty="0"/>
              <a:t> </a:t>
            </a:r>
            <a:r>
              <a:rPr lang="pt-BR" dirty="0"/>
              <a:t>para </a:t>
            </a:r>
            <a:r>
              <a:rPr lang="pt-BR" dirty="0" err="1"/>
              <a:t>clusterização</a:t>
            </a:r>
            <a:r>
              <a:rPr lang="pt-BR" dirty="0"/>
              <a:t> usando </a:t>
            </a:r>
            <a:r>
              <a:rPr lang="pt-BR" dirty="0" err="1"/>
              <a:t>tldr</a:t>
            </a:r>
            <a:r>
              <a:rPr lang="pt-BR" dirty="0"/>
              <a:t> em vez do </a:t>
            </a:r>
            <a:r>
              <a:rPr lang="pt-BR" i="1" dirty="0"/>
              <a:t>abstract</a:t>
            </a:r>
            <a:r>
              <a:rPr lang="pt-BR" dirty="0"/>
              <a:t>.</a:t>
            </a:r>
          </a:p>
          <a:p>
            <a:pPr marL="914400" lvl="1" indent="-514350"/>
            <a:r>
              <a:rPr lang="pt-BR" dirty="0"/>
              <a:t>SPECTER espera </a:t>
            </a:r>
            <a:r>
              <a:rPr lang="pt-BR" dirty="0" err="1"/>
              <a:t>Title</a:t>
            </a:r>
            <a:r>
              <a:rPr lang="pt-BR" dirty="0"/>
              <a:t> [SEP] Abstract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Testar outros algoritmos de agrupamento (foi usado só k-</a:t>
            </a:r>
            <a:r>
              <a:rPr lang="pt-BR" dirty="0" err="1"/>
              <a:t>means</a:t>
            </a:r>
            <a:r>
              <a:rPr lang="pt-BR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Refinar o </a:t>
            </a:r>
            <a:r>
              <a:rPr lang="pt-BR" i="1" dirty="0"/>
              <a:t>prompt</a:t>
            </a:r>
            <a:r>
              <a:rPr lang="pt-BR" dirty="0"/>
              <a:t>.</a:t>
            </a:r>
            <a:endParaRPr lang="pt-BR" i="1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Testar remover </a:t>
            </a:r>
            <a:r>
              <a:rPr lang="pt-BR" i="1" dirty="0"/>
              <a:t>ranking</a:t>
            </a:r>
            <a:r>
              <a:rPr lang="pt-BR" dirty="0"/>
              <a:t> via GPT e usar direto o resultado do Specterv2.</a:t>
            </a:r>
          </a:p>
          <a:p>
            <a:pPr marL="914400" lvl="1" indent="-514350"/>
            <a:r>
              <a:rPr lang="pt-BR" dirty="0"/>
              <a:t>SPECTER espera </a:t>
            </a:r>
            <a:r>
              <a:rPr lang="pt-BR" dirty="0" err="1"/>
              <a:t>Title</a:t>
            </a:r>
            <a:r>
              <a:rPr lang="pt-BR" dirty="0"/>
              <a:t> [SEP] Abstract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Excluir artigos que não estão em inglês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Refinar parâmetros</a:t>
            </a:r>
          </a:p>
          <a:p>
            <a:pPr marL="914400" lvl="1" indent="-514350"/>
            <a:r>
              <a:rPr lang="pt-BR" dirty="0"/>
              <a:t>Quantos trechos ranquear?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6585BA-C6E7-B3B3-E14E-973D0348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7FFD-A9DB-45CC-9B87-0767630864A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43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19FCF-BBA5-A6D4-A5D7-8B68D8F5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1235E5-13CF-7EBC-C001-F37A2AD4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pt-BR" dirty="0"/>
              <a:t>Explorar modelos open-</a:t>
            </a:r>
            <a:r>
              <a:rPr lang="pt-BR" dirty="0" err="1"/>
              <a:t>source</a:t>
            </a:r>
            <a:r>
              <a:rPr lang="pt-BR" dirty="0"/>
              <a:t>:</a:t>
            </a:r>
          </a:p>
          <a:p>
            <a:pPr marL="914400" lvl="1" indent="-514350">
              <a:buFont typeface="+mj-lt"/>
              <a:buAutoNum type="alphaLcParenR"/>
            </a:pPr>
            <a:r>
              <a:rPr lang="pt-BR" dirty="0" err="1"/>
              <a:t>OpenLLaMa</a:t>
            </a:r>
            <a:r>
              <a:rPr lang="pt-BR" dirty="0"/>
              <a:t> 7B</a:t>
            </a:r>
          </a:p>
          <a:p>
            <a:pPr marL="914400" lvl="1" indent="-514350">
              <a:buFont typeface="+mj-lt"/>
              <a:buAutoNum type="alphaLcParenR"/>
            </a:pPr>
            <a:r>
              <a:rPr lang="pt-BR" dirty="0"/>
              <a:t>MPT</a:t>
            </a:r>
          </a:p>
          <a:p>
            <a:pPr marL="914400" lvl="1" indent="-514350">
              <a:buFont typeface="+mj-lt"/>
              <a:buAutoNum type="alphaLcParenR"/>
            </a:pPr>
            <a:r>
              <a:rPr lang="pt-BR" dirty="0" err="1"/>
              <a:t>Vicuna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6585BA-C6E7-B3B3-E14E-973D0348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7FFD-A9DB-45CC-9B87-0767630864A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20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88FDB1B-3FB3-1CE9-F54B-5BA7B1239F2D}"/>
              </a:ext>
            </a:extLst>
          </p:cNvPr>
          <p:cNvSpPr/>
          <p:nvPr/>
        </p:nvSpPr>
        <p:spPr>
          <a:xfrm>
            <a:off x="63331" y="486698"/>
            <a:ext cx="466725" cy="388679"/>
          </a:xfrm>
          <a:prstGeom prst="round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q</a:t>
            </a:r>
            <a:endParaRPr lang="pt-BR" i="1" baseline="-25000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48B6D41-5352-A0AD-CF55-06D344C51340}"/>
              </a:ext>
            </a:extLst>
          </p:cNvPr>
          <p:cNvGrpSpPr/>
          <p:nvPr/>
        </p:nvGrpSpPr>
        <p:grpSpPr>
          <a:xfrm>
            <a:off x="781686" y="173831"/>
            <a:ext cx="1469862" cy="1014412"/>
            <a:chOff x="1896110" y="957262"/>
            <a:chExt cx="2028825" cy="1400175"/>
          </a:xfrm>
        </p:grpSpPr>
        <p:sp>
          <p:nvSpPr>
            <p:cNvPr id="9" name="Fluxograma: Disco Magnético 8">
              <a:extLst>
                <a:ext uri="{FF2B5EF4-FFF2-40B4-BE49-F238E27FC236}">
                  <a16:creationId xmlns:a16="http://schemas.microsoft.com/office/drawing/2014/main" id="{FBABAE3B-9206-98AF-FD97-2B3A650D4007}"/>
                </a:ext>
              </a:extLst>
            </p:cNvPr>
            <p:cNvSpPr/>
            <p:nvPr/>
          </p:nvSpPr>
          <p:spPr>
            <a:xfrm>
              <a:off x="1896110" y="957262"/>
              <a:ext cx="2028825" cy="1400175"/>
            </a:xfrm>
            <a:prstGeom prst="flowChartMagneticDisk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 descr="Logotipo&#10;&#10;Descrição gerada automaticamente">
              <a:extLst>
                <a:ext uri="{FF2B5EF4-FFF2-40B4-BE49-F238E27FC236}">
                  <a16:creationId xmlns:a16="http://schemas.microsoft.com/office/drawing/2014/main" id="{1876E88E-8AE8-1AD9-2F88-25CACB78D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0262" y="1457722"/>
              <a:ext cx="1620520" cy="732630"/>
            </a:xfrm>
            <a:prstGeom prst="rect">
              <a:avLst/>
            </a:prstGeom>
          </p:spPr>
        </p:pic>
      </p:grp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9AC04397-4D68-FEBC-F6BF-42F63A25577F}"/>
              </a:ext>
            </a:extLst>
          </p:cNvPr>
          <p:cNvCxnSpPr>
            <a:cxnSpLocks/>
            <a:stCxn id="4" idx="3"/>
            <a:endCxn id="9" idx="2"/>
          </p:cNvCxnSpPr>
          <p:nvPr/>
        </p:nvCxnSpPr>
        <p:spPr>
          <a:xfrm flipV="1">
            <a:off x="530056" y="681037"/>
            <a:ext cx="251630" cy="1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C4D7E29-7E72-E4B3-5A70-3A0660DB3CCA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2251548" y="681037"/>
            <a:ext cx="252000" cy="0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BA7658B1-610B-539D-BC58-B9DF272837FB}"/>
              </a:ext>
            </a:extLst>
          </p:cNvPr>
          <p:cNvSpPr/>
          <p:nvPr/>
        </p:nvSpPr>
        <p:spPr>
          <a:xfrm>
            <a:off x="2643457" y="97096"/>
            <a:ext cx="466725" cy="388679"/>
          </a:xfrm>
          <a:prstGeom prst="round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a</a:t>
            </a:r>
            <a:r>
              <a:rPr lang="pt-BR" i="1" baseline="-25000" dirty="0"/>
              <a:t>1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51ABCD96-4D9F-4729-656E-16A6E409050F}"/>
              </a:ext>
            </a:extLst>
          </p:cNvPr>
          <p:cNvSpPr/>
          <p:nvPr/>
        </p:nvSpPr>
        <p:spPr>
          <a:xfrm>
            <a:off x="2643457" y="626596"/>
            <a:ext cx="466725" cy="388679"/>
          </a:xfrm>
          <a:prstGeom prst="round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a</a:t>
            </a:r>
            <a:r>
              <a:rPr lang="pt-BR" i="1" baseline="-25000" dirty="0"/>
              <a:t>2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42BFEADB-C384-AE53-BC21-7109A8EB14D7}"/>
              </a:ext>
            </a:extLst>
          </p:cNvPr>
          <p:cNvSpPr/>
          <p:nvPr/>
        </p:nvSpPr>
        <p:spPr>
          <a:xfrm>
            <a:off x="2643457" y="1156096"/>
            <a:ext cx="466725" cy="388679"/>
          </a:xfrm>
          <a:prstGeom prst="round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a</a:t>
            </a:r>
            <a:r>
              <a:rPr lang="pt-BR" i="1" baseline="-25000" dirty="0"/>
              <a:t>3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136AB67-858F-F680-C026-6D32E0C89957}"/>
              </a:ext>
            </a:extLst>
          </p:cNvPr>
          <p:cNvSpPr/>
          <p:nvPr/>
        </p:nvSpPr>
        <p:spPr>
          <a:xfrm>
            <a:off x="2643457" y="1938574"/>
            <a:ext cx="466725" cy="388679"/>
          </a:xfrm>
          <a:prstGeom prst="round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/>
              <a:t>a</a:t>
            </a:r>
            <a:r>
              <a:rPr lang="pt-BR" i="1" baseline="-25000" dirty="0" err="1"/>
              <a:t>n</a:t>
            </a:r>
            <a:endParaRPr lang="pt-BR" i="1" baseline="-250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2BE1D74-97D2-D177-9516-6345F99C8C53}"/>
              </a:ext>
            </a:extLst>
          </p:cNvPr>
          <p:cNvSpPr txBox="1"/>
          <p:nvPr/>
        </p:nvSpPr>
        <p:spPr>
          <a:xfrm>
            <a:off x="2697924" y="1542721"/>
            <a:ext cx="357790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pt-BR" dirty="0"/>
              <a:t>...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C3FCF87-CD65-9356-1DAF-32509325E83F}"/>
              </a:ext>
            </a:extLst>
          </p:cNvPr>
          <p:cNvSpPr txBox="1"/>
          <p:nvPr/>
        </p:nvSpPr>
        <p:spPr>
          <a:xfrm>
            <a:off x="0" y="2852936"/>
            <a:ext cx="55263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u="sng" dirty="0"/>
              <a:t>1. Busca Inicial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Query: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survey_topic = 'neural information retrieval’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query_section</a:t>
            </a:r>
            <a:r>
              <a:rPr lang="en-US" dirty="0"/>
              <a:t> = 'text representation for ranking'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Semantic</a:t>
            </a:r>
            <a:r>
              <a:rPr lang="pt-BR" dirty="0"/>
              <a:t> Scholar API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Field: Computer Science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Year: 2020-2023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err="1"/>
              <a:t>openAccessPdf</a:t>
            </a:r>
            <a:r>
              <a:rPr lang="pt-BR" dirty="0"/>
              <a:t>: </a:t>
            </a:r>
            <a:r>
              <a:rPr lang="pt-BR" dirty="0" err="1"/>
              <a:t>True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61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6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2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8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1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9" grpId="0" animBg="1"/>
      <p:bldP spid="20" grpId="0" animBg="1"/>
      <p:bldP spid="21" grpId="0" animBg="1"/>
      <p:bldP spid="22" grpId="0" animBg="1"/>
      <p:bldP spid="23" grpId="0"/>
      <p:bldP spid="2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88FDB1B-3FB3-1CE9-F54B-5BA7B1239F2D}"/>
              </a:ext>
            </a:extLst>
          </p:cNvPr>
          <p:cNvSpPr/>
          <p:nvPr/>
        </p:nvSpPr>
        <p:spPr>
          <a:xfrm>
            <a:off x="63331" y="486698"/>
            <a:ext cx="466725" cy="388679"/>
          </a:xfrm>
          <a:prstGeom prst="round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q</a:t>
            </a:r>
            <a:endParaRPr lang="pt-BR" i="1" baseline="-25000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48B6D41-5352-A0AD-CF55-06D344C51340}"/>
              </a:ext>
            </a:extLst>
          </p:cNvPr>
          <p:cNvGrpSpPr/>
          <p:nvPr/>
        </p:nvGrpSpPr>
        <p:grpSpPr>
          <a:xfrm>
            <a:off x="781686" y="173831"/>
            <a:ext cx="1469862" cy="1014412"/>
            <a:chOff x="1896110" y="957262"/>
            <a:chExt cx="2028825" cy="1400175"/>
          </a:xfrm>
        </p:grpSpPr>
        <p:sp>
          <p:nvSpPr>
            <p:cNvPr id="9" name="Fluxograma: Disco Magnético 8">
              <a:extLst>
                <a:ext uri="{FF2B5EF4-FFF2-40B4-BE49-F238E27FC236}">
                  <a16:creationId xmlns:a16="http://schemas.microsoft.com/office/drawing/2014/main" id="{FBABAE3B-9206-98AF-FD97-2B3A650D4007}"/>
                </a:ext>
              </a:extLst>
            </p:cNvPr>
            <p:cNvSpPr/>
            <p:nvPr/>
          </p:nvSpPr>
          <p:spPr>
            <a:xfrm>
              <a:off x="1896110" y="957262"/>
              <a:ext cx="2028825" cy="1400175"/>
            </a:xfrm>
            <a:prstGeom prst="flowChartMagneticDisk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 descr="Logotipo&#10;&#10;Descrição gerada automaticamente">
              <a:extLst>
                <a:ext uri="{FF2B5EF4-FFF2-40B4-BE49-F238E27FC236}">
                  <a16:creationId xmlns:a16="http://schemas.microsoft.com/office/drawing/2014/main" id="{1876E88E-8AE8-1AD9-2F88-25CACB78D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0262" y="1457722"/>
              <a:ext cx="1620520" cy="732630"/>
            </a:xfrm>
            <a:prstGeom prst="rect">
              <a:avLst/>
            </a:prstGeom>
          </p:spPr>
        </p:pic>
      </p:grp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9AC04397-4D68-FEBC-F6BF-42F63A25577F}"/>
              </a:ext>
            </a:extLst>
          </p:cNvPr>
          <p:cNvCxnSpPr>
            <a:cxnSpLocks/>
            <a:stCxn id="4" idx="3"/>
            <a:endCxn id="9" idx="2"/>
          </p:cNvCxnSpPr>
          <p:nvPr/>
        </p:nvCxnSpPr>
        <p:spPr>
          <a:xfrm flipV="1">
            <a:off x="530056" y="681037"/>
            <a:ext cx="251630" cy="1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C4D7E29-7E72-E4B3-5A70-3A0660DB3CCA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2251548" y="681037"/>
            <a:ext cx="252000" cy="0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BA7658B1-610B-539D-BC58-B9DF272837FB}"/>
              </a:ext>
            </a:extLst>
          </p:cNvPr>
          <p:cNvSpPr/>
          <p:nvPr/>
        </p:nvSpPr>
        <p:spPr>
          <a:xfrm>
            <a:off x="2643457" y="97096"/>
            <a:ext cx="466725" cy="388679"/>
          </a:xfrm>
          <a:prstGeom prst="round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a</a:t>
            </a:r>
            <a:r>
              <a:rPr lang="pt-BR" i="1" baseline="-25000" dirty="0"/>
              <a:t>1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51ABCD96-4D9F-4729-656E-16A6E409050F}"/>
              </a:ext>
            </a:extLst>
          </p:cNvPr>
          <p:cNvSpPr/>
          <p:nvPr/>
        </p:nvSpPr>
        <p:spPr>
          <a:xfrm>
            <a:off x="2643457" y="626596"/>
            <a:ext cx="466725" cy="388679"/>
          </a:xfrm>
          <a:prstGeom prst="round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a</a:t>
            </a:r>
            <a:r>
              <a:rPr lang="pt-BR" i="1" baseline="-25000" dirty="0"/>
              <a:t>2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42BFEADB-C384-AE53-BC21-7109A8EB14D7}"/>
              </a:ext>
            </a:extLst>
          </p:cNvPr>
          <p:cNvSpPr/>
          <p:nvPr/>
        </p:nvSpPr>
        <p:spPr>
          <a:xfrm>
            <a:off x="2643457" y="1156096"/>
            <a:ext cx="466725" cy="388679"/>
          </a:xfrm>
          <a:prstGeom prst="round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a</a:t>
            </a:r>
            <a:r>
              <a:rPr lang="pt-BR" i="1" baseline="-25000" dirty="0"/>
              <a:t>3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136AB67-858F-F680-C026-6D32E0C89957}"/>
              </a:ext>
            </a:extLst>
          </p:cNvPr>
          <p:cNvSpPr/>
          <p:nvPr/>
        </p:nvSpPr>
        <p:spPr>
          <a:xfrm>
            <a:off x="2643457" y="1938574"/>
            <a:ext cx="466725" cy="388679"/>
          </a:xfrm>
          <a:prstGeom prst="round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/>
              <a:t>a</a:t>
            </a:r>
            <a:r>
              <a:rPr lang="pt-BR" i="1" baseline="-25000" dirty="0" err="1"/>
              <a:t>n</a:t>
            </a:r>
            <a:endParaRPr lang="pt-BR" i="1" baseline="-250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2BE1D74-97D2-D177-9516-6345F99C8C53}"/>
              </a:ext>
            </a:extLst>
          </p:cNvPr>
          <p:cNvSpPr txBox="1"/>
          <p:nvPr/>
        </p:nvSpPr>
        <p:spPr>
          <a:xfrm>
            <a:off x="2697924" y="1542721"/>
            <a:ext cx="357790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pt-BR" dirty="0"/>
              <a:t>...</a:t>
            </a: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49E1334B-9E2D-5E50-BED9-B3ED808DA930}"/>
              </a:ext>
            </a:extLst>
          </p:cNvPr>
          <p:cNvSpPr/>
          <p:nvPr/>
        </p:nvSpPr>
        <p:spPr>
          <a:xfrm>
            <a:off x="3473676" y="420715"/>
            <a:ext cx="1523188" cy="52064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Agrupamento</a:t>
            </a:r>
          </a:p>
        </p:txBody>
      </p: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11D89D54-F7FC-7C51-92BE-233987D425C8}"/>
              </a:ext>
            </a:extLst>
          </p:cNvPr>
          <p:cNvCxnSpPr>
            <a:cxnSpLocks/>
          </p:cNvCxnSpPr>
          <p:nvPr/>
        </p:nvCxnSpPr>
        <p:spPr>
          <a:xfrm>
            <a:off x="3215262" y="681037"/>
            <a:ext cx="252000" cy="0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F16E453A-CF6C-3A96-F729-D9F5803F01D1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4996864" y="672928"/>
            <a:ext cx="252000" cy="0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5459FA99-AD3A-ACFA-0103-8FA8D1221DD4}"/>
              </a:ext>
            </a:extLst>
          </p:cNvPr>
          <p:cNvGrpSpPr/>
          <p:nvPr/>
        </p:nvGrpSpPr>
        <p:grpSpPr>
          <a:xfrm>
            <a:off x="5273951" y="143258"/>
            <a:ext cx="1263487" cy="1080000"/>
            <a:chOff x="6293126" y="1400941"/>
            <a:chExt cx="1263487" cy="1075559"/>
          </a:xfrm>
        </p:grpSpPr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78C74DA8-EFE9-3F82-72D4-3F8B9487E2C6}"/>
                </a:ext>
              </a:extLst>
            </p:cNvPr>
            <p:cNvSpPr txBox="1"/>
            <p:nvPr/>
          </p:nvSpPr>
          <p:spPr>
            <a:xfrm>
              <a:off x="6293126" y="2107168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G</a:t>
              </a:r>
              <a:r>
                <a:rPr lang="pt-BR" i="1" baseline="-25000" dirty="0" err="1"/>
                <a:t>n</a:t>
              </a:r>
              <a:r>
                <a:rPr lang="pt-BR" dirty="0"/>
                <a:t>= {a</a:t>
              </a:r>
              <a:r>
                <a:rPr lang="pt-BR" i="1" baseline="-25000" dirty="0"/>
                <a:t>4</a:t>
              </a:r>
              <a:r>
                <a:rPr lang="pt-BR" dirty="0"/>
                <a:t>, </a:t>
              </a:r>
              <a:r>
                <a:rPr lang="pt-BR" dirty="0" err="1"/>
                <a:t>a</a:t>
              </a:r>
              <a:r>
                <a:rPr lang="pt-BR" i="1" baseline="-25000" dirty="0" err="1"/>
                <a:t>n</a:t>
              </a:r>
              <a:r>
                <a:rPr lang="pt-BR" dirty="0"/>
                <a:t>}</a:t>
              </a: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B25BA7EC-224D-71C2-DF7A-BCDADF7FAFE4}"/>
                </a:ext>
              </a:extLst>
            </p:cNvPr>
            <p:cNvSpPr txBox="1"/>
            <p:nvPr/>
          </p:nvSpPr>
          <p:spPr>
            <a:xfrm>
              <a:off x="6293126" y="1400941"/>
              <a:ext cx="126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G</a:t>
              </a:r>
              <a:r>
                <a:rPr lang="pt-BR" i="1" baseline="-25000" dirty="0"/>
                <a:t>1</a:t>
              </a:r>
              <a:r>
                <a:rPr lang="pt-BR" dirty="0"/>
                <a:t> = {a</a:t>
              </a:r>
              <a:r>
                <a:rPr lang="pt-BR" i="1" baseline="-25000" dirty="0"/>
                <a:t>1</a:t>
              </a:r>
              <a:r>
                <a:rPr lang="pt-BR" dirty="0"/>
                <a:t>, a</a:t>
              </a:r>
              <a:r>
                <a:rPr lang="pt-BR" i="1" baseline="-25000" dirty="0"/>
                <a:t>3</a:t>
              </a:r>
              <a:r>
                <a:rPr lang="pt-BR" dirty="0"/>
                <a:t>}</a:t>
              </a: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48CA6F51-A53A-D691-D4C4-550A319410CA}"/>
                </a:ext>
              </a:extLst>
            </p:cNvPr>
            <p:cNvSpPr txBox="1"/>
            <p:nvPr/>
          </p:nvSpPr>
          <p:spPr>
            <a:xfrm>
              <a:off x="6293126" y="1754055"/>
              <a:ext cx="126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G</a:t>
              </a:r>
              <a:r>
                <a:rPr lang="pt-BR" i="1" baseline="-25000" dirty="0"/>
                <a:t>2</a:t>
              </a:r>
              <a:r>
                <a:rPr lang="pt-BR" dirty="0"/>
                <a:t> = {a</a:t>
              </a:r>
              <a:r>
                <a:rPr lang="pt-BR" i="1" baseline="-25000" dirty="0"/>
                <a:t>2</a:t>
              </a:r>
              <a:r>
                <a:rPr lang="pt-BR" dirty="0"/>
                <a:t>, a</a:t>
              </a:r>
              <a:r>
                <a:rPr lang="pt-BR" i="1" baseline="-25000" dirty="0"/>
                <a:t>5</a:t>
              </a:r>
              <a:r>
                <a:rPr lang="pt-BR" dirty="0"/>
                <a:t>}</a:t>
              </a: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F511208B-B708-AAF1-5771-07A281416C27}"/>
              </a:ext>
            </a:extLst>
          </p:cNvPr>
          <p:cNvSpPr txBox="1"/>
          <p:nvPr/>
        </p:nvSpPr>
        <p:spPr>
          <a:xfrm>
            <a:off x="0" y="2852936"/>
            <a:ext cx="36778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u="sng" dirty="0"/>
              <a:t>2. Agrupamento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SpecterV2: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Título [SEP] Abstract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err="1"/>
              <a:t>Adapter</a:t>
            </a:r>
            <a:r>
              <a:rPr lang="pt-BR" dirty="0"/>
              <a:t>: specter2_proximity</a:t>
            </a:r>
          </a:p>
        </p:txBody>
      </p:sp>
    </p:spTree>
    <p:extLst>
      <p:ext uri="{BB962C8B-B14F-4D97-AF65-F5344CB8AC3E}">
        <p14:creationId xmlns:p14="http://schemas.microsoft.com/office/powerpoint/2010/main" val="427824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7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20" grpId="0" animBg="1"/>
      <p:bldP spid="21" grpId="0" animBg="1"/>
      <p:bldP spid="22" grpId="0" animBg="1"/>
      <p:bldP spid="23" grpId="0"/>
      <p:bldP spid="86" grpId="0" animBg="1"/>
      <p:bldP spid="8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88FDB1B-3FB3-1CE9-F54B-5BA7B1239F2D}"/>
              </a:ext>
            </a:extLst>
          </p:cNvPr>
          <p:cNvSpPr/>
          <p:nvPr/>
        </p:nvSpPr>
        <p:spPr>
          <a:xfrm>
            <a:off x="63331" y="486698"/>
            <a:ext cx="466725" cy="388679"/>
          </a:xfrm>
          <a:prstGeom prst="round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q</a:t>
            </a:r>
            <a:endParaRPr lang="pt-BR" i="1" baseline="-25000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48B6D41-5352-A0AD-CF55-06D344C51340}"/>
              </a:ext>
            </a:extLst>
          </p:cNvPr>
          <p:cNvGrpSpPr/>
          <p:nvPr/>
        </p:nvGrpSpPr>
        <p:grpSpPr>
          <a:xfrm>
            <a:off x="781686" y="173831"/>
            <a:ext cx="1469862" cy="1014412"/>
            <a:chOff x="1896110" y="957262"/>
            <a:chExt cx="2028825" cy="1400175"/>
          </a:xfrm>
        </p:grpSpPr>
        <p:sp>
          <p:nvSpPr>
            <p:cNvPr id="9" name="Fluxograma: Disco Magnético 8">
              <a:extLst>
                <a:ext uri="{FF2B5EF4-FFF2-40B4-BE49-F238E27FC236}">
                  <a16:creationId xmlns:a16="http://schemas.microsoft.com/office/drawing/2014/main" id="{FBABAE3B-9206-98AF-FD97-2B3A650D4007}"/>
                </a:ext>
              </a:extLst>
            </p:cNvPr>
            <p:cNvSpPr/>
            <p:nvPr/>
          </p:nvSpPr>
          <p:spPr>
            <a:xfrm>
              <a:off x="1896110" y="957262"/>
              <a:ext cx="2028825" cy="1400175"/>
            </a:xfrm>
            <a:prstGeom prst="flowChartMagneticDisk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 descr="Logotipo&#10;&#10;Descrição gerada automaticamente">
              <a:extLst>
                <a:ext uri="{FF2B5EF4-FFF2-40B4-BE49-F238E27FC236}">
                  <a16:creationId xmlns:a16="http://schemas.microsoft.com/office/drawing/2014/main" id="{1876E88E-8AE8-1AD9-2F88-25CACB78D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0262" y="1457722"/>
              <a:ext cx="1620520" cy="732630"/>
            </a:xfrm>
            <a:prstGeom prst="rect">
              <a:avLst/>
            </a:prstGeom>
          </p:spPr>
        </p:pic>
      </p:grp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9AC04397-4D68-FEBC-F6BF-42F63A25577F}"/>
              </a:ext>
            </a:extLst>
          </p:cNvPr>
          <p:cNvCxnSpPr>
            <a:cxnSpLocks/>
            <a:stCxn id="4" idx="3"/>
            <a:endCxn id="9" idx="2"/>
          </p:cNvCxnSpPr>
          <p:nvPr/>
        </p:nvCxnSpPr>
        <p:spPr>
          <a:xfrm flipV="1">
            <a:off x="530056" y="681037"/>
            <a:ext cx="251630" cy="1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C4D7E29-7E72-E4B3-5A70-3A0660DB3CCA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2251548" y="681037"/>
            <a:ext cx="252000" cy="0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BA7658B1-610B-539D-BC58-B9DF272837FB}"/>
              </a:ext>
            </a:extLst>
          </p:cNvPr>
          <p:cNvSpPr/>
          <p:nvPr/>
        </p:nvSpPr>
        <p:spPr>
          <a:xfrm>
            <a:off x="2643457" y="97096"/>
            <a:ext cx="466725" cy="388679"/>
          </a:xfrm>
          <a:prstGeom prst="round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a</a:t>
            </a:r>
            <a:r>
              <a:rPr lang="pt-BR" i="1" baseline="-25000" dirty="0"/>
              <a:t>1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51ABCD96-4D9F-4729-656E-16A6E409050F}"/>
              </a:ext>
            </a:extLst>
          </p:cNvPr>
          <p:cNvSpPr/>
          <p:nvPr/>
        </p:nvSpPr>
        <p:spPr>
          <a:xfrm>
            <a:off x="2643457" y="626596"/>
            <a:ext cx="466725" cy="388679"/>
          </a:xfrm>
          <a:prstGeom prst="round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a</a:t>
            </a:r>
            <a:r>
              <a:rPr lang="pt-BR" i="1" baseline="-25000" dirty="0"/>
              <a:t>2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42BFEADB-C384-AE53-BC21-7109A8EB14D7}"/>
              </a:ext>
            </a:extLst>
          </p:cNvPr>
          <p:cNvSpPr/>
          <p:nvPr/>
        </p:nvSpPr>
        <p:spPr>
          <a:xfrm>
            <a:off x="2643457" y="1156096"/>
            <a:ext cx="466725" cy="388679"/>
          </a:xfrm>
          <a:prstGeom prst="round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a</a:t>
            </a:r>
            <a:r>
              <a:rPr lang="pt-BR" i="1" baseline="-25000" dirty="0"/>
              <a:t>3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136AB67-858F-F680-C026-6D32E0C89957}"/>
              </a:ext>
            </a:extLst>
          </p:cNvPr>
          <p:cNvSpPr/>
          <p:nvPr/>
        </p:nvSpPr>
        <p:spPr>
          <a:xfrm>
            <a:off x="2643457" y="1938574"/>
            <a:ext cx="466725" cy="388679"/>
          </a:xfrm>
          <a:prstGeom prst="round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/>
              <a:t>a</a:t>
            </a:r>
            <a:r>
              <a:rPr lang="pt-BR" i="1" baseline="-25000" dirty="0" err="1"/>
              <a:t>n</a:t>
            </a:r>
            <a:endParaRPr lang="pt-BR" i="1" baseline="-250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2BE1D74-97D2-D177-9516-6345F99C8C53}"/>
              </a:ext>
            </a:extLst>
          </p:cNvPr>
          <p:cNvSpPr txBox="1"/>
          <p:nvPr/>
        </p:nvSpPr>
        <p:spPr>
          <a:xfrm>
            <a:off x="2697924" y="1542721"/>
            <a:ext cx="357790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pt-BR" dirty="0"/>
              <a:t>...</a:t>
            </a: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49E1334B-9E2D-5E50-BED9-B3ED808DA930}"/>
              </a:ext>
            </a:extLst>
          </p:cNvPr>
          <p:cNvSpPr/>
          <p:nvPr/>
        </p:nvSpPr>
        <p:spPr>
          <a:xfrm>
            <a:off x="3473676" y="420715"/>
            <a:ext cx="1523188" cy="52064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Agrupamento</a:t>
            </a:r>
          </a:p>
        </p:txBody>
      </p: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11D89D54-F7FC-7C51-92BE-233987D425C8}"/>
              </a:ext>
            </a:extLst>
          </p:cNvPr>
          <p:cNvCxnSpPr>
            <a:cxnSpLocks/>
          </p:cNvCxnSpPr>
          <p:nvPr/>
        </p:nvCxnSpPr>
        <p:spPr>
          <a:xfrm>
            <a:off x="3215262" y="681037"/>
            <a:ext cx="252000" cy="0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F16E453A-CF6C-3A96-F729-D9F5803F01D1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4996864" y="672928"/>
            <a:ext cx="252000" cy="0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tângulo: Cantos Arredondados 102">
            <a:extLst>
              <a:ext uri="{FF2B5EF4-FFF2-40B4-BE49-F238E27FC236}">
                <a16:creationId xmlns:a16="http://schemas.microsoft.com/office/drawing/2014/main" id="{1EEBD9EA-B7D4-B158-2A49-D97E19536289}"/>
              </a:ext>
            </a:extLst>
          </p:cNvPr>
          <p:cNvSpPr/>
          <p:nvPr/>
        </p:nvSpPr>
        <p:spPr>
          <a:xfrm>
            <a:off x="10217650" y="1328514"/>
            <a:ext cx="727410" cy="40495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GPT</a:t>
            </a:r>
          </a:p>
        </p:txBody>
      </p: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5459FA99-AD3A-ACFA-0103-8FA8D1221DD4}"/>
              </a:ext>
            </a:extLst>
          </p:cNvPr>
          <p:cNvGrpSpPr/>
          <p:nvPr/>
        </p:nvGrpSpPr>
        <p:grpSpPr>
          <a:xfrm>
            <a:off x="5273951" y="143258"/>
            <a:ext cx="1263487" cy="1080000"/>
            <a:chOff x="6293126" y="1400941"/>
            <a:chExt cx="1263487" cy="1075559"/>
          </a:xfrm>
        </p:grpSpPr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78C74DA8-EFE9-3F82-72D4-3F8B9487E2C6}"/>
                </a:ext>
              </a:extLst>
            </p:cNvPr>
            <p:cNvSpPr txBox="1"/>
            <p:nvPr/>
          </p:nvSpPr>
          <p:spPr>
            <a:xfrm>
              <a:off x="6293126" y="2107168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G</a:t>
              </a:r>
              <a:r>
                <a:rPr lang="pt-BR" i="1" baseline="-25000" dirty="0" err="1"/>
                <a:t>n</a:t>
              </a:r>
              <a:r>
                <a:rPr lang="pt-BR" dirty="0"/>
                <a:t>= {a</a:t>
              </a:r>
              <a:r>
                <a:rPr lang="pt-BR" i="1" baseline="-25000" dirty="0"/>
                <a:t>4</a:t>
              </a:r>
              <a:r>
                <a:rPr lang="pt-BR" dirty="0"/>
                <a:t>, </a:t>
              </a:r>
              <a:r>
                <a:rPr lang="pt-BR" dirty="0" err="1"/>
                <a:t>a</a:t>
              </a:r>
              <a:r>
                <a:rPr lang="pt-BR" i="1" baseline="-25000" dirty="0" err="1"/>
                <a:t>n</a:t>
              </a:r>
              <a:r>
                <a:rPr lang="pt-BR" dirty="0"/>
                <a:t>}</a:t>
              </a: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B25BA7EC-224D-71C2-DF7A-BCDADF7FAFE4}"/>
                </a:ext>
              </a:extLst>
            </p:cNvPr>
            <p:cNvSpPr txBox="1"/>
            <p:nvPr/>
          </p:nvSpPr>
          <p:spPr>
            <a:xfrm>
              <a:off x="6293126" y="1400941"/>
              <a:ext cx="126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G</a:t>
              </a:r>
              <a:r>
                <a:rPr lang="pt-BR" i="1" baseline="-25000" dirty="0"/>
                <a:t>1</a:t>
              </a:r>
              <a:r>
                <a:rPr lang="pt-BR" dirty="0"/>
                <a:t> = {a</a:t>
              </a:r>
              <a:r>
                <a:rPr lang="pt-BR" i="1" baseline="-25000" dirty="0"/>
                <a:t>1</a:t>
              </a:r>
              <a:r>
                <a:rPr lang="pt-BR" dirty="0"/>
                <a:t>, a</a:t>
              </a:r>
              <a:r>
                <a:rPr lang="pt-BR" i="1" baseline="-25000" dirty="0"/>
                <a:t>3</a:t>
              </a:r>
              <a:r>
                <a:rPr lang="pt-BR" dirty="0"/>
                <a:t>}</a:t>
              </a: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48CA6F51-A53A-D691-D4C4-550A319410CA}"/>
                </a:ext>
              </a:extLst>
            </p:cNvPr>
            <p:cNvSpPr txBox="1"/>
            <p:nvPr/>
          </p:nvSpPr>
          <p:spPr>
            <a:xfrm>
              <a:off x="6293126" y="1754055"/>
              <a:ext cx="126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G</a:t>
              </a:r>
              <a:r>
                <a:rPr lang="pt-BR" i="1" baseline="-25000" dirty="0"/>
                <a:t>2</a:t>
              </a:r>
              <a:r>
                <a:rPr lang="pt-BR" dirty="0"/>
                <a:t> = {a</a:t>
              </a:r>
              <a:r>
                <a:rPr lang="pt-BR" i="1" baseline="-25000" dirty="0"/>
                <a:t>2</a:t>
              </a:r>
              <a:r>
                <a:rPr lang="pt-BR" dirty="0"/>
                <a:t>, a</a:t>
              </a:r>
              <a:r>
                <a:rPr lang="pt-BR" i="1" baseline="-25000" dirty="0"/>
                <a:t>5</a:t>
              </a:r>
              <a:r>
                <a:rPr lang="pt-BR" dirty="0"/>
                <a:t>}</a:t>
              </a:r>
            </a:p>
          </p:txBody>
        </p:sp>
      </p:grpSp>
      <p:cxnSp>
        <p:nvCxnSpPr>
          <p:cNvPr id="112" name="Conector: Angulado 111">
            <a:extLst>
              <a:ext uri="{FF2B5EF4-FFF2-40B4-BE49-F238E27FC236}">
                <a16:creationId xmlns:a16="http://schemas.microsoft.com/office/drawing/2014/main" id="{D04A30B0-973F-2030-4131-BB969403DD2E}"/>
              </a:ext>
            </a:extLst>
          </p:cNvPr>
          <p:cNvCxnSpPr>
            <a:cxnSpLocks/>
            <a:stCxn id="105" idx="3"/>
            <a:endCxn id="103" idx="0"/>
          </p:cNvCxnSpPr>
          <p:nvPr/>
        </p:nvCxnSpPr>
        <p:spPr>
          <a:xfrm>
            <a:off x="6537438" y="328687"/>
            <a:ext cx="4043917" cy="9998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: Cantos Arredondados 112">
            <a:extLst>
              <a:ext uri="{FF2B5EF4-FFF2-40B4-BE49-F238E27FC236}">
                <a16:creationId xmlns:a16="http://schemas.microsoft.com/office/drawing/2014/main" id="{208436D1-AEAC-9720-9BE1-00D61A760133}"/>
              </a:ext>
            </a:extLst>
          </p:cNvPr>
          <p:cNvSpPr/>
          <p:nvPr/>
        </p:nvSpPr>
        <p:spPr>
          <a:xfrm>
            <a:off x="6824730" y="1328514"/>
            <a:ext cx="727410" cy="40495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GPT</a:t>
            </a:r>
          </a:p>
        </p:txBody>
      </p:sp>
      <p:cxnSp>
        <p:nvCxnSpPr>
          <p:cNvPr id="114" name="Conector: Angulado 113">
            <a:extLst>
              <a:ext uri="{FF2B5EF4-FFF2-40B4-BE49-F238E27FC236}">
                <a16:creationId xmlns:a16="http://schemas.microsoft.com/office/drawing/2014/main" id="{79A8EF81-ACD4-E433-6AE6-B138B36ADFF8}"/>
              </a:ext>
            </a:extLst>
          </p:cNvPr>
          <p:cNvCxnSpPr>
            <a:cxnSpLocks/>
            <a:stCxn id="95" idx="3"/>
            <a:endCxn id="113" idx="0"/>
          </p:cNvCxnSpPr>
          <p:nvPr/>
        </p:nvCxnSpPr>
        <p:spPr>
          <a:xfrm>
            <a:off x="6484539" y="1037830"/>
            <a:ext cx="703896" cy="29068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ângulo: Cantos Arredondados 116">
            <a:extLst>
              <a:ext uri="{FF2B5EF4-FFF2-40B4-BE49-F238E27FC236}">
                <a16:creationId xmlns:a16="http://schemas.microsoft.com/office/drawing/2014/main" id="{9991DF32-14C8-E68C-81D3-A1915A731942}"/>
              </a:ext>
            </a:extLst>
          </p:cNvPr>
          <p:cNvSpPr/>
          <p:nvPr/>
        </p:nvSpPr>
        <p:spPr>
          <a:xfrm>
            <a:off x="8521190" y="1328514"/>
            <a:ext cx="727410" cy="40495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GPT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788B28CF-0F74-A17D-005E-43277162C905}"/>
              </a:ext>
            </a:extLst>
          </p:cNvPr>
          <p:cNvSpPr txBox="1"/>
          <p:nvPr/>
        </p:nvSpPr>
        <p:spPr>
          <a:xfrm>
            <a:off x="6704970" y="194069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Tópico</a:t>
            </a:r>
            <a:r>
              <a:rPr lang="pt-BR" baseline="-25000" dirty="0"/>
              <a:t>G1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756EC513-AED2-8010-E71E-08F793764893}"/>
              </a:ext>
            </a:extLst>
          </p:cNvPr>
          <p:cNvSpPr txBox="1"/>
          <p:nvPr/>
        </p:nvSpPr>
        <p:spPr>
          <a:xfrm>
            <a:off x="8401430" y="192904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Tópico</a:t>
            </a:r>
            <a:r>
              <a:rPr lang="pt-BR" baseline="-25000" dirty="0"/>
              <a:t>G2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45404BFB-65A1-8169-B325-2EBC1F7F9ED5}"/>
              </a:ext>
            </a:extLst>
          </p:cNvPr>
          <p:cNvSpPr txBox="1"/>
          <p:nvPr/>
        </p:nvSpPr>
        <p:spPr>
          <a:xfrm>
            <a:off x="10097088" y="194069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Tópico</a:t>
            </a:r>
            <a:r>
              <a:rPr lang="pt-BR" baseline="-25000" dirty="0" err="1"/>
              <a:t>Gn</a:t>
            </a:r>
            <a:endParaRPr lang="pt-BR" baseline="-25000" dirty="0"/>
          </a:p>
        </p:txBody>
      </p:sp>
      <p:cxnSp>
        <p:nvCxnSpPr>
          <p:cNvPr id="1173" name="Conector: Angulado 1172">
            <a:extLst>
              <a:ext uri="{FF2B5EF4-FFF2-40B4-BE49-F238E27FC236}">
                <a16:creationId xmlns:a16="http://schemas.microsoft.com/office/drawing/2014/main" id="{8B394622-3643-B950-344E-CA6ED85440DD}"/>
              </a:ext>
            </a:extLst>
          </p:cNvPr>
          <p:cNvCxnSpPr>
            <a:cxnSpLocks/>
            <a:stCxn id="106" idx="3"/>
            <a:endCxn id="117" idx="0"/>
          </p:cNvCxnSpPr>
          <p:nvPr/>
        </p:nvCxnSpPr>
        <p:spPr>
          <a:xfrm>
            <a:off x="6537438" y="683259"/>
            <a:ext cx="2347457" cy="64525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9" name="Conector de Seta Reta 1188">
            <a:extLst>
              <a:ext uri="{FF2B5EF4-FFF2-40B4-BE49-F238E27FC236}">
                <a16:creationId xmlns:a16="http://schemas.microsoft.com/office/drawing/2014/main" id="{E5039618-86B3-D410-CCC3-9BACF9F00509}"/>
              </a:ext>
            </a:extLst>
          </p:cNvPr>
          <p:cNvCxnSpPr>
            <a:cxnSpLocks/>
          </p:cNvCxnSpPr>
          <p:nvPr/>
        </p:nvCxnSpPr>
        <p:spPr>
          <a:xfrm>
            <a:off x="7188435" y="1733464"/>
            <a:ext cx="1" cy="207234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" name="Conector de Seta Reta 1191">
            <a:extLst>
              <a:ext uri="{FF2B5EF4-FFF2-40B4-BE49-F238E27FC236}">
                <a16:creationId xmlns:a16="http://schemas.microsoft.com/office/drawing/2014/main" id="{B727164C-C449-EE9E-00A9-B4BEB779BF0B}"/>
              </a:ext>
            </a:extLst>
          </p:cNvPr>
          <p:cNvCxnSpPr>
            <a:cxnSpLocks/>
          </p:cNvCxnSpPr>
          <p:nvPr/>
        </p:nvCxnSpPr>
        <p:spPr>
          <a:xfrm>
            <a:off x="8884895" y="1733464"/>
            <a:ext cx="1" cy="195583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5" name="Conector de Seta Reta 1194">
            <a:extLst>
              <a:ext uri="{FF2B5EF4-FFF2-40B4-BE49-F238E27FC236}">
                <a16:creationId xmlns:a16="http://schemas.microsoft.com/office/drawing/2014/main" id="{3C9D319E-A684-662B-9E5E-CDD63A3C9140}"/>
              </a:ext>
            </a:extLst>
          </p:cNvPr>
          <p:cNvCxnSpPr>
            <a:cxnSpLocks/>
          </p:cNvCxnSpPr>
          <p:nvPr/>
        </p:nvCxnSpPr>
        <p:spPr>
          <a:xfrm>
            <a:off x="10581355" y="1733464"/>
            <a:ext cx="1" cy="207234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E272FABB-504E-5562-08FA-FED94CC780C6}"/>
              </a:ext>
            </a:extLst>
          </p:cNvPr>
          <p:cNvSpPr txBox="1"/>
          <p:nvPr/>
        </p:nvSpPr>
        <p:spPr>
          <a:xfrm>
            <a:off x="0" y="2852936"/>
            <a:ext cx="104164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/>
              <a:t>3. Tópicos/Seções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are a renowned scientist who is writing a survey on 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survey_topic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'. You are currently writing a section about 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query_section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 will send you a list of scientific articles (title and abstract)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 of them cover a specific topic in the section 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query_section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What subtopic might this be and what is a good name for a subsection covering it?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Abadi" panose="020B0604020104020204" pitchFamily="34" charset="0"/>
                <a:cs typeface="Courier New" panose="02070309020205020404" pitchFamily="49" charset="0"/>
              </a:rPr>
              <a:t>survey_topic</a:t>
            </a:r>
            <a:r>
              <a:rPr lang="en-US" b="1" dirty="0">
                <a:latin typeface="Abadi" panose="020B0604020104020204" pitchFamily="34" charset="0"/>
                <a:cs typeface="Courier New" panose="02070309020205020404" pitchFamily="49" charset="0"/>
              </a:rPr>
              <a:t> =</a:t>
            </a:r>
            <a:r>
              <a:rPr lang="en-US" dirty="0">
                <a:latin typeface="Abadi" panose="020B0604020104020204" pitchFamily="34" charset="0"/>
                <a:cs typeface="Courier New" panose="02070309020205020404" pitchFamily="49" charset="0"/>
              </a:rPr>
              <a:t> 'neural information retrieval'</a:t>
            </a:r>
          </a:p>
          <a:p>
            <a:pPr marL="0" indent="0">
              <a:buNone/>
            </a:pPr>
            <a:r>
              <a:rPr lang="en-US" b="1" dirty="0" err="1">
                <a:latin typeface="Abadi" panose="020B0604020104020204" pitchFamily="34" charset="0"/>
                <a:cs typeface="Courier New" panose="02070309020205020404" pitchFamily="49" charset="0"/>
              </a:rPr>
              <a:t>query_section</a:t>
            </a:r>
            <a:r>
              <a:rPr lang="en-US" b="1" dirty="0">
                <a:latin typeface="Abadi" panose="020B0604020104020204" pitchFamily="34" charset="0"/>
                <a:cs typeface="Courier New" panose="02070309020205020404" pitchFamily="49" charset="0"/>
              </a:rPr>
              <a:t> =</a:t>
            </a:r>
            <a:r>
              <a:rPr lang="en-US" dirty="0">
                <a:latin typeface="Abadi" panose="020B0604020104020204" pitchFamily="34" charset="0"/>
                <a:cs typeface="Courier New" panose="02070309020205020404" pitchFamily="49" charset="0"/>
              </a:rPr>
              <a:t> 'text representation for ranking'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325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20" grpId="0" animBg="1"/>
      <p:bldP spid="21" grpId="0" animBg="1"/>
      <p:bldP spid="22" grpId="0" animBg="1"/>
      <p:bldP spid="23" grpId="0"/>
      <p:bldP spid="86" grpId="0" animBg="1"/>
      <p:bldP spid="103" grpId="0" animBg="1"/>
      <p:bldP spid="113" grpId="0" animBg="1"/>
      <p:bldP spid="117" grpId="0" animBg="1"/>
      <p:bldP spid="124" grpId="0"/>
      <p:bldP spid="125" grpId="0"/>
      <p:bldP spid="1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88FDB1B-3FB3-1CE9-F54B-5BA7B1239F2D}"/>
              </a:ext>
            </a:extLst>
          </p:cNvPr>
          <p:cNvSpPr/>
          <p:nvPr/>
        </p:nvSpPr>
        <p:spPr>
          <a:xfrm>
            <a:off x="63331" y="486698"/>
            <a:ext cx="466725" cy="388679"/>
          </a:xfrm>
          <a:prstGeom prst="round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q</a:t>
            </a:r>
            <a:endParaRPr lang="pt-BR" i="1" baseline="-25000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48B6D41-5352-A0AD-CF55-06D344C51340}"/>
              </a:ext>
            </a:extLst>
          </p:cNvPr>
          <p:cNvGrpSpPr/>
          <p:nvPr/>
        </p:nvGrpSpPr>
        <p:grpSpPr>
          <a:xfrm>
            <a:off x="781686" y="173831"/>
            <a:ext cx="1469862" cy="1014412"/>
            <a:chOff x="1896110" y="957262"/>
            <a:chExt cx="2028825" cy="1400175"/>
          </a:xfrm>
        </p:grpSpPr>
        <p:sp>
          <p:nvSpPr>
            <p:cNvPr id="9" name="Fluxograma: Disco Magnético 8">
              <a:extLst>
                <a:ext uri="{FF2B5EF4-FFF2-40B4-BE49-F238E27FC236}">
                  <a16:creationId xmlns:a16="http://schemas.microsoft.com/office/drawing/2014/main" id="{FBABAE3B-9206-98AF-FD97-2B3A650D4007}"/>
                </a:ext>
              </a:extLst>
            </p:cNvPr>
            <p:cNvSpPr/>
            <p:nvPr/>
          </p:nvSpPr>
          <p:spPr>
            <a:xfrm>
              <a:off x="1896110" y="957262"/>
              <a:ext cx="2028825" cy="1400175"/>
            </a:xfrm>
            <a:prstGeom prst="flowChartMagneticDisk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 descr="Logotipo&#10;&#10;Descrição gerada automaticamente">
              <a:extLst>
                <a:ext uri="{FF2B5EF4-FFF2-40B4-BE49-F238E27FC236}">
                  <a16:creationId xmlns:a16="http://schemas.microsoft.com/office/drawing/2014/main" id="{1876E88E-8AE8-1AD9-2F88-25CACB78D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0262" y="1457722"/>
              <a:ext cx="1620520" cy="732630"/>
            </a:xfrm>
            <a:prstGeom prst="rect">
              <a:avLst/>
            </a:prstGeom>
          </p:spPr>
        </p:pic>
      </p:grp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9AC04397-4D68-FEBC-F6BF-42F63A25577F}"/>
              </a:ext>
            </a:extLst>
          </p:cNvPr>
          <p:cNvCxnSpPr>
            <a:cxnSpLocks/>
            <a:stCxn id="4" idx="3"/>
            <a:endCxn id="9" idx="2"/>
          </p:cNvCxnSpPr>
          <p:nvPr/>
        </p:nvCxnSpPr>
        <p:spPr>
          <a:xfrm flipV="1">
            <a:off x="530056" y="681037"/>
            <a:ext cx="251630" cy="1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C4D7E29-7E72-E4B3-5A70-3A0660DB3CCA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2251548" y="681037"/>
            <a:ext cx="252000" cy="0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BA7658B1-610B-539D-BC58-B9DF272837FB}"/>
              </a:ext>
            </a:extLst>
          </p:cNvPr>
          <p:cNvSpPr/>
          <p:nvPr/>
        </p:nvSpPr>
        <p:spPr>
          <a:xfrm>
            <a:off x="2643457" y="97096"/>
            <a:ext cx="466725" cy="388679"/>
          </a:xfrm>
          <a:prstGeom prst="round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a</a:t>
            </a:r>
            <a:r>
              <a:rPr lang="pt-BR" i="1" baseline="-25000" dirty="0"/>
              <a:t>1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51ABCD96-4D9F-4729-656E-16A6E409050F}"/>
              </a:ext>
            </a:extLst>
          </p:cNvPr>
          <p:cNvSpPr/>
          <p:nvPr/>
        </p:nvSpPr>
        <p:spPr>
          <a:xfrm>
            <a:off x="2643457" y="626596"/>
            <a:ext cx="466725" cy="388679"/>
          </a:xfrm>
          <a:prstGeom prst="round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a</a:t>
            </a:r>
            <a:r>
              <a:rPr lang="pt-BR" i="1" baseline="-25000" dirty="0"/>
              <a:t>2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42BFEADB-C384-AE53-BC21-7109A8EB14D7}"/>
              </a:ext>
            </a:extLst>
          </p:cNvPr>
          <p:cNvSpPr/>
          <p:nvPr/>
        </p:nvSpPr>
        <p:spPr>
          <a:xfrm>
            <a:off x="2643457" y="1156096"/>
            <a:ext cx="466725" cy="388679"/>
          </a:xfrm>
          <a:prstGeom prst="round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a</a:t>
            </a:r>
            <a:r>
              <a:rPr lang="pt-BR" i="1" baseline="-25000" dirty="0"/>
              <a:t>3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136AB67-858F-F680-C026-6D32E0C89957}"/>
              </a:ext>
            </a:extLst>
          </p:cNvPr>
          <p:cNvSpPr/>
          <p:nvPr/>
        </p:nvSpPr>
        <p:spPr>
          <a:xfrm>
            <a:off x="2643457" y="1938574"/>
            <a:ext cx="466725" cy="388679"/>
          </a:xfrm>
          <a:prstGeom prst="round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/>
              <a:t>a</a:t>
            </a:r>
            <a:r>
              <a:rPr lang="pt-BR" i="1" baseline="-25000" dirty="0" err="1"/>
              <a:t>n</a:t>
            </a:r>
            <a:endParaRPr lang="pt-BR" i="1" baseline="-250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2BE1D74-97D2-D177-9516-6345F99C8C53}"/>
              </a:ext>
            </a:extLst>
          </p:cNvPr>
          <p:cNvSpPr txBox="1"/>
          <p:nvPr/>
        </p:nvSpPr>
        <p:spPr>
          <a:xfrm>
            <a:off x="2697924" y="1542721"/>
            <a:ext cx="357790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pt-BR" dirty="0"/>
              <a:t>...</a:t>
            </a: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49E1334B-9E2D-5E50-BED9-B3ED808DA930}"/>
              </a:ext>
            </a:extLst>
          </p:cNvPr>
          <p:cNvSpPr/>
          <p:nvPr/>
        </p:nvSpPr>
        <p:spPr>
          <a:xfrm>
            <a:off x="3473676" y="420715"/>
            <a:ext cx="1523188" cy="52064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Agrupamento</a:t>
            </a:r>
          </a:p>
        </p:txBody>
      </p: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11D89D54-F7FC-7C51-92BE-233987D425C8}"/>
              </a:ext>
            </a:extLst>
          </p:cNvPr>
          <p:cNvCxnSpPr>
            <a:cxnSpLocks/>
          </p:cNvCxnSpPr>
          <p:nvPr/>
        </p:nvCxnSpPr>
        <p:spPr>
          <a:xfrm>
            <a:off x="3215262" y="681037"/>
            <a:ext cx="252000" cy="0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F16E453A-CF6C-3A96-F729-D9F5803F01D1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4996864" y="672928"/>
            <a:ext cx="252000" cy="0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5459FA99-AD3A-ACFA-0103-8FA8D1221DD4}"/>
              </a:ext>
            </a:extLst>
          </p:cNvPr>
          <p:cNvGrpSpPr/>
          <p:nvPr/>
        </p:nvGrpSpPr>
        <p:grpSpPr>
          <a:xfrm>
            <a:off x="5273951" y="143258"/>
            <a:ext cx="1263487" cy="1080000"/>
            <a:chOff x="6293126" y="1400941"/>
            <a:chExt cx="1263487" cy="1075559"/>
          </a:xfrm>
        </p:grpSpPr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78C74DA8-EFE9-3F82-72D4-3F8B9487E2C6}"/>
                </a:ext>
              </a:extLst>
            </p:cNvPr>
            <p:cNvSpPr txBox="1"/>
            <p:nvPr/>
          </p:nvSpPr>
          <p:spPr>
            <a:xfrm>
              <a:off x="6293126" y="2107168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G</a:t>
              </a:r>
              <a:r>
                <a:rPr lang="pt-BR" i="1" baseline="-25000" dirty="0" err="1"/>
                <a:t>n</a:t>
              </a:r>
              <a:r>
                <a:rPr lang="pt-BR" dirty="0"/>
                <a:t>= {a</a:t>
              </a:r>
              <a:r>
                <a:rPr lang="pt-BR" i="1" baseline="-25000" dirty="0"/>
                <a:t>4</a:t>
              </a:r>
              <a:r>
                <a:rPr lang="pt-BR" dirty="0"/>
                <a:t>, </a:t>
              </a:r>
              <a:r>
                <a:rPr lang="pt-BR" dirty="0" err="1"/>
                <a:t>a</a:t>
              </a:r>
              <a:r>
                <a:rPr lang="pt-BR" i="1" baseline="-25000" dirty="0" err="1"/>
                <a:t>n</a:t>
              </a:r>
              <a:r>
                <a:rPr lang="pt-BR" dirty="0"/>
                <a:t>}</a:t>
              </a: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B25BA7EC-224D-71C2-DF7A-BCDADF7FAFE4}"/>
                </a:ext>
              </a:extLst>
            </p:cNvPr>
            <p:cNvSpPr txBox="1"/>
            <p:nvPr/>
          </p:nvSpPr>
          <p:spPr>
            <a:xfrm>
              <a:off x="6293126" y="1400941"/>
              <a:ext cx="126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G</a:t>
              </a:r>
              <a:r>
                <a:rPr lang="pt-BR" i="1" baseline="-25000" dirty="0"/>
                <a:t>1</a:t>
              </a:r>
              <a:r>
                <a:rPr lang="pt-BR" dirty="0"/>
                <a:t> = {a</a:t>
              </a:r>
              <a:r>
                <a:rPr lang="pt-BR" i="1" baseline="-25000" dirty="0"/>
                <a:t>1</a:t>
              </a:r>
              <a:r>
                <a:rPr lang="pt-BR" dirty="0"/>
                <a:t>, a</a:t>
              </a:r>
              <a:r>
                <a:rPr lang="pt-BR" i="1" baseline="-25000" dirty="0"/>
                <a:t>3</a:t>
              </a:r>
              <a:r>
                <a:rPr lang="pt-BR" dirty="0"/>
                <a:t>}</a:t>
              </a: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48CA6F51-A53A-D691-D4C4-550A319410CA}"/>
                </a:ext>
              </a:extLst>
            </p:cNvPr>
            <p:cNvSpPr txBox="1"/>
            <p:nvPr/>
          </p:nvSpPr>
          <p:spPr>
            <a:xfrm>
              <a:off x="6293126" y="1754055"/>
              <a:ext cx="126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G</a:t>
              </a:r>
              <a:r>
                <a:rPr lang="pt-BR" i="1" baseline="-25000" dirty="0"/>
                <a:t>2</a:t>
              </a:r>
              <a:r>
                <a:rPr lang="pt-BR" dirty="0"/>
                <a:t> = {a</a:t>
              </a:r>
              <a:r>
                <a:rPr lang="pt-BR" i="1" baseline="-25000" dirty="0"/>
                <a:t>2</a:t>
              </a:r>
              <a:r>
                <a:rPr lang="pt-BR" dirty="0"/>
                <a:t>, a</a:t>
              </a:r>
              <a:r>
                <a:rPr lang="pt-BR" i="1" baseline="-25000" dirty="0"/>
                <a:t>5</a:t>
              </a:r>
              <a:r>
                <a:rPr lang="pt-BR" dirty="0"/>
                <a:t>}</a:t>
              </a:r>
            </a:p>
          </p:txBody>
        </p:sp>
      </p:grpSp>
      <p:sp>
        <p:nvSpPr>
          <p:cNvPr id="1040" name="Fluxograma: Disco Magnético 1039">
            <a:extLst>
              <a:ext uri="{FF2B5EF4-FFF2-40B4-BE49-F238E27FC236}">
                <a16:creationId xmlns:a16="http://schemas.microsoft.com/office/drawing/2014/main" id="{819FF5D1-6ACE-0597-2CAD-94C1E72CA48E}"/>
              </a:ext>
            </a:extLst>
          </p:cNvPr>
          <p:cNvSpPr/>
          <p:nvPr/>
        </p:nvSpPr>
        <p:spPr>
          <a:xfrm>
            <a:off x="1034537" y="4046401"/>
            <a:ext cx="1469862" cy="1014412"/>
          </a:xfrm>
          <a:prstGeom prst="flowChartMagneticDisk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Textos Completos</a:t>
            </a:r>
          </a:p>
        </p:txBody>
      </p:sp>
      <p:sp>
        <p:nvSpPr>
          <p:cNvPr id="1049" name="Retângulo: Cantos Arredondados 1048">
            <a:extLst>
              <a:ext uri="{FF2B5EF4-FFF2-40B4-BE49-F238E27FC236}">
                <a16:creationId xmlns:a16="http://schemas.microsoft.com/office/drawing/2014/main" id="{F4213CD0-2DBE-33D5-D289-E28448E0A652}"/>
              </a:ext>
            </a:extLst>
          </p:cNvPr>
          <p:cNvSpPr/>
          <p:nvPr/>
        </p:nvSpPr>
        <p:spPr>
          <a:xfrm>
            <a:off x="2772808" y="4351132"/>
            <a:ext cx="1100745" cy="40495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Chunker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61" name="Conector de Seta Reta 1060">
            <a:extLst>
              <a:ext uri="{FF2B5EF4-FFF2-40B4-BE49-F238E27FC236}">
                <a16:creationId xmlns:a16="http://schemas.microsoft.com/office/drawing/2014/main" id="{1E128A15-2D33-CA2C-6C76-C74DF788522D}"/>
              </a:ext>
            </a:extLst>
          </p:cNvPr>
          <p:cNvCxnSpPr>
            <a:cxnSpLocks/>
            <a:stCxn id="1040" idx="4"/>
          </p:cNvCxnSpPr>
          <p:nvPr/>
        </p:nvCxnSpPr>
        <p:spPr>
          <a:xfrm>
            <a:off x="2504399" y="4553607"/>
            <a:ext cx="250799" cy="0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7" name="CaixaDeTexto 1076">
            <a:extLst>
              <a:ext uri="{FF2B5EF4-FFF2-40B4-BE49-F238E27FC236}">
                <a16:creationId xmlns:a16="http://schemas.microsoft.com/office/drawing/2014/main" id="{2C2C2FD0-8CFC-9238-203F-BE619B5EF9F4}"/>
              </a:ext>
            </a:extLst>
          </p:cNvPr>
          <p:cNvSpPr txBox="1"/>
          <p:nvPr/>
        </p:nvSpPr>
        <p:spPr>
          <a:xfrm>
            <a:off x="372600" y="3403443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</a:t>
            </a:r>
            <a:r>
              <a:rPr lang="pt-BR" baseline="-25000" dirty="0"/>
              <a:t>1</a:t>
            </a:r>
          </a:p>
        </p:txBody>
      </p:sp>
      <p:sp>
        <p:nvSpPr>
          <p:cNvPr id="1078" name="CaixaDeTexto 1077">
            <a:extLst>
              <a:ext uri="{FF2B5EF4-FFF2-40B4-BE49-F238E27FC236}">
                <a16:creationId xmlns:a16="http://schemas.microsoft.com/office/drawing/2014/main" id="{5321694B-683E-B5B3-BF66-65CC9EBBD10E}"/>
              </a:ext>
            </a:extLst>
          </p:cNvPr>
          <p:cNvSpPr txBox="1"/>
          <p:nvPr/>
        </p:nvSpPr>
        <p:spPr>
          <a:xfrm>
            <a:off x="372600" y="4371445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</a:t>
            </a:r>
            <a:r>
              <a:rPr lang="pt-BR" baseline="-25000" dirty="0"/>
              <a:t>2</a:t>
            </a:r>
          </a:p>
        </p:txBody>
      </p:sp>
      <p:sp>
        <p:nvSpPr>
          <p:cNvPr id="1079" name="CaixaDeTexto 1078">
            <a:extLst>
              <a:ext uri="{FF2B5EF4-FFF2-40B4-BE49-F238E27FC236}">
                <a16:creationId xmlns:a16="http://schemas.microsoft.com/office/drawing/2014/main" id="{7087F537-C54F-1541-B386-6EFA8D592D1F}"/>
              </a:ext>
            </a:extLst>
          </p:cNvPr>
          <p:cNvSpPr txBox="1"/>
          <p:nvPr/>
        </p:nvSpPr>
        <p:spPr>
          <a:xfrm>
            <a:off x="371798" y="5339447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G</a:t>
            </a:r>
            <a:r>
              <a:rPr lang="pt-BR" i="1" baseline="-25000" dirty="0" err="1"/>
              <a:t>n</a:t>
            </a:r>
            <a:endParaRPr lang="pt-BR" i="1" baseline="-25000" dirty="0"/>
          </a:p>
        </p:txBody>
      </p:sp>
      <p:cxnSp>
        <p:nvCxnSpPr>
          <p:cNvPr id="1081" name="Conector: Angulado 1080">
            <a:extLst>
              <a:ext uri="{FF2B5EF4-FFF2-40B4-BE49-F238E27FC236}">
                <a16:creationId xmlns:a16="http://schemas.microsoft.com/office/drawing/2014/main" id="{0458143C-F4B8-1D05-C3CC-7F3F5D172B64}"/>
              </a:ext>
            </a:extLst>
          </p:cNvPr>
          <p:cNvCxnSpPr>
            <a:stCxn id="1077" idx="3"/>
            <a:endCxn id="1040" idx="1"/>
          </p:cNvCxnSpPr>
          <p:nvPr/>
        </p:nvCxnSpPr>
        <p:spPr>
          <a:xfrm>
            <a:off x="781686" y="3588109"/>
            <a:ext cx="987782" cy="4582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Conector de Seta Reta 1082">
            <a:extLst>
              <a:ext uri="{FF2B5EF4-FFF2-40B4-BE49-F238E27FC236}">
                <a16:creationId xmlns:a16="http://schemas.microsoft.com/office/drawing/2014/main" id="{4B793385-42F4-B99E-1CED-E2A033D19ED8}"/>
              </a:ext>
            </a:extLst>
          </p:cNvPr>
          <p:cNvCxnSpPr>
            <a:cxnSpLocks/>
          </p:cNvCxnSpPr>
          <p:nvPr/>
        </p:nvCxnSpPr>
        <p:spPr>
          <a:xfrm flipV="1">
            <a:off x="768031" y="4553607"/>
            <a:ext cx="25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Conector: Angulado 1084">
            <a:extLst>
              <a:ext uri="{FF2B5EF4-FFF2-40B4-BE49-F238E27FC236}">
                <a16:creationId xmlns:a16="http://schemas.microsoft.com/office/drawing/2014/main" id="{E8B468A0-89E3-4E12-4D72-8700466A9E54}"/>
              </a:ext>
            </a:extLst>
          </p:cNvPr>
          <p:cNvCxnSpPr>
            <a:stCxn id="1079" idx="3"/>
            <a:endCxn id="1040" idx="3"/>
          </p:cNvCxnSpPr>
          <p:nvPr/>
        </p:nvCxnSpPr>
        <p:spPr>
          <a:xfrm flipV="1">
            <a:off x="782488" y="5060813"/>
            <a:ext cx="986980" cy="4633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3" name="Fluxograma: Disco Magnético 1102">
            <a:extLst>
              <a:ext uri="{FF2B5EF4-FFF2-40B4-BE49-F238E27FC236}">
                <a16:creationId xmlns:a16="http://schemas.microsoft.com/office/drawing/2014/main" id="{38425FAB-F51B-8FF5-5146-099BDDBAC019}"/>
              </a:ext>
            </a:extLst>
          </p:cNvPr>
          <p:cNvSpPr/>
          <p:nvPr/>
        </p:nvSpPr>
        <p:spPr>
          <a:xfrm>
            <a:off x="4176880" y="3309878"/>
            <a:ext cx="1357200" cy="59760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VectorDB</a:t>
            </a:r>
            <a:r>
              <a:rPr lang="pt-BR" dirty="0">
                <a:solidFill>
                  <a:schemeClr val="tx1"/>
                </a:solidFill>
              </a:rPr>
              <a:t> G</a:t>
            </a:r>
            <a:r>
              <a:rPr lang="pt-BR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Fluxograma: Disco Magnético 2">
            <a:extLst>
              <a:ext uri="{FF2B5EF4-FFF2-40B4-BE49-F238E27FC236}">
                <a16:creationId xmlns:a16="http://schemas.microsoft.com/office/drawing/2014/main" id="{4871799A-E46B-D9B4-1EDD-AA0FA89E6FB2}"/>
              </a:ext>
            </a:extLst>
          </p:cNvPr>
          <p:cNvSpPr/>
          <p:nvPr/>
        </p:nvSpPr>
        <p:spPr>
          <a:xfrm>
            <a:off x="4178618" y="4254807"/>
            <a:ext cx="1357200" cy="59760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VectorDB</a:t>
            </a:r>
            <a:r>
              <a:rPr lang="pt-BR" dirty="0">
                <a:solidFill>
                  <a:schemeClr val="tx1"/>
                </a:solidFill>
              </a:rPr>
              <a:t> G</a:t>
            </a:r>
            <a:r>
              <a:rPr lang="pt-BR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Fluxograma: Disco Magnético 4">
            <a:extLst>
              <a:ext uri="{FF2B5EF4-FFF2-40B4-BE49-F238E27FC236}">
                <a16:creationId xmlns:a16="http://schemas.microsoft.com/office/drawing/2014/main" id="{9CFAAECA-5A86-8EF9-0809-B7717FAFBABB}"/>
              </a:ext>
            </a:extLst>
          </p:cNvPr>
          <p:cNvSpPr/>
          <p:nvPr/>
        </p:nvSpPr>
        <p:spPr>
          <a:xfrm>
            <a:off x="4175382" y="5199736"/>
            <a:ext cx="1358698" cy="599141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VectorDB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G</a:t>
            </a:r>
            <a:r>
              <a:rPr lang="pt-BR" baseline="-25000" dirty="0" err="1">
                <a:solidFill>
                  <a:schemeClr val="tx1"/>
                </a:solidFill>
              </a:rPr>
              <a:t>n</a:t>
            </a:r>
            <a:endParaRPr lang="pt-BR" baseline="-25000" dirty="0">
              <a:solidFill>
                <a:schemeClr val="tx1"/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7F705031-2F44-D463-6910-3898A17DC84A}"/>
              </a:ext>
            </a:extLst>
          </p:cNvPr>
          <p:cNvCxnSpPr>
            <a:cxnSpLocks/>
            <a:stCxn id="1049" idx="3"/>
            <a:endCxn id="3" idx="2"/>
          </p:cNvCxnSpPr>
          <p:nvPr/>
        </p:nvCxnSpPr>
        <p:spPr>
          <a:xfrm>
            <a:off x="3873553" y="4553607"/>
            <a:ext cx="305065" cy="0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B58CA421-42BC-3B9D-D9DE-4825D1C6C035}"/>
              </a:ext>
            </a:extLst>
          </p:cNvPr>
          <p:cNvCxnSpPr>
            <a:cxnSpLocks/>
            <a:stCxn id="1049" idx="0"/>
            <a:endCxn id="1103" idx="2"/>
          </p:cNvCxnSpPr>
          <p:nvPr/>
        </p:nvCxnSpPr>
        <p:spPr>
          <a:xfrm rot="5400000" flipH="1" flipV="1">
            <a:off x="3378803" y="3553056"/>
            <a:ext cx="742454" cy="85369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D2C63F8B-D4CD-8C20-55E8-0082943DAAF0}"/>
              </a:ext>
            </a:extLst>
          </p:cNvPr>
          <p:cNvCxnSpPr>
            <a:cxnSpLocks/>
            <a:stCxn id="1049" idx="2"/>
            <a:endCxn id="5" idx="2"/>
          </p:cNvCxnSpPr>
          <p:nvPr/>
        </p:nvCxnSpPr>
        <p:spPr>
          <a:xfrm rot="16200000" flipH="1">
            <a:off x="3377669" y="4701593"/>
            <a:ext cx="743225" cy="8522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1FF06BF-6132-5BC5-8E4E-186119B97175}"/>
              </a:ext>
            </a:extLst>
          </p:cNvPr>
          <p:cNvSpPr txBox="1"/>
          <p:nvPr/>
        </p:nvSpPr>
        <p:spPr>
          <a:xfrm>
            <a:off x="5729095" y="3256725"/>
            <a:ext cx="51970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u="sng" dirty="0"/>
              <a:t>4. Indexação (textos completos)</a:t>
            </a:r>
          </a:p>
          <a:p>
            <a:pPr algn="ctr"/>
            <a:endParaRPr lang="pt-BR" b="1" u="sng" dirty="0"/>
          </a:p>
          <a:p>
            <a:pPr marL="342900" indent="-342900" algn="just">
              <a:buFont typeface="+mj-lt"/>
              <a:buAutoNum type="arabicPeriod"/>
            </a:pPr>
            <a:r>
              <a:rPr lang="pt-BR" dirty="0"/>
              <a:t>Pacote </a:t>
            </a:r>
            <a:r>
              <a:rPr lang="pt-BR" dirty="0" err="1"/>
              <a:t>Pdfium</a:t>
            </a:r>
            <a:endParaRPr lang="pt-BR" dirty="0"/>
          </a:p>
          <a:p>
            <a:pPr marL="342900" indent="-342900" algn="just">
              <a:buFont typeface="+mj-lt"/>
              <a:buAutoNum type="arabicPeriod"/>
            </a:pPr>
            <a:r>
              <a:rPr lang="pt-BR" dirty="0"/>
              <a:t>Todo texto entre seções </a:t>
            </a:r>
            <a:r>
              <a:rPr lang="pt-BR" i="1" dirty="0" err="1"/>
              <a:t>Introduction</a:t>
            </a:r>
            <a:r>
              <a:rPr lang="pt-BR" dirty="0"/>
              <a:t> e </a:t>
            </a:r>
            <a:r>
              <a:rPr lang="pt-BR" i="1" dirty="0" err="1"/>
              <a:t>References</a:t>
            </a:r>
            <a:endParaRPr lang="pt-BR" i="1" dirty="0"/>
          </a:p>
          <a:p>
            <a:pPr marL="342900" indent="-342900" algn="just">
              <a:buFont typeface="+mj-lt"/>
              <a:buAutoNum type="arabicPeriod"/>
            </a:pPr>
            <a:r>
              <a:rPr lang="pt-BR" dirty="0" err="1"/>
              <a:t>Chunks</a:t>
            </a:r>
            <a:r>
              <a:rPr lang="pt-BR" dirty="0"/>
              <a:t> (trechos) do texto completo.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i="1" dirty="0" err="1"/>
              <a:t>SpacyTextSplitter</a:t>
            </a:r>
            <a:r>
              <a:rPr lang="pt-BR" i="1" dirty="0"/>
              <a:t> </a:t>
            </a:r>
            <a:r>
              <a:rPr lang="pt-BR" dirty="0"/>
              <a:t>do </a:t>
            </a:r>
            <a:r>
              <a:rPr lang="pt-BR" dirty="0" err="1"/>
              <a:t>LangChain</a:t>
            </a:r>
            <a:endParaRPr lang="pt-BR" dirty="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9C2480BB-B601-4C62-0B96-B6A475094FAB}"/>
              </a:ext>
            </a:extLst>
          </p:cNvPr>
          <p:cNvSpPr/>
          <p:nvPr/>
        </p:nvSpPr>
        <p:spPr>
          <a:xfrm>
            <a:off x="10217650" y="1328514"/>
            <a:ext cx="727410" cy="40495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GPT</a:t>
            </a:r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F34C49B5-F51F-B974-46BD-F278A587A057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537438" y="328687"/>
            <a:ext cx="4043917" cy="9998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75D7EEA2-1A04-B52D-00C4-EB8F49EE3C99}"/>
              </a:ext>
            </a:extLst>
          </p:cNvPr>
          <p:cNvSpPr/>
          <p:nvPr/>
        </p:nvSpPr>
        <p:spPr>
          <a:xfrm>
            <a:off x="6824730" y="1328514"/>
            <a:ext cx="727410" cy="40495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GPT</a:t>
            </a:r>
          </a:p>
        </p:txBody>
      </p: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F061A5D1-BD33-5256-1B9D-F69EAF440759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484539" y="1037830"/>
            <a:ext cx="703896" cy="29068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FE54DF0C-E1AC-C889-290E-B4C6064B15A8}"/>
              </a:ext>
            </a:extLst>
          </p:cNvPr>
          <p:cNvSpPr/>
          <p:nvPr/>
        </p:nvSpPr>
        <p:spPr>
          <a:xfrm>
            <a:off x="8521190" y="1328514"/>
            <a:ext cx="727410" cy="40495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GPT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23D756A-3DBA-2A7D-5EB4-09A02F32DFA3}"/>
              </a:ext>
            </a:extLst>
          </p:cNvPr>
          <p:cNvSpPr txBox="1"/>
          <p:nvPr/>
        </p:nvSpPr>
        <p:spPr>
          <a:xfrm>
            <a:off x="6704970" y="194069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Tópico</a:t>
            </a:r>
            <a:r>
              <a:rPr lang="pt-BR" baseline="-25000" dirty="0"/>
              <a:t>G1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E53B2720-2229-5802-4F1A-A6A134872D03}"/>
              </a:ext>
            </a:extLst>
          </p:cNvPr>
          <p:cNvSpPr txBox="1"/>
          <p:nvPr/>
        </p:nvSpPr>
        <p:spPr>
          <a:xfrm>
            <a:off x="8401430" y="192904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Tópico</a:t>
            </a:r>
            <a:r>
              <a:rPr lang="pt-BR" baseline="-25000" dirty="0"/>
              <a:t>G2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2E3D1D6-C33B-0FC8-2F57-780F2281D2B5}"/>
              </a:ext>
            </a:extLst>
          </p:cNvPr>
          <p:cNvSpPr txBox="1"/>
          <p:nvPr/>
        </p:nvSpPr>
        <p:spPr>
          <a:xfrm>
            <a:off x="10097088" y="194069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Tópico</a:t>
            </a:r>
            <a:r>
              <a:rPr lang="pt-BR" baseline="-25000" dirty="0" err="1"/>
              <a:t>Gn</a:t>
            </a:r>
            <a:endParaRPr lang="pt-BR" baseline="-25000" dirty="0"/>
          </a:p>
        </p:txBody>
      </p:sp>
      <p:cxnSp>
        <p:nvCxnSpPr>
          <p:cNvPr id="66" name="Conector: Angulado 65">
            <a:extLst>
              <a:ext uri="{FF2B5EF4-FFF2-40B4-BE49-F238E27FC236}">
                <a16:creationId xmlns:a16="http://schemas.microsoft.com/office/drawing/2014/main" id="{7F26E432-B308-71BB-0C77-12103D49813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537438" y="683259"/>
            <a:ext cx="2347457" cy="64525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0C19413C-2C09-152F-307E-324ED9A9955D}"/>
              </a:ext>
            </a:extLst>
          </p:cNvPr>
          <p:cNvCxnSpPr>
            <a:cxnSpLocks/>
          </p:cNvCxnSpPr>
          <p:nvPr/>
        </p:nvCxnSpPr>
        <p:spPr>
          <a:xfrm>
            <a:off x="7188435" y="1733464"/>
            <a:ext cx="1" cy="207234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63CF461A-4CE4-617A-6BDE-11CA9FF8D62F}"/>
              </a:ext>
            </a:extLst>
          </p:cNvPr>
          <p:cNvCxnSpPr>
            <a:cxnSpLocks/>
          </p:cNvCxnSpPr>
          <p:nvPr/>
        </p:nvCxnSpPr>
        <p:spPr>
          <a:xfrm>
            <a:off x="8884895" y="1733464"/>
            <a:ext cx="1" cy="195583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EA215DA4-1275-BA66-095E-D7D36A489BFF}"/>
              </a:ext>
            </a:extLst>
          </p:cNvPr>
          <p:cNvCxnSpPr>
            <a:cxnSpLocks/>
          </p:cNvCxnSpPr>
          <p:nvPr/>
        </p:nvCxnSpPr>
        <p:spPr>
          <a:xfrm>
            <a:off x="10581355" y="1733464"/>
            <a:ext cx="1" cy="207234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37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7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9" dur="indefinite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indefinite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8" dur="indefinite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1" dur="indefinite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4" dur="indefinite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7" dur="indefinite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indefinite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0" dur="indefinite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indefinite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3" dur="indefinite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indefinite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6" dur="indefinite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6" dur="indefinite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indefinite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9" dur="indefinite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20" grpId="0" animBg="1"/>
      <p:bldP spid="21" grpId="0" animBg="1"/>
      <p:bldP spid="22" grpId="0" animBg="1"/>
      <p:bldP spid="23" grpId="0"/>
      <p:bldP spid="86" grpId="0" animBg="1"/>
      <p:bldP spid="1040" grpId="0" animBg="1"/>
      <p:bldP spid="1040" grpId="1" animBg="1"/>
      <p:bldP spid="1049" grpId="0" animBg="1"/>
      <p:bldP spid="1049" grpId="1" animBg="1"/>
      <p:bldP spid="1077" grpId="0"/>
      <p:bldP spid="1077" grpId="1"/>
      <p:bldP spid="1078" grpId="0"/>
      <p:bldP spid="1078" grpId="1"/>
      <p:bldP spid="1079" grpId="0"/>
      <p:bldP spid="1079" grpId="1"/>
      <p:bldP spid="1103" grpId="0" animBg="1"/>
      <p:bldP spid="3" grpId="0" animBg="1"/>
      <p:bldP spid="5" grpId="0" animBg="1"/>
      <p:bldP spid="26" grpId="0" animBg="1"/>
      <p:bldP spid="28" grpId="0" animBg="1"/>
      <p:bldP spid="30" grpId="0" animBg="1"/>
      <p:bldP spid="31" grpId="0"/>
      <p:bldP spid="64" grpId="0"/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88FDB1B-3FB3-1CE9-F54B-5BA7B1239F2D}"/>
              </a:ext>
            </a:extLst>
          </p:cNvPr>
          <p:cNvSpPr/>
          <p:nvPr/>
        </p:nvSpPr>
        <p:spPr>
          <a:xfrm>
            <a:off x="63331" y="486698"/>
            <a:ext cx="466725" cy="388679"/>
          </a:xfrm>
          <a:prstGeom prst="round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q</a:t>
            </a:r>
            <a:endParaRPr lang="pt-BR" i="1" baseline="-25000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48B6D41-5352-A0AD-CF55-06D344C51340}"/>
              </a:ext>
            </a:extLst>
          </p:cNvPr>
          <p:cNvGrpSpPr/>
          <p:nvPr/>
        </p:nvGrpSpPr>
        <p:grpSpPr>
          <a:xfrm>
            <a:off x="781686" y="173831"/>
            <a:ext cx="1469862" cy="1014412"/>
            <a:chOff x="1896110" y="957262"/>
            <a:chExt cx="2028825" cy="1400175"/>
          </a:xfrm>
        </p:grpSpPr>
        <p:sp>
          <p:nvSpPr>
            <p:cNvPr id="9" name="Fluxograma: Disco Magnético 8">
              <a:extLst>
                <a:ext uri="{FF2B5EF4-FFF2-40B4-BE49-F238E27FC236}">
                  <a16:creationId xmlns:a16="http://schemas.microsoft.com/office/drawing/2014/main" id="{FBABAE3B-9206-98AF-FD97-2B3A650D4007}"/>
                </a:ext>
              </a:extLst>
            </p:cNvPr>
            <p:cNvSpPr/>
            <p:nvPr/>
          </p:nvSpPr>
          <p:spPr>
            <a:xfrm>
              <a:off x="1896110" y="957262"/>
              <a:ext cx="2028825" cy="1400175"/>
            </a:xfrm>
            <a:prstGeom prst="flowChartMagneticDisk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 descr="Logotipo&#10;&#10;Descrição gerada automaticamente">
              <a:extLst>
                <a:ext uri="{FF2B5EF4-FFF2-40B4-BE49-F238E27FC236}">
                  <a16:creationId xmlns:a16="http://schemas.microsoft.com/office/drawing/2014/main" id="{1876E88E-8AE8-1AD9-2F88-25CACB78D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0262" y="1457722"/>
              <a:ext cx="1620520" cy="732630"/>
            </a:xfrm>
            <a:prstGeom prst="rect">
              <a:avLst/>
            </a:prstGeom>
          </p:spPr>
        </p:pic>
      </p:grp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9AC04397-4D68-FEBC-F6BF-42F63A25577F}"/>
              </a:ext>
            </a:extLst>
          </p:cNvPr>
          <p:cNvCxnSpPr>
            <a:cxnSpLocks/>
            <a:stCxn id="4" idx="3"/>
            <a:endCxn id="9" idx="2"/>
          </p:cNvCxnSpPr>
          <p:nvPr/>
        </p:nvCxnSpPr>
        <p:spPr>
          <a:xfrm flipV="1">
            <a:off x="530056" y="681037"/>
            <a:ext cx="251630" cy="1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C4D7E29-7E72-E4B3-5A70-3A0660DB3CCA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2251548" y="681037"/>
            <a:ext cx="252000" cy="0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BA7658B1-610B-539D-BC58-B9DF272837FB}"/>
              </a:ext>
            </a:extLst>
          </p:cNvPr>
          <p:cNvSpPr/>
          <p:nvPr/>
        </p:nvSpPr>
        <p:spPr>
          <a:xfrm>
            <a:off x="2643457" y="97096"/>
            <a:ext cx="466725" cy="388679"/>
          </a:xfrm>
          <a:prstGeom prst="round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a</a:t>
            </a:r>
            <a:r>
              <a:rPr lang="pt-BR" i="1" baseline="-25000" dirty="0"/>
              <a:t>1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51ABCD96-4D9F-4729-656E-16A6E409050F}"/>
              </a:ext>
            </a:extLst>
          </p:cNvPr>
          <p:cNvSpPr/>
          <p:nvPr/>
        </p:nvSpPr>
        <p:spPr>
          <a:xfrm>
            <a:off x="2643457" y="626596"/>
            <a:ext cx="466725" cy="388679"/>
          </a:xfrm>
          <a:prstGeom prst="round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a</a:t>
            </a:r>
            <a:r>
              <a:rPr lang="pt-BR" i="1" baseline="-25000" dirty="0"/>
              <a:t>2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42BFEADB-C384-AE53-BC21-7109A8EB14D7}"/>
              </a:ext>
            </a:extLst>
          </p:cNvPr>
          <p:cNvSpPr/>
          <p:nvPr/>
        </p:nvSpPr>
        <p:spPr>
          <a:xfrm>
            <a:off x="2643457" y="1156096"/>
            <a:ext cx="466725" cy="388679"/>
          </a:xfrm>
          <a:prstGeom prst="round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a</a:t>
            </a:r>
            <a:r>
              <a:rPr lang="pt-BR" i="1" baseline="-25000" dirty="0"/>
              <a:t>3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136AB67-858F-F680-C026-6D32E0C89957}"/>
              </a:ext>
            </a:extLst>
          </p:cNvPr>
          <p:cNvSpPr/>
          <p:nvPr/>
        </p:nvSpPr>
        <p:spPr>
          <a:xfrm>
            <a:off x="2643457" y="1938574"/>
            <a:ext cx="466725" cy="388679"/>
          </a:xfrm>
          <a:prstGeom prst="round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/>
              <a:t>a</a:t>
            </a:r>
            <a:r>
              <a:rPr lang="pt-BR" i="1" baseline="-25000" dirty="0" err="1"/>
              <a:t>n</a:t>
            </a:r>
            <a:endParaRPr lang="pt-BR" i="1" baseline="-250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2BE1D74-97D2-D177-9516-6345F99C8C53}"/>
              </a:ext>
            </a:extLst>
          </p:cNvPr>
          <p:cNvSpPr txBox="1"/>
          <p:nvPr/>
        </p:nvSpPr>
        <p:spPr>
          <a:xfrm>
            <a:off x="2697924" y="1542721"/>
            <a:ext cx="357790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pt-BR" dirty="0"/>
              <a:t>...</a:t>
            </a: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49E1334B-9E2D-5E50-BED9-B3ED808DA930}"/>
              </a:ext>
            </a:extLst>
          </p:cNvPr>
          <p:cNvSpPr/>
          <p:nvPr/>
        </p:nvSpPr>
        <p:spPr>
          <a:xfrm>
            <a:off x="3473676" y="420715"/>
            <a:ext cx="1523188" cy="52064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Agrupamento</a:t>
            </a:r>
          </a:p>
        </p:txBody>
      </p: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11D89D54-F7FC-7C51-92BE-233987D425C8}"/>
              </a:ext>
            </a:extLst>
          </p:cNvPr>
          <p:cNvCxnSpPr>
            <a:cxnSpLocks/>
          </p:cNvCxnSpPr>
          <p:nvPr/>
        </p:nvCxnSpPr>
        <p:spPr>
          <a:xfrm>
            <a:off x="3215262" y="681037"/>
            <a:ext cx="252000" cy="0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F16E453A-CF6C-3A96-F729-D9F5803F01D1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4996864" y="672928"/>
            <a:ext cx="252000" cy="0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tângulo: Cantos Arredondados 102">
            <a:extLst>
              <a:ext uri="{FF2B5EF4-FFF2-40B4-BE49-F238E27FC236}">
                <a16:creationId xmlns:a16="http://schemas.microsoft.com/office/drawing/2014/main" id="{1EEBD9EA-B7D4-B158-2A49-D97E19536289}"/>
              </a:ext>
            </a:extLst>
          </p:cNvPr>
          <p:cNvSpPr/>
          <p:nvPr/>
        </p:nvSpPr>
        <p:spPr>
          <a:xfrm>
            <a:off x="10217650" y="1328514"/>
            <a:ext cx="727410" cy="40495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GPT</a:t>
            </a:r>
          </a:p>
        </p:txBody>
      </p: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5459FA99-AD3A-ACFA-0103-8FA8D1221DD4}"/>
              </a:ext>
            </a:extLst>
          </p:cNvPr>
          <p:cNvGrpSpPr/>
          <p:nvPr/>
        </p:nvGrpSpPr>
        <p:grpSpPr>
          <a:xfrm>
            <a:off x="5273951" y="143258"/>
            <a:ext cx="1263487" cy="1080000"/>
            <a:chOff x="6293126" y="1400941"/>
            <a:chExt cx="1263487" cy="1075559"/>
          </a:xfrm>
        </p:grpSpPr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78C74DA8-EFE9-3F82-72D4-3F8B9487E2C6}"/>
                </a:ext>
              </a:extLst>
            </p:cNvPr>
            <p:cNvSpPr txBox="1"/>
            <p:nvPr/>
          </p:nvSpPr>
          <p:spPr>
            <a:xfrm>
              <a:off x="6293126" y="2107168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G</a:t>
              </a:r>
              <a:r>
                <a:rPr lang="pt-BR" i="1" baseline="-25000" dirty="0" err="1"/>
                <a:t>n</a:t>
              </a:r>
              <a:r>
                <a:rPr lang="pt-BR" dirty="0"/>
                <a:t>= {a</a:t>
              </a:r>
              <a:r>
                <a:rPr lang="pt-BR" i="1" baseline="-25000" dirty="0"/>
                <a:t>4</a:t>
              </a:r>
              <a:r>
                <a:rPr lang="pt-BR" dirty="0"/>
                <a:t>, </a:t>
              </a:r>
              <a:r>
                <a:rPr lang="pt-BR" dirty="0" err="1"/>
                <a:t>a</a:t>
              </a:r>
              <a:r>
                <a:rPr lang="pt-BR" i="1" baseline="-25000" dirty="0" err="1"/>
                <a:t>n</a:t>
              </a:r>
              <a:r>
                <a:rPr lang="pt-BR" dirty="0"/>
                <a:t>}</a:t>
              </a: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B25BA7EC-224D-71C2-DF7A-BCDADF7FAFE4}"/>
                </a:ext>
              </a:extLst>
            </p:cNvPr>
            <p:cNvSpPr txBox="1"/>
            <p:nvPr/>
          </p:nvSpPr>
          <p:spPr>
            <a:xfrm>
              <a:off x="6293126" y="1400941"/>
              <a:ext cx="126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G</a:t>
              </a:r>
              <a:r>
                <a:rPr lang="pt-BR" i="1" baseline="-25000" dirty="0"/>
                <a:t>1</a:t>
              </a:r>
              <a:r>
                <a:rPr lang="pt-BR" dirty="0"/>
                <a:t> = {a</a:t>
              </a:r>
              <a:r>
                <a:rPr lang="pt-BR" i="1" baseline="-25000" dirty="0"/>
                <a:t>1</a:t>
              </a:r>
              <a:r>
                <a:rPr lang="pt-BR" dirty="0"/>
                <a:t>, a</a:t>
              </a:r>
              <a:r>
                <a:rPr lang="pt-BR" i="1" baseline="-25000" dirty="0"/>
                <a:t>3</a:t>
              </a:r>
              <a:r>
                <a:rPr lang="pt-BR" dirty="0"/>
                <a:t>}</a:t>
              </a: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48CA6F51-A53A-D691-D4C4-550A319410CA}"/>
                </a:ext>
              </a:extLst>
            </p:cNvPr>
            <p:cNvSpPr txBox="1"/>
            <p:nvPr/>
          </p:nvSpPr>
          <p:spPr>
            <a:xfrm>
              <a:off x="6293126" y="1754055"/>
              <a:ext cx="126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G</a:t>
              </a:r>
              <a:r>
                <a:rPr lang="pt-BR" i="1" baseline="-25000" dirty="0"/>
                <a:t>2</a:t>
              </a:r>
              <a:r>
                <a:rPr lang="pt-BR" dirty="0"/>
                <a:t> = {a</a:t>
              </a:r>
              <a:r>
                <a:rPr lang="pt-BR" i="1" baseline="-25000" dirty="0"/>
                <a:t>2</a:t>
              </a:r>
              <a:r>
                <a:rPr lang="pt-BR" dirty="0"/>
                <a:t>, a</a:t>
              </a:r>
              <a:r>
                <a:rPr lang="pt-BR" i="1" baseline="-25000" dirty="0"/>
                <a:t>5</a:t>
              </a:r>
              <a:r>
                <a:rPr lang="pt-BR" dirty="0"/>
                <a:t>}</a:t>
              </a:r>
            </a:p>
          </p:txBody>
        </p:sp>
      </p:grpSp>
      <p:cxnSp>
        <p:nvCxnSpPr>
          <p:cNvPr id="112" name="Conector: Angulado 111">
            <a:extLst>
              <a:ext uri="{FF2B5EF4-FFF2-40B4-BE49-F238E27FC236}">
                <a16:creationId xmlns:a16="http://schemas.microsoft.com/office/drawing/2014/main" id="{D04A30B0-973F-2030-4131-BB969403DD2E}"/>
              </a:ext>
            </a:extLst>
          </p:cNvPr>
          <p:cNvCxnSpPr>
            <a:cxnSpLocks/>
            <a:stCxn id="105" idx="3"/>
            <a:endCxn id="103" idx="0"/>
          </p:cNvCxnSpPr>
          <p:nvPr/>
        </p:nvCxnSpPr>
        <p:spPr>
          <a:xfrm>
            <a:off x="6537438" y="328687"/>
            <a:ext cx="4043917" cy="9998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: Cantos Arredondados 112">
            <a:extLst>
              <a:ext uri="{FF2B5EF4-FFF2-40B4-BE49-F238E27FC236}">
                <a16:creationId xmlns:a16="http://schemas.microsoft.com/office/drawing/2014/main" id="{208436D1-AEAC-9720-9BE1-00D61A760133}"/>
              </a:ext>
            </a:extLst>
          </p:cNvPr>
          <p:cNvSpPr/>
          <p:nvPr/>
        </p:nvSpPr>
        <p:spPr>
          <a:xfrm>
            <a:off x="6824730" y="1328514"/>
            <a:ext cx="727410" cy="40495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GPT</a:t>
            </a:r>
          </a:p>
        </p:txBody>
      </p:sp>
      <p:cxnSp>
        <p:nvCxnSpPr>
          <p:cNvPr id="114" name="Conector: Angulado 113">
            <a:extLst>
              <a:ext uri="{FF2B5EF4-FFF2-40B4-BE49-F238E27FC236}">
                <a16:creationId xmlns:a16="http://schemas.microsoft.com/office/drawing/2014/main" id="{79A8EF81-ACD4-E433-6AE6-B138B36ADFF8}"/>
              </a:ext>
            </a:extLst>
          </p:cNvPr>
          <p:cNvCxnSpPr>
            <a:cxnSpLocks/>
            <a:stCxn id="95" idx="3"/>
            <a:endCxn id="113" idx="0"/>
          </p:cNvCxnSpPr>
          <p:nvPr/>
        </p:nvCxnSpPr>
        <p:spPr>
          <a:xfrm>
            <a:off x="6484539" y="1037830"/>
            <a:ext cx="703896" cy="29068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ângulo: Cantos Arredondados 116">
            <a:extLst>
              <a:ext uri="{FF2B5EF4-FFF2-40B4-BE49-F238E27FC236}">
                <a16:creationId xmlns:a16="http://schemas.microsoft.com/office/drawing/2014/main" id="{9991DF32-14C8-E68C-81D3-A1915A731942}"/>
              </a:ext>
            </a:extLst>
          </p:cNvPr>
          <p:cNvSpPr/>
          <p:nvPr/>
        </p:nvSpPr>
        <p:spPr>
          <a:xfrm>
            <a:off x="8521190" y="1328514"/>
            <a:ext cx="727410" cy="40495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GPT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788B28CF-0F74-A17D-005E-43277162C905}"/>
              </a:ext>
            </a:extLst>
          </p:cNvPr>
          <p:cNvSpPr txBox="1"/>
          <p:nvPr/>
        </p:nvSpPr>
        <p:spPr>
          <a:xfrm>
            <a:off x="6704970" y="194069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Tópico</a:t>
            </a:r>
            <a:r>
              <a:rPr lang="pt-BR" baseline="-25000" dirty="0"/>
              <a:t>G1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756EC513-AED2-8010-E71E-08F793764893}"/>
              </a:ext>
            </a:extLst>
          </p:cNvPr>
          <p:cNvSpPr txBox="1"/>
          <p:nvPr/>
        </p:nvSpPr>
        <p:spPr>
          <a:xfrm>
            <a:off x="8401430" y="192904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Tópico</a:t>
            </a:r>
            <a:r>
              <a:rPr lang="pt-BR" baseline="-25000" dirty="0"/>
              <a:t>G2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45404BFB-65A1-8169-B325-2EBC1F7F9ED5}"/>
              </a:ext>
            </a:extLst>
          </p:cNvPr>
          <p:cNvSpPr txBox="1"/>
          <p:nvPr/>
        </p:nvSpPr>
        <p:spPr>
          <a:xfrm>
            <a:off x="10097088" y="194069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Tópico</a:t>
            </a:r>
            <a:r>
              <a:rPr lang="pt-BR" baseline="-25000" dirty="0" err="1"/>
              <a:t>Gn</a:t>
            </a:r>
            <a:endParaRPr lang="pt-BR" baseline="-25000" dirty="0"/>
          </a:p>
        </p:txBody>
      </p:sp>
      <p:sp>
        <p:nvSpPr>
          <p:cNvPr id="1103" name="Fluxograma: Disco Magnético 1102">
            <a:extLst>
              <a:ext uri="{FF2B5EF4-FFF2-40B4-BE49-F238E27FC236}">
                <a16:creationId xmlns:a16="http://schemas.microsoft.com/office/drawing/2014/main" id="{38425FAB-F51B-8FF5-5146-099BDDBAC019}"/>
              </a:ext>
            </a:extLst>
          </p:cNvPr>
          <p:cNvSpPr/>
          <p:nvPr/>
        </p:nvSpPr>
        <p:spPr>
          <a:xfrm>
            <a:off x="6509835" y="3184411"/>
            <a:ext cx="1357200" cy="59760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VectorDB</a:t>
            </a:r>
            <a:r>
              <a:rPr lang="pt-BR" dirty="0">
                <a:solidFill>
                  <a:schemeClr val="tx1"/>
                </a:solidFill>
              </a:rPr>
              <a:t> G</a:t>
            </a:r>
            <a:r>
              <a:rPr lang="pt-BR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04" name="Fluxograma: Disco Magnético 1103">
            <a:extLst>
              <a:ext uri="{FF2B5EF4-FFF2-40B4-BE49-F238E27FC236}">
                <a16:creationId xmlns:a16="http://schemas.microsoft.com/office/drawing/2014/main" id="{10D52157-E8F3-5C0F-6302-6B0D6328219C}"/>
              </a:ext>
            </a:extLst>
          </p:cNvPr>
          <p:cNvSpPr/>
          <p:nvPr/>
        </p:nvSpPr>
        <p:spPr>
          <a:xfrm>
            <a:off x="8206295" y="3175175"/>
            <a:ext cx="1357200" cy="59760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VectorDB</a:t>
            </a:r>
            <a:r>
              <a:rPr lang="pt-BR" dirty="0">
                <a:solidFill>
                  <a:schemeClr val="tx1"/>
                </a:solidFill>
              </a:rPr>
              <a:t> G</a:t>
            </a:r>
            <a:r>
              <a:rPr lang="pt-BR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5" name="Fluxograma: Disco Magnético 1104">
            <a:extLst>
              <a:ext uri="{FF2B5EF4-FFF2-40B4-BE49-F238E27FC236}">
                <a16:creationId xmlns:a16="http://schemas.microsoft.com/office/drawing/2014/main" id="{F39964D1-5DB9-5888-43FD-336B098F796A}"/>
              </a:ext>
            </a:extLst>
          </p:cNvPr>
          <p:cNvSpPr/>
          <p:nvPr/>
        </p:nvSpPr>
        <p:spPr>
          <a:xfrm>
            <a:off x="9902006" y="3215844"/>
            <a:ext cx="1358698" cy="599141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VectorDB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G</a:t>
            </a:r>
            <a:r>
              <a:rPr lang="pt-BR" baseline="-25000" dirty="0" err="1">
                <a:solidFill>
                  <a:schemeClr val="tx1"/>
                </a:solidFill>
              </a:rPr>
              <a:t>n</a:t>
            </a:r>
            <a:endParaRPr lang="pt-BR" baseline="-25000" dirty="0">
              <a:solidFill>
                <a:schemeClr val="tx1"/>
              </a:solidFill>
            </a:endParaRPr>
          </a:p>
        </p:txBody>
      </p:sp>
      <p:cxnSp>
        <p:nvCxnSpPr>
          <p:cNvPr id="1173" name="Conector: Angulado 1172">
            <a:extLst>
              <a:ext uri="{FF2B5EF4-FFF2-40B4-BE49-F238E27FC236}">
                <a16:creationId xmlns:a16="http://schemas.microsoft.com/office/drawing/2014/main" id="{8B394622-3643-B950-344E-CA6ED85440DD}"/>
              </a:ext>
            </a:extLst>
          </p:cNvPr>
          <p:cNvCxnSpPr>
            <a:cxnSpLocks/>
            <a:stCxn id="106" idx="3"/>
            <a:endCxn id="117" idx="0"/>
          </p:cNvCxnSpPr>
          <p:nvPr/>
        </p:nvCxnSpPr>
        <p:spPr>
          <a:xfrm>
            <a:off x="6537438" y="683259"/>
            <a:ext cx="2347457" cy="64525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" name="Retângulo: Cantos Arredondados 1176">
            <a:extLst>
              <a:ext uri="{FF2B5EF4-FFF2-40B4-BE49-F238E27FC236}">
                <a16:creationId xmlns:a16="http://schemas.microsoft.com/office/drawing/2014/main" id="{F8D04793-F141-AA23-5872-015B75B3920D}"/>
              </a:ext>
            </a:extLst>
          </p:cNvPr>
          <p:cNvSpPr/>
          <p:nvPr/>
        </p:nvSpPr>
        <p:spPr>
          <a:xfrm>
            <a:off x="6936435" y="2552881"/>
            <a:ext cx="504000" cy="388679"/>
          </a:xfrm>
          <a:prstGeom prst="round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q</a:t>
            </a:r>
            <a:r>
              <a:rPr lang="pt-BR" i="1" baseline="-25000" dirty="0"/>
              <a:t>T1</a:t>
            </a:r>
          </a:p>
        </p:txBody>
      </p:sp>
      <p:sp>
        <p:nvSpPr>
          <p:cNvPr id="1180" name="Retângulo: Cantos Arredondados 1179">
            <a:extLst>
              <a:ext uri="{FF2B5EF4-FFF2-40B4-BE49-F238E27FC236}">
                <a16:creationId xmlns:a16="http://schemas.microsoft.com/office/drawing/2014/main" id="{44C55347-D695-7C93-1338-E4B1C0385AF7}"/>
              </a:ext>
            </a:extLst>
          </p:cNvPr>
          <p:cNvSpPr/>
          <p:nvPr/>
        </p:nvSpPr>
        <p:spPr>
          <a:xfrm>
            <a:off x="8632895" y="2552881"/>
            <a:ext cx="504000" cy="388679"/>
          </a:xfrm>
          <a:prstGeom prst="round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q</a:t>
            </a:r>
            <a:r>
              <a:rPr lang="pt-BR" i="1" baseline="-25000" dirty="0"/>
              <a:t>T2</a:t>
            </a:r>
          </a:p>
        </p:txBody>
      </p:sp>
      <p:sp>
        <p:nvSpPr>
          <p:cNvPr id="1181" name="Retângulo: Cantos Arredondados 1180">
            <a:extLst>
              <a:ext uri="{FF2B5EF4-FFF2-40B4-BE49-F238E27FC236}">
                <a16:creationId xmlns:a16="http://schemas.microsoft.com/office/drawing/2014/main" id="{E8511D0D-BB43-ADFA-EC17-C62B6C57D7C5}"/>
              </a:ext>
            </a:extLst>
          </p:cNvPr>
          <p:cNvSpPr/>
          <p:nvPr/>
        </p:nvSpPr>
        <p:spPr>
          <a:xfrm>
            <a:off x="10329355" y="2552881"/>
            <a:ext cx="504000" cy="388679"/>
          </a:xfrm>
          <a:prstGeom prst="round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/>
              <a:t>q</a:t>
            </a:r>
            <a:r>
              <a:rPr lang="pt-BR" i="1" baseline="-25000" dirty="0" err="1"/>
              <a:t>Tn</a:t>
            </a:r>
            <a:endParaRPr lang="pt-BR" i="1" baseline="-25000" dirty="0"/>
          </a:p>
        </p:txBody>
      </p:sp>
      <p:cxnSp>
        <p:nvCxnSpPr>
          <p:cNvPr id="1189" name="Conector de Seta Reta 1188">
            <a:extLst>
              <a:ext uri="{FF2B5EF4-FFF2-40B4-BE49-F238E27FC236}">
                <a16:creationId xmlns:a16="http://schemas.microsoft.com/office/drawing/2014/main" id="{E5039618-86B3-D410-CCC3-9BACF9F00509}"/>
              </a:ext>
            </a:extLst>
          </p:cNvPr>
          <p:cNvCxnSpPr>
            <a:cxnSpLocks/>
          </p:cNvCxnSpPr>
          <p:nvPr/>
        </p:nvCxnSpPr>
        <p:spPr>
          <a:xfrm>
            <a:off x="7188435" y="1733464"/>
            <a:ext cx="1" cy="207234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" name="Conector de Seta Reta 1191">
            <a:extLst>
              <a:ext uri="{FF2B5EF4-FFF2-40B4-BE49-F238E27FC236}">
                <a16:creationId xmlns:a16="http://schemas.microsoft.com/office/drawing/2014/main" id="{B727164C-C449-EE9E-00A9-B4BEB779BF0B}"/>
              </a:ext>
            </a:extLst>
          </p:cNvPr>
          <p:cNvCxnSpPr>
            <a:cxnSpLocks/>
          </p:cNvCxnSpPr>
          <p:nvPr/>
        </p:nvCxnSpPr>
        <p:spPr>
          <a:xfrm>
            <a:off x="8884895" y="1733464"/>
            <a:ext cx="1" cy="195583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5" name="Conector de Seta Reta 1194">
            <a:extLst>
              <a:ext uri="{FF2B5EF4-FFF2-40B4-BE49-F238E27FC236}">
                <a16:creationId xmlns:a16="http://schemas.microsoft.com/office/drawing/2014/main" id="{3C9D319E-A684-662B-9E5E-CDD63A3C9140}"/>
              </a:ext>
            </a:extLst>
          </p:cNvPr>
          <p:cNvCxnSpPr>
            <a:cxnSpLocks/>
          </p:cNvCxnSpPr>
          <p:nvPr/>
        </p:nvCxnSpPr>
        <p:spPr>
          <a:xfrm>
            <a:off x="10581355" y="1733464"/>
            <a:ext cx="1" cy="207234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4" name="Conector de Seta Reta 1203">
            <a:extLst>
              <a:ext uri="{FF2B5EF4-FFF2-40B4-BE49-F238E27FC236}">
                <a16:creationId xmlns:a16="http://schemas.microsoft.com/office/drawing/2014/main" id="{EBB27FB5-3931-0D9A-02E3-2984FC3A96AC}"/>
              </a:ext>
            </a:extLst>
          </p:cNvPr>
          <p:cNvCxnSpPr>
            <a:cxnSpLocks/>
          </p:cNvCxnSpPr>
          <p:nvPr/>
        </p:nvCxnSpPr>
        <p:spPr>
          <a:xfrm flipH="1">
            <a:off x="10581355" y="2310030"/>
            <a:ext cx="1" cy="242851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1" name="Conector de Seta Reta 1340">
            <a:extLst>
              <a:ext uri="{FF2B5EF4-FFF2-40B4-BE49-F238E27FC236}">
                <a16:creationId xmlns:a16="http://schemas.microsoft.com/office/drawing/2014/main" id="{B29179FC-507D-C23A-C74F-8D11174AFD25}"/>
              </a:ext>
            </a:extLst>
          </p:cNvPr>
          <p:cNvCxnSpPr>
            <a:cxnSpLocks/>
          </p:cNvCxnSpPr>
          <p:nvPr/>
        </p:nvCxnSpPr>
        <p:spPr>
          <a:xfrm flipH="1">
            <a:off x="8884895" y="2298379"/>
            <a:ext cx="1" cy="254502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4" name="Conector de Seta Reta 1343">
            <a:extLst>
              <a:ext uri="{FF2B5EF4-FFF2-40B4-BE49-F238E27FC236}">
                <a16:creationId xmlns:a16="http://schemas.microsoft.com/office/drawing/2014/main" id="{66606036-665F-A33B-A9F9-F2EBFECE1A19}"/>
              </a:ext>
            </a:extLst>
          </p:cNvPr>
          <p:cNvCxnSpPr>
            <a:cxnSpLocks/>
          </p:cNvCxnSpPr>
          <p:nvPr/>
        </p:nvCxnSpPr>
        <p:spPr>
          <a:xfrm flipH="1">
            <a:off x="7188435" y="2310030"/>
            <a:ext cx="1" cy="242851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8" name="Conector de Seta Reta 1347">
            <a:extLst>
              <a:ext uri="{FF2B5EF4-FFF2-40B4-BE49-F238E27FC236}">
                <a16:creationId xmlns:a16="http://schemas.microsoft.com/office/drawing/2014/main" id="{0382674B-6BC1-C724-39C3-1EA5E7D60B7D}"/>
              </a:ext>
            </a:extLst>
          </p:cNvPr>
          <p:cNvCxnSpPr>
            <a:cxnSpLocks/>
          </p:cNvCxnSpPr>
          <p:nvPr/>
        </p:nvCxnSpPr>
        <p:spPr>
          <a:xfrm>
            <a:off x="7188435" y="2941560"/>
            <a:ext cx="1" cy="242851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1" name="Conector de Seta Reta 1350">
            <a:extLst>
              <a:ext uri="{FF2B5EF4-FFF2-40B4-BE49-F238E27FC236}">
                <a16:creationId xmlns:a16="http://schemas.microsoft.com/office/drawing/2014/main" id="{0659B432-8369-1EEA-C243-E0648D93623F}"/>
              </a:ext>
            </a:extLst>
          </p:cNvPr>
          <p:cNvCxnSpPr>
            <a:cxnSpLocks/>
          </p:cNvCxnSpPr>
          <p:nvPr/>
        </p:nvCxnSpPr>
        <p:spPr>
          <a:xfrm>
            <a:off x="8884895" y="2941560"/>
            <a:ext cx="0" cy="233615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4" name="Conector de Seta Reta 1353">
            <a:extLst>
              <a:ext uri="{FF2B5EF4-FFF2-40B4-BE49-F238E27FC236}">
                <a16:creationId xmlns:a16="http://schemas.microsoft.com/office/drawing/2014/main" id="{5D14C147-4BFF-A68F-AD0E-F359D27C9E0C}"/>
              </a:ext>
            </a:extLst>
          </p:cNvPr>
          <p:cNvCxnSpPr>
            <a:cxnSpLocks/>
          </p:cNvCxnSpPr>
          <p:nvPr/>
        </p:nvCxnSpPr>
        <p:spPr>
          <a:xfrm>
            <a:off x="10581355" y="2941560"/>
            <a:ext cx="0" cy="274284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7" name="CaixaDeTexto 1356">
            <a:extLst>
              <a:ext uri="{FF2B5EF4-FFF2-40B4-BE49-F238E27FC236}">
                <a16:creationId xmlns:a16="http://schemas.microsoft.com/office/drawing/2014/main" id="{50278869-9A65-F472-C223-F9456C5B3C43}"/>
              </a:ext>
            </a:extLst>
          </p:cNvPr>
          <p:cNvSpPr txBox="1"/>
          <p:nvPr/>
        </p:nvSpPr>
        <p:spPr>
          <a:xfrm>
            <a:off x="6467180" y="4003773"/>
            <a:ext cx="14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Chunks</a:t>
            </a:r>
            <a:r>
              <a:rPr lang="pt-BR" dirty="0"/>
              <a:t> 1...20</a:t>
            </a:r>
          </a:p>
        </p:txBody>
      </p:sp>
      <p:sp>
        <p:nvSpPr>
          <p:cNvPr id="1358" name="CaixaDeTexto 1357">
            <a:extLst>
              <a:ext uri="{FF2B5EF4-FFF2-40B4-BE49-F238E27FC236}">
                <a16:creationId xmlns:a16="http://schemas.microsoft.com/office/drawing/2014/main" id="{0C9A53A2-D1A4-7410-403B-A030CB6880E7}"/>
              </a:ext>
            </a:extLst>
          </p:cNvPr>
          <p:cNvSpPr txBox="1"/>
          <p:nvPr/>
        </p:nvSpPr>
        <p:spPr>
          <a:xfrm>
            <a:off x="8163640" y="4003773"/>
            <a:ext cx="14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Chunks</a:t>
            </a:r>
            <a:r>
              <a:rPr lang="pt-BR" dirty="0"/>
              <a:t> 1...20</a:t>
            </a:r>
          </a:p>
        </p:txBody>
      </p:sp>
      <p:sp>
        <p:nvSpPr>
          <p:cNvPr id="1359" name="CaixaDeTexto 1358">
            <a:extLst>
              <a:ext uri="{FF2B5EF4-FFF2-40B4-BE49-F238E27FC236}">
                <a16:creationId xmlns:a16="http://schemas.microsoft.com/office/drawing/2014/main" id="{9D0DFF20-033F-643F-37A9-CCBD7E20E570}"/>
              </a:ext>
            </a:extLst>
          </p:cNvPr>
          <p:cNvSpPr txBox="1"/>
          <p:nvPr/>
        </p:nvSpPr>
        <p:spPr>
          <a:xfrm>
            <a:off x="9860100" y="4003773"/>
            <a:ext cx="14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Chunks</a:t>
            </a:r>
            <a:r>
              <a:rPr lang="pt-BR" dirty="0"/>
              <a:t> 1...20</a:t>
            </a:r>
          </a:p>
        </p:txBody>
      </p:sp>
      <p:cxnSp>
        <p:nvCxnSpPr>
          <p:cNvPr id="1360" name="Conector de Seta Reta 1359">
            <a:extLst>
              <a:ext uri="{FF2B5EF4-FFF2-40B4-BE49-F238E27FC236}">
                <a16:creationId xmlns:a16="http://schemas.microsoft.com/office/drawing/2014/main" id="{CF6D57D9-C109-2CA1-CBBE-60AEB169B1A6}"/>
              </a:ext>
            </a:extLst>
          </p:cNvPr>
          <p:cNvCxnSpPr>
            <a:cxnSpLocks/>
          </p:cNvCxnSpPr>
          <p:nvPr/>
        </p:nvCxnSpPr>
        <p:spPr>
          <a:xfrm>
            <a:off x="7188435" y="3782011"/>
            <a:ext cx="1" cy="221762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3" name="Conector de Seta Reta 1362">
            <a:extLst>
              <a:ext uri="{FF2B5EF4-FFF2-40B4-BE49-F238E27FC236}">
                <a16:creationId xmlns:a16="http://schemas.microsoft.com/office/drawing/2014/main" id="{DA42BEC0-33BF-A5E8-E156-670BAA7E595A}"/>
              </a:ext>
            </a:extLst>
          </p:cNvPr>
          <p:cNvCxnSpPr>
            <a:cxnSpLocks/>
          </p:cNvCxnSpPr>
          <p:nvPr/>
        </p:nvCxnSpPr>
        <p:spPr>
          <a:xfrm>
            <a:off x="8884895" y="3772775"/>
            <a:ext cx="1" cy="230998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6" name="Conector de Seta Reta 1365">
            <a:extLst>
              <a:ext uri="{FF2B5EF4-FFF2-40B4-BE49-F238E27FC236}">
                <a16:creationId xmlns:a16="http://schemas.microsoft.com/office/drawing/2014/main" id="{E8B4A657-7C06-6B6D-D872-5ECA779DAAB9}"/>
              </a:ext>
            </a:extLst>
          </p:cNvPr>
          <p:cNvCxnSpPr>
            <a:cxnSpLocks/>
          </p:cNvCxnSpPr>
          <p:nvPr/>
        </p:nvCxnSpPr>
        <p:spPr>
          <a:xfrm>
            <a:off x="10581355" y="3814985"/>
            <a:ext cx="1" cy="188788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478C0329-5808-83EB-D225-3040C1C6A5CD}"/>
              </a:ext>
            </a:extLst>
          </p:cNvPr>
          <p:cNvSpPr txBox="1"/>
          <p:nvPr/>
        </p:nvSpPr>
        <p:spPr>
          <a:xfrm>
            <a:off x="-1" y="3175175"/>
            <a:ext cx="5529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/>
              <a:t>5. Consulta aos Vector </a:t>
            </a:r>
            <a:r>
              <a:rPr lang="pt-BR" b="1" u="sng" dirty="0" err="1"/>
              <a:t>DBs</a:t>
            </a:r>
            <a:endParaRPr lang="pt-BR" b="1" u="sng" dirty="0"/>
          </a:p>
          <a:p>
            <a:pPr algn="just"/>
            <a:endParaRPr lang="pt-BR" b="1" u="sng" dirty="0"/>
          </a:p>
          <a:p>
            <a:pPr marL="342900" indent="-342900" algn="just">
              <a:buFont typeface="+mj-lt"/>
              <a:buAutoNum type="arabicPeriod"/>
            </a:pPr>
            <a:r>
              <a:rPr lang="pt-BR" dirty="0"/>
              <a:t>Cada tópico como uma </a:t>
            </a:r>
            <a:r>
              <a:rPr lang="pt-BR" i="1" dirty="0"/>
              <a:t>query </a:t>
            </a:r>
            <a:r>
              <a:rPr lang="pt-BR" dirty="0"/>
              <a:t>ao </a:t>
            </a:r>
            <a:r>
              <a:rPr lang="pt-BR" dirty="0" err="1"/>
              <a:t>VectorDB</a:t>
            </a:r>
            <a:r>
              <a:rPr lang="pt-BR" dirty="0"/>
              <a:t> referente ao respectivo grupo;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dirty="0" err="1"/>
              <a:t>LangChain</a:t>
            </a:r>
            <a:endParaRPr lang="pt-BR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i="1" dirty="0" err="1"/>
              <a:t>similarity_search_with_score</a:t>
            </a:r>
            <a:r>
              <a:rPr lang="en-US" dirty="0"/>
              <a:t> (k=20)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724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7" dur="indefinite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" dur="indefinite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9" dur="indefinite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1" dur="indefinite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4" dur="indefinite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7" dur="indefinite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/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0" dur="indefinite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3" dur="indefinite"/>
                                        <p:tgtEl>
                                          <p:spTgt spid="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indefinite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6" dur="indefinite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9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3" dur="indefinite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6" dur="indefinite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indefinite"/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9" dur="indefinite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indefinite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2" dur="indefinite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indefinite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5" dur="indefinite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indefinite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8" dur="indefinite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20" grpId="0" animBg="1"/>
      <p:bldP spid="21" grpId="0" animBg="1"/>
      <p:bldP spid="22" grpId="0" animBg="1"/>
      <p:bldP spid="23" grpId="0"/>
      <p:bldP spid="86" grpId="0" animBg="1"/>
      <p:bldP spid="103" grpId="0" animBg="1"/>
      <p:bldP spid="113" grpId="0" animBg="1"/>
      <p:bldP spid="117" grpId="0" animBg="1"/>
      <p:bldP spid="124" grpId="0"/>
      <p:bldP spid="125" grpId="0"/>
      <p:bldP spid="126" grpId="0"/>
      <p:bldP spid="1103" grpId="0" animBg="1"/>
      <p:bldP spid="1103" grpId="1" animBg="1"/>
      <p:bldP spid="1104" grpId="0" animBg="1"/>
      <p:bldP spid="1104" grpId="1" animBg="1"/>
      <p:bldP spid="1105" grpId="0" animBg="1"/>
      <p:bldP spid="1105" grpId="1" animBg="1"/>
      <p:bldP spid="1177" grpId="0" animBg="1"/>
      <p:bldP spid="1177" grpId="1" animBg="1"/>
      <p:bldP spid="1180" grpId="0" animBg="1"/>
      <p:bldP spid="1180" grpId="1" animBg="1"/>
      <p:bldP spid="1181" grpId="0" animBg="1"/>
      <p:bldP spid="1181" grpId="1" animBg="1"/>
      <p:bldP spid="1357" grpId="0"/>
      <p:bldP spid="1358" grpId="0"/>
      <p:bldP spid="13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88FDB1B-3FB3-1CE9-F54B-5BA7B1239F2D}"/>
              </a:ext>
            </a:extLst>
          </p:cNvPr>
          <p:cNvSpPr/>
          <p:nvPr/>
        </p:nvSpPr>
        <p:spPr>
          <a:xfrm>
            <a:off x="63331" y="486698"/>
            <a:ext cx="466725" cy="388679"/>
          </a:xfrm>
          <a:prstGeom prst="round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q</a:t>
            </a:r>
            <a:endParaRPr lang="pt-BR" i="1" baseline="-25000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48B6D41-5352-A0AD-CF55-06D344C51340}"/>
              </a:ext>
            </a:extLst>
          </p:cNvPr>
          <p:cNvGrpSpPr/>
          <p:nvPr/>
        </p:nvGrpSpPr>
        <p:grpSpPr>
          <a:xfrm>
            <a:off x="781686" y="173831"/>
            <a:ext cx="1469862" cy="1014412"/>
            <a:chOff x="1896110" y="957262"/>
            <a:chExt cx="2028825" cy="1400175"/>
          </a:xfrm>
        </p:grpSpPr>
        <p:sp>
          <p:nvSpPr>
            <p:cNvPr id="9" name="Fluxograma: Disco Magnético 8">
              <a:extLst>
                <a:ext uri="{FF2B5EF4-FFF2-40B4-BE49-F238E27FC236}">
                  <a16:creationId xmlns:a16="http://schemas.microsoft.com/office/drawing/2014/main" id="{FBABAE3B-9206-98AF-FD97-2B3A650D4007}"/>
                </a:ext>
              </a:extLst>
            </p:cNvPr>
            <p:cNvSpPr/>
            <p:nvPr/>
          </p:nvSpPr>
          <p:spPr>
            <a:xfrm>
              <a:off x="1896110" y="957262"/>
              <a:ext cx="2028825" cy="1400175"/>
            </a:xfrm>
            <a:prstGeom prst="flowChartMagneticDisk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 descr="Logotipo&#10;&#10;Descrição gerada automaticamente">
              <a:extLst>
                <a:ext uri="{FF2B5EF4-FFF2-40B4-BE49-F238E27FC236}">
                  <a16:creationId xmlns:a16="http://schemas.microsoft.com/office/drawing/2014/main" id="{1876E88E-8AE8-1AD9-2F88-25CACB78D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0262" y="1457722"/>
              <a:ext cx="1620520" cy="732630"/>
            </a:xfrm>
            <a:prstGeom prst="rect">
              <a:avLst/>
            </a:prstGeom>
          </p:spPr>
        </p:pic>
      </p:grp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9AC04397-4D68-FEBC-F6BF-42F63A25577F}"/>
              </a:ext>
            </a:extLst>
          </p:cNvPr>
          <p:cNvCxnSpPr>
            <a:cxnSpLocks/>
            <a:stCxn id="4" idx="3"/>
            <a:endCxn id="9" idx="2"/>
          </p:cNvCxnSpPr>
          <p:nvPr/>
        </p:nvCxnSpPr>
        <p:spPr>
          <a:xfrm flipV="1">
            <a:off x="530056" y="681037"/>
            <a:ext cx="251630" cy="1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C4D7E29-7E72-E4B3-5A70-3A0660DB3CCA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2251548" y="681037"/>
            <a:ext cx="252000" cy="0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BA7658B1-610B-539D-BC58-B9DF272837FB}"/>
              </a:ext>
            </a:extLst>
          </p:cNvPr>
          <p:cNvSpPr/>
          <p:nvPr/>
        </p:nvSpPr>
        <p:spPr>
          <a:xfrm>
            <a:off x="2643457" y="97096"/>
            <a:ext cx="466725" cy="388679"/>
          </a:xfrm>
          <a:prstGeom prst="round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a</a:t>
            </a:r>
            <a:r>
              <a:rPr lang="pt-BR" i="1" baseline="-25000" dirty="0"/>
              <a:t>1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51ABCD96-4D9F-4729-656E-16A6E409050F}"/>
              </a:ext>
            </a:extLst>
          </p:cNvPr>
          <p:cNvSpPr/>
          <p:nvPr/>
        </p:nvSpPr>
        <p:spPr>
          <a:xfrm>
            <a:off x="2643457" y="626596"/>
            <a:ext cx="466725" cy="388679"/>
          </a:xfrm>
          <a:prstGeom prst="round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a</a:t>
            </a:r>
            <a:r>
              <a:rPr lang="pt-BR" i="1" baseline="-25000" dirty="0"/>
              <a:t>2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42BFEADB-C384-AE53-BC21-7109A8EB14D7}"/>
              </a:ext>
            </a:extLst>
          </p:cNvPr>
          <p:cNvSpPr/>
          <p:nvPr/>
        </p:nvSpPr>
        <p:spPr>
          <a:xfrm>
            <a:off x="2643457" y="1156096"/>
            <a:ext cx="466725" cy="388679"/>
          </a:xfrm>
          <a:prstGeom prst="round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a</a:t>
            </a:r>
            <a:r>
              <a:rPr lang="pt-BR" i="1" baseline="-25000" dirty="0"/>
              <a:t>3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136AB67-858F-F680-C026-6D32E0C89957}"/>
              </a:ext>
            </a:extLst>
          </p:cNvPr>
          <p:cNvSpPr/>
          <p:nvPr/>
        </p:nvSpPr>
        <p:spPr>
          <a:xfrm>
            <a:off x="2643457" y="1938574"/>
            <a:ext cx="466725" cy="388679"/>
          </a:xfrm>
          <a:prstGeom prst="round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/>
              <a:t>a</a:t>
            </a:r>
            <a:r>
              <a:rPr lang="pt-BR" i="1" baseline="-25000" dirty="0" err="1"/>
              <a:t>n</a:t>
            </a:r>
            <a:endParaRPr lang="pt-BR" i="1" baseline="-250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2BE1D74-97D2-D177-9516-6345F99C8C53}"/>
              </a:ext>
            </a:extLst>
          </p:cNvPr>
          <p:cNvSpPr txBox="1"/>
          <p:nvPr/>
        </p:nvSpPr>
        <p:spPr>
          <a:xfrm>
            <a:off x="2697924" y="1542721"/>
            <a:ext cx="357790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pt-BR" dirty="0"/>
              <a:t>...</a:t>
            </a: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49E1334B-9E2D-5E50-BED9-B3ED808DA930}"/>
              </a:ext>
            </a:extLst>
          </p:cNvPr>
          <p:cNvSpPr/>
          <p:nvPr/>
        </p:nvSpPr>
        <p:spPr>
          <a:xfrm>
            <a:off x="3473676" y="420715"/>
            <a:ext cx="1523188" cy="52064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Agrupamento</a:t>
            </a:r>
          </a:p>
        </p:txBody>
      </p: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11D89D54-F7FC-7C51-92BE-233987D425C8}"/>
              </a:ext>
            </a:extLst>
          </p:cNvPr>
          <p:cNvCxnSpPr>
            <a:cxnSpLocks/>
          </p:cNvCxnSpPr>
          <p:nvPr/>
        </p:nvCxnSpPr>
        <p:spPr>
          <a:xfrm>
            <a:off x="3215262" y="681037"/>
            <a:ext cx="252000" cy="0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F16E453A-CF6C-3A96-F729-D9F5803F01D1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4996864" y="672928"/>
            <a:ext cx="252000" cy="0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tângulo: Cantos Arredondados 102">
            <a:extLst>
              <a:ext uri="{FF2B5EF4-FFF2-40B4-BE49-F238E27FC236}">
                <a16:creationId xmlns:a16="http://schemas.microsoft.com/office/drawing/2014/main" id="{1EEBD9EA-B7D4-B158-2A49-D97E19536289}"/>
              </a:ext>
            </a:extLst>
          </p:cNvPr>
          <p:cNvSpPr/>
          <p:nvPr/>
        </p:nvSpPr>
        <p:spPr>
          <a:xfrm>
            <a:off x="10217650" y="1328514"/>
            <a:ext cx="727410" cy="40495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GPT</a:t>
            </a:r>
          </a:p>
        </p:txBody>
      </p: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5459FA99-AD3A-ACFA-0103-8FA8D1221DD4}"/>
              </a:ext>
            </a:extLst>
          </p:cNvPr>
          <p:cNvGrpSpPr/>
          <p:nvPr/>
        </p:nvGrpSpPr>
        <p:grpSpPr>
          <a:xfrm>
            <a:off x="5273951" y="143258"/>
            <a:ext cx="1263487" cy="1080000"/>
            <a:chOff x="6293126" y="1400941"/>
            <a:chExt cx="1263487" cy="1075559"/>
          </a:xfrm>
        </p:grpSpPr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78C74DA8-EFE9-3F82-72D4-3F8B9487E2C6}"/>
                </a:ext>
              </a:extLst>
            </p:cNvPr>
            <p:cNvSpPr txBox="1"/>
            <p:nvPr/>
          </p:nvSpPr>
          <p:spPr>
            <a:xfrm>
              <a:off x="6293126" y="2107168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G</a:t>
              </a:r>
              <a:r>
                <a:rPr lang="pt-BR" i="1" baseline="-25000" dirty="0" err="1"/>
                <a:t>n</a:t>
              </a:r>
              <a:r>
                <a:rPr lang="pt-BR" dirty="0"/>
                <a:t>= {a</a:t>
              </a:r>
              <a:r>
                <a:rPr lang="pt-BR" i="1" baseline="-25000" dirty="0"/>
                <a:t>4</a:t>
              </a:r>
              <a:r>
                <a:rPr lang="pt-BR" dirty="0"/>
                <a:t>, </a:t>
              </a:r>
              <a:r>
                <a:rPr lang="pt-BR" dirty="0" err="1"/>
                <a:t>a</a:t>
              </a:r>
              <a:r>
                <a:rPr lang="pt-BR" i="1" baseline="-25000" dirty="0" err="1"/>
                <a:t>n</a:t>
              </a:r>
              <a:r>
                <a:rPr lang="pt-BR" dirty="0"/>
                <a:t>}</a:t>
              </a: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B25BA7EC-224D-71C2-DF7A-BCDADF7FAFE4}"/>
                </a:ext>
              </a:extLst>
            </p:cNvPr>
            <p:cNvSpPr txBox="1"/>
            <p:nvPr/>
          </p:nvSpPr>
          <p:spPr>
            <a:xfrm>
              <a:off x="6293126" y="1400941"/>
              <a:ext cx="126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G</a:t>
              </a:r>
              <a:r>
                <a:rPr lang="pt-BR" i="1" baseline="-25000" dirty="0"/>
                <a:t>1</a:t>
              </a:r>
              <a:r>
                <a:rPr lang="pt-BR" dirty="0"/>
                <a:t> = {a</a:t>
              </a:r>
              <a:r>
                <a:rPr lang="pt-BR" i="1" baseline="-25000" dirty="0"/>
                <a:t>1</a:t>
              </a:r>
              <a:r>
                <a:rPr lang="pt-BR" dirty="0"/>
                <a:t>, a</a:t>
              </a:r>
              <a:r>
                <a:rPr lang="pt-BR" i="1" baseline="-25000" dirty="0"/>
                <a:t>3</a:t>
              </a:r>
              <a:r>
                <a:rPr lang="pt-BR" dirty="0"/>
                <a:t>}</a:t>
              </a: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48CA6F51-A53A-D691-D4C4-550A319410CA}"/>
                </a:ext>
              </a:extLst>
            </p:cNvPr>
            <p:cNvSpPr txBox="1"/>
            <p:nvPr/>
          </p:nvSpPr>
          <p:spPr>
            <a:xfrm>
              <a:off x="6293126" y="1754055"/>
              <a:ext cx="126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G</a:t>
              </a:r>
              <a:r>
                <a:rPr lang="pt-BR" i="1" baseline="-25000" dirty="0"/>
                <a:t>2</a:t>
              </a:r>
              <a:r>
                <a:rPr lang="pt-BR" dirty="0"/>
                <a:t> = {a</a:t>
              </a:r>
              <a:r>
                <a:rPr lang="pt-BR" i="1" baseline="-25000" dirty="0"/>
                <a:t>2</a:t>
              </a:r>
              <a:r>
                <a:rPr lang="pt-BR" dirty="0"/>
                <a:t>, a</a:t>
              </a:r>
              <a:r>
                <a:rPr lang="pt-BR" i="1" baseline="-25000" dirty="0"/>
                <a:t>5</a:t>
              </a:r>
              <a:r>
                <a:rPr lang="pt-BR" dirty="0"/>
                <a:t>}</a:t>
              </a:r>
            </a:p>
          </p:txBody>
        </p:sp>
      </p:grpSp>
      <p:cxnSp>
        <p:nvCxnSpPr>
          <p:cNvPr id="112" name="Conector: Angulado 111">
            <a:extLst>
              <a:ext uri="{FF2B5EF4-FFF2-40B4-BE49-F238E27FC236}">
                <a16:creationId xmlns:a16="http://schemas.microsoft.com/office/drawing/2014/main" id="{D04A30B0-973F-2030-4131-BB969403DD2E}"/>
              </a:ext>
            </a:extLst>
          </p:cNvPr>
          <p:cNvCxnSpPr>
            <a:cxnSpLocks/>
            <a:stCxn id="105" idx="3"/>
            <a:endCxn id="103" idx="0"/>
          </p:cNvCxnSpPr>
          <p:nvPr/>
        </p:nvCxnSpPr>
        <p:spPr>
          <a:xfrm>
            <a:off x="6537438" y="328687"/>
            <a:ext cx="4043917" cy="9998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: Cantos Arredondados 112">
            <a:extLst>
              <a:ext uri="{FF2B5EF4-FFF2-40B4-BE49-F238E27FC236}">
                <a16:creationId xmlns:a16="http://schemas.microsoft.com/office/drawing/2014/main" id="{208436D1-AEAC-9720-9BE1-00D61A760133}"/>
              </a:ext>
            </a:extLst>
          </p:cNvPr>
          <p:cNvSpPr/>
          <p:nvPr/>
        </p:nvSpPr>
        <p:spPr>
          <a:xfrm>
            <a:off x="6824730" y="1328514"/>
            <a:ext cx="727410" cy="40495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GPT</a:t>
            </a:r>
          </a:p>
        </p:txBody>
      </p:sp>
      <p:cxnSp>
        <p:nvCxnSpPr>
          <p:cNvPr id="114" name="Conector: Angulado 113">
            <a:extLst>
              <a:ext uri="{FF2B5EF4-FFF2-40B4-BE49-F238E27FC236}">
                <a16:creationId xmlns:a16="http://schemas.microsoft.com/office/drawing/2014/main" id="{79A8EF81-ACD4-E433-6AE6-B138B36ADFF8}"/>
              </a:ext>
            </a:extLst>
          </p:cNvPr>
          <p:cNvCxnSpPr>
            <a:cxnSpLocks/>
            <a:stCxn id="95" idx="3"/>
            <a:endCxn id="113" idx="0"/>
          </p:cNvCxnSpPr>
          <p:nvPr/>
        </p:nvCxnSpPr>
        <p:spPr>
          <a:xfrm>
            <a:off x="6484539" y="1037830"/>
            <a:ext cx="703896" cy="29068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ângulo: Cantos Arredondados 116">
            <a:extLst>
              <a:ext uri="{FF2B5EF4-FFF2-40B4-BE49-F238E27FC236}">
                <a16:creationId xmlns:a16="http://schemas.microsoft.com/office/drawing/2014/main" id="{9991DF32-14C8-E68C-81D3-A1915A731942}"/>
              </a:ext>
            </a:extLst>
          </p:cNvPr>
          <p:cNvSpPr/>
          <p:nvPr/>
        </p:nvSpPr>
        <p:spPr>
          <a:xfrm>
            <a:off x="8521190" y="1328514"/>
            <a:ext cx="727410" cy="40495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GPT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788B28CF-0F74-A17D-005E-43277162C905}"/>
              </a:ext>
            </a:extLst>
          </p:cNvPr>
          <p:cNvSpPr txBox="1"/>
          <p:nvPr/>
        </p:nvSpPr>
        <p:spPr>
          <a:xfrm>
            <a:off x="6704970" y="194069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Tópico</a:t>
            </a:r>
            <a:r>
              <a:rPr lang="pt-BR" baseline="-25000" dirty="0"/>
              <a:t>G1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756EC513-AED2-8010-E71E-08F793764893}"/>
              </a:ext>
            </a:extLst>
          </p:cNvPr>
          <p:cNvSpPr txBox="1"/>
          <p:nvPr/>
        </p:nvSpPr>
        <p:spPr>
          <a:xfrm>
            <a:off x="8401430" y="192904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Tópico</a:t>
            </a:r>
            <a:r>
              <a:rPr lang="pt-BR" baseline="-25000" dirty="0"/>
              <a:t>G2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45404BFB-65A1-8169-B325-2EBC1F7F9ED5}"/>
              </a:ext>
            </a:extLst>
          </p:cNvPr>
          <p:cNvSpPr txBox="1"/>
          <p:nvPr/>
        </p:nvSpPr>
        <p:spPr>
          <a:xfrm>
            <a:off x="10097088" y="194069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Tópico</a:t>
            </a:r>
            <a:r>
              <a:rPr lang="pt-BR" baseline="-25000" dirty="0" err="1"/>
              <a:t>Gn</a:t>
            </a:r>
            <a:endParaRPr lang="pt-BR" baseline="-25000" dirty="0"/>
          </a:p>
        </p:txBody>
      </p:sp>
      <p:sp>
        <p:nvSpPr>
          <p:cNvPr id="1103" name="Fluxograma: Disco Magnético 1102">
            <a:extLst>
              <a:ext uri="{FF2B5EF4-FFF2-40B4-BE49-F238E27FC236}">
                <a16:creationId xmlns:a16="http://schemas.microsoft.com/office/drawing/2014/main" id="{38425FAB-F51B-8FF5-5146-099BDDBAC019}"/>
              </a:ext>
            </a:extLst>
          </p:cNvPr>
          <p:cNvSpPr/>
          <p:nvPr/>
        </p:nvSpPr>
        <p:spPr>
          <a:xfrm>
            <a:off x="6509835" y="3184411"/>
            <a:ext cx="1357200" cy="59760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VectorDB</a:t>
            </a:r>
            <a:r>
              <a:rPr lang="pt-BR" dirty="0">
                <a:solidFill>
                  <a:schemeClr val="tx1"/>
                </a:solidFill>
              </a:rPr>
              <a:t> G</a:t>
            </a:r>
            <a:r>
              <a:rPr lang="pt-BR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04" name="Fluxograma: Disco Magnético 1103">
            <a:extLst>
              <a:ext uri="{FF2B5EF4-FFF2-40B4-BE49-F238E27FC236}">
                <a16:creationId xmlns:a16="http://schemas.microsoft.com/office/drawing/2014/main" id="{10D52157-E8F3-5C0F-6302-6B0D6328219C}"/>
              </a:ext>
            </a:extLst>
          </p:cNvPr>
          <p:cNvSpPr/>
          <p:nvPr/>
        </p:nvSpPr>
        <p:spPr>
          <a:xfrm>
            <a:off x="8206295" y="3175175"/>
            <a:ext cx="1357200" cy="59760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VectorDB</a:t>
            </a:r>
            <a:r>
              <a:rPr lang="pt-BR" dirty="0">
                <a:solidFill>
                  <a:schemeClr val="tx1"/>
                </a:solidFill>
              </a:rPr>
              <a:t> G</a:t>
            </a:r>
            <a:r>
              <a:rPr lang="pt-BR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5" name="Fluxograma: Disco Magnético 1104">
            <a:extLst>
              <a:ext uri="{FF2B5EF4-FFF2-40B4-BE49-F238E27FC236}">
                <a16:creationId xmlns:a16="http://schemas.microsoft.com/office/drawing/2014/main" id="{F39964D1-5DB9-5888-43FD-336B098F796A}"/>
              </a:ext>
            </a:extLst>
          </p:cNvPr>
          <p:cNvSpPr/>
          <p:nvPr/>
        </p:nvSpPr>
        <p:spPr>
          <a:xfrm>
            <a:off x="9902006" y="3215844"/>
            <a:ext cx="1358698" cy="599141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VectorDB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G</a:t>
            </a:r>
            <a:r>
              <a:rPr lang="pt-BR" baseline="-25000" dirty="0" err="1">
                <a:solidFill>
                  <a:schemeClr val="tx1"/>
                </a:solidFill>
              </a:rPr>
              <a:t>n</a:t>
            </a:r>
            <a:endParaRPr lang="pt-BR" baseline="-25000" dirty="0">
              <a:solidFill>
                <a:schemeClr val="tx1"/>
              </a:solidFill>
            </a:endParaRPr>
          </a:p>
        </p:txBody>
      </p:sp>
      <p:cxnSp>
        <p:nvCxnSpPr>
          <p:cNvPr id="1173" name="Conector: Angulado 1172">
            <a:extLst>
              <a:ext uri="{FF2B5EF4-FFF2-40B4-BE49-F238E27FC236}">
                <a16:creationId xmlns:a16="http://schemas.microsoft.com/office/drawing/2014/main" id="{8B394622-3643-B950-344E-CA6ED85440DD}"/>
              </a:ext>
            </a:extLst>
          </p:cNvPr>
          <p:cNvCxnSpPr>
            <a:cxnSpLocks/>
            <a:stCxn id="106" idx="3"/>
            <a:endCxn id="117" idx="0"/>
          </p:cNvCxnSpPr>
          <p:nvPr/>
        </p:nvCxnSpPr>
        <p:spPr>
          <a:xfrm>
            <a:off x="6537438" y="683259"/>
            <a:ext cx="2347457" cy="64525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" name="Retângulo: Cantos Arredondados 1176">
            <a:extLst>
              <a:ext uri="{FF2B5EF4-FFF2-40B4-BE49-F238E27FC236}">
                <a16:creationId xmlns:a16="http://schemas.microsoft.com/office/drawing/2014/main" id="{F8D04793-F141-AA23-5872-015B75B3920D}"/>
              </a:ext>
            </a:extLst>
          </p:cNvPr>
          <p:cNvSpPr/>
          <p:nvPr/>
        </p:nvSpPr>
        <p:spPr>
          <a:xfrm>
            <a:off x="6936435" y="2552881"/>
            <a:ext cx="504000" cy="388679"/>
          </a:xfrm>
          <a:prstGeom prst="round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q</a:t>
            </a:r>
            <a:r>
              <a:rPr lang="pt-BR" i="1" baseline="-25000" dirty="0"/>
              <a:t>T1</a:t>
            </a:r>
          </a:p>
        </p:txBody>
      </p:sp>
      <p:sp>
        <p:nvSpPr>
          <p:cNvPr id="1180" name="Retângulo: Cantos Arredondados 1179">
            <a:extLst>
              <a:ext uri="{FF2B5EF4-FFF2-40B4-BE49-F238E27FC236}">
                <a16:creationId xmlns:a16="http://schemas.microsoft.com/office/drawing/2014/main" id="{44C55347-D695-7C93-1338-E4B1C0385AF7}"/>
              </a:ext>
            </a:extLst>
          </p:cNvPr>
          <p:cNvSpPr/>
          <p:nvPr/>
        </p:nvSpPr>
        <p:spPr>
          <a:xfrm>
            <a:off x="8632895" y="2552881"/>
            <a:ext cx="504000" cy="388679"/>
          </a:xfrm>
          <a:prstGeom prst="round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q</a:t>
            </a:r>
            <a:r>
              <a:rPr lang="pt-BR" i="1" baseline="-25000" dirty="0"/>
              <a:t>T2</a:t>
            </a:r>
          </a:p>
        </p:txBody>
      </p:sp>
      <p:sp>
        <p:nvSpPr>
          <p:cNvPr id="1181" name="Retângulo: Cantos Arredondados 1180">
            <a:extLst>
              <a:ext uri="{FF2B5EF4-FFF2-40B4-BE49-F238E27FC236}">
                <a16:creationId xmlns:a16="http://schemas.microsoft.com/office/drawing/2014/main" id="{E8511D0D-BB43-ADFA-EC17-C62B6C57D7C5}"/>
              </a:ext>
            </a:extLst>
          </p:cNvPr>
          <p:cNvSpPr/>
          <p:nvPr/>
        </p:nvSpPr>
        <p:spPr>
          <a:xfrm>
            <a:off x="10329355" y="2552881"/>
            <a:ext cx="504000" cy="388679"/>
          </a:xfrm>
          <a:prstGeom prst="round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/>
              <a:t>q</a:t>
            </a:r>
            <a:r>
              <a:rPr lang="pt-BR" i="1" baseline="-25000" dirty="0" err="1"/>
              <a:t>Tn</a:t>
            </a:r>
            <a:endParaRPr lang="pt-BR" i="1" baseline="-25000" dirty="0"/>
          </a:p>
        </p:txBody>
      </p:sp>
      <p:cxnSp>
        <p:nvCxnSpPr>
          <p:cNvPr id="1189" name="Conector de Seta Reta 1188">
            <a:extLst>
              <a:ext uri="{FF2B5EF4-FFF2-40B4-BE49-F238E27FC236}">
                <a16:creationId xmlns:a16="http://schemas.microsoft.com/office/drawing/2014/main" id="{E5039618-86B3-D410-CCC3-9BACF9F00509}"/>
              </a:ext>
            </a:extLst>
          </p:cNvPr>
          <p:cNvCxnSpPr>
            <a:cxnSpLocks/>
          </p:cNvCxnSpPr>
          <p:nvPr/>
        </p:nvCxnSpPr>
        <p:spPr>
          <a:xfrm>
            <a:off x="7188435" y="1733464"/>
            <a:ext cx="1" cy="207234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" name="Conector de Seta Reta 1191">
            <a:extLst>
              <a:ext uri="{FF2B5EF4-FFF2-40B4-BE49-F238E27FC236}">
                <a16:creationId xmlns:a16="http://schemas.microsoft.com/office/drawing/2014/main" id="{B727164C-C449-EE9E-00A9-B4BEB779BF0B}"/>
              </a:ext>
            </a:extLst>
          </p:cNvPr>
          <p:cNvCxnSpPr>
            <a:cxnSpLocks/>
          </p:cNvCxnSpPr>
          <p:nvPr/>
        </p:nvCxnSpPr>
        <p:spPr>
          <a:xfrm>
            <a:off x="8884895" y="1733464"/>
            <a:ext cx="1" cy="195583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5" name="Conector de Seta Reta 1194">
            <a:extLst>
              <a:ext uri="{FF2B5EF4-FFF2-40B4-BE49-F238E27FC236}">
                <a16:creationId xmlns:a16="http://schemas.microsoft.com/office/drawing/2014/main" id="{3C9D319E-A684-662B-9E5E-CDD63A3C9140}"/>
              </a:ext>
            </a:extLst>
          </p:cNvPr>
          <p:cNvCxnSpPr>
            <a:cxnSpLocks/>
          </p:cNvCxnSpPr>
          <p:nvPr/>
        </p:nvCxnSpPr>
        <p:spPr>
          <a:xfrm>
            <a:off x="10581355" y="1733464"/>
            <a:ext cx="1" cy="207234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4" name="Conector de Seta Reta 1203">
            <a:extLst>
              <a:ext uri="{FF2B5EF4-FFF2-40B4-BE49-F238E27FC236}">
                <a16:creationId xmlns:a16="http://schemas.microsoft.com/office/drawing/2014/main" id="{EBB27FB5-3931-0D9A-02E3-2984FC3A96AC}"/>
              </a:ext>
            </a:extLst>
          </p:cNvPr>
          <p:cNvCxnSpPr>
            <a:cxnSpLocks/>
          </p:cNvCxnSpPr>
          <p:nvPr/>
        </p:nvCxnSpPr>
        <p:spPr>
          <a:xfrm flipH="1">
            <a:off x="10581355" y="2310030"/>
            <a:ext cx="1" cy="242851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1" name="Conector de Seta Reta 1340">
            <a:extLst>
              <a:ext uri="{FF2B5EF4-FFF2-40B4-BE49-F238E27FC236}">
                <a16:creationId xmlns:a16="http://schemas.microsoft.com/office/drawing/2014/main" id="{B29179FC-507D-C23A-C74F-8D11174AFD25}"/>
              </a:ext>
            </a:extLst>
          </p:cNvPr>
          <p:cNvCxnSpPr>
            <a:cxnSpLocks/>
          </p:cNvCxnSpPr>
          <p:nvPr/>
        </p:nvCxnSpPr>
        <p:spPr>
          <a:xfrm flipH="1">
            <a:off x="8884895" y="2298379"/>
            <a:ext cx="1" cy="254502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4" name="Conector de Seta Reta 1343">
            <a:extLst>
              <a:ext uri="{FF2B5EF4-FFF2-40B4-BE49-F238E27FC236}">
                <a16:creationId xmlns:a16="http://schemas.microsoft.com/office/drawing/2014/main" id="{66606036-665F-A33B-A9F9-F2EBFECE1A19}"/>
              </a:ext>
            </a:extLst>
          </p:cNvPr>
          <p:cNvCxnSpPr>
            <a:cxnSpLocks/>
          </p:cNvCxnSpPr>
          <p:nvPr/>
        </p:nvCxnSpPr>
        <p:spPr>
          <a:xfrm flipH="1">
            <a:off x="7188435" y="2310030"/>
            <a:ext cx="1" cy="242851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8" name="Conector de Seta Reta 1347">
            <a:extLst>
              <a:ext uri="{FF2B5EF4-FFF2-40B4-BE49-F238E27FC236}">
                <a16:creationId xmlns:a16="http://schemas.microsoft.com/office/drawing/2014/main" id="{0382674B-6BC1-C724-39C3-1EA5E7D60B7D}"/>
              </a:ext>
            </a:extLst>
          </p:cNvPr>
          <p:cNvCxnSpPr>
            <a:cxnSpLocks/>
          </p:cNvCxnSpPr>
          <p:nvPr/>
        </p:nvCxnSpPr>
        <p:spPr>
          <a:xfrm>
            <a:off x="7188435" y="2941560"/>
            <a:ext cx="1" cy="242851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1" name="Conector de Seta Reta 1350">
            <a:extLst>
              <a:ext uri="{FF2B5EF4-FFF2-40B4-BE49-F238E27FC236}">
                <a16:creationId xmlns:a16="http://schemas.microsoft.com/office/drawing/2014/main" id="{0659B432-8369-1EEA-C243-E0648D93623F}"/>
              </a:ext>
            </a:extLst>
          </p:cNvPr>
          <p:cNvCxnSpPr>
            <a:cxnSpLocks/>
          </p:cNvCxnSpPr>
          <p:nvPr/>
        </p:nvCxnSpPr>
        <p:spPr>
          <a:xfrm>
            <a:off x="8884895" y="2941560"/>
            <a:ext cx="0" cy="233615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4" name="Conector de Seta Reta 1353">
            <a:extLst>
              <a:ext uri="{FF2B5EF4-FFF2-40B4-BE49-F238E27FC236}">
                <a16:creationId xmlns:a16="http://schemas.microsoft.com/office/drawing/2014/main" id="{5D14C147-4BFF-A68F-AD0E-F359D27C9E0C}"/>
              </a:ext>
            </a:extLst>
          </p:cNvPr>
          <p:cNvCxnSpPr>
            <a:cxnSpLocks/>
          </p:cNvCxnSpPr>
          <p:nvPr/>
        </p:nvCxnSpPr>
        <p:spPr>
          <a:xfrm>
            <a:off x="10581355" y="2941560"/>
            <a:ext cx="0" cy="274284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7" name="CaixaDeTexto 1356">
            <a:extLst>
              <a:ext uri="{FF2B5EF4-FFF2-40B4-BE49-F238E27FC236}">
                <a16:creationId xmlns:a16="http://schemas.microsoft.com/office/drawing/2014/main" id="{50278869-9A65-F472-C223-F9456C5B3C43}"/>
              </a:ext>
            </a:extLst>
          </p:cNvPr>
          <p:cNvSpPr txBox="1"/>
          <p:nvPr/>
        </p:nvSpPr>
        <p:spPr>
          <a:xfrm>
            <a:off x="6467180" y="4003773"/>
            <a:ext cx="14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Chunks</a:t>
            </a:r>
            <a:r>
              <a:rPr lang="pt-BR" dirty="0"/>
              <a:t> 1...20</a:t>
            </a:r>
          </a:p>
        </p:txBody>
      </p:sp>
      <p:sp>
        <p:nvSpPr>
          <p:cNvPr id="1358" name="CaixaDeTexto 1357">
            <a:extLst>
              <a:ext uri="{FF2B5EF4-FFF2-40B4-BE49-F238E27FC236}">
                <a16:creationId xmlns:a16="http://schemas.microsoft.com/office/drawing/2014/main" id="{0C9A53A2-D1A4-7410-403B-A030CB6880E7}"/>
              </a:ext>
            </a:extLst>
          </p:cNvPr>
          <p:cNvSpPr txBox="1"/>
          <p:nvPr/>
        </p:nvSpPr>
        <p:spPr>
          <a:xfrm>
            <a:off x="8163640" y="4003773"/>
            <a:ext cx="14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Chunks</a:t>
            </a:r>
            <a:r>
              <a:rPr lang="pt-BR" dirty="0"/>
              <a:t> 1...20</a:t>
            </a:r>
          </a:p>
        </p:txBody>
      </p:sp>
      <p:sp>
        <p:nvSpPr>
          <p:cNvPr id="1359" name="CaixaDeTexto 1358">
            <a:extLst>
              <a:ext uri="{FF2B5EF4-FFF2-40B4-BE49-F238E27FC236}">
                <a16:creationId xmlns:a16="http://schemas.microsoft.com/office/drawing/2014/main" id="{9D0DFF20-033F-643F-37A9-CCBD7E20E570}"/>
              </a:ext>
            </a:extLst>
          </p:cNvPr>
          <p:cNvSpPr txBox="1"/>
          <p:nvPr/>
        </p:nvSpPr>
        <p:spPr>
          <a:xfrm>
            <a:off x="9860100" y="4003773"/>
            <a:ext cx="14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Chunks</a:t>
            </a:r>
            <a:r>
              <a:rPr lang="pt-BR" dirty="0"/>
              <a:t> 1...20</a:t>
            </a:r>
          </a:p>
        </p:txBody>
      </p:sp>
      <p:cxnSp>
        <p:nvCxnSpPr>
          <p:cNvPr id="1360" name="Conector de Seta Reta 1359">
            <a:extLst>
              <a:ext uri="{FF2B5EF4-FFF2-40B4-BE49-F238E27FC236}">
                <a16:creationId xmlns:a16="http://schemas.microsoft.com/office/drawing/2014/main" id="{CF6D57D9-C109-2CA1-CBBE-60AEB169B1A6}"/>
              </a:ext>
            </a:extLst>
          </p:cNvPr>
          <p:cNvCxnSpPr>
            <a:cxnSpLocks/>
          </p:cNvCxnSpPr>
          <p:nvPr/>
        </p:nvCxnSpPr>
        <p:spPr>
          <a:xfrm>
            <a:off x="7188435" y="3782011"/>
            <a:ext cx="1" cy="221762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3" name="Conector de Seta Reta 1362">
            <a:extLst>
              <a:ext uri="{FF2B5EF4-FFF2-40B4-BE49-F238E27FC236}">
                <a16:creationId xmlns:a16="http://schemas.microsoft.com/office/drawing/2014/main" id="{DA42BEC0-33BF-A5E8-E156-670BAA7E595A}"/>
              </a:ext>
            </a:extLst>
          </p:cNvPr>
          <p:cNvCxnSpPr>
            <a:cxnSpLocks/>
          </p:cNvCxnSpPr>
          <p:nvPr/>
        </p:nvCxnSpPr>
        <p:spPr>
          <a:xfrm>
            <a:off x="8884895" y="3772775"/>
            <a:ext cx="1" cy="230998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6" name="Conector de Seta Reta 1365">
            <a:extLst>
              <a:ext uri="{FF2B5EF4-FFF2-40B4-BE49-F238E27FC236}">
                <a16:creationId xmlns:a16="http://schemas.microsoft.com/office/drawing/2014/main" id="{E8B4A657-7C06-6B6D-D872-5ECA779DAAB9}"/>
              </a:ext>
            </a:extLst>
          </p:cNvPr>
          <p:cNvCxnSpPr>
            <a:cxnSpLocks/>
          </p:cNvCxnSpPr>
          <p:nvPr/>
        </p:nvCxnSpPr>
        <p:spPr>
          <a:xfrm>
            <a:off x="10581355" y="3814985"/>
            <a:ext cx="1" cy="188788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9" name="Retângulo: Cantos Arredondados 1368">
            <a:extLst>
              <a:ext uri="{FF2B5EF4-FFF2-40B4-BE49-F238E27FC236}">
                <a16:creationId xmlns:a16="http://schemas.microsoft.com/office/drawing/2014/main" id="{B17AE907-858A-916E-3A4C-62D01FEB7917}"/>
              </a:ext>
            </a:extLst>
          </p:cNvPr>
          <p:cNvSpPr/>
          <p:nvPr/>
        </p:nvSpPr>
        <p:spPr>
          <a:xfrm>
            <a:off x="6653326" y="4606005"/>
            <a:ext cx="1070218" cy="50243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GPT Ranking</a:t>
            </a:r>
          </a:p>
        </p:txBody>
      </p:sp>
      <p:cxnSp>
        <p:nvCxnSpPr>
          <p:cNvPr id="1372" name="Conector de Seta Reta 1371">
            <a:extLst>
              <a:ext uri="{FF2B5EF4-FFF2-40B4-BE49-F238E27FC236}">
                <a16:creationId xmlns:a16="http://schemas.microsoft.com/office/drawing/2014/main" id="{DED854E0-3837-60CD-8327-714E3D1BF978}"/>
              </a:ext>
            </a:extLst>
          </p:cNvPr>
          <p:cNvCxnSpPr>
            <a:cxnSpLocks/>
          </p:cNvCxnSpPr>
          <p:nvPr/>
        </p:nvCxnSpPr>
        <p:spPr>
          <a:xfrm flipH="1">
            <a:off x="7188435" y="4373105"/>
            <a:ext cx="1" cy="232900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6" name="Conector de Seta Reta 1375">
            <a:extLst>
              <a:ext uri="{FF2B5EF4-FFF2-40B4-BE49-F238E27FC236}">
                <a16:creationId xmlns:a16="http://schemas.microsoft.com/office/drawing/2014/main" id="{BEECAA7D-208F-9C29-46D8-DEF1DB19C72C}"/>
              </a:ext>
            </a:extLst>
          </p:cNvPr>
          <p:cNvCxnSpPr>
            <a:cxnSpLocks/>
          </p:cNvCxnSpPr>
          <p:nvPr/>
        </p:nvCxnSpPr>
        <p:spPr>
          <a:xfrm flipH="1">
            <a:off x="8884895" y="4373105"/>
            <a:ext cx="1" cy="232900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9" name="Conector de Seta Reta 1378">
            <a:extLst>
              <a:ext uri="{FF2B5EF4-FFF2-40B4-BE49-F238E27FC236}">
                <a16:creationId xmlns:a16="http://schemas.microsoft.com/office/drawing/2014/main" id="{36201283-4D99-1FC1-62FC-C0CF6F0C027E}"/>
              </a:ext>
            </a:extLst>
          </p:cNvPr>
          <p:cNvCxnSpPr>
            <a:cxnSpLocks/>
          </p:cNvCxnSpPr>
          <p:nvPr/>
        </p:nvCxnSpPr>
        <p:spPr>
          <a:xfrm flipH="1">
            <a:off x="10581355" y="4373105"/>
            <a:ext cx="1" cy="232900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8" name="Retângulo: Cantos Arredondados 1407">
            <a:extLst>
              <a:ext uri="{FF2B5EF4-FFF2-40B4-BE49-F238E27FC236}">
                <a16:creationId xmlns:a16="http://schemas.microsoft.com/office/drawing/2014/main" id="{BE4C87DF-C6BD-164E-18EA-512018C99CE7}"/>
              </a:ext>
            </a:extLst>
          </p:cNvPr>
          <p:cNvSpPr/>
          <p:nvPr/>
        </p:nvSpPr>
        <p:spPr>
          <a:xfrm>
            <a:off x="8349786" y="4606005"/>
            <a:ext cx="1070218" cy="50243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GPT Ranking</a:t>
            </a:r>
          </a:p>
        </p:txBody>
      </p:sp>
      <p:sp>
        <p:nvSpPr>
          <p:cNvPr id="1411" name="Retângulo: Cantos Arredondados 1410">
            <a:extLst>
              <a:ext uri="{FF2B5EF4-FFF2-40B4-BE49-F238E27FC236}">
                <a16:creationId xmlns:a16="http://schemas.microsoft.com/office/drawing/2014/main" id="{1FF21037-71A2-0FA6-3D00-689AA064EC83}"/>
              </a:ext>
            </a:extLst>
          </p:cNvPr>
          <p:cNvSpPr/>
          <p:nvPr/>
        </p:nvSpPr>
        <p:spPr>
          <a:xfrm>
            <a:off x="10046246" y="4606005"/>
            <a:ext cx="1070218" cy="50243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GPT Ranking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78C0329-5808-83EB-D225-3040C1C6A5CD}"/>
              </a:ext>
            </a:extLst>
          </p:cNvPr>
          <p:cNvSpPr txBox="1"/>
          <p:nvPr/>
        </p:nvSpPr>
        <p:spPr>
          <a:xfrm>
            <a:off x="48102" y="2552881"/>
            <a:ext cx="61209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/>
              <a:t>6. Ranqueamento GPT</a:t>
            </a:r>
          </a:p>
          <a:p>
            <a:pPr algn="just"/>
            <a:endParaRPr lang="pt-BR" b="1" u="sng" dirty="0"/>
          </a:p>
          <a:p>
            <a:pPr marL="342900" indent="-342900" algn="just">
              <a:buFont typeface="+mj-lt"/>
              <a:buAutoNum type="arabicPeriod"/>
            </a:pPr>
            <a:r>
              <a:rPr lang="pt-BR" dirty="0"/>
              <a:t>Ranquear cada</a:t>
            </a:r>
            <a:r>
              <a:rPr lang="pt-BR" i="1" dirty="0"/>
              <a:t> </a:t>
            </a:r>
            <a:r>
              <a:rPr lang="pt-BR" i="1" dirty="0" err="1"/>
              <a:t>chunk</a:t>
            </a:r>
            <a:r>
              <a:rPr lang="pt-BR" i="1" dirty="0"/>
              <a:t> </a:t>
            </a:r>
            <a:r>
              <a:rPr lang="pt-BR" dirty="0"/>
              <a:t>(trecho) de acordo com os tópicos gerados pelo GPT;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dirty="0"/>
              <a:t>Prompt: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are a renowned scientist who is writing a survey a section of a survey entitled '{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title_subsection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</a:rPr>
              <a:t>Your task is to generate a score for it ranging from 0 to 5 indicating its importance to the section you are writing.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02DD7A-C65D-1EBD-3DEB-253884F357EB}"/>
              </a:ext>
            </a:extLst>
          </p:cNvPr>
          <p:cNvSpPr txBox="1"/>
          <p:nvPr/>
        </p:nvSpPr>
        <p:spPr>
          <a:xfrm>
            <a:off x="0" y="6032701"/>
            <a:ext cx="7731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title_subsection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{Tópico</a:t>
            </a:r>
            <a:r>
              <a:rPr 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G1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Tópico</a:t>
            </a:r>
            <a:r>
              <a:rPr 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G2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Tópico</a:t>
            </a:r>
            <a:r>
              <a:rPr lang="en-US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i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072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7" dur="indefinite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" dur="indefinite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9" dur="indefinite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" dur="indefinite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" dur="indefinite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7" dur="indefinite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0" dur="indefinite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3" dur="indefinite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6" dur="indefinite"/>
                                        <p:tgtEl>
                                          <p:spTgt spid="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9" dur="indefinite"/>
                                        <p:tgtEl>
                                          <p:spTgt spid="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2" dur="indefinite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5" dur="indefinite"/>
                                        <p:tgtEl>
                                          <p:spTgt spid="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indefinite"/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8" dur="indefinite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1" dur="indefinite"/>
                                        <p:tgtEl>
                                          <p:spTgt spid="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4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20" grpId="0" animBg="1"/>
      <p:bldP spid="21" grpId="0" animBg="1"/>
      <p:bldP spid="22" grpId="0" animBg="1"/>
      <p:bldP spid="23" grpId="0"/>
      <p:bldP spid="86" grpId="0" animBg="1"/>
      <p:bldP spid="103" grpId="0" animBg="1"/>
      <p:bldP spid="113" grpId="0" animBg="1"/>
      <p:bldP spid="117" grpId="0" animBg="1"/>
      <p:bldP spid="1103" grpId="0" animBg="1"/>
      <p:bldP spid="1104" grpId="0" animBg="1"/>
      <p:bldP spid="1105" grpId="0" animBg="1"/>
      <p:bldP spid="1177" grpId="0" animBg="1"/>
      <p:bldP spid="1180" grpId="0" animBg="1"/>
      <p:bldP spid="1181" grpId="0" animBg="1"/>
      <p:bldP spid="1357" grpId="0"/>
      <p:bldP spid="1358" grpId="0"/>
      <p:bldP spid="1359" grpId="0"/>
      <p:bldP spid="1369" grpId="0" animBg="1"/>
      <p:bldP spid="1408" grpId="0" animBg="1"/>
      <p:bldP spid="1411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88FDB1B-3FB3-1CE9-F54B-5BA7B1239F2D}"/>
              </a:ext>
            </a:extLst>
          </p:cNvPr>
          <p:cNvSpPr/>
          <p:nvPr/>
        </p:nvSpPr>
        <p:spPr>
          <a:xfrm>
            <a:off x="63331" y="486698"/>
            <a:ext cx="466725" cy="388679"/>
          </a:xfrm>
          <a:prstGeom prst="round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q</a:t>
            </a:r>
            <a:endParaRPr lang="pt-BR" i="1" baseline="-25000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48B6D41-5352-A0AD-CF55-06D344C51340}"/>
              </a:ext>
            </a:extLst>
          </p:cNvPr>
          <p:cNvGrpSpPr/>
          <p:nvPr/>
        </p:nvGrpSpPr>
        <p:grpSpPr>
          <a:xfrm>
            <a:off x="781686" y="173831"/>
            <a:ext cx="1469862" cy="1014412"/>
            <a:chOff x="1896110" y="957262"/>
            <a:chExt cx="2028825" cy="1400175"/>
          </a:xfrm>
        </p:grpSpPr>
        <p:sp>
          <p:nvSpPr>
            <p:cNvPr id="9" name="Fluxograma: Disco Magnético 8">
              <a:extLst>
                <a:ext uri="{FF2B5EF4-FFF2-40B4-BE49-F238E27FC236}">
                  <a16:creationId xmlns:a16="http://schemas.microsoft.com/office/drawing/2014/main" id="{FBABAE3B-9206-98AF-FD97-2B3A650D4007}"/>
                </a:ext>
              </a:extLst>
            </p:cNvPr>
            <p:cNvSpPr/>
            <p:nvPr/>
          </p:nvSpPr>
          <p:spPr>
            <a:xfrm>
              <a:off x="1896110" y="957262"/>
              <a:ext cx="2028825" cy="1400175"/>
            </a:xfrm>
            <a:prstGeom prst="flowChartMagneticDisk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 descr="Logotipo&#10;&#10;Descrição gerada automaticamente">
              <a:extLst>
                <a:ext uri="{FF2B5EF4-FFF2-40B4-BE49-F238E27FC236}">
                  <a16:creationId xmlns:a16="http://schemas.microsoft.com/office/drawing/2014/main" id="{1876E88E-8AE8-1AD9-2F88-25CACB78D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0262" y="1457722"/>
              <a:ext cx="1620520" cy="732630"/>
            </a:xfrm>
            <a:prstGeom prst="rect">
              <a:avLst/>
            </a:prstGeom>
          </p:spPr>
        </p:pic>
      </p:grp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9AC04397-4D68-FEBC-F6BF-42F63A25577F}"/>
              </a:ext>
            </a:extLst>
          </p:cNvPr>
          <p:cNvCxnSpPr>
            <a:cxnSpLocks/>
            <a:stCxn id="4" idx="3"/>
            <a:endCxn id="9" idx="2"/>
          </p:cNvCxnSpPr>
          <p:nvPr/>
        </p:nvCxnSpPr>
        <p:spPr>
          <a:xfrm flipV="1">
            <a:off x="530056" y="681037"/>
            <a:ext cx="251630" cy="1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C4D7E29-7E72-E4B3-5A70-3A0660DB3CCA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2251548" y="681037"/>
            <a:ext cx="252000" cy="0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BA7658B1-610B-539D-BC58-B9DF272837FB}"/>
              </a:ext>
            </a:extLst>
          </p:cNvPr>
          <p:cNvSpPr/>
          <p:nvPr/>
        </p:nvSpPr>
        <p:spPr>
          <a:xfrm>
            <a:off x="2643457" y="97096"/>
            <a:ext cx="466725" cy="388679"/>
          </a:xfrm>
          <a:prstGeom prst="round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a</a:t>
            </a:r>
            <a:r>
              <a:rPr lang="pt-BR" i="1" baseline="-25000" dirty="0"/>
              <a:t>1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51ABCD96-4D9F-4729-656E-16A6E409050F}"/>
              </a:ext>
            </a:extLst>
          </p:cNvPr>
          <p:cNvSpPr/>
          <p:nvPr/>
        </p:nvSpPr>
        <p:spPr>
          <a:xfrm>
            <a:off x="2643457" y="626596"/>
            <a:ext cx="466725" cy="388679"/>
          </a:xfrm>
          <a:prstGeom prst="round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a</a:t>
            </a:r>
            <a:r>
              <a:rPr lang="pt-BR" i="1" baseline="-25000" dirty="0"/>
              <a:t>2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42BFEADB-C384-AE53-BC21-7109A8EB14D7}"/>
              </a:ext>
            </a:extLst>
          </p:cNvPr>
          <p:cNvSpPr/>
          <p:nvPr/>
        </p:nvSpPr>
        <p:spPr>
          <a:xfrm>
            <a:off x="2643457" y="1156096"/>
            <a:ext cx="466725" cy="388679"/>
          </a:xfrm>
          <a:prstGeom prst="round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a</a:t>
            </a:r>
            <a:r>
              <a:rPr lang="pt-BR" i="1" baseline="-25000" dirty="0"/>
              <a:t>3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136AB67-858F-F680-C026-6D32E0C89957}"/>
              </a:ext>
            </a:extLst>
          </p:cNvPr>
          <p:cNvSpPr/>
          <p:nvPr/>
        </p:nvSpPr>
        <p:spPr>
          <a:xfrm>
            <a:off x="2643457" y="1938574"/>
            <a:ext cx="466725" cy="388679"/>
          </a:xfrm>
          <a:prstGeom prst="round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/>
              <a:t>a</a:t>
            </a:r>
            <a:r>
              <a:rPr lang="pt-BR" i="1" baseline="-25000" dirty="0" err="1"/>
              <a:t>n</a:t>
            </a:r>
            <a:endParaRPr lang="pt-BR" i="1" baseline="-250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2BE1D74-97D2-D177-9516-6345F99C8C53}"/>
              </a:ext>
            </a:extLst>
          </p:cNvPr>
          <p:cNvSpPr txBox="1"/>
          <p:nvPr/>
        </p:nvSpPr>
        <p:spPr>
          <a:xfrm>
            <a:off x="2697924" y="1542721"/>
            <a:ext cx="357790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pt-BR" dirty="0"/>
              <a:t>...</a:t>
            </a: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49E1334B-9E2D-5E50-BED9-B3ED808DA930}"/>
              </a:ext>
            </a:extLst>
          </p:cNvPr>
          <p:cNvSpPr/>
          <p:nvPr/>
        </p:nvSpPr>
        <p:spPr>
          <a:xfrm>
            <a:off x="3473676" y="420715"/>
            <a:ext cx="1523188" cy="52064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Agrupamento</a:t>
            </a:r>
          </a:p>
        </p:txBody>
      </p: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11D89D54-F7FC-7C51-92BE-233987D425C8}"/>
              </a:ext>
            </a:extLst>
          </p:cNvPr>
          <p:cNvCxnSpPr>
            <a:cxnSpLocks/>
          </p:cNvCxnSpPr>
          <p:nvPr/>
        </p:nvCxnSpPr>
        <p:spPr>
          <a:xfrm>
            <a:off x="3215262" y="681037"/>
            <a:ext cx="252000" cy="0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F16E453A-CF6C-3A96-F729-D9F5803F01D1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4996864" y="672928"/>
            <a:ext cx="252000" cy="0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tângulo: Cantos Arredondados 102">
            <a:extLst>
              <a:ext uri="{FF2B5EF4-FFF2-40B4-BE49-F238E27FC236}">
                <a16:creationId xmlns:a16="http://schemas.microsoft.com/office/drawing/2014/main" id="{1EEBD9EA-B7D4-B158-2A49-D97E19536289}"/>
              </a:ext>
            </a:extLst>
          </p:cNvPr>
          <p:cNvSpPr/>
          <p:nvPr/>
        </p:nvSpPr>
        <p:spPr>
          <a:xfrm>
            <a:off x="10217650" y="1328514"/>
            <a:ext cx="727410" cy="40495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GPT</a:t>
            </a:r>
          </a:p>
        </p:txBody>
      </p: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5459FA99-AD3A-ACFA-0103-8FA8D1221DD4}"/>
              </a:ext>
            </a:extLst>
          </p:cNvPr>
          <p:cNvGrpSpPr/>
          <p:nvPr/>
        </p:nvGrpSpPr>
        <p:grpSpPr>
          <a:xfrm>
            <a:off x="5273951" y="143258"/>
            <a:ext cx="1263487" cy="1080000"/>
            <a:chOff x="6293126" y="1400941"/>
            <a:chExt cx="1263487" cy="1075559"/>
          </a:xfrm>
        </p:grpSpPr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78C74DA8-EFE9-3F82-72D4-3F8B9487E2C6}"/>
                </a:ext>
              </a:extLst>
            </p:cNvPr>
            <p:cNvSpPr txBox="1"/>
            <p:nvPr/>
          </p:nvSpPr>
          <p:spPr>
            <a:xfrm>
              <a:off x="6293126" y="2107168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G</a:t>
              </a:r>
              <a:r>
                <a:rPr lang="pt-BR" i="1" baseline="-25000" dirty="0" err="1"/>
                <a:t>n</a:t>
              </a:r>
              <a:r>
                <a:rPr lang="pt-BR" dirty="0"/>
                <a:t>= {a</a:t>
              </a:r>
              <a:r>
                <a:rPr lang="pt-BR" i="1" baseline="-25000" dirty="0"/>
                <a:t>4</a:t>
              </a:r>
              <a:r>
                <a:rPr lang="pt-BR" dirty="0"/>
                <a:t>, </a:t>
              </a:r>
              <a:r>
                <a:rPr lang="pt-BR" dirty="0" err="1"/>
                <a:t>a</a:t>
              </a:r>
              <a:r>
                <a:rPr lang="pt-BR" i="1" baseline="-25000" dirty="0" err="1"/>
                <a:t>n</a:t>
              </a:r>
              <a:r>
                <a:rPr lang="pt-BR" dirty="0"/>
                <a:t>}</a:t>
              </a: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B25BA7EC-224D-71C2-DF7A-BCDADF7FAFE4}"/>
                </a:ext>
              </a:extLst>
            </p:cNvPr>
            <p:cNvSpPr txBox="1"/>
            <p:nvPr/>
          </p:nvSpPr>
          <p:spPr>
            <a:xfrm>
              <a:off x="6293126" y="1400941"/>
              <a:ext cx="126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G</a:t>
              </a:r>
              <a:r>
                <a:rPr lang="pt-BR" i="1" baseline="-25000" dirty="0"/>
                <a:t>1</a:t>
              </a:r>
              <a:r>
                <a:rPr lang="pt-BR" dirty="0"/>
                <a:t> = {a</a:t>
              </a:r>
              <a:r>
                <a:rPr lang="pt-BR" i="1" baseline="-25000" dirty="0"/>
                <a:t>1</a:t>
              </a:r>
              <a:r>
                <a:rPr lang="pt-BR" dirty="0"/>
                <a:t>, a</a:t>
              </a:r>
              <a:r>
                <a:rPr lang="pt-BR" i="1" baseline="-25000" dirty="0"/>
                <a:t>3</a:t>
              </a:r>
              <a:r>
                <a:rPr lang="pt-BR" dirty="0"/>
                <a:t>}</a:t>
              </a: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48CA6F51-A53A-D691-D4C4-550A319410CA}"/>
                </a:ext>
              </a:extLst>
            </p:cNvPr>
            <p:cNvSpPr txBox="1"/>
            <p:nvPr/>
          </p:nvSpPr>
          <p:spPr>
            <a:xfrm>
              <a:off x="6293126" y="1754055"/>
              <a:ext cx="126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G</a:t>
              </a:r>
              <a:r>
                <a:rPr lang="pt-BR" i="1" baseline="-25000" dirty="0"/>
                <a:t>2</a:t>
              </a:r>
              <a:r>
                <a:rPr lang="pt-BR" dirty="0"/>
                <a:t> = {a</a:t>
              </a:r>
              <a:r>
                <a:rPr lang="pt-BR" i="1" baseline="-25000" dirty="0"/>
                <a:t>2</a:t>
              </a:r>
              <a:r>
                <a:rPr lang="pt-BR" dirty="0"/>
                <a:t>, a</a:t>
              </a:r>
              <a:r>
                <a:rPr lang="pt-BR" i="1" baseline="-25000" dirty="0"/>
                <a:t>5</a:t>
              </a:r>
              <a:r>
                <a:rPr lang="pt-BR" dirty="0"/>
                <a:t>}</a:t>
              </a:r>
            </a:p>
          </p:txBody>
        </p:sp>
      </p:grpSp>
      <p:cxnSp>
        <p:nvCxnSpPr>
          <p:cNvPr id="112" name="Conector: Angulado 111">
            <a:extLst>
              <a:ext uri="{FF2B5EF4-FFF2-40B4-BE49-F238E27FC236}">
                <a16:creationId xmlns:a16="http://schemas.microsoft.com/office/drawing/2014/main" id="{D04A30B0-973F-2030-4131-BB969403DD2E}"/>
              </a:ext>
            </a:extLst>
          </p:cNvPr>
          <p:cNvCxnSpPr>
            <a:cxnSpLocks/>
            <a:stCxn id="105" idx="3"/>
            <a:endCxn id="103" idx="0"/>
          </p:cNvCxnSpPr>
          <p:nvPr/>
        </p:nvCxnSpPr>
        <p:spPr>
          <a:xfrm>
            <a:off x="6537438" y="328687"/>
            <a:ext cx="4043917" cy="9998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: Cantos Arredondados 112">
            <a:extLst>
              <a:ext uri="{FF2B5EF4-FFF2-40B4-BE49-F238E27FC236}">
                <a16:creationId xmlns:a16="http://schemas.microsoft.com/office/drawing/2014/main" id="{208436D1-AEAC-9720-9BE1-00D61A760133}"/>
              </a:ext>
            </a:extLst>
          </p:cNvPr>
          <p:cNvSpPr/>
          <p:nvPr/>
        </p:nvSpPr>
        <p:spPr>
          <a:xfrm>
            <a:off x="6824730" y="1328514"/>
            <a:ext cx="727410" cy="40495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GPT</a:t>
            </a:r>
          </a:p>
        </p:txBody>
      </p:sp>
      <p:cxnSp>
        <p:nvCxnSpPr>
          <p:cNvPr id="114" name="Conector: Angulado 113">
            <a:extLst>
              <a:ext uri="{FF2B5EF4-FFF2-40B4-BE49-F238E27FC236}">
                <a16:creationId xmlns:a16="http://schemas.microsoft.com/office/drawing/2014/main" id="{79A8EF81-ACD4-E433-6AE6-B138B36ADFF8}"/>
              </a:ext>
            </a:extLst>
          </p:cNvPr>
          <p:cNvCxnSpPr>
            <a:cxnSpLocks/>
            <a:stCxn id="95" idx="3"/>
            <a:endCxn id="113" idx="0"/>
          </p:cNvCxnSpPr>
          <p:nvPr/>
        </p:nvCxnSpPr>
        <p:spPr>
          <a:xfrm>
            <a:off x="6484539" y="1037830"/>
            <a:ext cx="703896" cy="29068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ângulo: Cantos Arredondados 116">
            <a:extLst>
              <a:ext uri="{FF2B5EF4-FFF2-40B4-BE49-F238E27FC236}">
                <a16:creationId xmlns:a16="http://schemas.microsoft.com/office/drawing/2014/main" id="{9991DF32-14C8-E68C-81D3-A1915A731942}"/>
              </a:ext>
            </a:extLst>
          </p:cNvPr>
          <p:cNvSpPr/>
          <p:nvPr/>
        </p:nvSpPr>
        <p:spPr>
          <a:xfrm>
            <a:off x="8521190" y="1328514"/>
            <a:ext cx="727410" cy="40495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GPT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788B28CF-0F74-A17D-005E-43277162C905}"/>
              </a:ext>
            </a:extLst>
          </p:cNvPr>
          <p:cNvSpPr txBox="1"/>
          <p:nvPr/>
        </p:nvSpPr>
        <p:spPr>
          <a:xfrm>
            <a:off x="6704970" y="194069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Tópico</a:t>
            </a:r>
            <a:r>
              <a:rPr lang="pt-BR" baseline="-25000" dirty="0"/>
              <a:t>G1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756EC513-AED2-8010-E71E-08F793764893}"/>
              </a:ext>
            </a:extLst>
          </p:cNvPr>
          <p:cNvSpPr txBox="1"/>
          <p:nvPr/>
        </p:nvSpPr>
        <p:spPr>
          <a:xfrm>
            <a:off x="8401430" y="192904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Tópico</a:t>
            </a:r>
            <a:r>
              <a:rPr lang="pt-BR" baseline="-25000" dirty="0"/>
              <a:t>G2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45404BFB-65A1-8169-B325-2EBC1F7F9ED5}"/>
              </a:ext>
            </a:extLst>
          </p:cNvPr>
          <p:cNvSpPr txBox="1"/>
          <p:nvPr/>
        </p:nvSpPr>
        <p:spPr>
          <a:xfrm>
            <a:off x="10097088" y="194069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Tópico</a:t>
            </a:r>
            <a:r>
              <a:rPr lang="pt-BR" baseline="-25000" dirty="0" err="1"/>
              <a:t>Gn</a:t>
            </a:r>
            <a:endParaRPr lang="pt-BR" baseline="-25000" dirty="0"/>
          </a:p>
        </p:txBody>
      </p:sp>
      <p:sp>
        <p:nvSpPr>
          <p:cNvPr id="1103" name="Fluxograma: Disco Magnético 1102">
            <a:extLst>
              <a:ext uri="{FF2B5EF4-FFF2-40B4-BE49-F238E27FC236}">
                <a16:creationId xmlns:a16="http://schemas.microsoft.com/office/drawing/2014/main" id="{38425FAB-F51B-8FF5-5146-099BDDBAC019}"/>
              </a:ext>
            </a:extLst>
          </p:cNvPr>
          <p:cNvSpPr/>
          <p:nvPr/>
        </p:nvSpPr>
        <p:spPr>
          <a:xfrm>
            <a:off x="6509835" y="3184411"/>
            <a:ext cx="1357200" cy="59760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VectorDB</a:t>
            </a:r>
            <a:r>
              <a:rPr lang="pt-BR" dirty="0">
                <a:solidFill>
                  <a:schemeClr val="tx1"/>
                </a:solidFill>
              </a:rPr>
              <a:t> G</a:t>
            </a:r>
            <a:r>
              <a:rPr lang="pt-BR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04" name="Fluxograma: Disco Magnético 1103">
            <a:extLst>
              <a:ext uri="{FF2B5EF4-FFF2-40B4-BE49-F238E27FC236}">
                <a16:creationId xmlns:a16="http://schemas.microsoft.com/office/drawing/2014/main" id="{10D52157-E8F3-5C0F-6302-6B0D6328219C}"/>
              </a:ext>
            </a:extLst>
          </p:cNvPr>
          <p:cNvSpPr/>
          <p:nvPr/>
        </p:nvSpPr>
        <p:spPr>
          <a:xfrm>
            <a:off x="8206295" y="3175175"/>
            <a:ext cx="1357200" cy="59760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VectorDB</a:t>
            </a:r>
            <a:r>
              <a:rPr lang="pt-BR" dirty="0">
                <a:solidFill>
                  <a:schemeClr val="tx1"/>
                </a:solidFill>
              </a:rPr>
              <a:t> G</a:t>
            </a:r>
            <a:r>
              <a:rPr lang="pt-BR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5" name="Fluxograma: Disco Magnético 1104">
            <a:extLst>
              <a:ext uri="{FF2B5EF4-FFF2-40B4-BE49-F238E27FC236}">
                <a16:creationId xmlns:a16="http://schemas.microsoft.com/office/drawing/2014/main" id="{F39964D1-5DB9-5888-43FD-336B098F796A}"/>
              </a:ext>
            </a:extLst>
          </p:cNvPr>
          <p:cNvSpPr/>
          <p:nvPr/>
        </p:nvSpPr>
        <p:spPr>
          <a:xfrm>
            <a:off x="9902006" y="3215844"/>
            <a:ext cx="1358698" cy="599141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VectorDB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G</a:t>
            </a:r>
            <a:r>
              <a:rPr lang="pt-BR" baseline="-25000" dirty="0" err="1">
                <a:solidFill>
                  <a:schemeClr val="tx1"/>
                </a:solidFill>
              </a:rPr>
              <a:t>n</a:t>
            </a:r>
            <a:endParaRPr lang="pt-BR" baseline="-25000" dirty="0">
              <a:solidFill>
                <a:schemeClr val="tx1"/>
              </a:solidFill>
            </a:endParaRPr>
          </a:p>
        </p:txBody>
      </p:sp>
      <p:cxnSp>
        <p:nvCxnSpPr>
          <p:cNvPr id="1173" name="Conector: Angulado 1172">
            <a:extLst>
              <a:ext uri="{FF2B5EF4-FFF2-40B4-BE49-F238E27FC236}">
                <a16:creationId xmlns:a16="http://schemas.microsoft.com/office/drawing/2014/main" id="{8B394622-3643-B950-344E-CA6ED85440DD}"/>
              </a:ext>
            </a:extLst>
          </p:cNvPr>
          <p:cNvCxnSpPr>
            <a:cxnSpLocks/>
            <a:stCxn id="106" idx="3"/>
            <a:endCxn id="117" idx="0"/>
          </p:cNvCxnSpPr>
          <p:nvPr/>
        </p:nvCxnSpPr>
        <p:spPr>
          <a:xfrm>
            <a:off x="6537438" y="683259"/>
            <a:ext cx="2347457" cy="64525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" name="Retângulo: Cantos Arredondados 1176">
            <a:extLst>
              <a:ext uri="{FF2B5EF4-FFF2-40B4-BE49-F238E27FC236}">
                <a16:creationId xmlns:a16="http://schemas.microsoft.com/office/drawing/2014/main" id="{F8D04793-F141-AA23-5872-015B75B3920D}"/>
              </a:ext>
            </a:extLst>
          </p:cNvPr>
          <p:cNvSpPr/>
          <p:nvPr/>
        </p:nvSpPr>
        <p:spPr>
          <a:xfrm>
            <a:off x="6936435" y="2552881"/>
            <a:ext cx="504000" cy="388679"/>
          </a:xfrm>
          <a:prstGeom prst="round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q</a:t>
            </a:r>
            <a:r>
              <a:rPr lang="pt-BR" i="1" baseline="-25000" dirty="0"/>
              <a:t>T1</a:t>
            </a:r>
          </a:p>
        </p:txBody>
      </p:sp>
      <p:sp>
        <p:nvSpPr>
          <p:cNvPr id="1180" name="Retângulo: Cantos Arredondados 1179">
            <a:extLst>
              <a:ext uri="{FF2B5EF4-FFF2-40B4-BE49-F238E27FC236}">
                <a16:creationId xmlns:a16="http://schemas.microsoft.com/office/drawing/2014/main" id="{44C55347-D695-7C93-1338-E4B1C0385AF7}"/>
              </a:ext>
            </a:extLst>
          </p:cNvPr>
          <p:cNvSpPr/>
          <p:nvPr/>
        </p:nvSpPr>
        <p:spPr>
          <a:xfrm>
            <a:off x="8632895" y="2552881"/>
            <a:ext cx="504000" cy="388679"/>
          </a:xfrm>
          <a:prstGeom prst="round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q</a:t>
            </a:r>
            <a:r>
              <a:rPr lang="pt-BR" i="1" baseline="-25000" dirty="0"/>
              <a:t>T2</a:t>
            </a:r>
          </a:p>
        </p:txBody>
      </p:sp>
      <p:sp>
        <p:nvSpPr>
          <p:cNvPr id="1181" name="Retângulo: Cantos Arredondados 1180">
            <a:extLst>
              <a:ext uri="{FF2B5EF4-FFF2-40B4-BE49-F238E27FC236}">
                <a16:creationId xmlns:a16="http://schemas.microsoft.com/office/drawing/2014/main" id="{E8511D0D-BB43-ADFA-EC17-C62B6C57D7C5}"/>
              </a:ext>
            </a:extLst>
          </p:cNvPr>
          <p:cNvSpPr/>
          <p:nvPr/>
        </p:nvSpPr>
        <p:spPr>
          <a:xfrm>
            <a:off x="10329355" y="2552881"/>
            <a:ext cx="504000" cy="388679"/>
          </a:xfrm>
          <a:prstGeom prst="round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/>
              <a:t>q</a:t>
            </a:r>
            <a:r>
              <a:rPr lang="pt-BR" i="1" baseline="-25000" dirty="0" err="1"/>
              <a:t>Tn</a:t>
            </a:r>
            <a:endParaRPr lang="pt-BR" i="1" baseline="-25000" dirty="0"/>
          </a:p>
        </p:txBody>
      </p:sp>
      <p:cxnSp>
        <p:nvCxnSpPr>
          <p:cNvPr id="1189" name="Conector de Seta Reta 1188">
            <a:extLst>
              <a:ext uri="{FF2B5EF4-FFF2-40B4-BE49-F238E27FC236}">
                <a16:creationId xmlns:a16="http://schemas.microsoft.com/office/drawing/2014/main" id="{E5039618-86B3-D410-CCC3-9BACF9F00509}"/>
              </a:ext>
            </a:extLst>
          </p:cNvPr>
          <p:cNvCxnSpPr>
            <a:cxnSpLocks/>
          </p:cNvCxnSpPr>
          <p:nvPr/>
        </p:nvCxnSpPr>
        <p:spPr>
          <a:xfrm>
            <a:off x="7188435" y="1733464"/>
            <a:ext cx="1" cy="207234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" name="Conector de Seta Reta 1191">
            <a:extLst>
              <a:ext uri="{FF2B5EF4-FFF2-40B4-BE49-F238E27FC236}">
                <a16:creationId xmlns:a16="http://schemas.microsoft.com/office/drawing/2014/main" id="{B727164C-C449-EE9E-00A9-B4BEB779BF0B}"/>
              </a:ext>
            </a:extLst>
          </p:cNvPr>
          <p:cNvCxnSpPr>
            <a:cxnSpLocks/>
          </p:cNvCxnSpPr>
          <p:nvPr/>
        </p:nvCxnSpPr>
        <p:spPr>
          <a:xfrm>
            <a:off x="8884895" y="1733464"/>
            <a:ext cx="1" cy="195583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5" name="Conector de Seta Reta 1194">
            <a:extLst>
              <a:ext uri="{FF2B5EF4-FFF2-40B4-BE49-F238E27FC236}">
                <a16:creationId xmlns:a16="http://schemas.microsoft.com/office/drawing/2014/main" id="{3C9D319E-A684-662B-9E5E-CDD63A3C9140}"/>
              </a:ext>
            </a:extLst>
          </p:cNvPr>
          <p:cNvCxnSpPr>
            <a:cxnSpLocks/>
          </p:cNvCxnSpPr>
          <p:nvPr/>
        </p:nvCxnSpPr>
        <p:spPr>
          <a:xfrm>
            <a:off x="10581355" y="1733464"/>
            <a:ext cx="1" cy="207234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4" name="Conector de Seta Reta 1203">
            <a:extLst>
              <a:ext uri="{FF2B5EF4-FFF2-40B4-BE49-F238E27FC236}">
                <a16:creationId xmlns:a16="http://schemas.microsoft.com/office/drawing/2014/main" id="{EBB27FB5-3931-0D9A-02E3-2984FC3A96AC}"/>
              </a:ext>
            </a:extLst>
          </p:cNvPr>
          <p:cNvCxnSpPr>
            <a:cxnSpLocks/>
          </p:cNvCxnSpPr>
          <p:nvPr/>
        </p:nvCxnSpPr>
        <p:spPr>
          <a:xfrm flipH="1">
            <a:off x="10581355" y="2310030"/>
            <a:ext cx="1" cy="242851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1" name="Conector de Seta Reta 1340">
            <a:extLst>
              <a:ext uri="{FF2B5EF4-FFF2-40B4-BE49-F238E27FC236}">
                <a16:creationId xmlns:a16="http://schemas.microsoft.com/office/drawing/2014/main" id="{B29179FC-507D-C23A-C74F-8D11174AFD25}"/>
              </a:ext>
            </a:extLst>
          </p:cNvPr>
          <p:cNvCxnSpPr>
            <a:cxnSpLocks/>
          </p:cNvCxnSpPr>
          <p:nvPr/>
        </p:nvCxnSpPr>
        <p:spPr>
          <a:xfrm flipH="1">
            <a:off x="8884895" y="2298379"/>
            <a:ext cx="1" cy="254502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4" name="Conector de Seta Reta 1343">
            <a:extLst>
              <a:ext uri="{FF2B5EF4-FFF2-40B4-BE49-F238E27FC236}">
                <a16:creationId xmlns:a16="http://schemas.microsoft.com/office/drawing/2014/main" id="{66606036-665F-A33B-A9F9-F2EBFECE1A19}"/>
              </a:ext>
            </a:extLst>
          </p:cNvPr>
          <p:cNvCxnSpPr>
            <a:cxnSpLocks/>
          </p:cNvCxnSpPr>
          <p:nvPr/>
        </p:nvCxnSpPr>
        <p:spPr>
          <a:xfrm flipH="1">
            <a:off x="7188435" y="2310030"/>
            <a:ext cx="1" cy="242851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8" name="Conector de Seta Reta 1347">
            <a:extLst>
              <a:ext uri="{FF2B5EF4-FFF2-40B4-BE49-F238E27FC236}">
                <a16:creationId xmlns:a16="http://schemas.microsoft.com/office/drawing/2014/main" id="{0382674B-6BC1-C724-39C3-1EA5E7D60B7D}"/>
              </a:ext>
            </a:extLst>
          </p:cNvPr>
          <p:cNvCxnSpPr>
            <a:cxnSpLocks/>
          </p:cNvCxnSpPr>
          <p:nvPr/>
        </p:nvCxnSpPr>
        <p:spPr>
          <a:xfrm>
            <a:off x="7188435" y="2941560"/>
            <a:ext cx="1" cy="242851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1" name="Conector de Seta Reta 1350">
            <a:extLst>
              <a:ext uri="{FF2B5EF4-FFF2-40B4-BE49-F238E27FC236}">
                <a16:creationId xmlns:a16="http://schemas.microsoft.com/office/drawing/2014/main" id="{0659B432-8369-1EEA-C243-E0648D93623F}"/>
              </a:ext>
            </a:extLst>
          </p:cNvPr>
          <p:cNvCxnSpPr>
            <a:cxnSpLocks/>
          </p:cNvCxnSpPr>
          <p:nvPr/>
        </p:nvCxnSpPr>
        <p:spPr>
          <a:xfrm>
            <a:off x="8884895" y="2941560"/>
            <a:ext cx="0" cy="233615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4" name="Conector de Seta Reta 1353">
            <a:extLst>
              <a:ext uri="{FF2B5EF4-FFF2-40B4-BE49-F238E27FC236}">
                <a16:creationId xmlns:a16="http://schemas.microsoft.com/office/drawing/2014/main" id="{5D14C147-4BFF-A68F-AD0E-F359D27C9E0C}"/>
              </a:ext>
            </a:extLst>
          </p:cNvPr>
          <p:cNvCxnSpPr>
            <a:cxnSpLocks/>
          </p:cNvCxnSpPr>
          <p:nvPr/>
        </p:nvCxnSpPr>
        <p:spPr>
          <a:xfrm>
            <a:off x="10581355" y="2941560"/>
            <a:ext cx="0" cy="274284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7" name="CaixaDeTexto 1356">
            <a:extLst>
              <a:ext uri="{FF2B5EF4-FFF2-40B4-BE49-F238E27FC236}">
                <a16:creationId xmlns:a16="http://schemas.microsoft.com/office/drawing/2014/main" id="{50278869-9A65-F472-C223-F9456C5B3C43}"/>
              </a:ext>
            </a:extLst>
          </p:cNvPr>
          <p:cNvSpPr txBox="1"/>
          <p:nvPr/>
        </p:nvSpPr>
        <p:spPr>
          <a:xfrm>
            <a:off x="6467180" y="4003773"/>
            <a:ext cx="14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Chunks</a:t>
            </a:r>
            <a:r>
              <a:rPr lang="pt-BR" dirty="0"/>
              <a:t> 1...20</a:t>
            </a:r>
          </a:p>
        </p:txBody>
      </p:sp>
      <p:sp>
        <p:nvSpPr>
          <p:cNvPr id="1358" name="CaixaDeTexto 1357">
            <a:extLst>
              <a:ext uri="{FF2B5EF4-FFF2-40B4-BE49-F238E27FC236}">
                <a16:creationId xmlns:a16="http://schemas.microsoft.com/office/drawing/2014/main" id="{0C9A53A2-D1A4-7410-403B-A030CB6880E7}"/>
              </a:ext>
            </a:extLst>
          </p:cNvPr>
          <p:cNvSpPr txBox="1"/>
          <p:nvPr/>
        </p:nvSpPr>
        <p:spPr>
          <a:xfrm>
            <a:off x="8163640" y="4003773"/>
            <a:ext cx="14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Chunks</a:t>
            </a:r>
            <a:r>
              <a:rPr lang="pt-BR" dirty="0"/>
              <a:t> 1...20</a:t>
            </a:r>
          </a:p>
        </p:txBody>
      </p:sp>
      <p:sp>
        <p:nvSpPr>
          <p:cNvPr id="1359" name="CaixaDeTexto 1358">
            <a:extLst>
              <a:ext uri="{FF2B5EF4-FFF2-40B4-BE49-F238E27FC236}">
                <a16:creationId xmlns:a16="http://schemas.microsoft.com/office/drawing/2014/main" id="{9D0DFF20-033F-643F-37A9-CCBD7E20E570}"/>
              </a:ext>
            </a:extLst>
          </p:cNvPr>
          <p:cNvSpPr txBox="1"/>
          <p:nvPr/>
        </p:nvSpPr>
        <p:spPr>
          <a:xfrm>
            <a:off x="9860100" y="4003773"/>
            <a:ext cx="14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Chunks</a:t>
            </a:r>
            <a:r>
              <a:rPr lang="pt-BR" dirty="0"/>
              <a:t> 1...20</a:t>
            </a:r>
          </a:p>
        </p:txBody>
      </p:sp>
      <p:cxnSp>
        <p:nvCxnSpPr>
          <p:cNvPr id="1360" name="Conector de Seta Reta 1359">
            <a:extLst>
              <a:ext uri="{FF2B5EF4-FFF2-40B4-BE49-F238E27FC236}">
                <a16:creationId xmlns:a16="http://schemas.microsoft.com/office/drawing/2014/main" id="{CF6D57D9-C109-2CA1-CBBE-60AEB169B1A6}"/>
              </a:ext>
            </a:extLst>
          </p:cNvPr>
          <p:cNvCxnSpPr>
            <a:cxnSpLocks/>
          </p:cNvCxnSpPr>
          <p:nvPr/>
        </p:nvCxnSpPr>
        <p:spPr>
          <a:xfrm>
            <a:off x="7188435" y="3782011"/>
            <a:ext cx="1" cy="221762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3" name="Conector de Seta Reta 1362">
            <a:extLst>
              <a:ext uri="{FF2B5EF4-FFF2-40B4-BE49-F238E27FC236}">
                <a16:creationId xmlns:a16="http://schemas.microsoft.com/office/drawing/2014/main" id="{DA42BEC0-33BF-A5E8-E156-670BAA7E595A}"/>
              </a:ext>
            </a:extLst>
          </p:cNvPr>
          <p:cNvCxnSpPr>
            <a:cxnSpLocks/>
          </p:cNvCxnSpPr>
          <p:nvPr/>
        </p:nvCxnSpPr>
        <p:spPr>
          <a:xfrm>
            <a:off x="8884895" y="3772775"/>
            <a:ext cx="1" cy="230998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6" name="Conector de Seta Reta 1365">
            <a:extLst>
              <a:ext uri="{FF2B5EF4-FFF2-40B4-BE49-F238E27FC236}">
                <a16:creationId xmlns:a16="http://schemas.microsoft.com/office/drawing/2014/main" id="{E8B4A657-7C06-6B6D-D872-5ECA779DAAB9}"/>
              </a:ext>
            </a:extLst>
          </p:cNvPr>
          <p:cNvCxnSpPr>
            <a:cxnSpLocks/>
          </p:cNvCxnSpPr>
          <p:nvPr/>
        </p:nvCxnSpPr>
        <p:spPr>
          <a:xfrm>
            <a:off x="10581355" y="3814985"/>
            <a:ext cx="1" cy="188788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9" name="Retângulo: Cantos Arredondados 1368">
            <a:extLst>
              <a:ext uri="{FF2B5EF4-FFF2-40B4-BE49-F238E27FC236}">
                <a16:creationId xmlns:a16="http://schemas.microsoft.com/office/drawing/2014/main" id="{B17AE907-858A-916E-3A4C-62D01FEB7917}"/>
              </a:ext>
            </a:extLst>
          </p:cNvPr>
          <p:cNvSpPr/>
          <p:nvPr/>
        </p:nvSpPr>
        <p:spPr>
          <a:xfrm>
            <a:off x="6653326" y="4606005"/>
            <a:ext cx="1070218" cy="50243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GPT Ranking</a:t>
            </a:r>
          </a:p>
        </p:txBody>
      </p:sp>
      <p:cxnSp>
        <p:nvCxnSpPr>
          <p:cNvPr id="1372" name="Conector de Seta Reta 1371">
            <a:extLst>
              <a:ext uri="{FF2B5EF4-FFF2-40B4-BE49-F238E27FC236}">
                <a16:creationId xmlns:a16="http://schemas.microsoft.com/office/drawing/2014/main" id="{DED854E0-3837-60CD-8327-714E3D1BF978}"/>
              </a:ext>
            </a:extLst>
          </p:cNvPr>
          <p:cNvCxnSpPr>
            <a:cxnSpLocks/>
          </p:cNvCxnSpPr>
          <p:nvPr/>
        </p:nvCxnSpPr>
        <p:spPr>
          <a:xfrm flipH="1">
            <a:off x="7188435" y="4373105"/>
            <a:ext cx="1" cy="232900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6" name="Conector de Seta Reta 1375">
            <a:extLst>
              <a:ext uri="{FF2B5EF4-FFF2-40B4-BE49-F238E27FC236}">
                <a16:creationId xmlns:a16="http://schemas.microsoft.com/office/drawing/2014/main" id="{BEECAA7D-208F-9C29-46D8-DEF1DB19C72C}"/>
              </a:ext>
            </a:extLst>
          </p:cNvPr>
          <p:cNvCxnSpPr>
            <a:cxnSpLocks/>
          </p:cNvCxnSpPr>
          <p:nvPr/>
        </p:nvCxnSpPr>
        <p:spPr>
          <a:xfrm flipH="1">
            <a:off x="8884895" y="4373105"/>
            <a:ext cx="1" cy="232900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9" name="Conector de Seta Reta 1378">
            <a:extLst>
              <a:ext uri="{FF2B5EF4-FFF2-40B4-BE49-F238E27FC236}">
                <a16:creationId xmlns:a16="http://schemas.microsoft.com/office/drawing/2014/main" id="{36201283-4D99-1FC1-62FC-C0CF6F0C027E}"/>
              </a:ext>
            </a:extLst>
          </p:cNvPr>
          <p:cNvCxnSpPr>
            <a:cxnSpLocks/>
          </p:cNvCxnSpPr>
          <p:nvPr/>
        </p:nvCxnSpPr>
        <p:spPr>
          <a:xfrm flipH="1">
            <a:off x="10581355" y="4373105"/>
            <a:ext cx="1" cy="232900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2" name="CaixaDeTexto 1381">
            <a:extLst>
              <a:ext uri="{FF2B5EF4-FFF2-40B4-BE49-F238E27FC236}">
                <a16:creationId xmlns:a16="http://schemas.microsoft.com/office/drawing/2014/main" id="{6B82B40F-959B-3D22-FCC7-1691BB8B52CD}"/>
              </a:ext>
            </a:extLst>
          </p:cNvPr>
          <p:cNvSpPr txBox="1"/>
          <p:nvPr/>
        </p:nvSpPr>
        <p:spPr>
          <a:xfrm>
            <a:off x="6784959" y="5352743"/>
            <a:ext cx="80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Top 10</a:t>
            </a:r>
          </a:p>
        </p:txBody>
      </p:sp>
      <p:cxnSp>
        <p:nvCxnSpPr>
          <p:cNvPr id="1385" name="Conector de Seta Reta 1384">
            <a:extLst>
              <a:ext uri="{FF2B5EF4-FFF2-40B4-BE49-F238E27FC236}">
                <a16:creationId xmlns:a16="http://schemas.microsoft.com/office/drawing/2014/main" id="{08B81AD9-BBF5-2B74-4F6F-0A660B83EFA3}"/>
              </a:ext>
            </a:extLst>
          </p:cNvPr>
          <p:cNvCxnSpPr>
            <a:cxnSpLocks/>
          </p:cNvCxnSpPr>
          <p:nvPr/>
        </p:nvCxnSpPr>
        <p:spPr>
          <a:xfrm>
            <a:off x="7188435" y="5108438"/>
            <a:ext cx="0" cy="244305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8" name="Retângulo: Cantos Arredondados 1407">
            <a:extLst>
              <a:ext uri="{FF2B5EF4-FFF2-40B4-BE49-F238E27FC236}">
                <a16:creationId xmlns:a16="http://schemas.microsoft.com/office/drawing/2014/main" id="{BE4C87DF-C6BD-164E-18EA-512018C99CE7}"/>
              </a:ext>
            </a:extLst>
          </p:cNvPr>
          <p:cNvSpPr/>
          <p:nvPr/>
        </p:nvSpPr>
        <p:spPr>
          <a:xfrm>
            <a:off x="8349786" y="4606005"/>
            <a:ext cx="1070218" cy="50243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GPT Ranking</a:t>
            </a:r>
          </a:p>
        </p:txBody>
      </p:sp>
      <p:sp>
        <p:nvSpPr>
          <p:cNvPr id="1409" name="CaixaDeTexto 1408">
            <a:extLst>
              <a:ext uri="{FF2B5EF4-FFF2-40B4-BE49-F238E27FC236}">
                <a16:creationId xmlns:a16="http://schemas.microsoft.com/office/drawing/2014/main" id="{CC633477-1BB6-AE98-67BD-AF154A1301BD}"/>
              </a:ext>
            </a:extLst>
          </p:cNvPr>
          <p:cNvSpPr txBox="1"/>
          <p:nvPr/>
        </p:nvSpPr>
        <p:spPr>
          <a:xfrm>
            <a:off x="8481419" y="5352743"/>
            <a:ext cx="80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Top 10</a:t>
            </a:r>
          </a:p>
        </p:txBody>
      </p:sp>
      <p:cxnSp>
        <p:nvCxnSpPr>
          <p:cNvPr id="1410" name="Conector de Seta Reta 1409">
            <a:extLst>
              <a:ext uri="{FF2B5EF4-FFF2-40B4-BE49-F238E27FC236}">
                <a16:creationId xmlns:a16="http://schemas.microsoft.com/office/drawing/2014/main" id="{5000967C-3D4E-6577-3BFA-E7DA539DEDFE}"/>
              </a:ext>
            </a:extLst>
          </p:cNvPr>
          <p:cNvCxnSpPr>
            <a:cxnSpLocks/>
          </p:cNvCxnSpPr>
          <p:nvPr/>
        </p:nvCxnSpPr>
        <p:spPr>
          <a:xfrm>
            <a:off x="8884895" y="5108438"/>
            <a:ext cx="0" cy="244305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1" name="Retângulo: Cantos Arredondados 1410">
            <a:extLst>
              <a:ext uri="{FF2B5EF4-FFF2-40B4-BE49-F238E27FC236}">
                <a16:creationId xmlns:a16="http://schemas.microsoft.com/office/drawing/2014/main" id="{1FF21037-71A2-0FA6-3D00-689AA064EC83}"/>
              </a:ext>
            </a:extLst>
          </p:cNvPr>
          <p:cNvSpPr/>
          <p:nvPr/>
        </p:nvSpPr>
        <p:spPr>
          <a:xfrm>
            <a:off x="10046246" y="4606005"/>
            <a:ext cx="1070218" cy="50243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GPT Ranking</a:t>
            </a:r>
          </a:p>
        </p:txBody>
      </p:sp>
      <p:sp>
        <p:nvSpPr>
          <p:cNvPr id="1412" name="CaixaDeTexto 1411">
            <a:extLst>
              <a:ext uri="{FF2B5EF4-FFF2-40B4-BE49-F238E27FC236}">
                <a16:creationId xmlns:a16="http://schemas.microsoft.com/office/drawing/2014/main" id="{C282CCF9-ACF2-638E-7090-EBE0DCE15D6C}"/>
              </a:ext>
            </a:extLst>
          </p:cNvPr>
          <p:cNvSpPr txBox="1"/>
          <p:nvPr/>
        </p:nvSpPr>
        <p:spPr>
          <a:xfrm>
            <a:off x="10177879" y="5352743"/>
            <a:ext cx="80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Top 10</a:t>
            </a:r>
          </a:p>
        </p:txBody>
      </p:sp>
      <p:cxnSp>
        <p:nvCxnSpPr>
          <p:cNvPr id="1413" name="Conector de Seta Reta 1412">
            <a:extLst>
              <a:ext uri="{FF2B5EF4-FFF2-40B4-BE49-F238E27FC236}">
                <a16:creationId xmlns:a16="http://schemas.microsoft.com/office/drawing/2014/main" id="{7181BA5E-A139-87C4-23B2-7665F9A26F73}"/>
              </a:ext>
            </a:extLst>
          </p:cNvPr>
          <p:cNvCxnSpPr>
            <a:cxnSpLocks/>
          </p:cNvCxnSpPr>
          <p:nvPr/>
        </p:nvCxnSpPr>
        <p:spPr>
          <a:xfrm>
            <a:off x="10581355" y="5108438"/>
            <a:ext cx="0" cy="244305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1" name="Retângulo: Cantos Arredondados 1420">
            <a:extLst>
              <a:ext uri="{FF2B5EF4-FFF2-40B4-BE49-F238E27FC236}">
                <a16:creationId xmlns:a16="http://schemas.microsoft.com/office/drawing/2014/main" id="{CE7C37B4-4964-FDBF-F9A1-0D3859FDE034}"/>
              </a:ext>
            </a:extLst>
          </p:cNvPr>
          <p:cNvSpPr/>
          <p:nvPr/>
        </p:nvSpPr>
        <p:spPr>
          <a:xfrm>
            <a:off x="6824730" y="5917109"/>
            <a:ext cx="727410" cy="40495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GPT</a:t>
            </a:r>
          </a:p>
        </p:txBody>
      </p:sp>
      <p:sp>
        <p:nvSpPr>
          <p:cNvPr id="1422" name="Retângulo: Cantos Arredondados 1421">
            <a:extLst>
              <a:ext uri="{FF2B5EF4-FFF2-40B4-BE49-F238E27FC236}">
                <a16:creationId xmlns:a16="http://schemas.microsoft.com/office/drawing/2014/main" id="{77D5CB19-1D7A-356D-AF41-276D661446F2}"/>
              </a:ext>
            </a:extLst>
          </p:cNvPr>
          <p:cNvSpPr/>
          <p:nvPr/>
        </p:nvSpPr>
        <p:spPr>
          <a:xfrm>
            <a:off x="8521190" y="5917109"/>
            <a:ext cx="727410" cy="40495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GPT</a:t>
            </a:r>
          </a:p>
        </p:txBody>
      </p:sp>
      <p:sp>
        <p:nvSpPr>
          <p:cNvPr id="1423" name="Retângulo: Cantos Arredondados 1422">
            <a:extLst>
              <a:ext uri="{FF2B5EF4-FFF2-40B4-BE49-F238E27FC236}">
                <a16:creationId xmlns:a16="http://schemas.microsoft.com/office/drawing/2014/main" id="{54C509AE-3DE2-EE5B-5AF0-A6AACAB6AD5E}"/>
              </a:ext>
            </a:extLst>
          </p:cNvPr>
          <p:cNvSpPr/>
          <p:nvPr/>
        </p:nvSpPr>
        <p:spPr>
          <a:xfrm>
            <a:off x="10217650" y="5917109"/>
            <a:ext cx="727410" cy="40495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GPT</a:t>
            </a:r>
          </a:p>
        </p:txBody>
      </p:sp>
      <p:cxnSp>
        <p:nvCxnSpPr>
          <p:cNvPr id="1424" name="Conector de Seta Reta 1423">
            <a:extLst>
              <a:ext uri="{FF2B5EF4-FFF2-40B4-BE49-F238E27FC236}">
                <a16:creationId xmlns:a16="http://schemas.microsoft.com/office/drawing/2014/main" id="{AFD147D5-9822-7823-42C1-A2B3DFBDEAA6}"/>
              </a:ext>
            </a:extLst>
          </p:cNvPr>
          <p:cNvCxnSpPr>
            <a:cxnSpLocks/>
          </p:cNvCxnSpPr>
          <p:nvPr/>
        </p:nvCxnSpPr>
        <p:spPr>
          <a:xfrm>
            <a:off x="7188435" y="5722075"/>
            <a:ext cx="0" cy="195034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Conector de Seta Reta 1427">
            <a:extLst>
              <a:ext uri="{FF2B5EF4-FFF2-40B4-BE49-F238E27FC236}">
                <a16:creationId xmlns:a16="http://schemas.microsoft.com/office/drawing/2014/main" id="{36EE0154-ADC3-0671-FE4D-474ECD14C822}"/>
              </a:ext>
            </a:extLst>
          </p:cNvPr>
          <p:cNvCxnSpPr>
            <a:cxnSpLocks/>
          </p:cNvCxnSpPr>
          <p:nvPr/>
        </p:nvCxnSpPr>
        <p:spPr>
          <a:xfrm>
            <a:off x="8884895" y="5722075"/>
            <a:ext cx="0" cy="195034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1" name="Conector de Seta Reta 1430">
            <a:extLst>
              <a:ext uri="{FF2B5EF4-FFF2-40B4-BE49-F238E27FC236}">
                <a16:creationId xmlns:a16="http://schemas.microsoft.com/office/drawing/2014/main" id="{18C6191A-D11C-BBD5-8D6B-EE749E869020}"/>
              </a:ext>
            </a:extLst>
          </p:cNvPr>
          <p:cNvCxnSpPr>
            <a:cxnSpLocks/>
          </p:cNvCxnSpPr>
          <p:nvPr/>
        </p:nvCxnSpPr>
        <p:spPr>
          <a:xfrm>
            <a:off x="10581355" y="5722075"/>
            <a:ext cx="0" cy="195034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" name="CaixaDeTexto 1433">
            <a:extLst>
              <a:ext uri="{FF2B5EF4-FFF2-40B4-BE49-F238E27FC236}">
                <a16:creationId xmlns:a16="http://schemas.microsoft.com/office/drawing/2014/main" id="{F2943918-8CD5-B680-3D93-8EC6F57D869D}"/>
              </a:ext>
            </a:extLst>
          </p:cNvPr>
          <p:cNvSpPr txBox="1"/>
          <p:nvPr/>
        </p:nvSpPr>
        <p:spPr>
          <a:xfrm>
            <a:off x="6761011" y="6453833"/>
            <a:ext cx="85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Texto 1</a:t>
            </a:r>
          </a:p>
        </p:txBody>
      </p:sp>
      <p:sp>
        <p:nvSpPr>
          <p:cNvPr id="1435" name="CaixaDeTexto 1434">
            <a:extLst>
              <a:ext uri="{FF2B5EF4-FFF2-40B4-BE49-F238E27FC236}">
                <a16:creationId xmlns:a16="http://schemas.microsoft.com/office/drawing/2014/main" id="{E4FB8E9B-BFAE-ACE6-3534-5B9144A9E454}"/>
              </a:ext>
            </a:extLst>
          </p:cNvPr>
          <p:cNvSpPr txBox="1"/>
          <p:nvPr/>
        </p:nvSpPr>
        <p:spPr>
          <a:xfrm>
            <a:off x="8457471" y="6448034"/>
            <a:ext cx="85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Texto 2</a:t>
            </a:r>
          </a:p>
        </p:txBody>
      </p:sp>
      <p:sp>
        <p:nvSpPr>
          <p:cNvPr id="1436" name="CaixaDeTexto 1435">
            <a:extLst>
              <a:ext uri="{FF2B5EF4-FFF2-40B4-BE49-F238E27FC236}">
                <a16:creationId xmlns:a16="http://schemas.microsoft.com/office/drawing/2014/main" id="{B79A4893-5721-F682-323E-2EC9F3DE50B4}"/>
              </a:ext>
            </a:extLst>
          </p:cNvPr>
          <p:cNvSpPr txBox="1"/>
          <p:nvPr/>
        </p:nvSpPr>
        <p:spPr>
          <a:xfrm>
            <a:off x="10153931" y="6448034"/>
            <a:ext cx="85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Texto 3</a:t>
            </a:r>
          </a:p>
        </p:txBody>
      </p:sp>
      <p:cxnSp>
        <p:nvCxnSpPr>
          <p:cNvPr id="1437" name="Conector de Seta Reta 1436">
            <a:extLst>
              <a:ext uri="{FF2B5EF4-FFF2-40B4-BE49-F238E27FC236}">
                <a16:creationId xmlns:a16="http://schemas.microsoft.com/office/drawing/2014/main" id="{CE0C5676-6F5E-F5EB-2325-B1BD7802B2CB}"/>
              </a:ext>
            </a:extLst>
          </p:cNvPr>
          <p:cNvCxnSpPr>
            <a:cxnSpLocks/>
          </p:cNvCxnSpPr>
          <p:nvPr/>
        </p:nvCxnSpPr>
        <p:spPr>
          <a:xfrm>
            <a:off x="7176166" y="6322059"/>
            <a:ext cx="1" cy="131774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0" name="Conector de Seta Reta 1439">
            <a:extLst>
              <a:ext uri="{FF2B5EF4-FFF2-40B4-BE49-F238E27FC236}">
                <a16:creationId xmlns:a16="http://schemas.microsoft.com/office/drawing/2014/main" id="{38190DC0-552E-0658-E372-3F7CF65D3038}"/>
              </a:ext>
            </a:extLst>
          </p:cNvPr>
          <p:cNvCxnSpPr>
            <a:cxnSpLocks/>
          </p:cNvCxnSpPr>
          <p:nvPr/>
        </p:nvCxnSpPr>
        <p:spPr>
          <a:xfrm>
            <a:off x="8853035" y="6322059"/>
            <a:ext cx="1" cy="125975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3" name="Conector de Seta Reta 1442">
            <a:extLst>
              <a:ext uri="{FF2B5EF4-FFF2-40B4-BE49-F238E27FC236}">
                <a16:creationId xmlns:a16="http://schemas.microsoft.com/office/drawing/2014/main" id="{6A6378A0-846C-505E-324F-23AFFAC93D3A}"/>
              </a:ext>
            </a:extLst>
          </p:cNvPr>
          <p:cNvCxnSpPr>
            <a:cxnSpLocks/>
          </p:cNvCxnSpPr>
          <p:nvPr/>
        </p:nvCxnSpPr>
        <p:spPr>
          <a:xfrm>
            <a:off x="10549496" y="6322059"/>
            <a:ext cx="1" cy="125975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478C0329-5808-83EB-D225-3040C1C6A5CD}"/>
              </a:ext>
            </a:extLst>
          </p:cNvPr>
          <p:cNvSpPr txBox="1"/>
          <p:nvPr/>
        </p:nvSpPr>
        <p:spPr>
          <a:xfrm>
            <a:off x="48102" y="2552881"/>
            <a:ext cx="55291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/>
              <a:t>7. Geração Final do Texto</a:t>
            </a:r>
          </a:p>
          <a:p>
            <a:pPr algn="just"/>
            <a:endParaRPr lang="pt-BR" b="1" u="sng" dirty="0"/>
          </a:p>
          <a:p>
            <a:pPr marL="342900" indent="-342900" algn="just">
              <a:buFont typeface="+mj-lt"/>
              <a:buAutoNum type="arabicPeriod"/>
            </a:pPr>
            <a:r>
              <a:rPr lang="pt-BR" dirty="0"/>
              <a:t>Para cada grupo são enviados os top 10 trechos melhor ranqueados para geração do texto da seção.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dirty="0"/>
              <a:t>Prompt: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are a renowned scientist who is writing a survey a section of a survey entitled 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title_subsection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Your task is to write the contents of a section of a survey.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title of the section that you are writing is 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title_subsection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complete this task, I will give you a list of documents that you must use as references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3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7" dur="indefinite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" dur="indefinite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9" dur="indefinite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" dur="indefinite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" dur="indefinite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7" dur="indefinite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0" dur="indefinite"/>
                                        <p:tgtEl>
                                          <p:spTgt spid="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3" dur="indefinite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6" dur="indefinite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9" dur="indefinite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2" dur="indefinite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5" dur="indefinite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indefinite"/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8" dur="indefinite"/>
                                        <p:tgtEl>
                                          <p:spTgt spid="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1" dur="indefinite"/>
                                        <p:tgtEl>
                                          <p:spTgt spid="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4" dur="indefinite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7" dur="indefinite"/>
                                        <p:tgtEl>
                                          <p:spTgt spid="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indefinite"/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0" dur="indefinite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indefinite"/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3" dur="indefinite"/>
                                        <p:tgtEl>
                                          <p:spTgt spid="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indefinite"/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6" dur="indefinite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indefinite"/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9" dur="indefinite"/>
                                        <p:tgtEl>
                                          <p:spTgt spid="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indefinite"/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2" dur="indefinite"/>
                                        <p:tgtEl>
                                          <p:spTgt spid="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5" dur="indefinite"/>
                                        <p:tgtEl>
                                          <p:spTgt spid="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indefinite"/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8" dur="indefinite"/>
                                        <p:tgtEl>
                                          <p:spTgt spid="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1" dur="indefinite"/>
                                        <p:tgtEl>
                                          <p:spTgt spid="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indefinite"/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3" dur="indefinite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indefinite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6" dur="indefinite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indefinite"/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9" dur="indefinite"/>
                                        <p:tgtEl>
                                          <p:spTgt spid="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indefinite"/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2" dur="indefinite"/>
                                        <p:tgtEl>
                                          <p:spTgt spid="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indefinite"/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5" dur="indefinite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indefinite"/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8" dur="indefinite"/>
                                        <p:tgtEl>
                                          <p:spTgt spid="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1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20" grpId="0" animBg="1"/>
      <p:bldP spid="21" grpId="0" animBg="1"/>
      <p:bldP spid="22" grpId="0" animBg="1"/>
      <p:bldP spid="23" grpId="0"/>
      <p:bldP spid="86" grpId="0" animBg="1"/>
      <p:bldP spid="103" grpId="0" animBg="1"/>
      <p:bldP spid="113" grpId="0" animBg="1"/>
      <p:bldP spid="117" grpId="0" animBg="1"/>
      <p:bldP spid="124" grpId="0"/>
      <p:bldP spid="125" grpId="0"/>
      <p:bldP spid="126" grpId="0"/>
      <p:bldP spid="1103" grpId="0" animBg="1"/>
      <p:bldP spid="1104" grpId="0" animBg="1"/>
      <p:bldP spid="1105" grpId="0" animBg="1"/>
      <p:bldP spid="1177" grpId="0" animBg="1"/>
      <p:bldP spid="1180" grpId="0" animBg="1"/>
      <p:bldP spid="1181" grpId="0" animBg="1"/>
      <p:bldP spid="1357" grpId="0"/>
      <p:bldP spid="1358" grpId="0"/>
      <p:bldP spid="1359" grpId="0"/>
      <p:bldP spid="1369" grpId="0" animBg="1"/>
      <p:bldP spid="1382" grpId="0"/>
      <p:bldP spid="1382" grpId="1"/>
      <p:bldP spid="1408" grpId="0" animBg="1"/>
      <p:bldP spid="1409" grpId="0"/>
      <p:bldP spid="1409" grpId="1"/>
      <p:bldP spid="1411" grpId="0" animBg="1"/>
      <p:bldP spid="1412" grpId="0"/>
      <p:bldP spid="1412" grpId="1"/>
      <p:bldP spid="1421" grpId="0" animBg="1"/>
      <p:bldP spid="1422" grpId="0" animBg="1"/>
      <p:bldP spid="1423" grpId="0" animBg="1"/>
      <p:bldP spid="1434" grpId="0"/>
      <p:bldP spid="1435" grpId="0"/>
      <p:bldP spid="14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13646-935A-BA4A-C79F-8E54C1C5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</a:t>
            </a:r>
            <a:br>
              <a:rPr lang="pt-BR" dirty="0"/>
            </a:br>
            <a:r>
              <a:rPr lang="pt-BR" dirty="0"/>
              <a:t>Trecho de Prompt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B04A48-16E8-E28E-E669-D27B358A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/>
              <a:t>System: You are a renowned scientist who is writing a survey a section of a survey entitled 'Text Representation for Ranking: Word Embeddings and BERT Models'.</a:t>
            </a:r>
          </a:p>
          <a:p>
            <a:pPr marL="0" indent="0">
              <a:buNone/>
            </a:pPr>
            <a:r>
              <a:rPr lang="en-US" sz="1000" dirty="0"/>
              <a:t>Human: Your task is to write the contents of a section of a survey. The title of the section that you are writing is 'Text Representation for Ranking: Word Embeddings and BERT Models'. </a:t>
            </a:r>
          </a:p>
          <a:p>
            <a:pPr marL="0" indent="0">
              <a:buNone/>
            </a:pPr>
            <a:r>
              <a:rPr lang="en-US" sz="1000" dirty="0"/>
              <a:t>To complete this task, I will give you a list of documents that you must use as references. Each document has a text and an alphanumeric ID. </a:t>
            </a:r>
          </a:p>
          <a:p>
            <a:pPr marL="0" indent="0">
              <a:buNone/>
            </a:pPr>
            <a:r>
              <a:rPr lang="en-US" sz="1000" dirty="0"/>
              <a:t>When writing the section, you MUST follow this rules: </a:t>
            </a:r>
          </a:p>
          <a:p>
            <a:pPr marL="0" indent="0">
              <a:buNone/>
            </a:pPr>
            <a:r>
              <a:rPr lang="en-US" sz="1000" dirty="0"/>
              <a:t>- be aware of plagiarism, i.e., you should not copy the text, but use them as inspiration.</a:t>
            </a:r>
          </a:p>
          <a:p>
            <a:pPr marL="0" indent="0">
              <a:buNone/>
            </a:pPr>
            <a:r>
              <a:rPr lang="en-US" sz="1000" dirty="0"/>
              <a:t>- when using some reference, you must cite it right after its use. You should use the IEEE citing style (write the id of the text between brackets).</a:t>
            </a:r>
          </a:p>
          <a:p>
            <a:pPr marL="0" indent="0">
              <a:buNone/>
            </a:pPr>
            <a:r>
              <a:rPr lang="en-US" sz="1000" dirty="0"/>
              <a:t>- you are writing the paragraphs of the section. You MUST write only this section.</a:t>
            </a:r>
          </a:p>
          <a:p>
            <a:pPr marL="0" indent="0">
              <a:buNone/>
            </a:pPr>
            <a:r>
              <a:rPr lang="en-US" sz="1000" dirty="0"/>
              <a:t>- you MUST NOT split the section in subsections, nor create introduction and conclusion for it.</a:t>
            </a:r>
          </a:p>
          <a:p>
            <a:pPr marL="0" indent="0">
              <a:buNone/>
            </a:pPr>
            <a:r>
              <a:rPr lang="en-US" sz="1000" dirty="0"/>
              <a:t>- DO NOT write any conclusion in any form for the subsection.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Do you understand your task?</a:t>
            </a:r>
          </a:p>
          <a:p>
            <a:pPr marL="0" indent="0">
              <a:buNone/>
            </a:pPr>
            <a:r>
              <a:rPr lang="en-US" sz="1000" dirty="0"/>
              <a:t>AI: Sure, send me a list of text and I will write a section about Text Representation for Ranking: Word Embeddings and BERT Models using them as references. I am aware that I should use the IEEE citing style.</a:t>
            </a:r>
          </a:p>
          <a:p>
            <a:pPr marL="0" indent="0">
              <a:buNone/>
            </a:pPr>
            <a:r>
              <a:rPr lang="en-US" sz="1000" dirty="0"/>
              <a:t>Human: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ID: REF0</a:t>
            </a:r>
          </a:p>
          <a:p>
            <a:pPr marL="0" indent="0">
              <a:buNone/>
            </a:pPr>
            <a:r>
              <a:rPr lang="en-US" sz="1000" dirty="0"/>
              <a:t>Text: </a:t>
            </a:r>
            <a:r>
              <a:rPr lang="en-US" sz="1000" dirty="0" err="1"/>
              <a:t>Agirre</a:t>
            </a:r>
            <a:r>
              <a:rPr lang="en-US" sz="1000" dirty="0"/>
              <a:t>. 2018b. A robust self-learning method for fully unsupervised cross-lingual </a:t>
            </a:r>
            <a:r>
              <a:rPr lang="en-US" sz="1000" dirty="0" err="1"/>
              <a:t>mappings</a:t>
            </a:r>
            <a:r>
              <a:rPr lang="en-US" sz="1000" dirty="0"/>
              <a:t> of word embeddings. In Proceedings of the 56th Annual Meeting of the Association for </a:t>
            </a:r>
            <a:r>
              <a:rPr lang="en-US" sz="1000" dirty="0" err="1"/>
              <a:t>Computational</a:t>
            </a:r>
            <a:r>
              <a:rPr lang="en-US" sz="1000" dirty="0"/>
              <a:t> Linguistics (Volume 1: Long Papers), pages 789–798, Melbourne, Australia, July. Association for Computational Linguistics. [</a:t>
            </a:r>
            <a:r>
              <a:rPr lang="en-US" sz="1000" dirty="0" err="1"/>
              <a:t>Bamman</a:t>
            </a:r>
            <a:r>
              <a:rPr lang="en-US" sz="1000" dirty="0"/>
              <a:t> and Crane2011] David </a:t>
            </a:r>
            <a:r>
              <a:rPr lang="en-US" sz="1000" dirty="0" err="1"/>
              <a:t>Bamman</a:t>
            </a:r>
            <a:r>
              <a:rPr lang="en-US" sz="1000" dirty="0"/>
              <a:t> and </a:t>
            </a:r>
            <a:r>
              <a:rPr lang="en-US" sz="1000" dirty="0" err="1"/>
              <a:t>Gregory</a:t>
            </a:r>
            <a:r>
              <a:rPr lang="en-US" sz="1000" dirty="0"/>
              <a:t> Crane. 2011. Measuring historical word sense variation. In Proceedings of the 11th Annual </a:t>
            </a:r>
            <a:r>
              <a:rPr lang="en-US" sz="1000" dirty="0" err="1"/>
              <a:t>International</a:t>
            </a:r>
            <a:r>
              <a:rPr lang="en-US" sz="1000" dirty="0"/>
              <a:t> ACM/IEEE Joint Conference on Digital </a:t>
            </a:r>
            <a:r>
              <a:rPr lang="en-US" sz="1000" dirty="0" err="1"/>
              <a:t>Libraries</a:t>
            </a:r>
            <a:r>
              <a:rPr lang="en-US" sz="1000" dirty="0"/>
              <a:t>, JCDL ’11, page 1–10, New York, NY, USA. Association for Computing Machinery. [Basile et al.2020a] </a:t>
            </a:r>
            <a:r>
              <a:rPr lang="en-US" sz="1000" dirty="0" err="1"/>
              <a:t>Pierpaolo</a:t>
            </a:r>
            <a:r>
              <a:rPr lang="en-US" sz="1000" dirty="0"/>
              <a:t> Basile, </a:t>
            </a:r>
            <a:r>
              <a:rPr lang="en-US" sz="1000" dirty="0" err="1"/>
              <a:t>Annalina</a:t>
            </a:r>
            <a:r>
              <a:rPr lang="en-US" sz="1000" dirty="0"/>
              <a:t> Caputo, Tommaso Caselli, </a:t>
            </a:r>
            <a:r>
              <a:rPr lang="en-US" sz="1000" dirty="0" err="1"/>
              <a:t>Pierluigi</a:t>
            </a:r>
            <a:r>
              <a:rPr lang="en-US" sz="1000" dirty="0"/>
              <a:t> </a:t>
            </a:r>
            <a:r>
              <a:rPr lang="en-US" sz="1000" dirty="0" err="1"/>
              <a:t>Cassotti</a:t>
            </a:r>
            <a:r>
              <a:rPr lang="en-US" sz="1000" dirty="0"/>
              <a:t>, and </a:t>
            </a:r>
            <a:r>
              <a:rPr lang="en-US" sz="1000" dirty="0" err="1"/>
              <a:t>Rossella</a:t>
            </a: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ID: REF1</a:t>
            </a:r>
          </a:p>
          <a:p>
            <a:pPr marL="0" indent="0">
              <a:buNone/>
            </a:pPr>
            <a:r>
              <a:rPr lang="en-US" sz="1000" dirty="0"/>
              <a:t>Text: from corpus C1 and C2. We represent the semantic spaces by a matrix </a:t>
            </a:r>
            <a:r>
              <a:rPr lang="en-US" sz="1000" dirty="0" err="1"/>
              <a:t>Xs</a:t>
            </a:r>
            <a:r>
              <a:rPr lang="en-US" sz="1000" dirty="0"/>
              <a:t> (i.e., a source space s) and a matrix </a:t>
            </a:r>
            <a:r>
              <a:rPr lang="en-US" sz="1000" dirty="0" err="1"/>
              <a:t>Xt</a:t>
            </a:r>
            <a:r>
              <a:rPr lang="en-US" sz="1000" dirty="0"/>
              <a:t> (i.e., a target space t) 2 using word2vec Skip-gram with negative sampling (</a:t>
            </a:r>
            <a:r>
              <a:rPr lang="en-US" sz="1000" dirty="0" err="1"/>
              <a:t>Mikolov</a:t>
            </a:r>
            <a:r>
              <a:rPr lang="en-US" sz="1000" dirty="0"/>
              <a:t> et al., 2013). We perform a cross-lingual mapping of the two </a:t>
            </a:r>
            <a:r>
              <a:rPr lang="en-US" sz="1000" dirty="0" err="1"/>
              <a:t>vector</a:t>
            </a:r>
            <a:r>
              <a:rPr lang="en-US" sz="1000" dirty="0"/>
              <a:t> spaces, getting two matrices Xˆ s and Xˆ t </a:t>
            </a:r>
            <a:r>
              <a:rPr lang="en-US" sz="1000" dirty="0" err="1"/>
              <a:t>projected</a:t>
            </a:r>
            <a:r>
              <a:rPr lang="en-US" sz="1000" dirty="0"/>
              <a:t> into a shared space. We select two </a:t>
            </a:r>
            <a:r>
              <a:rPr lang="en-US" sz="1000" dirty="0" err="1"/>
              <a:t>methods</a:t>
            </a:r>
            <a:r>
              <a:rPr lang="en-US" sz="1000" dirty="0"/>
              <a:t> for the cross-lingual mapping Canonical </a:t>
            </a:r>
            <a:r>
              <a:rPr lang="en-US" sz="1000" dirty="0" err="1"/>
              <a:t>Correlation</a:t>
            </a:r>
            <a:r>
              <a:rPr lang="en-US" sz="1000" dirty="0"/>
              <a:t> Analysis (CCA) using the implementation from (</a:t>
            </a:r>
            <a:r>
              <a:rPr lang="en-US" sz="1000" dirty="0" err="1"/>
              <a:t>Brychc´ın</a:t>
            </a:r>
            <a:r>
              <a:rPr lang="en-US" sz="1000" dirty="0"/>
              <a:t> et al., 2019) and a modification of the Orthogonal Transformation from </a:t>
            </a:r>
            <a:r>
              <a:rPr lang="en-US" sz="1000" dirty="0" err="1"/>
              <a:t>VecMap</a:t>
            </a:r>
            <a:r>
              <a:rPr lang="en-US" sz="1000" dirty="0"/>
              <a:t> (</a:t>
            </a:r>
            <a:r>
              <a:rPr lang="en-US" sz="1000" dirty="0" err="1"/>
              <a:t>Artetxe</a:t>
            </a:r>
            <a:r>
              <a:rPr lang="en-US" sz="1000" dirty="0"/>
              <a:t> et al., 2018b). Both of these methods are linear transformations. The transformations can be written as follows: Xˆ s = </a:t>
            </a:r>
            <a:r>
              <a:rPr lang="en-US" sz="1000" dirty="0" err="1"/>
              <a:t>Ws→tXs</a:t>
            </a:r>
            <a:r>
              <a:rPr lang="en-US" sz="1000" dirty="0"/>
              <a:t> (1) where </a:t>
            </a:r>
            <a:r>
              <a:rPr lang="en-US" sz="1000" dirty="0" err="1"/>
              <a:t>Ws→t</a:t>
            </a:r>
            <a:endParaRPr lang="en-US" sz="1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42B5BD-989F-B29C-83F4-896383D64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7FFD-A9DB-45CC-9B87-0767630864A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32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587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67014</TotalTime>
  <Words>1458</Words>
  <Application>Microsoft Office PowerPoint</Application>
  <PresentationFormat>Widescreen</PresentationFormat>
  <Paragraphs>255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Abadi</vt:lpstr>
      <vt:lpstr>Arial</vt:lpstr>
      <vt:lpstr>Arial Black</vt:lpstr>
      <vt:lpstr>Calibri</vt:lpstr>
      <vt:lpstr>Courier New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Exemplo Trecho de Prompt</vt:lpstr>
      <vt:lpstr>Lessons Learned</vt:lpstr>
      <vt:lpstr>Pontos a considerar</vt:lpstr>
      <vt:lpstr>Trabalhos Futuros</vt:lpstr>
      <vt:lpstr>Trabalhos Futuros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gubartz</dc:creator>
  <cp:lastModifiedBy>Gustavo Bartz Guedes</cp:lastModifiedBy>
  <cp:revision>3520</cp:revision>
  <cp:lastPrinted>2014-02-25T17:56:46Z</cp:lastPrinted>
  <dcterms:created xsi:type="dcterms:W3CDTF">2011-12-06T16:21:35Z</dcterms:created>
  <dcterms:modified xsi:type="dcterms:W3CDTF">2023-06-14T18:08:30Z</dcterms:modified>
</cp:coreProperties>
</file>