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9" r:id="rId2"/>
    <p:sldId id="295" r:id="rId3"/>
    <p:sldId id="297" r:id="rId4"/>
    <p:sldId id="300" r:id="rId5"/>
    <p:sldId id="264" r:id="rId6"/>
    <p:sldId id="263" r:id="rId7"/>
    <p:sldId id="256" r:id="rId8"/>
    <p:sldId id="299" r:id="rId9"/>
    <p:sldId id="265" r:id="rId10"/>
    <p:sldId id="266" r:id="rId11"/>
    <p:sldId id="267" r:id="rId12"/>
    <p:sldId id="268" r:id="rId13"/>
    <p:sldId id="282" r:id="rId14"/>
    <p:sldId id="298" r:id="rId15"/>
    <p:sldId id="296" r:id="rId16"/>
    <p:sldId id="301" r:id="rId17"/>
    <p:sldId id="303" r:id="rId18"/>
    <p:sldId id="304" r:id="rId19"/>
    <p:sldId id="305" r:id="rId20"/>
    <p:sldId id="306" r:id="rId21"/>
    <p:sldId id="302" r:id="rId22"/>
  </p:sldIdLst>
  <p:sldSz cx="12192000" cy="6858000"/>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A01932C-233B-449E-9D28-E82FC7151796}">
          <p14:sldIdLst>
            <p14:sldId id="259"/>
            <p14:sldId id="295"/>
            <p14:sldId id="297"/>
            <p14:sldId id="300"/>
            <p14:sldId id="264"/>
            <p14:sldId id="263"/>
            <p14:sldId id="256"/>
            <p14:sldId id="299"/>
            <p14:sldId id="265"/>
            <p14:sldId id="266"/>
            <p14:sldId id="267"/>
            <p14:sldId id="268"/>
            <p14:sldId id="282"/>
            <p14:sldId id="298"/>
            <p14:sldId id="296"/>
            <p14:sldId id="301"/>
            <p14:sldId id="303"/>
            <p14:sldId id="304"/>
            <p14:sldId id="305"/>
            <p14:sldId id="306"/>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4F72C4"/>
    <a:srgbClr val="447210"/>
    <a:srgbClr val="C55A11"/>
    <a:srgbClr val="97C594"/>
    <a:srgbClr val="6AA9DC"/>
    <a:srgbClr val="D0E3EA"/>
    <a:srgbClr val="F27B76"/>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3792" autoAdjust="0"/>
  </p:normalViewPr>
  <p:slideViewPr>
    <p:cSldViewPr>
      <p:cViewPr varScale="1">
        <p:scale>
          <a:sx n="63" d="100"/>
          <a:sy n="63" d="100"/>
        </p:scale>
        <p:origin x="52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74D57-BE85-4E4B-B6CB-BBED5F026FAD}" type="datetimeFigureOut">
              <a:rPr lang="pt-BR" smtClean="0"/>
              <a:t>28/06/2023</a:t>
            </a:fld>
            <a:endParaRPr lang="pt-BR"/>
          </a:p>
        </p:txBody>
      </p:sp>
      <p:sp>
        <p:nvSpPr>
          <p:cNvPr id="4" name="Espaço Reservado para Imagem de Slid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C6E1130-450D-4832-8179-B74A8E6EAF10}" type="slidenum">
              <a:rPr lang="pt-BR" smtClean="0"/>
              <a:t>‹nº›</a:t>
            </a:fld>
            <a:endParaRPr lang="pt-BR"/>
          </a:p>
        </p:txBody>
      </p:sp>
    </p:spTree>
    <p:extLst>
      <p:ext uri="{BB962C8B-B14F-4D97-AF65-F5344CB8AC3E}">
        <p14:creationId xmlns:p14="http://schemas.microsoft.com/office/powerpoint/2010/main" val="4261730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8"/>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r>
              <a:rPr lang="pt-BR"/>
              <a:t>21/12/2020</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102141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r>
              <a:rPr lang="pt-BR"/>
              <a:t>21/12/2020</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157740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r>
              <a:rPr lang="pt-BR"/>
              <a:t>21/12/2020</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88675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1"/>
            <a:ext cx="27432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09600" y="274641"/>
            <a:ext cx="80264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r>
              <a:rPr lang="pt-BR"/>
              <a:t>21/12/2020</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3335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11809312" cy="1143000"/>
          </a:xfrm>
        </p:spPr>
        <p:txBody>
          <a:bodyPr/>
          <a:lstStyle>
            <a:lvl1pPr algn="l">
              <a:defRPr b="1">
                <a:latin typeface="Arial Black" panose="020B0A04020102020204" pitchFamily="34" charset="0"/>
                <a:cs typeface="Aharoni" panose="02010803020104030203" pitchFamily="2" charset="-79"/>
              </a:defRPr>
            </a:lvl1pPr>
          </a:lstStyle>
          <a:p>
            <a:r>
              <a:rPr lang="pt-BR" dirty="0"/>
              <a:t>Clique para editar o título mestre</a:t>
            </a:r>
          </a:p>
        </p:txBody>
      </p:sp>
      <p:sp>
        <p:nvSpPr>
          <p:cNvPr id="3" name="Espaço Reservado para Conteúdo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a:xfrm>
            <a:off x="609600" y="6356353"/>
            <a:ext cx="2844800" cy="365125"/>
          </a:xfrm>
        </p:spPr>
        <p:txBody>
          <a:bodyPr/>
          <a:lstStyle/>
          <a:p>
            <a:r>
              <a:rPr lang="pt-BR"/>
              <a:t>21/12/2020</a:t>
            </a:r>
          </a:p>
        </p:txBody>
      </p:sp>
      <p:sp>
        <p:nvSpPr>
          <p:cNvPr id="6" name="Espaço Reservado para Número de Slide 5"/>
          <p:cNvSpPr>
            <a:spLocks noGrp="1"/>
          </p:cNvSpPr>
          <p:nvPr>
            <p:ph type="sldNum" sz="quarter" idx="12"/>
          </p:nvPr>
        </p:nvSpPr>
        <p:spPr/>
        <p:txBody>
          <a:bodyPr/>
          <a:lstStyle/>
          <a:p>
            <a:fld id="{09547FFD-A9DB-45CC-9B87-0767630864AA}" type="slidenum">
              <a:rPr lang="pt-BR" smtClean="0"/>
              <a:pPr/>
              <a:t>‹nº›</a:t>
            </a:fld>
            <a:r>
              <a:rPr lang="pt-BR" dirty="0"/>
              <a:t>/19</a:t>
            </a:r>
          </a:p>
        </p:txBody>
      </p:sp>
      <p:cxnSp>
        <p:nvCxnSpPr>
          <p:cNvPr id="8" name="Conector reto 7"/>
          <p:cNvCxnSpPr/>
          <p:nvPr userDrawn="1"/>
        </p:nvCxnSpPr>
        <p:spPr>
          <a:xfrm>
            <a:off x="0" y="1498217"/>
            <a:ext cx="118093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Conector reto 17"/>
          <p:cNvCxnSpPr/>
          <p:nvPr userDrawn="1"/>
        </p:nvCxnSpPr>
        <p:spPr>
          <a:xfrm>
            <a:off x="0" y="6309320"/>
            <a:ext cx="11809312"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7" name="CaixaDeTexto 6"/>
          <p:cNvSpPr txBox="1"/>
          <p:nvPr userDrawn="1"/>
        </p:nvSpPr>
        <p:spPr>
          <a:xfrm>
            <a:off x="5606123" y="6356353"/>
            <a:ext cx="979755" cy="461665"/>
          </a:xfrm>
          <a:prstGeom prst="rect">
            <a:avLst/>
          </a:prstGeom>
          <a:noFill/>
        </p:spPr>
        <p:txBody>
          <a:bodyPr wrap="none" rtlCol="0">
            <a:spAutoFit/>
          </a:bodyPr>
          <a:lstStyle/>
          <a:p>
            <a:pPr algn="ctr"/>
            <a:r>
              <a:rPr lang="pt-BR" sz="1200" baseline="0" dirty="0">
                <a:solidFill>
                  <a:srgbClr val="898989"/>
                </a:solidFill>
              </a:rPr>
              <a:t>IA368 - 2023</a:t>
            </a:r>
          </a:p>
          <a:p>
            <a:pPr algn="ctr"/>
            <a:r>
              <a:rPr lang="pt-BR" sz="1200" baseline="0" dirty="0">
                <a:solidFill>
                  <a:srgbClr val="898989"/>
                </a:solidFill>
              </a:rPr>
              <a:t>UNICAMP</a:t>
            </a:r>
          </a:p>
        </p:txBody>
      </p:sp>
    </p:spTree>
    <p:extLst>
      <p:ext uri="{BB962C8B-B14F-4D97-AF65-F5344CB8AC3E}">
        <p14:creationId xmlns:p14="http://schemas.microsoft.com/office/powerpoint/2010/main" val="260047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10972800" cy="1143000"/>
          </a:xfrm>
        </p:spPr>
        <p:txBody>
          <a:bodyPr/>
          <a:lstStyle>
            <a:lvl1pPr algn="l">
              <a:defRPr b="1"/>
            </a:lvl1pPr>
          </a:lstStyle>
          <a:p>
            <a:r>
              <a:rPr lang="pt-BR" dirty="0"/>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cxnSp>
        <p:nvCxnSpPr>
          <p:cNvPr id="8" name="Conector reto 7"/>
          <p:cNvCxnSpPr/>
          <p:nvPr userDrawn="1"/>
        </p:nvCxnSpPr>
        <p:spPr>
          <a:xfrm>
            <a:off x="-48683" y="1498217"/>
            <a:ext cx="11809312"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91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3"/>
            <a:ext cx="103632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r>
              <a:rPr lang="pt-BR"/>
              <a:t>21/12/2020</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97693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10972800" cy="1143000"/>
          </a:xfrm>
        </p:spPr>
        <p:txBody>
          <a:bodyPr/>
          <a:lstStyle>
            <a:lvl1pPr algn="l">
              <a:defRPr b="1"/>
            </a:lvl1pPr>
          </a:lstStyle>
          <a:p>
            <a:r>
              <a:rPr lang="pt-BR" dirty="0"/>
              <a:t>Clique para editar o título mestre</a:t>
            </a:r>
          </a:p>
        </p:txBody>
      </p:sp>
      <p:sp>
        <p:nvSpPr>
          <p:cNvPr id="3" name="Espaço Reservado para Conteúdo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r>
              <a:rPr lang="pt-BR"/>
              <a:t>21/12/2020</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9547FFD-A9DB-45CC-9B87-0767630864AA}" type="slidenum">
              <a:rPr lang="pt-BR" smtClean="0"/>
              <a:t>‹nº›</a:t>
            </a:fld>
            <a:endParaRPr lang="pt-BR"/>
          </a:p>
        </p:txBody>
      </p:sp>
      <p:cxnSp>
        <p:nvCxnSpPr>
          <p:cNvPr id="9" name="Conector reto 8"/>
          <p:cNvCxnSpPr/>
          <p:nvPr userDrawn="1"/>
        </p:nvCxnSpPr>
        <p:spPr>
          <a:xfrm>
            <a:off x="-48683" y="1498217"/>
            <a:ext cx="11809312"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Conector reto 9"/>
          <p:cNvCxnSpPr/>
          <p:nvPr userDrawn="1"/>
        </p:nvCxnSpPr>
        <p:spPr>
          <a:xfrm>
            <a:off x="-48683" y="6309320"/>
            <a:ext cx="11809312"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41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r>
              <a:rPr lang="pt-BR"/>
              <a:t>21/12/2020</a:t>
            </a: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212040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r>
              <a:rPr lang="pt-BR"/>
              <a:t>21/12/2020</a:t>
            </a: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220495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01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3050"/>
            <a:ext cx="4011084"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r>
              <a:rPr lang="pt-BR"/>
              <a:t>21/12/2020</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9547FFD-A9DB-45CC-9B87-0767630864AA}" type="slidenum">
              <a:rPr lang="pt-BR" smtClean="0"/>
              <a:t>‹nº›</a:t>
            </a:fld>
            <a:endParaRPr lang="pt-BR"/>
          </a:p>
        </p:txBody>
      </p:sp>
    </p:spTree>
    <p:extLst>
      <p:ext uri="{BB962C8B-B14F-4D97-AF65-F5344CB8AC3E}">
        <p14:creationId xmlns:p14="http://schemas.microsoft.com/office/powerpoint/2010/main" val="209788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pt-BR"/>
              <a:t>21/12/2020</a:t>
            </a:r>
          </a:p>
        </p:txBody>
      </p:sp>
      <p:sp>
        <p:nvSpPr>
          <p:cNvPr id="5" name="Espaço Reservado para Rodapé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47FFD-A9DB-45CC-9B87-0767630864AA}" type="slidenum">
              <a:rPr lang="pt-BR" smtClean="0"/>
              <a:t>‹nº›</a:t>
            </a:fld>
            <a:endParaRPr lang="pt-BR"/>
          </a:p>
        </p:txBody>
      </p:sp>
    </p:spTree>
    <p:extLst>
      <p:ext uri="{BB962C8B-B14F-4D97-AF65-F5344CB8AC3E}">
        <p14:creationId xmlns:p14="http://schemas.microsoft.com/office/powerpoint/2010/main" val="72934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479376" y="2633575"/>
            <a:ext cx="11089232" cy="20199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800"/>
          </a:p>
        </p:txBody>
      </p:sp>
      <p:sp>
        <p:nvSpPr>
          <p:cNvPr id="4" name="CaixaDeTexto 3"/>
          <p:cNvSpPr txBox="1"/>
          <p:nvPr/>
        </p:nvSpPr>
        <p:spPr>
          <a:xfrm>
            <a:off x="911424" y="2766396"/>
            <a:ext cx="10225136" cy="1754326"/>
          </a:xfrm>
          <a:prstGeom prst="rect">
            <a:avLst/>
          </a:prstGeom>
          <a:noFill/>
        </p:spPr>
        <p:txBody>
          <a:bodyPr wrap="square" rtlCol="0">
            <a:spAutoFit/>
          </a:bodyPr>
          <a:lstStyle/>
          <a:p>
            <a:pPr algn="ctr"/>
            <a:r>
              <a:rPr lang="en-US" sz="3600" b="1" dirty="0">
                <a:latin typeface="Arial Black" panose="020B0A04020102020204" pitchFamily="34" charset="0"/>
                <a:cs typeface="Aharoni" panose="02010803020104030203" pitchFamily="2" charset="-79"/>
              </a:rPr>
              <a:t>A multi-stage pipeline with Large Language Model to automated survey generation</a:t>
            </a:r>
            <a:endParaRPr lang="pt-BR" sz="3600" b="1" dirty="0">
              <a:latin typeface="Arial Black" panose="020B0A04020102020204" pitchFamily="34" charset="0"/>
              <a:cs typeface="Aharoni" panose="02010803020104030203" pitchFamily="2" charset="-79"/>
            </a:endParaRPr>
          </a:p>
        </p:txBody>
      </p:sp>
      <p:pic>
        <p:nvPicPr>
          <p:cNvPr id="7" name="Image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1606"/>
            <a:ext cx="1547664" cy="1737237"/>
          </a:xfrm>
          <a:prstGeom prst="rect">
            <a:avLst/>
          </a:prstGeom>
        </p:spPr>
      </p:pic>
      <p:sp>
        <p:nvSpPr>
          <p:cNvPr id="2" name="CaixaDeTexto 1">
            <a:extLst>
              <a:ext uri="{FF2B5EF4-FFF2-40B4-BE49-F238E27FC236}">
                <a16:creationId xmlns:a16="http://schemas.microsoft.com/office/drawing/2014/main" id="{3A224031-1BBC-DF6C-CF1F-31676D44E69E}"/>
              </a:ext>
            </a:extLst>
          </p:cNvPr>
          <p:cNvSpPr txBox="1"/>
          <p:nvPr/>
        </p:nvSpPr>
        <p:spPr>
          <a:xfrm>
            <a:off x="479376" y="4653545"/>
            <a:ext cx="2949846" cy="707886"/>
          </a:xfrm>
          <a:prstGeom prst="rect">
            <a:avLst/>
          </a:prstGeom>
          <a:noFill/>
        </p:spPr>
        <p:txBody>
          <a:bodyPr wrap="none" rtlCol="0">
            <a:spAutoFit/>
          </a:bodyPr>
          <a:lstStyle/>
          <a:p>
            <a:r>
              <a:rPr lang="pt-BR" sz="2000" dirty="0"/>
              <a:t>Gustavo Bartz Guedes</a:t>
            </a:r>
          </a:p>
          <a:p>
            <a:r>
              <a:rPr lang="pt-BR" sz="2000" dirty="0"/>
              <a:t>Leandro </a:t>
            </a:r>
            <a:r>
              <a:rPr lang="pt-BR" sz="2000" dirty="0" err="1"/>
              <a:t>Carísio</a:t>
            </a:r>
            <a:r>
              <a:rPr lang="pt-BR" sz="2000" dirty="0"/>
              <a:t> Fernandes</a:t>
            </a:r>
          </a:p>
        </p:txBody>
      </p:sp>
    </p:spTree>
    <p:extLst>
      <p:ext uri="{BB962C8B-B14F-4D97-AF65-F5344CB8AC3E}">
        <p14:creationId xmlns:p14="http://schemas.microsoft.com/office/powerpoint/2010/main" val="27864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3" name="Retângulo: Cantos Arredondados 102">
            <a:extLst>
              <a:ext uri="{FF2B5EF4-FFF2-40B4-BE49-F238E27FC236}">
                <a16:creationId xmlns:a16="http://schemas.microsoft.com/office/drawing/2014/main" id="{1EEBD9EA-B7D4-B158-2A49-D97E19536289}"/>
              </a:ext>
            </a:extLst>
          </p:cNvPr>
          <p:cNvSpPr/>
          <p:nvPr/>
        </p:nvSpPr>
        <p:spPr>
          <a:xfrm>
            <a:off x="1021765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cxnSp>
        <p:nvCxnSpPr>
          <p:cNvPr id="112" name="Conector: Angulado 111">
            <a:extLst>
              <a:ext uri="{FF2B5EF4-FFF2-40B4-BE49-F238E27FC236}">
                <a16:creationId xmlns:a16="http://schemas.microsoft.com/office/drawing/2014/main" id="{D04A30B0-973F-2030-4131-BB969403DD2E}"/>
              </a:ext>
            </a:extLst>
          </p:cNvPr>
          <p:cNvCxnSpPr>
            <a:cxnSpLocks/>
            <a:stCxn id="105" idx="3"/>
            <a:endCxn id="103" idx="0"/>
          </p:cNvCxnSpPr>
          <p:nvPr/>
        </p:nvCxnSpPr>
        <p:spPr>
          <a:xfrm>
            <a:off x="6537438" y="328687"/>
            <a:ext cx="4043917" cy="9998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tângulo: Cantos Arredondados 112">
            <a:extLst>
              <a:ext uri="{FF2B5EF4-FFF2-40B4-BE49-F238E27FC236}">
                <a16:creationId xmlns:a16="http://schemas.microsoft.com/office/drawing/2014/main" id="{208436D1-AEAC-9720-9BE1-00D61A760133}"/>
              </a:ext>
            </a:extLst>
          </p:cNvPr>
          <p:cNvSpPr/>
          <p:nvPr/>
        </p:nvSpPr>
        <p:spPr>
          <a:xfrm>
            <a:off x="682473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14" name="Conector: Angulado 113">
            <a:extLst>
              <a:ext uri="{FF2B5EF4-FFF2-40B4-BE49-F238E27FC236}">
                <a16:creationId xmlns:a16="http://schemas.microsoft.com/office/drawing/2014/main" id="{79A8EF81-ACD4-E433-6AE6-B138B36ADFF8}"/>
              </a:ext>
            </a:extLst>
          </p:cNvPr>
          <p:cNvCxnSpPr>
            <a:cxnSpLocks/>
            <a:stCxn id="95" idx="3"/>
            <a:endCxn id="113" idx="0"/>
          </p:cNvCxnSpPr>
          <p:nvPr/>
        </p:nvCxnSpPr>
        <p:spPr>
          <a:xfrm>
            <a:off x="6484539" y="1037830"/>
            <a:ext cx="703896" cy="29068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tângulo: Cantos Arredondados 116">
            <a:extLst>
              <a:ext uri="{FF2B5EF4-FFF2-40B4-BE49-F238E27FC236}">
                <a16:creationId xmlns:a16="http://schemas.microsoft.com/office/drawing/2014/main" id="{9991DF32-14C8-E68C-81D3-A1915A731942}"/>
              </a:ext>
            </a:extLst>
          </p:cNvPr>
          <p:cNvSpPr/>
          <p:nvPr/>
        </p:nvSpPr>
        <p:spPr>
          <a:xfrm>
            <a:off x="852119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24" name="CaixaDeTexto 123">
            <a:extLst>
              <a:ext uri="{FF2B5EF4-FFF2-40B4-BE49-F238E27FC236}">
                <a16:creationId xmlns:a16="http://schemas.microsoft.com/office/drawing/2014/main" id="{788B28CF-0F74-A17D-005E-43277162C905}"/>
              </a:ext>
            </a:extLst>
          </p:cNvPr>
          <p:cNvSpPr txBox="1"/>
          <p:nvPr/>
        </p:nvSpPr>
        <p:spPr>
          <a:xfrm>
            <a:off x="6704970" y="1940698"/>
            <a:ext cx="968535" cy="369332"/>
          </a:xfrm>
          <a:prstGeom prst="rect">
            <a:avLst/>
          </a:prstGeom>
          <a:noFill/>
        </p:spPr>
        <p:txBody>
          <a:bodyPr wrap="none" rtlCol="0">
            <a:spAutoFit/>
          </a:bodyPr>
          <a:lstStyle/>
          <a:p>
            <a:r>
              <a:rPr lang="pt-BR" dirty="0" err="1"/>
              <a:t>Tópico</a:t>
            </a:r>
            <a:r>
              <a:rPr lang="pt-BR" baseline="-25000" dirty="0" err="1"/>
              <a:t>Gn</a:t>
            </a:r>
            <a:endParaRPr lang="pt-BR" baseline="-25000" dirty="0"/>
          </a:p>
        </p:txBody>
      </p:sp>
      <p:sp>
        <p:nvSpPr>
          <p:cNvPr id="125" name="CaixaDeTexto 124">
            <a:extLst>
              <a:ext uri="{FF2B5EF4-FFF2-40B4-BE49-F238E27FC236}">
                <a16:creationId xmlns:a16="http://schemas.microsoft.com/office/drawing/2014/main" id="{756EC513-AED2-8010-E71E-08F793764893}"/>
              </a:ext>
            </a:extLst>
          </p:cNvPr>
          <p:cNvSpPr txBox="1"/>
          <p:nvPr/>
        </p:nvSpPr>
        <p:spPr>
          <a:xfrm>
            <a:off x="8401430" y="1929047"/>
            <a:ext cx="966931" cy="369332"/>
          </a:xfrm>
          <a:prstGeom prst="rect">
            <a:avLst/>
          </a:prstGeom>
          <a:noFill/>
        </p:spPr>
        <p:txBody>
          <a:bodyPr wrap="none" rtlCol="0">
            <a:spAutoFit/>
          </a:bodyPr>
          <a:lstStyle/>
          <a:p>
            <a:r>
              <a:rPr lang="pt-BR" dirty="0"/>
              <a:t>Tópico</a:t>
            </a:r>
            <a:r>
              <a:rPr lang="pt-BR" baseline="-25000" dirty="0"/>
              <a:t>G2</a:t>
            </a:r>
          </a:p>
        </p:txBody>
      </p:sp>
      <p:sp>
        <p:nvSpPr>
          <p:cNvPr id="126" name="CaixaDeTexto 125">
            <a:extLst>
              <a:ext uri="{FF2B5EF4-FFF2-40B4-BE49-F238E27FC236}">
                <a16:creationId xmlns:a16="http://schemas.microsoft.com/office/drawing/2014/main" id="{45404BFB-65A1-8169-B325-2EBC1F7F9ED5}"/>
              </a:ext>
            </a:extLst>
          </p:cNvPr>
          <p:cNvSpPr txBox="1"/>
          <p:nvPr/>
        </p:nvSpPr>
        <p:spPr>
          <a:xfrm>
            <a:off x="10097088" y="1940698"/>
            <a:ext cx="966931" cy="369332"/>
          </a:xfrm>
          <a:prstGeom prst="rect">
            <a:avLst/>
          </a:prstGeom>
          <a:noFill/>
        </p:spPr>
        <p:txBody>
          <a:bodyPr wrap="none" rtlCol="0">
            <a:spAutoFit/>
          </a:bodyPr>
          <a:lstStyle/>
          <a:p>
            <a:r>
              <a:rPr lang="pt-BR" dirty="0"/>
              <a:t>Tópico</a:t>
            </a:r>
            <a:r>
              <a:rPr lang="pt-BR" baseline="-25000" dirty="0"/>
              <a:t>G1</a:t>
            </a:r>
          </a:p>
        </p:txBody>
      </p:sp>
      <p:sp>
        <p:nvSpPr>
          <p:cNvPr id="1103" name="Fluxograma: Disco Magnético 1102">
            <a:extLst>
              <a:ext uri="{FF2B5EF4-FFF2-40B4-BE49-F238E27FC236}">
                <a16:creationId xmlns:a16="http://schemas.microsoft.com/office/drawing/2014/main" id="{38425FAB-F51B-8FF5-5146-099BDDBAC019}"/>
              </a:ext>
            </a:extLst>
          </p:cNvPr>
          <p:cNvSpPr/>
          <p:nvPr/>
        </p:nvSpPr>
        <p:spPr>
          <a:xfrm>
            <a:off x="6509835" y="3184411"/>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a:t>
            </a:r>
            <a:r>
              <a:rPr lang="pt-BR" dirty="0" err="1">
                <a:solidFill>
                  <a:schemeClr val="tx1"/>
                </a:solidFill>
              </a:rPr>
              <a:t>G</a:t>
            </a:r>
            <a:r>
              <a:rPr lang="pt-BR" baseline="-25000" dirty="0" err="1">
                <a:solidFill>
                  <a:schemeClr val="tx1"/>
                </a:solidFill>
              </a:rPr>
              <a:t>n</a:t>
            </a:r>
            <a:endParaRPr lang="pt-BR" baseline="-25000" dirty="0">
              <a:solidFill>
                <a:schemeClr val="tx1"/>
              </a:solidFill>
            </a:endParaRPr>
          </a:p>
        </p:txBody>
      </p:sp>
      <p:sp>
        <p:nvSpPr>
          <p:cNvPr id="1104" name="Fluxograma: Disco Magnético 1103">
            <a:extLst>
              <a:ext uri="{FF2B5EF4-FFF2-40B4-BE49-F238E27FC236}">
                <a16:creationId xmlns:a16="http://schemas.microsoft.com/office/drawing/2014/main" id="{10D52157-E8F3-5C0F-6302-6B0D6328219C}"/>
              </a:ext>
            </a:extLst>
          </p:cNvPr>
          <p:cNvSpPr/>
          <p:nvPr/>
        </p:nvSpPr>
        <p:spPr>
          <a:xfrm>
            <a:off x="8206295" y="3175175"/>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2</a:t>
            </a:r>
          </a:p>
        </p:txBody>
      </p:sp>
      <p:sp>
        <p:nvSpPr>
          <p:cNvPr id="1105" name="Fluxograma: Disco Magnético 1104">
            <a:extLst>
              <a:ext uri="{FF2B5EF4-FFF2-40B4-BE49-F238E27FC236}">
                <a16:creationId xmlns:a16="http://schemas.microsoft.com/office/drawing/2014/main" id="{F39964D1-5DB9-5888-43FD-336B098F796A}"/>
              </a:ext>
            </a:extLst>
          </p:cNvPr>
          <p:cNvSpPr/>
          <p:nvPr/>
        </p:nvSpPr>
        <p:spPr>
          <a:xfrm>
            <a:off x="9902006" y="3215844"/>
            <a:ext cx="1358698" cy="599141"/>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1</a:t>
            </a:r>
          </a:p>
        </p:txBody>
      </p:sp>
      <p:cxnSp>
        <p:nvCxnSpPr>
          <p:cNvPr id="1173" name="Conector: Angulado 1172">
            <a:extLst>
              <a:ext uri="{FF2B5EF4-FFF2-40B4-BE49-F238E27FC236}">
                <a16:creationId xmlns:a16="http://schemas.microsoft.com/office/drawing/2014/main" id="{8B394622-3643-B950-344E-CA6ED85440DD}"/>
              </a:ext>
            </a:extLst>
          </p:cNvPr>
          <p:cNvCxnSpPr>
            <a:cxnSpLocks/>
            <a:stCxn id="106" idx="3"/>
            <a:endCxn id="117" idx="0"/>
          </p:cNvCxnSpPr>
          <p:nvPr/>
        </p:nvCxnSpPr>
        <p:spPr>
          <a:xfrm>
            <a:off x="6537438" y="683259"/>
            <a:ext cx="2347457" cy="6452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7" name="Retângulo: Cantos Arredondados 1176">
            <a:extLst>
              <a:ext uri="{FF2B5EF4-FFF2-40B4-BE49-F238E27FC236}">
                <a16:creationId xmlns:a16="http://schemas.microsoft.com/office/drawing/2014/main" id="{F8D04793-F141-AA23-5872-015B75B3920D}"/>
              </a:ext>
            </a:extLst>
          </p:cNvPr>
          <p:cNvSpPr/>
          <p:nvPr/>
        </p:nvSpPr>
        <p:spPr>
          <a:xfrm>
            <a:off x="693643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T1</a:t>
            </a:r>
          </a:p>
        </p:txBody>
      </p:sp>
      <p:sp>
        <p:nvSpPr>
          <p:cNvPr id="1180" name="Retângulo: Cantos Arredondados 1179">
            <a:extLst>
              <a:ext uri="{FF2B5EF4-FFF2-40B4-BE49-F238E27FC236}">
                <a16:creationId xmlns:a16="http://schemas.microsoft.com/office/drawing/2014/main" id="{44C55347-D695-7C93-1338-E4B1C0385AF7}"/>
              </a:ext>
            </a:extLst>
          </p:cNvPr>
          <p:cNvSpPr/>
          <p:nvPr/>
        </p:nvSpPr>
        <p:spPr>
          <a:xfrm>
            <a:off x="863289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T2</a:t>
            </a:r>
          </a:p>
        </p:txBody>
      </p:sp>
      <p:sp>
        <p:nvSpPr>
          <p:cNvPr id="1181" name="Retângulo: Cantos Arredondados 1180">
            <a:extLst>
              <a:ext uri="{FF2B5EF4-FFF2-40B4-BE49-F238E27FC236}">
                <a16:creationId xmlns:a16="http://schemas.microsoft.com/office/drawing/2014/main" id="{E8511D0D-BB43-ADFA-EC17-C62B6C57D7C5}"/>
              </a:ext>
            </a:extLst>
          </p:cNvPr>
          <p:cNvSpPr/>
          <p:nvPr/>
        </p:nvSpPr>
        <p:spPr>
          <a:xfrm>
            <a:off x="1032935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q</a:t>
            </a:r>
            <a:r>
              <a:rPr lang="pt-BR" i="1" baseline="-25000" dirty="0" err="1"/>
              <a:t>Tn</a:t>
            </a:r>
            <a:endParaRPr lang="pt-BR" i="1" baseline="-25000" dirty="0"/>
          </a:p>
        </p:txBody>
      </p:sp>
      <p:cxnSp>
        <p:nvCxnSpPr>
          <p:cNvPr id="1189" name="Conector de Seta Reta 1188">
            <a:extLst>
              <a:ext uri="{FF2B5EF4-FFF2-40B4-BE49-F238E27FC236}">
                <a16:creationId xmlns:a16="http://schemas.microsoft.com/office/drawing/2014/main" id="{E5039618-86B3-D410-CCC3-9BACF9F00509}"/>
              </a:ext>
            </a:extLst>
          </p:cNvPr>
          <p:cNvCxnSpPr>
            <a:cxnSpLocks/>
          </p:cNvCxnSpPr>
          <p:nvPr/>
        </p:nvCxnSpPr>
        <p:spPr>
          <a:xfrm>
            <a:off x="718843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2" name="Conector de Seta Reta 1191">
            <a:extLst>
              <a:ext uri="{FF2B5EF4-FFF2-40B4-BE49-F238E27FC236}">
                <a16:creationId xmlns:a16="http://schemas.microsoft.com/office/drawing/2014/main" id="{B727164C-C449-EE9E-00A9-B4BEB779BF0B}"/>
              </a:ext>
            </a:extLst>
          </p:cNvPr>
          <p:cNvCxnSpPr>
            <a:cxnSpLocks/>
          </p:cNvCxnSpPr>
          <p:nvPr/>
        </p:nvCxnSpPr>
        <p:spPr>
          <a:xfrm>
            <a:off x="8884895" y="1733464"/>
            <a:ext cx="1" cy="195583"/>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5" name="Conector de Seta Reta 1194">
            <a:extLst>
              <a:ext uri="{FF2B5EF4-FFF2-40B4-BE49-F238E27FC236}">
                <a16:creationId xmlns:a16="http://schemas.microsoft.com/office/drawing/2014/main" id="{3C9D319E-A684-662B-9E5E-CDD63A3C9140}"/>
              </a:ext>
            </a:extLst>
          </p:cNvPr>
          <p:cNvCxnSpPr>
            <a:cxnSpLocks/>
          </p:cNvCxnSpPr>
          <p:nvPr/>
        </p:nvCxnSpPr>
        <p:spPr>
          <a:xfrm>
            <a:off x="1058135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04" name="Conector de Seta Reta 1203">
            <a:extLst>
              <a:ext uri="{FF2B5EF4-FFF2-40B4-BE49-F238E27FC236}">
                <a16:creationId xmlns:a16="http://schemas.microsoft.com/office/drawing/2014/main" id="{EBB27FB5-3931-0D9A-02E3-2984FC3A96AC}"/>
              </a:ext>
            </a:extLst>
          </p:cNvPr>
          <p:cNvCxnSpPr>
            <a:cxnSpLocks/>
          </p:cNvCxnSpPr>
          <p:nvPr/>
        </p:nvCxnSpPr>
        <p:spPr>
          <a:xfrm flipH="1">
            <a:off x="1058135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1" name="Conector de Seta Reta 1340">
            <a:extLst>
              <a:ext uri="{FF2B5EF4-FFF2-40B4-BE49-F238E27FC236}">
                <a16:creationId xmlns:a16="http://schemas.microsoft.com/office/drawing/2014/main" id="{B29179FC-507D-C23A-C74F-8D11174AFD25}"/>
              </a:ext>
            </a:extLst>
          </p:cNvPr>
          <p:cNvCxnSpPr>
            <a:cxnSpLocks/>
          </p:cNvCxnSpPr>
          <p:nvPr/>
        </p:nvCxnSpPr>
        <p:spPr>
          <a:xfrm flipH="1">
            <a:off x="8884895" y="2298379"/>
            <a:ext cx="1" cy="25450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4" name="Conector de Seta Reta 1343">
            <a:extLst>
              <a:ext uri="{FF2B5EF4-FFF2-40B4-BE49-F238E27FC236}">
                <a16:creationId xmlns:a16="http://schemas.microsoft.com/office/drawing/2014/main" id="{66606036-665F-A33B-A9F9-F2EBFECE1A19}"/>
              </a:ext>
            </a:extLst>
          </p:cNvPr>
          <p:cNvCxnSpPr>
            <a:cxnSpLocks/>
          </p:cNvCxnSpPr>
          <p:nvPr/>
        </p:nvCxnSpPr>
        <p:spPr>
          <a:xfrm flipH="1">
            <a:off x="718843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8" name="Conector de Seta Reta 1347">
            <a:extLst>
              <a:ext uri="{FF2B5EF4-FFF2-40B4-BE49-F238E27FC236}">
                <a16:creationId xmlns:a16="http://schemas.microsoft.com/office/drawing/2014/main" id="{0382674B-6BC1-C724-39C3-1EA5E7D60B7D}"/>
              </a:ext>
            </a:extLst>
          </p:cNvPr>
          <p:cNvCxnSpPr>
            <a:cxnSpLocks/>
          </p:cNvCxnSpPr>
          <p:nvPr/>
        </p:nvCxnSpPr>
        <p:spPr>
          <a:xfrm>
            <a:off x="7188435" y="294156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1" name="Conector de Seta Reta 1350">
            <a:extLst>
              <a:ext uri="{FF2B5EF4-FFF2-40B4-BE49-F238E27FC236}">
                <a16:creationId xmlns:a16="http://schemas.microsoft.com/office/drawing/2014/main" id="{0659B432-8369-1EEA-C243-E0648D93623F}"/>
              </a:ext>
            </a:extLst>
          </p:cNvPr>
          <p:cNvCxnSpPr>
            <a:cxnSpLocks/>
          </p:cNvCxnSpPr>
          <p:nvPr/>
        </p:nvCxnSpPr>
        <p:spPr>
          <a:xfrm>
            <a:off x="8884895" y="2941560"/>
            <a:ext cx="0" cy="23361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4" name="Conector de Seta Reta 1353">
            <a:extLst>
              <a:ext uri="{FF2B5EF4-FFF2-40B4-BE49-F238E27FC236}">
                <a16:creationId xmlns:a16="http://schemas.microsoft.com/office/drawing/2014/main" id="{5D14C147-4BFF-A68F-AD0E-F359D27C9E0C}"/>
              </a:ext>
            </a:extLst>
          </p:cNvPr>
          <p:cNvCxnSpPr>
            <a:cxnSpLocks/>
          </p:cNvCxnSpPr>
          <p:nvPr/>
        </p:nvCxnSpPr>
        <p:spPr>
          <a:xfrm>
            <a:off x="10581355" y="2941560"/>
            <a:ext cx="0" cy="27428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57" name="CaixaDeTexto 1356">
            <a:extLst>
              <a:ext uri="{FF2B5EF4-FFF2-40B4-BE49-F238E27FC236}">
                <a16:creationId xmlns:a16="http://schemas.microsoft.com/office/drawing/2014/main" id="{50278869-9A65-F472-C223-F9456C5B3C43}"/>
              </a:ext>
            </a:extLst>
          </p:cNvPr>
          <p:cNvSpPr txBox="1"/>
          <p:nvPr/>
        </p:nvSpPr>
        <p:spPr>
          <a:xfrm>
            <a:off x="6467180" y="4003773"/>
            <a:ext cx="1442511" cy="369332"/>
          </a:xfrm>
          <a:prstGeom prst="rect">
            <a:avLst/>
          </a:prstGeom>
          <a:noFill/>
        </p:spPr>
        <p:txBody>
          <a:bodyPr wrap="none" rtlCol="0">
            <a:spAutoFit/>
          </a:bodyPr>
          <a:lstStyle/>
          <a:p>
            <a:r>
              <a:rPr lang="pt-BR" dirty="0" err="1"/>
              <a:t>Chunks</a:t>
            </a:r>
            <a:r>
              <a:rPr lang="pt-BR" dirty="0"/>
              <a:t> 1...20</a:t>
            </a:r>
          </a:p>
        </p:txBody>
      </p:sp>
      <p:sp>
        <p:nvSpPr>
          <p:cNvPr id="1358" name="CaixaDeTexto 1357">
            <a:extLst>
              <a:ext uri="{FF2B5EF4-FFF2-40B4-BE49-F238E27FC236}">
                <a16:creationId xmlns:a16="http://schemas.microsoft.com/office/drawing/2014/main" id="{0C9A53A2-D1A4-7410-403B-A030CB6880E7}"/>
              </a:ext>
            </a:extLst>
          </p:cNvPr>
          <p:cNvSpPr txBox="1"/>
          <p:nvPr/>
        </p:nvSpPr>
        <p:spPr>
          <a:xfrm>
            <a:off x="8163640" y="4003773"/>
            <a:ext cx="1442511" cy="369332"/>
          </a:xfrm>
          <a:prstGeom prst="rect">
            <a:avLst/>
          </a:prstGeom>
          <a:noFill/>
        </p:spPr>
        <p:txBody>
          <a:bodyPr wrap="none" rtlCol="0">
            <a:spAutoFit/>
          </a:bodyPr>
          <a:lstStyle/>
          <a:p>
            <a:r>
              <a:rPr lang="pt-BR" dirty="0" err="1"/>
              <a:t>Chunks</a:t>
            </a:r>
            <a:r>
              <a:rPr lang="pt-BR" dirty="0"/>
              <a:t> 1...20</a:t>
            </a:r>
          </a:p>
        </p:txBody>
      </p:sp>
      <p:sp>
        <p:nvSpPr>
          <p:cNvPr id="1359" name="CaixaDeTexto 1358">
            <a:extLst>
              <a:ext uri="{FF2B5EF4-FFF2-40B4-BE49-F238E27FC236}">
                <a16:creationId xmlns:a16="http://schemas.microsoft.com/office/drawing/2014/main" id="{9D0DFF20-033F-643F-37A9-CCBD7E20E570}"/>
              </a:ext>
            </a:extLst>
          </p:cNvPr>
          <p:cNvSpPr txBox="1"/>
          <p:nvPr/>
        </p:nvSpPr>
        <p:spPr>
          <a:xfrm>
            <a:off x="9860100" y="4003773"/>
            <a:ext cx="1442511" cy="369332"/>
          </a:xfrm>
          <a:prstGeom prst="rect">
            <a:avLst/>
          </a:prstGeom>
          <a:noFill/>
        </p:spPr>
        <p:txBody>
          <a:bodyPr wrap="none" rtlCol="0">
            <a:spAutoFit/>
          </a:bodyPr>
          <a:lstStyle/>
          <a:p>
            <a:r>
              <a:rPr lang="pt-BR" dirty="0" err="1"/>
              <a:t>Chunks</a:t>
            </a:r>
            <a:r>
              <a:rPr lang="pt-BR" dirty="0"/>
              <a:t> 1...20</a:t>
            </a:r>
          </a:p>
        </p:txBody>
      </p:sp>
      <p:cxnSp>
        <p:nvCxnSpPr>
          <p:cNvPr id="1360" name="Conector de Seta Reta 1359">
            <a:extLst>
              <a:ext uri="{FF2B5EF4-FFF2-40B4-BE49-F238E27FC236}">
                <a16:creationId xmlns:a16="http://schemas.microsoft.com/office/drawing/2014/main" id="{CF6D57D9-C109-2CA1-CBBE-60AEB169B1A6}"/>
              </a:ext>
            </a:extLst>
          </p:cNvPr>
          <p:cNvCxnSpPr>
            <a:cxnSpLocks/>
          </p:cNvCxnSpPr>
          <p:nvPr/>
        </p:nvCxnSpPr>
        <p:spPr>
          <a:xfrm>
            <a:off x="7188435" y="3782011"/>
            <a:ext cx="1" cy="22176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3" name="Conector de Seta Reta 1362">
            <a:extLst>
              <a:ext uri="{FF2B5EF4-FFF2-40B4-BE49-F238E27FC236}">
                <a16:creationId xmlns:a16="http://schemas.microsoft.com/office/drawing/2014/main" id="{DA42BEC0-33BF-A5E8-E156-670BAA7E595A}"/>
              </a:ext>
            </a:extLst>
          </p:cNvPr>
          <p:cNvCxnSpPr>
            <a:cxnSpLocks/>
          </p:cNvCxnSpPr>
          <p:nvPr/>
        </p:nvCxnSpPr>
        <p:spPr>
          <a:xfrm>
            <a:off x="8884895" y="3772775"/>
            <a:ext cx="1" cy="23099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6" name="Conector de Seta Reta 1365">
            <a:extLst>
              <a:ext uri="{FF2B5EF4-FFF2-40B4-BE49-F238E27FC236}">
                <a16:creationId xmlns:a16="http://schemas.microsoft.com/office/drawing/2014/main" id="{E8B4A657-7C06-6B6D-D872-5ECA779DAAB9}"/>
              </a:ext>
            </a:extLst>
          </p:cNvPr>
          <p:cNvCxnSpPr>
            <a:cxnSpLocks/>
          </p:cNvCxnSpPr>
          <p:nvPr/>
        </p:nvCxnSpPr>
        <p:spPr>
          <a:xfrm>
            <a:off x="10581355" y="3814985"/>
            <a:ext cx="1" cy="18878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478C0329-5808-83EB-D225-3040C1C6A5CD}"/>
              </a:ext>
            </a:extLst>
          </p:cNvPr>
          <p:cNvSpPr txBox="1"/>
          <p:nvPr/>
        </p:nvSpPr>
        <p:spPr>
          <a:xfrm>
            <a:off x="-1" y="3175175"/>
            <a:ext cx="5529125" cy="1754326"/>
          </a:xfrm>
          <a:prstGeom prst="rect">
            <a:avLst/>
          </a:prstGeom>
          <a:noFill/>
        </p:spPr>
        <p:txBody>
          <a:bodyPr wrap="square" rtlCol="0">
            <a:spAutoFit/>
          </a:bodyPr>
          <a:lstStyle/>
          <a:p>
            <a:pPr algn="ctr"/>
            <a:r>
              <a:rPr lang="pt-BR" b="1" u="sng" dirty="0"/>
              <a:t>5. Consulta aos Vector </a:t>
            </a:r>
            <a:r>
              <a:rPr lang="pt-BR" b="1" u="sng" dirty="0" err="1"/>
              <a:t>DBs</a:t>
            </a:r>
            <a:endParaRPr lang="pt-BR" b="1" u="sng" dirty="0"/>
          </a:p>
          <a:p>
            <a:pPr algn="just"/>
            <a:endParaRPr lang="pt-BR" b="1" u="sng" dirty="0"/>
          </a:p>
          <a:p>
            <a:pPr marL="342900" indent="-342900" algn="just">
              <a:buFont typeface="+mj-lt"/>
              <a:buAutoNum type="arabicPeriod"/>
            </a:pPr>
            <a:r>
              <a:rPr lang="pt-BR" dirty="0"/>
              <a:t>Cada tópico como uma </a:t>
            </a:r>
            <a:r>
              <a:rPr lang="pt-BR" i="1" dirty="0"/>
              <a:t>query </a:t>
            </a:r>
            <a:r>
              <a:rPr lang="pt-BR" dirty="0"/>
              <a:t>ao </a:t>
            </a:r>
            <a:r>
              <a:rPr lang="pt-BR" dirty="0" err="1"/>
              <a:t>VectorDB</a:t>
            </a:r>
            <a:r>
              <a:rPr lang="pt-BR" dirty="0"/>
              <a:t> referente ao respectivo grupo;</a:t>
            </a:r>
          </a:p>
          <a:p>
            <a:pPr marL="342900" indent="-342900" algn="just">
              <a:buFont typeface="+mj-lt"/>
              <a:buAutoNum type="arabicPeriod"/>
            </a:pPr>
            <a:r>
              <a:rPr lang="pt-BR" dirty="0" err="1"/>
              <a:t>LangChain</a:t>
            </a:r>
            <a:endParaRPr lang="pt-BR" dirty="0"/>
          </a:p>
          <a:p>
            <a:pPr marL="800100" lvl="1" indent="-342900" algn="just">
              <a:buFont typeface="Arial" panose="020B0604020202020204" pitchFamily="34" charset="0"/>
              <a:buChar char="•"/>
            </a:pPr>
            <a:r>
              <a:rPr lang="en-US" i="1" dirty="0" err="1"/>
              <a:t>similarity_search</a:t>
            </a:r>
            <a:r>
              <a:rPr lang="en-US" dirty="0"/>
              <a:t> (k=20)</a:t>
            </a:r>
            <a:endParaRPr lang="pt-BR" dirty="0"/>
          </a:p>
        </p:txBody>
      </p:sp>
    </p:spTree>
    <p:extLst>
      <p:ext uri="{BB962C8B-B14F-4D97-AF65-F5344CB8AC3E}">
        <p14:creationId xmlns:p14="http://schemas.microsoft.com/office/powerpoint/2010/main" val="234724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2"/>
                                        </p:tgtEl>
                                        <p:attrNameLst>
                                          <p:attrName>style.opacity</p:attrName>
                                        </p:attrNameLst>
                                      </p:cBhvr>
                                      <p:to>
                                        <p:strVal val="0.5"/>
                                      </p:to>
                                    </p:set>
                                    <p:animEffect filter="image" prLst="opacity: 0.5">
                                      <p:cBhvr rctx="IE">
                                        <p:cTn id="28" dur="indefinite"/>
                                        <p:tgtEl>
                                          <p:spTgt spid="22"/>
                                        </p:tgtEl>
                                      </p:cBhvr>
                                    </p:animEffect>
                                  </p:childTnLst>
                                </p:cTn>
                              </p:par>
                              <p:par>
                                <p:cTn id="29" presetID="9" presetClass="emph" presetSubtype="0" grpId="0" nodeType="withEffect">
                                  <p:stCondLst>
                                    <p:cond delay="0"/>
                                  </p:stCondLst>
                                  <p:childTnLst>
                                    <p:set>
                                      <p:cBhvr>
                                        <p:cTn id="30" dur="indefinite"/>
                                        <p:tgtEl>
                                          <p:spTgt spid="23"/>
                                        </p:tgtEl>
                                        <p:attrNameLst>
                                          <p:attrName>style.opacity</p:attrName>
                                        </p:attrNameLst>
                                      </p:cBhvr>
                                      <p:to>
                                        <p:strVal val="0.5"/>
                                      </p:to>
                                    </p:set>
                                    <p:animEffect filter="image" prLst="opacity: 0.5">
                                      <p:cBhvr rctx="IE">
                                        <p:cTn id="31" dur="indefinite"/>
                                        <p:tgtEl>
                                          <p:spTgt spid="23"/>
                                        </p:tgtEl>
                                      </p:cBhvr>
                                    </p:animEffect>
                                  </p:childTnLst>
                                </p:cTn>
                              </p:par>
                              <p:par>
                                <p:cTn id="32" presetID="9" presetClass="emph" presetSubtype="0" grpId="0" nodeType="withEffect">
                                  <p:stCondLst>
                                    <p:cond delay="0"/>
                                  </p:stCondLst>
                                  <p:childTnLst>
                                    <p:set>
                                      <p:cBhvr>
                                        <p:cTn id="33" dur="indefinite"/>
                                        <p:tgtEl>
                                          <p:spTgt spid="86"/>
                                        </p:tgtEl>
                                        <p:attrNameLst>
                                          <p:attrName>style.opacity</p:attrName>
                                        </p:attrNameLst>
                                      </p:cBhvr>
                                      <p:to>
                                        <p:strVal val="0.5"/>
                                      </p:to>
                                    </p:set>
                                    <p:animEffect filter="image" prLst="opacity: 0.5">
                                      <p:cBhvr rctx="IE">
                                        <p:cTn id="34" dur="indefinite"/>
                                        <p:tgtEl>
                                          <p:spTgt spid="86"/>
                                        </p:tgtEl>
                                      </p:cBhvr>
                                    </p:animEffect>
                                  </p:childTnLst>
                                </p:cTn>
                              </p:par>
                              <p:par>
                                <p:cTn id="35" presetID="9" presetClass="emph" presetSubtype="0" nodeType="withEffect">
                                  <p:stCondLst>
                                    <p:cond delay="0"/>
                                  </p:stCondLst>
                                  <p:childTnLst>
                                    <p:set>
                                      <p:cBhvr>
                                        <p:cTn id="36" dur="indefinite"/>
                                        <p:tgtEl>
                                          <p:spTgt spid="87"/>
                                        </p:tgtEl>
                                        <p:attrNameLst>
                                          <p:attrName>style.opacity</p:attrName>
                                        </p:attrNameLst>
                                      </p:cBhvr>
                                      <p:to>
                                        <p:strVal val="0.5"/>
                                      </p:to>
                                    </p:set>
                                    <p:animEffect filter="image" prLst="opacity: 0.5">
                                      <p:cBhvr rctx="IE">
                                        <p:cTn id="37" dur="indefinite"/>
                                        <p:tgtEl>
                                          <p:spTgt spid="87"/>
                                        </p:tgtEl>
                                      </p:cBhvr>
                                    </p:animEffect>
                                  </p:childTnLst>
                                </p:cTn>
                              </p:par>
                              <p:par>
                                <p:cTn id="38" presetID="9" presetClass="emph" presetSubtype="0" nodeType="withEffect">
                                  <p:stCondLst>
                                    <p:cond delay="0"/>
                                  </p:stCondLst>
                                  <p:childTnLst>
                                    <p:set>
                                      <p:cBhvr>
                                        <p:cTn id="39" dur="indefinite"/>
                                        <p:tgtEl>
                                          <p:spTgt spid="99"/>
                                        </p:tgtEl>
                                        <p:attrNameLst>
                                          <p:attrName>style.opacity</p:attrName>
                                        </p:attrNameLst>
                                      </p:cBhvr>
                                      <p:to>
                                        <p:strVal val="0.5"/>
                                      </p:to>
                                    </p:set>
                                    <p:animEffect filter="image" prLst="opacity: 0.5">
                                      <p:cBhvr rctx="IE">
                                        <p:cTn id="40" dur="indefinite"/>
                                        <p:tgtEl>
                                          <p:spTgt spid="99"/>
                                        </p:tgtEl>
                                      </p:cBhvr>
                                    </p:animEffect>
                                  </p:childTnLst>
                                </p:cTn>
                              </p:par>
                              <p:par>
                                <p:cTn id="41" presetID="9" presetClass="emph" presetSubtype="0" grpId="0" nodeType="withEffect">
                                  <p:stCondLst>
                                    <p:cond delay="0"/>
                                  </p:stCondLst>
                                  <p:childTnLst>
                                    <p:set>
                                      <p:cBhvr>
                                        <p:cTn id="42" dur="indefinite"/>
                                        <p:tgtEl>
                                          <p:spTgt spid="103"/>
                                        </p:tgtEl>
                                        <p:attrNameLst>
                                          <p:attrName>style.opacity</p:attrName>
                                        </p:attrNameLst>
                                      </p:cBhvr>
                                      <p:to>
                                        <p:strVal val="0.5"/>
                                      </p:to>
                                    </p:set>
                                    <p:animEffect filter="image" prLst="opacity: 0.5">
                                      <p:cBhvr rctx="IE">
                                        <p:cTn id="43" dur="indefinite"/>
                                        <p:tgtEl>
                                          <p:spTgt spid="103"/>
                                        </p:tgtEl>
                                      </p:cBhvr>
                                    </p:animEffect>
                                  </p:childTnLst>
                                </p:cTn>
                              </p:par>
                              <p:par>
                                <p:cTn id="44" presetID="9" presetClass="emph" presetSubtype="0" nodeType="withEffect">
                                  <p:stCondLst>
                                    <p:cond delay="0"/>
                                  </p:stCondLst>
                                  <p:childTnLst>
                                    <p:set>
                                      <p:cBhvr>
                                        <p:cTn id="45" dur="indefinite"/>
                                        <p:tgtEl>
                                          <p:spTgt spid="108"/>
                                        </p:tgtEl>
                                        <p:attrNameLst>
                                          <p:attrName>style.opacity</p:attrName>
                                        </p:attrNameLst>
                                      </p:cBhvr>
                                      <p:to>
                                        <p:strVal val="0.5"/>
                                      </p:to>
                                    </p:set>
                                    <p:animEffect filter="image" prLst="opacity: 0.5">
                                      <p:cBhvr rctx="IE">
                                        <p:cTn id="46" dur="indefinite"/>
                                        <p:tgtEl>
                                          <p:spTgt spid="108"/>
                                        </p:tgtEl>
                                      </p:cBhvr>
                                    </p:animEffect>
                                  </p:childTnLst>
                                </p:cTn>
                              </p:par>
                              <p:par>
                                <p:cTn id="47" presetID="9" presetClass="emph" presetSubtype="0" nodeType="withEffect">
                                  <p:stCondLst>
                                    <p:cond delay="0"/>
                                  </p:stCondLst>
                                  <p:childTnLst>
                                    <p:set>
                                      <p:cBhvr>
                                        <p:cTn id="48" dur="indefinite"/>
                                        <p:tgtEl>
                                          <p:spTgt spid="112"/>
                                        </p:tgtEl>
                                        <p:attrNameLst>
                                          <p:attrName>style.opacity</p:attrName>
                                        </p:attrNameLst>
                                      </p:cBhvr>
                                      <p:to>
                                        <p:strVal val="0.5"/>
                                      </p:to>
                                    </p:set>
                                    <p:animEffect filter="image" prLst="opacity: 0.5">
                                      <p:cBhvr rctx="IE">
                                        <p:cTn id="49" dur="indefinite"/>
                                        <p:tgtEl>
                                          <p:spTgt spid="112"/>
                                        </p:tgtEl>
                                      </p:cBhvr>
                                    </p:animEffect>
                                  </p:childTnLst>
                                </p:cTn>
                              </p:par>
                              <p:par>
                                <p:cTn id="50" presetID="9" presetClass="emph" presetSubtype="0" grpId="0" nodeType="withEffect">
                                  <p:stCondLst>
                                    <p:cond delay="0"/>
                                  </p:stCondLst>
                                  <p:childTnLst>
                                    <p:set>
                                      <p:cBhvr>
                                        <p:cTn id="51" dur="indefinite"/>
                                        <p:tgtEl>
                                          <p:spTgt spid="113"/>
                                        </p:tgtEl>
                                        <p:attrNameLst>
                                          <p:attrName>style.opacity</p:attrName>
                                        </p:attrNameLst>
                                      </p:cBhvr>
                                      <p:to>
                                        <p:strVal val="0.5"/>
                                      </p:to>
                                    </p:set>
                                    <p:animEffect filter="image" prLst="opacity: 0.5">
                                      <p:cBhvr rctx="IE">
                                        <p:cTn id="52" dur="indefinite"/>
                                        <p:tgtEl>
                                          <p:spTgt spid="113"/>
                                        </p:tgtEl>
                                      </p:cBhvr>
                                    </p:animEffect>
                                  </p:childTnLst>
                                </p:cTn>
                              </p:par>
                              <p:par>
                                <p:cTn id="53" presetID="9" presetClass="emph" presetSubtype="0" nodeType="withEffect">
                                  <p:stCondLst>
                                    <p:cond delay="0"/>
                                  </p:stCondLst>
                                  <p:childTnLst>
                                    <p:set>
                                      <p:cBhvr>
                                        <p:cTn id="54" dur="indefinite"/>
                                        <p:tgtEl>
                                          <p:spTgt spid="114"/>
                                        </p:tgtEl>
                                        <p:attrNameLst>
                                          <p:attrName>style.opacity</p:attrName>
                                        </p:attrNameLst>
                                      </p:cBhvr>
                                      <p:to>
                                        <p:strVal val="0.5"/>
                                      </p:to>
                                    </p:set>
                                    <p:animEffect filter="image" prLst="opacity: 0.5">
                                      <p:cBhvr rctx="IE">
                                        <p:cTn id="55" dur="indefinite"/>
                                        <p:tgtEl>
                                          <p:spTgt spid="114"/>
                                        </p:tgtEl>
                                      </p:cBhvr>
                                    </p:animEffect>
                                  </p:childTnLst>
                                </p:cTn>
                              </p:par>
                              <p:par>
                                <p:cTn id="56" presetID="9" presetClass="emph" presetSubtype="0" grpId="0" nodeType="withEffect">
                                  <p:stCondLst>
                                    <p:cond delay="0"/>
                                  </p:stCondLst>
                                  <p:childTnLst>
                                    <p:set>
                                      <p:cBhvr>
                                        <p:cTn id="57" dur="indefinite"/>
                                        <p:tgtEl>
                                          <p:spTgt spid="117"/>
                                        </p:tgtEl>
                                        <p:attrNameLst>
                                          <p:attrName>style.opacity</p:attrName>
                                        </p:attrNameLst>
                                      </p:cBhvr>
                                      <p:to>
                                        <p:strVal val="0.5"/>
                                      </p:to>
                                    </p:set>
                                    <p:animEffect filter="image" prLst="opacity: 0.5">
                                      <p:cBhvr rctx="IE">
                                        <p:cTn id="58" dur="indefinite"/>
                                        <p:tgtEl>
                                          <p:spTgt spid="117"/>
                                        </p:tgtEl>
                                      </p:cBhvr>
                                    </p:animEffect>
                                  </p:childTnLst>
                                </p:cTn>
                              </p:par>
                              <p:par>
                                <p:cTn id="59" presetID="9" presetClass="emph" presetSubtype="0" grpId="0" nodeType="withEffect">
                                  <p:stCondLst>
                                    <p:cond delay="0"/>
                                  </p:stCondLst>
                                  <p:childTnLst>
                                    <p:set>
                                      <p:cBhvr>
                                        <p:cTn id="60" dur="indefinite"/>
                                        <p:tgtEl>
                                          <p:spTgt spid="124"/>
                                        </p:tgtEl>
                                        <p:attrNameLst>
                                          <p:attrName>style.opacity</p:attrName>
                                        </p:attrNameLst>
                                      </p:cBhvr>
                                      <p:to>
                                        <p:strVal val="0.5"/>
                                      </p:to>
                                    </p:set>
                                    <p:animEffect filter="image" prLst="opacity: 0.5">
                                      <p:cBhvr rctx="IE">
                                        <p:cTn id="61" dur="indefinite"/>
                                        <p:tgtEl>
                                          <p:spTgt spid="124"/>
                                        </p:tgtEl>
                                      </p:cBhvr>
                                    </p:animEffect>
                                  </p:childTnLst>
                                </p:cTn>
                              </p:par>
                              <p:par>
                                <p:cTn id="62" presetID="9" presetClass="emph" presetSubtype="0" grpId="0" nodeType="withEffect">
                                  <p:stCondLst>
                                    <p:cond delay="0"/>
                                  </p:stCondLst>
                                  <p:childTnLst>
                                    <p:set>
                                      <p:cBhvr>
                                        <p:cTn id="63" dur="indefinite"/>
                                        <p:tgtEl>
                                          <p:spTgt spid="125"/>
                                        </p:tgtEl>
                                        <p:attrNameLst>
                                          <p:attrName>style.opacity</p:attrName>
                                        </p:attrNameLst>
                                      </p:cBhvr>
                                      <p:to>
                                        <p:strVal val="0.5"/>
                                      </p:to>
                                    </p:set>
                                    <p:animEffect filter="image" prLst="opacity: 0.5">
                                      <p:cBhvr rctx="IE">
                                        <p:cTn id="64" dur="indefinite"/>
                                        <p:tgtEl>
                                          <p:spTgt spid="125"/>
                                        </p:tgtEl>
                                      </p:cBhvr>
                                    </p:animEffect>
                                  </p:childTnLst>
                                </p:cTn>
                              </p:par>
                              <p:par>
                                <p:cTn id="65" presetID="9" presetClass="emph" presetSubtype="0" grpId="0" nodeType="withEffect">
                                  <p:stCondLst>
                                    <p:cond delay="0"/>
                                  </p:stCondLst>
                                  <p:childTnLst>
                                    <p:set>
                                      <p:cBhvr>
                                        <p:cTn id="66" dur="indefinite"/>
                                        <p:tgtEl>
                                          <p:spTgt spid="126"/>
                                        </p:tgtEl>
                                        <p:attrNameLst>
                                          <p:attrName>style.opacity</p:attrName>
                                        </p:attrNameLst>
                                      </p:cBhvr>
                                      <p:to>
                                        <p:strVal val="0.5"/>
                                      </p:to>
                                    </p:set>
                                    <p:animEffect filter="image" prLst="opacity: 0.5">
                                      <p:cBhvr rctx="IE">
                                        <p:cTn id="67" dur="indefinite"/>
                                        <p:tgtEl>
                                          <p:spTgt spid="126"/>
                                        </p:tgtEl>
                                      </p:cBhvr>
                                    </p:animEffect>
                                  </p:childTnLst>
                                </p:cTn>
                              </p:par>
                              <p:par>
                                <p:cTn id="68" presetID="9" presetClass="emph" presetSubtype="0" nodeType="withEffect">
                                  <p:stCondLst>
                                    <p:cond delay="0"/>
                                  </p:stCondLst>
                                  <p:childTnLst>
                                    <p:set>
                                      <p:cBhvr>
                                        <p:cTn id="69" dur="indefinite"/>
                                        <p:tgtEl>
                                          <p:spTgt spid="1173"/>
                                        </p:tgtEl>
                                        <p:attrNameLst>
                                          <p:attrName>style.opacity</p:attrName>
                                        </p:attrNameLst>
                                      </p:cBhvr>
                                      <p:to>
                                        <p:strVal val="0.5"/>
                                      </p:to>
                                    </p:set>
                                    <p:animEffect filter="image" prLst="opacity: 0.5">
                                      <p:cBhvr rctx="IE">
                                        <p:cTn id="70" dur="indefinite"/>
                                        <p:tgtEl>
                                          <p:spTgt spid="1173"/>
                                        </p:tgtEl>
                                      </p:cBhvr>
                                    </p:animEffect>
                                  </p:childTnLst>
                                </p:cTn>
                              </p:par>
                              <p:par>
                                <p:cTn id="71" presetID="9" presetClass="emph" presetSubtype="0" nodeType="withEffect">
                                  <p:stCondLst>
                                    <p:cond delay="0"/>
                                  </p:stCondLst>
                                  <p:childTnLst>
                                    <p:set>
                                      <p:cBhvr>
                                        <p:cTn id="72" dur="indefinite"/>
                                        <p:tgtEl>
                                          <p:spTgt spid="1189"/>
                                        </p:tgtEl>
                                        <p:attrNameLst>
                                          <p:attrName>style.opacity</p:attrName>
                                        </p:attrNameLst>
                                      </p:cBhvr>
                                      <p:to>
                                        <p:strVal val="0.5"/>
                                      </p:to>
                                    </p:set>
                                    <p:animEffect filter="image" prLst="opacity: 0.5">
                                      <p:cBhvr rctx="IE">
                                        <p:cTn id="73" dur="indefinite"/>
                                        <p:tgtEl>
                                          <p:spTgt spid="1189"/>
                                        </p:tgtEl>
                                      </p:cBhvr>
                                    </p:animEffect>
                                  </p:childTnLst>
                                </p:cTn>
                              </p:par>
                              <p:par>
                                <p:cTn id="74" presetID="9" presetClass="emph" presetSubtype="0" nodeType="withEffect">
                                  <p:stCondLst>
                                    <p:cond delay="0"/>
                                  </p:stCondLst>
                                  <p:childTnLst>
                                    <p:set>
                                      <p:cBhvr>
                                        <p:cTn id="75" dur="indefinite"/>
                                        <p:tgtEl>
                                          <p:spTgt spid="1192"/>
                                        </p:tgtEl>
                                        <p:attrNameLst>
                                          <p:attrName>style.opacity</p:attrName>
                                        </p:attrNameLst>
                                      </p:cBhvr>
                                      <p:to>
                                        <p:strVal val="0.5"/>
                                      </p:to>
                                    </p:set>
                                    <p:animEffect filter="image" prLst="opacity: 0.5">
                                      <p:cBhvr rctx="IE">
                                        <p:cTn id="76" dur="indefinite"/>
                                        <p:tgtEl>
                                          <p:spTgt spid="1192"/>
                                        </p:tgtEl>
                                      </p:cBhvr>
                                    </p:animEffect>
                                  </p:childTnLst>
                                </p:cTn>
                              </p:par>
                              <p:par>
                                <p:cTn id="77" presetID="9" presetClass="emph" presetSubtype="0" nodeType="withEffect">
                                  <p:stCondLst>
                                    <p:cond delay="0"/>
                                  </p:stCondLst>
                                  <p:childTnLst>
                                    <p:set>
                                      <p:cBhvr>
                                        <p:cTn id="78" dur="indefinite"/>
                                        <p:tgtEl>
                                          <p:spTgt spid="1195"/>
                                        </p:tgtEl>
                                        <p:attrNameLst>
                                          <p:attrName>style.opacity</p:attrName>
                                        </p:attrNameLst>
                                      </p:cBhvr>
                                      <p:to>
                                        <p:strVal val="0.5"/>
                                      </p:to>
                                    </p:set>
                                    <p:animEffect filter="image" prLst="opacity: 0.5">
                                      <p:cBhvr rctx="IE">
                                        <p:cTn id="79" dur="indefinite"/>
                                        <p:tgtEl>
                                          <p:spTgt spid="1195"/>
                                        </p:tgtEl>
                                      </p:cBhvr>
                                    </p:animEffect>
                                  </p:childTnLst>
                                </p:cTn>
                              </p:par>
                            </p:childTnLst>
                          </p:cTn>
                        </p:par>
                        <p:par>
                          <p:cTn id="80" fill="hold">
                            <p:stCondLst>
                              <p:cond delay="0"/>
                            </p:stCondLst>
                            <p:childTnLst>
                              <p:par>
                                <p:cTn id="81" presetID="10" presetClass="entr" presetSubtype="0" fill="hold" nodeType="afterEffect">
                                  <p:stCondLst>
                                    <p:cond delay="0"/>
                                  </p:stCondLst>
                                  <p:childTnLst>
                                    <p:set>
                                      <p:cBhvr>
                                        <p:cTn id="82" dur="1" fill="hold">
                                          <p:stCondLst>
                                            <p:cond delay="0"/>
                                          </p:stCondLst>
                                        </p:cTn>
                                        <p:tgtEl>
                                          <p:spTgt spid="2">
                                            <p:txEl>
                                              <p:pRg st="0" end="0"/>
                                            </p:txEl>
                                          </p:spTgt>
                                        </p:tgtEl>
                                        <p:attrNameLst>
                                          <p:attrName>style.visibility</p:attrName>
                                        </p:attrNameLst>
                                      </p:cBhvr>
                                      <p:to>
                                        <p:strVal val="visible"/>
                                      </p:to>
                                    </p:set>
                                    <p:animEffect transition="in" filter="fade">
                                      <p:cBhvr>
                                        <p:cTn id="83" dur="500"/>
                                        <p:tgtEl>
                                          <p:spTgt spid="2">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344"/>
                                        </p:tgtEl>
                                        <p:attrNameLst>
                                          <p:attrName>style.visibility</p:attrName>
                                        </p:attrNameLst>
                                      </p:cBhvr>
                                      <p:to>
                                        <p:strVal val="visible"/>
                                      </p:to>
                                    </p:set>
                                    <p:animEffect transition="in" filter="fade">
                                      <p:cBhvr>
                                        <p:cTn id="88" dur="500"/>
                                        <p:tgtEl>
                                          <p:spTgt spid="134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77"/>
                                        </p:tgtEl>
                                        <p:attrNameLst>
                                          <p:attrName>style.visibility</p:attrName>
                                        </p:attrNameLst>
                                      </p:cBhvr>
                                      <p:to>
                                        <p:strVal val="visible"/>
                                      </p:to>
                                    </p:set>
                                    <p:animEffect transition="in" filter="fade">
                                      <p:cBhvr>
                                        <p:cTn id="91" dur="500"/>
                                        <p:tgtEl>
                                          <p:spTgt spid="1177"/>
                                        </p:tgtEl>
                                      </p:cBhvr>
                                    </p:animEffect>
                                  </p:childTnLst>
                                </p:cTn>
                              </p:par>
                              <p:par>
                                <p:cTn id="92" presetID="10" presetClass="entr" presetSubtype="0" fill="hold" nodeType="withEffect">
                                  <p:stCondLst>
                                    <p:cond delay="0"/>
                                  </p:stCondLst>
                                  <p:childTnLst>
                                    <p:set>
                                      <p:cBhvr>
                                        <p:cTn id="93" dur="1" fill="hold">
                                          <p:stCondLst>
                                            <p:cond delay="0"/>
                                          </p:stCondLst>
                                        </p:cTn>
                                        <p:tgtEl>
                                          <p:spTgt spid="1341"/>
                                        </p:tgtEl>
                                        <p:attrNameLst>
                                          <p:attrName>style.visibility</p:attrName>
                                        </p:attrNameLst>
                                      </p:cBhvr>
                                      <p:to>
                                        <p:strVal val="visible"/>
                                      </p:to>
                                    </p:set>
                                    <p:animEffect transition="in" filter="fade">
                                      <p:cBhvr>
                                        <p:cTn id="94" dur="500"/>
                                        <p:tgtEl>
                                          <p:spTgt spid="134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80"/>
                                        </p:tgtEl>
                                        <p:attrNameLst>
                                          <p:attrName>style.visibility</p:attrName>
                                        </p:attrNameLst>
                                      </p:cBhvr>
                                      <p:to>
                                        <p:strVal val="visible"/>
                                      </p:to>
                                    </p:set>
                                    <p:animEffect transition="in" filter="fade">
                                      <p:cBhvr>
                                        <p:cTn id="97" dur="500"/>
                                        <p:tgtEl>
                                          <p:spTgt spid="1180"/>
                                        </p:tgtEl>
                                      </p:cBhvr>
                                    </p:animEffect>
                                  </p:childTnLst>
                                </p:cTn>
                              </p:par>
                              <p:par>
                                <p:cTn id="98" presetID="10" presetClass="entr" presetSubtype="0" fill="hold" nodeType="withEffect">
                                  <p:stCondLst>
                                    <p:cond delay="0"/>
                                  </p:stCondLst>
                                  <p:childTnLst>
                                    <p:set>
                                      <p:cBhvr>
                                        <p:cTn id="99" dur="1" fill="hold">
                                          <p:stCondLst>
                                            <p:cond delay="0"/>
                                          </p:stCondLst>
                                        </p:cTn>
                                        <p:tgtEl>
                                          <p:spTgt spid="1204"/>
                                        </p:tgtEl>
                                        <p:attrNameLst>
                                          <p:attrName>style.visibility</p:attrName>
                                        </p:attrNameLst>
                                      </p:cBhvr>
                                      <p:to>
                                        <p:strVal val="visible"/>
                                      </p:to>
                                    </p:set>
                                    <p:animEffect transition="in" filter="fade">
                                      <p:cBhvr>
                                        <p:cTn id="100" dur="500"/>
                                        <p:tgtEl>
                                          <p:spTgt spid="120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181"/>
                                        </p:tgtEl>
                                        <p:attrNameLst>
                                          <p:attrName>style.visibility</p:attrName>
                                        </p:attrNameLst>
                                      </p:cBhvr>
                                      <p:to>
                                        <p:strVal val="visible"/>
                                      </p:to>
                                    </p:set>
                                    <p:animEffect transition="in" filter="fade">
                                      <p:cBhvr>
                                        <p:cTn id="103" dur="500"/>
                                        <p:tgtEl>
                                          <p:spTgt spid="1181"/>
                                        </p:tgtEl>
                                      </p:cBhvr>
                                    </p:animEffect>
                                  </p:childTnLst>
                                </p:cTn>
                              </p:par>
                              <p:par>
                                <p:cTn id="104" presetID="10" presetClass="entr" presetSubtype="0" fill="hold" nodeType="withEffect">
                                  <p:stCondLst>
                                    <p:cond delay="0"/>
                                  </p:stCondLst>
                                  <p:childTnLst>
                                    <p:set>
                                      <p:cBhvr>
                                        <p:cTn id="105" dur="1" fill="hold">
                                          <p:stCondLst>
                                            <p:cond delay="0"/>
                                          </p:stCondLst>
                                        </p:cTn>
                                        <p:tgtEl>
                                          <p:spTgt spid="2">
                                            <p:txEl>
                                              <p:pRg st="2" end="2"/>
                                            </p:txEl>
                                          </p:spTgt>
                                        </p:tgtEl>
                                        <p:attrNameLst>
                                          <p:attrName>style.visibility</p:attrName>
                                        </p:attrNameLst>
                                      </p:cBhvr>
                                      <p:to>
                                        <p:strVal val="visible"/>
                                      </p:to>
                                    </p:set>
                                    <p:animEffect transition="in" filter="fade">
                                      <p:cBhvr>
                                        <p:cTn id="106" dur="500"/>
                                        <p:tgtEl>
                                          <p:spTgt spid="2">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mph" presetSubtype="0" nodeType="clickEffect">
                                  <p:stCondLst>
                                    <p:cond delay="0"/>
                                  </p:stCondLst>
                                  <p:childTnLst>
                                    <p:set>
                                      <p:cBhvr>
                                        <p:cTn id="110" dur="indefinite"/>
                                        <p:tgtEl>
                                          <p:spTgt spid="1344"/>
                                        </p:tgtEl>
                                        <p:attrNameLst>
                                          <p:attrName>style.opacity</p:attrName>
                                        </p:attrNameLst>
                                      </p:cBhvr>
                                      <p:to>
                                        <p:strVal val="0.5"/>
                                      </p:to>
                                    </p:set>
                                    <p:animEffect filter="image" prLst="opacity: 0.5">
                                      <p:cBhvr rctx="IE">
                                        <p:cTn id="111" dur="indefinite"/>
                                        <p:tgtEl>
                                          <p:spTgt spid="1344"/>
                                        </p:tgtEl>
                                      </p:cBhvr>
                                    </p:animEffect>
                                  </p:childTnLst>
                                </p:cTn>
                              </p:par>
                              <p:par>
                                <p:cTn id="112" presetID="9" presetClass="emph" presetSubtype="0" grpId="1" nodeType="withEffect">
                                  <p:stCondLst>
                                    <p:cond delay="0"/>
                                  </p:stCondLst>
                                  <p:childTnLst>
                                    <p:set>
                                      <p:cBhvr>
                                        <p:cTn id="113" dur="indefinite"/>
                                        <p:tgtEl>
                                          <p:spTgt spid="1177"/>
                                        </p:tgtEl>
                                        <p:attrNameLst>
                                          <p:attrName>style.opacity</p:attrName>
                                        </p:attrNameLst>
                                      </p:cBhvr>
                                      <p:to>
                                        <p:strVal val="0.5"/>
                                      </p:to>
                                    </p:set>
                                    <p:animEffect filter="image" prLst="opacity: 0.5">
                                      <p:cBhvr rctx="IE">
                                        <p:cTn id="114" dur="indefinite"/>
                                        <p:tgtEl>
                                          <p:spTgt spid="1177"/>
                                        </p:tgtEl>
                                      </p:cBhvr>
                                    </p:animEffect>
                                  </p:childTnLst>
                                </p:cTn>
                              </p:par>
                              <p:par>
                                <p:cTn id="115" presetID="9" presetClass="emph" presetSubtype="0" nodeType="withEffect">
                                  <p:stCondLst>
                                    <p:cond delay="0"/>
                                  </p:stCondLst>
                                  <p:childTnLst>
                                    <p:set>
                                      <p:cBhvr>
                                        <p:cTn id="116" dur="indefinite"/>
                                        <p:tgtEl>
                                          <p:spTgt spid="1341"/>
                                        </p:tgtEl>
                                        <p:attrNameLst>
                                          <p:attrName>style.opacity</p:attrName>
                                        </p:attrNameLst>
                                      </p:cBhvr>
                                      <p:to>
                                        <p:strVal val="0.5"/>
                                      </p:to>
                                    </p:set>
                                    <p:animEffect filter="image" prLst="opacity: 0.5">
                                      <p:cBhvr rctx="IE">
                                        <p:cTn id="117" dur="indefinite"/>
                                        <p:tgtEl>
                                          <p:spTgt spid="1341"/>
                                        </p:tgtEl>
                                      </p:cBhvr>
                                    </p:animEffect>
                                  </p:childTnLst>
                                </p:cTn>
                              </p:par>
                              <p:par>
                                <p:cTn id="118" presetID="9" presetClass="emph" presetSubtype="0" grpId="1" nodeType="withEffect">
                                  <p:stCondLst>
                                    <p:cond delay="0"/>
                                  </p:stCondLst>
                                  <p:childTnLst>
                                    <p:set>
                                      <p:cBhvr>
                                        <p:cTn id="119" dur="indefinite"/>
                                        <p:tgtEl>
                                          <p:spTgt spid="1180"/>
                                        </p:tgtEl>
                                        <p:attrNameLst>
                                          <p:attrName>style.opacity</p:attrName>
                                        </p:attrNameLst>
                                      </p:cBhvr>
                                      <p:to>
                                        <p:strVal val="0.5"/>
                                      </p:to>
                                    </p:set>
                                    <p:animEffect filter="image" prLst="opacity: 0.5">
                                      <p:cBhvr rctx="IE">
                                        <p:cTn id="120" dur="indefinite"/>
                                        <p:tgtEl>
                                          <p:spTgt spid="1180"/>
                                        </p:tgtEl>
                                      </p:cBhvr>
                                    </p:animEffect>
                                  </p:childTnLst>
                                </p:cTn>
                              </p:par>
                              <p:par>
                                <p:cTn id="121" presetID="9" presetClass="emph" presetSubtype="0" nodeType="withEffect">
                                  <p:stCondLst>
                                    <p:cond delay="0"/>
                                  </p:stCondLst>
                                  <p:childTnLst>
                                    <p:set>
                                      <p:cBhvr>
                                        <p:cTn id="122" dur="indefinite"/>
                                        <p:tgtEl>
                                          <p:spTgt spid="1204"/>
                                        </p:tgtEl>
                                        <p:attrNameLst>
                                          <p:attrName>style.opacity</p:attrName>
                                        </p:attrNameLst>
                                      </p:cBhvr>
                                      <p:to>
                                        <p:strVal val="0.5"/>
                                      </p:to>
                                    </p:set>
                                    <p:animEffect filter="image" prLst="opacity: 0.5">
                                      <p:cBhvr rctx="IE">
                                        <p:cTn id="123" dur="indefinite"/>
                                        <p:tgtEl>
                                          <p:spTgt spid="1204"/>
                                        </p:tgtEl>
                                      </p:cBhvr>
                                    </p:animEffect>
                                  </p:childTnLst>
                                </p:cTn>
                              </p:par>
                              <p:par>
                                <p:cTn id="124" presetID="9" presetClass="emph" presetSubtype="0" grpId="1" nodeType="withEffect">
                                  <p:stCondLst>
                                    <p:cond delay="0"/>
                                  </p:stCondLst>
                                  <p:childTnLst>
                                    <p:set>
                                      <p:cBhvr>
                                        <p:cTn id="125" dur="indefinite"/>
                                        <p:tgtEl>
                                          <p:spTgt spid="1181"/>
                                        </p:tgtEl>
                                        <p:attrNameLst>
                                          <p:attrName>style.opacity</p:attrName>
                                        </p:attrNameLst>
                                      </p:cBhvr>
                                      <p:to>
                                        <p:strVal val="0.5"/>
                                      </p:to>
                                    </p:set>
                                    <p:animEffect filter="image" prLst="opacity: 0.5">
                                      <p:cBhvr rctx="IE">
                                        <p:cTn id="126" dur="indefinite"/>
                                        <p:tgtEl>
                                          <p:spTgt spid="1181"/>
                                        </p:tgtEl>
                                      </p:cBhvr>
                                    </p:animEffect>
                                  </p:childTnLst>
                                </p:cTn>
                              </p:par>
                              <p:par>
                                <p:cTn id="127" presetID="9" presetClass="emph" presetSubtype="0" nodeType="withEffect">
                                  <p:stCondLst>
                                    <p:cond delay="0"/>
                                  </p:stCondLst>
                                  <p:childTnLst>
                                    <p:set>
                                      <p:cBhvr>
                                        <p:cTn id="128" dur="indefinite"/>
                                        <p:tgtEl>
                                          <p:spTgt spid="2">
                                            <p:txEl>
                                              <p:pRg st="2" end="2"/>
                                            </p:txEl>
                                          </p:spTgt>
                                        </p:tgtEl>
                                        <p:attrNameLst>
                                          <p:attrName>style.opacity</p:attrName>
                                        </p:attrNameLst>
                                      </p:cBhvr>
                                      <p:to>
                                        <p:strVal val="0.5"/>
                                      </p:to>
                                    </p:set>
                                    <p:animEffect filter="image" prLst="opacity: 0.5">
                                      <p:cBhvr rctx="IE">
                                        <p:cTn id="129" dur="indefinite"/>
                                        <p:tgtEl>
                                          <p:spTgt spid="2">
                                            <p:txEl>
                                              <p:pRg st="2" end="2"/>
                                            </p:txEl>
                                          </p:spTgt>
                                        </p:tgtEl>
                                      </p:cBhvr>
                                    </p:animEffect>
                                  </p:childTnLst>
                                </p:cTn>
                              </p:par>
                            </p:childTnLst>
                          </p:cTn>
                        </p:par>
                        <p:par>
                          <p:cTn id="130" fill="hold">
                            <p:stCondLst>
                              <p:cond delay="0"/>
                            </p:stCondLst>
                            <p:childTnLst>
                              <p:par>
                                <p:cTn id="131" presetID="10" presetClass="entr" presetSubtype="0" fill="hold" nodeType="afterEffect">
                                  <p:stCondLst>
                                    <p:cond delay="0"/>
                                  </p:stCondLst>
                                  <p:childTnLst>
                                    <p:set>
                                      <p:cBhvr>
                                        <p:cTn id="132" dur="1" fill="hold">
                                          <p:stCondLst>
                                            <p:cond delay="0"/>
                                          </p:stCondLst>
                                        </p:cTn>
                                        <p:tgtEl>
                                          <p:spTgt spid="1348"/>
                                        </p:tgtEl>
                                        <p:attrNameLst>
                                          <p:attrName>style.visibility</p:attrName>
                                        </p:attrNameLst>
                                      </p:cBhvr>
                                      <p:to>
                                        <p:strVal val="visible"/>
                                      </p:to>
                                    </p:set>
                                    <p:animEffect transition="in" filter="fade">
                                      <p:cBhvr>
                                        <p:cTn id="133" dur="500"/>
                                        <p:tgtEl>
                                          <p:spTgt spid="134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103"/>
                                        </p:tgtEl>
                                        <p:attrNameLst>
                                          <p:attrName>style.visibility</p:attrName>
                                        </p:attrNameLst>
                                      </p:cBhvr>
                                      <p:to>
                                        <p:strVal val="visible"/>
                                      </p:to>
                                    </p:set>
                                    <p:animEffect transition="in" filter="fade">
                                      <p:cBhvr>
                                        <p:cTn id="136" dur="500"/>
                                        <p:tgtEl>
                                          <p:spTgt spid="1103"/>
                                        </p:tgtEl>
                                      </p:cBhvr>
                                    </p:animEffect>
                                  </p:childTnLst>
                                </p:cTn>
                              </p:par>
                              <p:par>
                                <p:cTn id="137" presetID="10" presetClass="entr" presetSubtype="0" fill="hold" nodeType="withEffect">
                                  <p:stCondLst>
                                    <p:cond delay="0"/>
                                  </p:stCondLst>
                                  <p:childTnLst>
                                    <p:set>
                                      <p:cBhvr>
                                        <p:cTn id="138" dur="1" fill="hold">
                                          <p:stCondLst>
                                            <p:cond delay="0"/>
                                          </p:stCondLst>
                                        </p:cTn>
                                        <p:tgtEl>
                                          <p:spTgt spid="1351"/>
                                        </p:tgtEl>
                                        <p:attrNameLst>
                                          <p:attrName>style.visibility</p:attrName>
                                        </p:attrNameLst>
                                      </p:cBhvr>
                                      <p:to>
                                        <p:strVal val="visible"/>
                                      </p:to>
                                    </p:set>
                                    <p:animEffect transition="in" filter="fade">
                                      <p:cBhvr>
                                        <p:cTn id="139" dur="500"/>
                                        <p:tgtEl>
                                          <p:spTgt spid="135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104"/>
                                        </p:tgtEl>
                                        <p:attrNameLst>
                                          <p:attrName>style.visibility</p:attrName>
                                        </p:attrNameLst>
                                      </p:cBhvr>
                                      <p:to>
                                        <p:strVal val="visible"/>
                                      </p:to>
                                    </p:set>
                                    <p:animEffect transition="in" filter="fade">
                                      <p:cBhvr>
                                        <p:cTn id="142" dur="500"/>
                                        <p:tgtEl>
                                          <p:spTgt spid="1104"/>
                                        </p:tgtEl>
                                      </p:cBhvr>
                                    </p:animEffect>
                                  </p:childTnLst>
                                </p:cTn>
                              </p:par>
                              <p:par>
                                <p:cTn id="143" presetID="10" presetClass="entr" presetSubtype="0" fill="hold" nodeType="withEffect">
                                  <p:stCondLst>
                                    <p:cond delay="0"/>
                                  </p:stCondLst>
                                  <p:childTnLst>
                                    <p:set>
                                      <p:cBhvr>
                                        <p:cTn id="144" dur="1" fill="hold">
                                          <p:stCondLst>
                                            <p:cond delay="0"/>
                                          </p:stCondLst>
                                        </p:cTn>
                                        <p:tgtEl>
                                          <p:spTgt spid="1354"/>
                                        </p:tgtEl>
                                        <p:attrNameLst>
                                          <p:attrName>style.visibility</p:attrName>
                                        </p:attrNameLst>
                                      </p:cBhvr>
                                      <p:to>
                                        <p:strVal val="visible"/>
                                      </p:to>
                                    </p:set>
                                    <p:animEffect transition="in" filter="fade">
                                      <p:cBhvr>
                                        <p:cTn id="145" dur="500"/>
                                        <p:tgtEl>
                                          <p:spTgt spid="135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05"/>
                                        </p:tgtEl>
                                        <p:attrNameLst>
                                          <p:attrName>style.visibility</p:attrName>
                                        </p:attrNameLst>
                                      </p:cBhvr>
                                      <p:to>
                                        <p:strVal val="visible"/>
                                      </p:to>
                                    </p:set>
                                    <p:animEffect transition="in" filter="fade">
                                      <p:cBhvr>
                                        <p:cTn id="148" dur="500"/>
                                        <p:tgtEl>
                                          <p:spTgt spid="1105"/>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mph" presetSubtype="0" nodeType="clickEffect">
                                  <p:stCondLst>
                                    <p:cond delay="0"/>
                                  </p:stCondLst>
                                  <p:childTnLst>
                                    <p:set>
                                      <p:cBhvr>
                                        <p:cTn id="152" dur="indefinite"/>
                                        <p:tgtEl>
                                          <p:spTgt spid="1348"/>
                                        </p:tgtEl>
                                        <p:attrNameLst>
                                          <p:attrName>style.opacity</p:attrName>
                                        </p:attrNameLst>
                                      </p:cBhvr>
                                      <p:to>
                                        <p:strVal val="0.5"/>
                                      </p:to>
                                    </p:set>
                                    <p:animEffect filter="image" prLst="opacity: 0.5">
                                      <p:cBhvr rctx="IE">
                                        <p:cTn id="153" dur="indefinite"/>
                                        <p:tgtEl>
                                          <p:spTgt spid="1348"/>
                                        </p:tgtEl>
                                      </p:cBhvr>
                                    </p:animEffect>
                                  </p:childTnLst>
                                </p:cTn>
                              </p:par>
                              <p:par>
                                <p:cTn id="154" presetID="9" presetClass="emph" presetSubtype="0" grpId="1" nodeType="withEffect">
                                  <p:stCondLst>
                                    <p:cond delay="0"/>
                                  </p:stCondLst>
                                  <p:childTnLst>
                                    <p:set>
                                      <p:cBhvr>
                                        <p:cTn id="155" dur="indefinite"/>
                                        <p:tgtEl>
                                          <p:spTgt spid="1103"/>
                                        </p:tgtEl>
                                        <p:attrNameLst>
                                          <p:attrName>style.opacity</p:attrName>
                                        </p:attrNameLst>
                                      </p:cBhvr>
                                      <p:to>
                                        <p:strVal val="0.5"/>
                                      </p:to>
                                    </p:set>
                                    <p:animEffect filter="image" prLst="opacity: 0.5">
                                      <p:cBhvr rctx="IE">
                                        <p:cTn id="156" dur="indefinite"/>
                                        <p:tgtEl>
                                          <p:spTgt spid="1103"/>
                                        </p:tgtEl>
                                      </p:cBhvr>
                                    </p:animEffect>
                                  </p:childTnLst>
                                </p:cTn>
                              </p:par>
                              <p:par>
                                <p:cTn id="157" presetID="9" presetClass="emph" presetSubtype="0" nodeType="withEffect">
                                  <p:stCondLst>
                                    <p:cond delay="0"/>
                                  </p:stCondLst>
                                  <p:childTnLst>
                                    <p:set>
                                      <p:cBhvr>
                                        <p:cTn id="158" dur="indefinite"/>
                                        <p:tgtEl>
                                          <p:spTgt spid="1351"/>
                                        </p:tgtEl>
                                        <p:attrNameLst>
                                          <p:attrName>style.opacity</p:attrName>
                                        </p:attrNameLst>
                                      </p:cBhvr>
                                      <p:to>
                                        <p:strVal val="0.5"/>
                                      </p:to>
                                    </p:set>
                                    <p:animEffect filter="image" prLst="opacity: 0.5">
                                      <p:cBhvr rctx="IE">
                                        <p:cTn id="159" dur="indefinite"/>
                                        <p:tgtEl>
                                          <p:spTgt spid="1351"/>
                                        </p:tgtEl>
                                      </p:cBhvr>
                                    </p:animEffect>
                                  </p:childTnLst>
                                </p:cTn>
                              </p:par>
                              <p:par>
                                <p:cTn id="160" presetID="9" presetClass="emph" presetSubtype="0" grpId="1" nodeType="withEffect">
                                  <p:stCondLst>
                                    <p:cond delay="0"/>
                                  </p:stCondLst>
                                  <p:childTnLst>
                                    <p:set>
                                      <p:cBhvr>
                                        <p:cTn id="161" dur="indefinite"/>
                                        <p:tgtEl>
                                          <p:spTgt spid="1104"/>
                                        </p:tgtEl>
                                        <p:attrNameLst>
                                          <p:attrName>style.opacity</p:attrName>
                                        </p:attrNameLst>
                                      </p:cBhvr>
                                      <p:to>
                                        <p:strVal val="0.5"/>
                                      </p:to>
                                    </p:set>
                                    <p:animEffect filter="image" prLst="opacity: 0.5">
                                      <p:cBhvr rctx="IE">
                                        <p:cTn id="162" dur="indefinite"/>
                                        <p:tgtEl>
                                          <p:spTgt spid="1104"/>
                                        </p:tgtEl>
                                      </p:cBhvr>
                                    </p:animEffect>
                                  </p:childTnLst>
                                </p:cTn>
                              </p:par>
                              <p:par>
                                <p:cTn id="163" presetID="9" presetClass="emph" presetSubtype="0" nodeType="withEffect">
                                  <p:stCondLst>
                                    <p:cond delay="0"/>
                                  </p:stCondLst>
                                  <p:childTnLst>
                                    <p:set>
                                      <p:cBhvr>
                                        <p:cTn id="164" dur="indefinite"/>
                                        <p:tgtEl>
                                          <p:spTgt spid="1354"/>
                                        </p:tgtEl>
                                        <p:attrNameLst>
                                          <p:attrName>style.opacity</p:attrName>
                                        </p:attrNameLst>
                                      </p:cBhvr>
                                      <p:to>
                                        <p:strVal val="0.5"/>
                                      </p:to>
                                    </p:set>
                                    <p:animEffect filter="image" prLst="opacity: 0.5">
                                      <p:cBhvr rctx="IE">
                                        <p:cTn id="165" dur="indefinite"/>
                                        <p:tgtEl>
                                          <p:spTgt spid="1354"/>
                                        </p:tgtEl>
                                      </p:cBhvr>
                                    </p:animEffect>
                                  </p:childTnLst>
                                </p:cTn>
                              </p:par>
                              <p:par>
                                <p:cTn id="166" presetID="9" presetClass="emph" presetSubtype="0" grpId="1" nodeType="withEffect">
                                  <p:stCondLst>
                                    <p:cond delay="0"/>
                                  </p:stCondLst>
                                  <p:childTnLst>
                                    <p:set>
                                      <p:cBhvr>
                                        <p:cTn id="167" dur="indefinite"/>
                                        <p:tgtEl>
                                          <p:spTgt spid="1105"/>
                                        </p:tgtEl>
                                        <p:attrNameLst>
                                          <p:attrName>style.opacity</p:attrName>
                                        </p:attrNameLst>
                                      </p:cBhvr>
                                      <p:to>
                                        <p:strVal val="0.5"/>
                                      </p:to>
                                    </p:set>
                                    <p:animEffect filter="image" prLst="opacity: 0.5">
                                      <p:cBhvr rctx="IE">
                                        <p:cTn id="168" dur="indefinite"/>
                                        <p:tgtEl>
                                          <p:spTgt spid="1105"/>
                                        </p:tgtEl>
                                      </p:cBhvr>
                                    </p:animEffect>
                                  </p:childTnLst>
                                </p:cTn>
                              </p:par>
                            </p:childTnLst>
                          </p:cTn>
                        </p:par>
                        <p:par>
                          <p:cTn id="169" fill="hold">
                            <p:stCondLst>
                              <p:cond delay="0"/>
                            </p:stCondLst>
                            <p:childTnLst>
                              <p:par>
                                <p:cTn id="170" presetID="10" presetClass="entr" presetSubtype="0" fill="hold" nodeType="afterEffect">
                                  <p:stCondLst>
                                    <p:cond delay="0"/>
                                  </p:stCondLst>
                                  <p:childTnLst>
                                    <p:set>
                                      <p:cBhvr>
                                        <p:cTn id="171" dur="1" fill="hold">
                                          <p:stCondLst>
                                            <p:cond delay="0"/>
                                          </p:stCondLst>
                                        </p:cTn>
                                        <p:tgtEl>
                                          <p:spTgt spid="2">
                                            <p:txEl>
                                              <p:pRg st="3" end="3"/>
                                            </p:txEl>
                                          </p:spTgt>
                                        </p:tgtEl>
                                        <p:attrNameLst>
                                          <p:attrName>style.visibility</p:attrName>
                                        </p:attrNameLst>
                                      </p:cBhvr>
                                      <p:to>
                                        <p:strVal val="visible"/>
                                      </p:to>
                                    </p:set>
                                    <p:animEffect transition="in" filter="fade">
                                      <p:cBhvr>
                                        <p:cTn id="172" dur="500"/>
                                        <p:tgtEl>
                                          <p:spTgt spid="2">
                                            <p:txEl>
                                              <p:pRg st="3" end="3"/>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2">
                                            <p:txEl>
                                              <p:pRg st="4" end="4"/>
                                            </p:txEl>
                                          </p:spTgt>
                                        </p:tgtEl>
                                        <p:attrNameLst>
                                          <p:attrName>style.visibility</p:attrName>
                                        </p:attrNameLst>
                                      </p:cBhvr>
                                      <p:to>
                                        <p:strVal val="visible"/>
                                      </p:to>
                                    </p:set>
                                    <p:animEffect transition="in" filter="fade">
                                      <p:cBhvr>
                                        <p:cTn id="175" dur="500"/>
                                        <p:tgtEl>
                                          <p:spTgt spid="2">
                                            <p:txEl>
                                              <p:pRg st="4" end="4"/>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60"/>
                                        </p:tgtEl>
                                        <p:attrNameLst>
                                          <p:attrName>style.visibility</p:attrName>
                                        </p:attrNameLst>
                                      </p:cBhvr>
                                      <p:to>
                                        <p:strVal val="visible"/>
                                      </p:to>
                                    </p:set>
                                    <p:animEffect transition="in" filter="fade">
                                      <p:cBhvr>
                                        <p:cTn id="178" dur="500"/>
                                        <p:tgtEl>
                                          <p:spTgt spid="136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357"/>
                                        </p:tgtEl>
                                        <p:attrNameLst>
                                          <p:attrName>style.visibility</p:attrName>
                                        </p:attrNameLst>
                                      </p:cBhvr>
                                      <p:to>
                                        <p:strVal val="visible"/>
                                      </p:to>
                                    </p:set>
                                    <p:animEffect transition="in" filter="fade">
                                      <p:cBhvr>
                                        <p:cTn id="181" dur="500"/>
                                        <p:tgtEl>
                                          <p:spTgt spid="1357"/>
                                        </p:tgtEl>
                                      </p:cBhvr>
                                    </p:animEffect>
                                  </p:childTnLst>
                                </p:cTn>
                              </p:par>
                              <p:par>
                                <p:cTn id="182" presetID="10" presetClass="entr" presetSubtype="0" fill="hold" nodeType="withEffect">
                                  <p:stCondLst>
                                    <p:cond delay="0"/>
                                  </p:stCondLst>
                                  <p:childTnLst>
                                    <p:set>
                                      <p:cBhvr>
                                        <p:cTn id="183" dur="1" fill="hold">
                                          <p:stCondLst>
                                            <p:cond delay="0"/>
                                          </p:stCondLst>
                                        </p:cTn>
                                        <p:tgtEl>
                                          <p:spTgt spid="1363"/>
                                        </p:tgtEl>
                                        <p:attrNameLst>
                                          <p:attrName>style.visibility</p:attrName>
                                        </p:attrNameLst>
                                      </p:cBhvr>
                                      <p:to>
                                        <p:strVal val="visible"/>
                                      </p:to>
                                    </p:set>
                                    <p:animEffect transition="in" filter="fade">
                                      <p:cBhvr>
                                        <p:cTn id="184" dur="500"/>
                                        <p:tgtEl>
                                          <p:spTgt spid="136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358"/>
                                        </p:tgtEl>
                                        <p:attrNameLst>
                                          <p:attrName>style.visibility</p:attrName>
                                        </p:attrNameLst>
                                      </p:cBhvr>
                                      <p:to>
                                        <p:strVal val="visible"/>
                                      </p:to>
                                    </p:set>
                                    <p:animEffect transition="in" filter="fade">
                                      <p:cBhvr>
                                        <p:cTn id="187" dur="500"/>
                                        <p:tgtEl>
                                          <p:spTgt spid="1358"/>
                                        </p:tgtEl>
                                      </p:cBhvr>
                                    </p:animEffect>
                                  </p:childTnLst>
                                </p:cTn>
                              </p:par>
                              <p:par>
                                <p:cTn id="188" presetID="10" presetClass="entr" presetSubtype="0" fill="hold" nodeType="withEffect">
                                  <p:stCondLst>
                                    <p:cond delay="0"/>
                                  </p:stCondLst>
                                  <p:childTnLst>
                                    <p:set>
                                      <p:cBhvr>
                                        <p:cTn id="189" dur="1" fill="hold">
                                          <p:stCondLst>
                                            <p:cond delay="0"/>
                                          </p:stCondLst>
                                        </p:cTn>
                                        <p:tgtEl>
                                          <p:spTgt spid="1366"/>
                                        </p:tgtEl>
                                        <p:attrNameLst>
                                          <p:attrName>style.visibility</p:attrName>
                                        </p:attrNameLst>
                                      </p:cBhvr>
                                      <p:to>
                                        <p:strVal val="visible"/>
                                      </p:to>
                                    </p:set>
                                    <p:animEffect transition="in" filter="fade">
                                      <p:cBhvr>
                                        <p:cTn id="190" dur="500"/>
                                        <p:tgtEl>
                                          <p:spTgt spid="1366"/>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359"/>
                                        </p:tgtEl>
                                        <p:attrNameLst>
                                          <p:attrName>style.visibility</p:attrName>
                                        </p:attrNameLst>
                                      </p:cBhvr>
                                      <p:to>
                                        <p:strVal val="visible"/>
                                      </p:to>
                                    </p:set>
                                    <p:animEffect transition="in" filter="fade">
                                      <p:cBhvr>
                                        <p:cTn id="193" dur="500"/>
                                        <p:tgtEl>
                                          <p:spTgt spid="1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103" grpId="0" animBg="1"/>
      <p:bldP spid="113" grpId="0" animBg="1"/>
      <p:bldP spid="117" grpId="0" animBg="1"/>
      <p:bldP spid="124" grpId="0"/>
      <p:bldP spid="125" grpId="0"/>
      <p:bldP spid="126" grpId="0"/>
      <p:bldP spid="1103" grpId="0" animBg="1"/>
      <p:bldP spid="1103" grpId="1" animBg="1"/>
      <p:bldP spid="1104" grpId="0" animBg="1"/>
      <p:bldP spid="1104" grpId="1" animBg="1"/>
      <p:bldP spid="1105" grpId="0" animBg="1"/>
      <p:bldP spid="1105" grpId="1" animBg="1"/>
      <p:bldP spid="1177" grpId="0" animBg="1"/>
      <p:bldP spid="1177" grpId="1" animBg="1"/>
      <p:bldP spid="1180" grpId="0" animBg="1"/>
      <p:bldP spid="1180" grpId="1" animBg="1"/>
      <p:bldP spid="1181" grpId="0" animBg="1"/>
      <p:bldP spid="1181" grpId="1" animBg="1"/>
      <p:bldP spid="1357" grpId="0"/>
      <p:bldP spid="1358" grpId="0"/>
      <p:bldP spid="13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3" name="Retângulo: Cantos Arredondados 102">
            <a:extLst>
              <a:ext uri="{FF2B5EF4-FFF2-40B4-BE49-F238E27FC236}">
                <a16:creationId xmlns:a16="http://schemas.microsoft.com/office/drawing/2014/main" id="{1EEBD9EA-B7D4-B158-2A49-D97E19536289}"/>
              </a:ext>
            </a:extLst>
          </p:cNvPr>
          <p:cNvSpPr/>
          <p:nvPr/>
        </p:nvSpPr>
        <p:spPr>
          <a:xfrm>
            <a:off x="1021765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cxnSp>
        <p:nvCxnSpPr>
          <p:cNvPr id="112" name="Conector: Angulado 111">
            <a:extLst>
              <a:ext uri="{FF2B5EF4-FFF2-40B4-BE49-F238E27FC236}">
                <a16:creationId xmlns:a16="http://schemas.microsoft.com/office/drawing/2014/main" id="{D04A30B0-973F-2030-4131-BB969403DD2E}"/>
              </a:ext>
            </a:extLst>
          </p:cNvPr>
          <p:cNvCxnSpPr>
            <a:cxnSpLocks/>
            <a:stCxn id="105" idx="3"/>
            <a:endCxn id="103" idx="0"/>
          </p:cNvCxnSpPr>
          <p:nvPr/>
        </p:nvCxnSpPr>
        <p:spPr>
          <a:xfrm>
            <a:off x="6537438" y="328687"/>
            <a:ext cx="4043917" cy="9998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tângulo: Cantos Arredondados 112">
            <a:extLst>
              <a:ext uri="{FF2B5EF4-FFF2-40B4-BE49-F238E27FC236}">
                <a16:creationId xmlns:a16="http://schemas.microsoft.com/office/drawing/2014/main" id="{208436D1-AEAC-9720-9BE1-00D61A760133}"/>
              </a:ext>
            </a:extLst>
          </p:cNvPr>
          <p:cNvSpPr/>
          <p:nvPr/>
        </p:nvSpPr>
        <p:spPr>
          <a:xfrm>
            <a:off x="682473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14" name="Conector: Angulado 113">
            <a:extLst>
              <a:ext uri="{FF2B5EF4-FFF2-40B4-BE49-F238E27FC236}">
                <a16:creationId xmlns:a16="http://schemas.microsoft.com/office/drawing/2014/main" id="{79A8EF81-ACD4-E433-6AE6-B138B36ADFF8}"/>
              </a:ext>
            </a:extLst>
          </p:cNvPr>
          <p:cNvCxnSpPr>
            <a:cxnSpLocks/>
            <a:stCxn id="95" idx="3"/>
            <a:endCxn id="113" idx="0"/>
          </p:cNvCxnSpPr>
          <p:nvPr/>
        </p:nvCxnSpPr>
        <p:spPr>
          <a:xfrm>
            <a:off x="6484539" y="1037830"/>
            <a:ext cx="703896" cy="29068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tângulo: Cantos Arredondados 116">
            <a:extLst>
              <a:ext uri="{FF2B5EF4-FFF2-40B4-BE49-F238E27FC236}">
                <a16:creationId xmlns:a16="http://schemas.microsoft.com/office/drawing/2014/main" id="{9991DF32-14C8-E68C-81D3-A1915A731942}"/>
              </a:ext>
            </a:extLst>
          </p:cNvPr>
          <p:cNvSpPr/>
          <p:nvPr/>
        </p:nvSpPr>
        <p:spPr>
          <a:xfrm>
            <a:off x="852119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24" name="CaixaDeTexto 123">
            <a:extLst>
              <a:ext uri="{FF2B5EF4-FFF2-40B4-BE49-F238E27FC236}">
                <a16:creationId xmlns:a16="http://schemas.microsoft.com/office/drawing/2014/main" id="{788B28CF-0F74-A17D-005E-43277162C905}"/>
              </a:ext>
            </a:extLst>
          </p:cNvPr>
          <p:cNvSpPr txBox="1"/>
          <p:nvPr/>
        </p:nvSpPr>
        <p:spPr>
          <a:xfrm>
            <a:off x="6704970" y="1940698"/>
            <a:ext cx="968535" cy="369332"/>
          </a:xfrm>
          <a:prstGeom prst="rect">
            <a:avLst/>
          </a:prstGeom>
          <a:noFill/>
        </p:spPr>
        <p:txBody>
          <a:bodyPr wrap="none" rtlCol="0">
            <a:spAutoFit/>
          </a:bodyPr>
          <a:lstStyle/>
          <a:p>
            <a:r>
              <a:rPr lang="pt-BR" dirty="0" err="1"/>
              <a:t>Tópico</a:t>
            </a:r>
            <a:r>
              <a:rPr lang="pt-BR" baseline="-25000" dirty="0" err="1"/>
              <a:t>Gn</a:t>
            </a:r>
            <a:endParaRPr lang="pt-BR" baseline="-25000" dirty="0"/>
          </a:p>
        </p:txBody>
      </p:sp>
      <p:sp>
        <p:nvSpPr>
          <p:cNvPr id="125" name="CaixaDeTexto 124">
            <a:extLst>
              <a:ext uri="{FF2B5EF4-FFF2-40B4-BE49-F238E27FC236}">
                <a16:creationId xmlns:a16="http://schemas.microsoft.com/office/drawing/2014/main" id="{756EC513-AED2-8010-E71E-08F793764893}"/>
              </a:ext>
            </a:extLst>
          </p:cNvPr>
          <p:cNvSpPr txBox="1"/>
          <p:nvPr/>
        </p:nvSpPr>
        <p:spPr>
          <a:xfrm>
            <a:off x="8401430" y="1929047"/>
            <a:ext cx="966931" cy="369332"/>
          </a:xfrm>
          <a:prstGeom prst="rect">
            <a:avLst/>
          </a:prstGeom>
          <a:noFill/>
        </p:spPr>
        <p:txBody>
          <a:bodyPr wrap="none" rtlCol="0">
            <a:spAutoFit/>
          </a:bodyPr>
          <a:lstStyle/>
          <a:p>
            <a:r>
              <a:rPr lang="pt-BR" dirty="0"/>
              <a:t>Tópico</a:t>
            </a:r>
            <a:r>
              <a:rPr lang="pt-BR" baseline="-25000" dirty="0"/>
              <a:t>G2</a:t>
            </a:r>
          </a:p>
        </p:txBody>
      </p:sp>
      <p:sp>
        <p:nvSpPr>
          <p:cNvPr id="126" name="CaixaDeTexto 125">
            <a:extLst>
              <a:ext uri="{FF2B5EF4-FFF2-40B4-BE49-F238E27FC236}">
                <a16:creationId xmlns:a16="http://schemas.microsoft.com/office/drawing/2014/main" id="{45404BFB-65A1-8169-B325-2EBC1F7F9ED5}"/>
              </a:ext>
            </a:extLst>
          </p:cNvPr>
          <p:cNvSpPr txBox="1"/>
          <p:nvPr/>
        </p:nvSpPr>
        <p:spPr>
          <a:xfrm>
            <a:off x="10097088" y="1940698"/>
            <a:ext cx="966931" cy="369332"/>
          </a:xfrm>
          <a:prstGeom prst="rect">
            <a:avLst/>
          </a:prstGeom>
          <a:noFill/>
        </p:spPr>
        <p:txBody>
          <a:bodyPr wrap="none" rtlCol="0">
            <a:spAutoFit/>
          </a:bodyPr>
          <a:lstStyle/>
          <a:p>
            <a:r>
              <a:rPr lang="pt-BR" dirty="0"/>
              <a:t>Tópico</a:t>
            </a:r>
            <a:r>
              <a:rPr lang="pt-BR" baseline="-25000" dirty="0"/>
              <a:t>G1</a:t>
            </a:r>
          </a:p>
        </p:txBody>
      </p:sp>
      <p:sp>
        <p:nvSpPr>
          <p:cNvPr id="1103" name="Fluxograma: Disco Magnético 1102">
            <a:extLst>
              <a:ext uri="{FF2B5EF4-FFF2-40B4-BE49-F238E27FC236}">
                <a16:creationId xmlns:a16="http://schemas.microsoft.com/office/drawing/2014/main" id="{38425FAB-F51B-8FF5-5146-099BDDBAC019}"/>
              </a:ext>
            </a:extLst>
          </p:cNvPr>
          <p:cNvSpPr/>
          <p:nvPr/>
        </p:nvSpPr>
        <p:spPr>
          <a:xfrm>
            <a:off x="6509835" y="3184411"/>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1</a:t>
            </a:r>
          </a:p>
        </p:txBody>
      </p:sp>
      <p:sp>
        <p:nvSpPr>
          <p:cNvPr id="1104" name="Fluxograma: Disco Magnético 1103">
            <a:extLst>
              <a:ext uri="{FF2B5EF4-FFF2-40B4-BE49-F238E27FC236}">
                <a16:creationId xmlns:a16="http://schemas.microsoft.com/office/drawing/2014/main" id="{10D52157-E8F3-5C0F-6302-6B0D6328219C}"/>
              </a:ext>
            </a:extLst>
          </p:cNvPr>
          <p:cNvSpPr/>
          <p:nvPr/>
        </p:nvSpPr>
        <p:spPr>
          <a:xfrm>
            <a:off x="8206295" y="3175175"/>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2</a:t>
            </a:r>
          </a:p>
        </p:txBody>
      </p:sp>
      <p:sp>
        <p:nvSpPr>
          <p:cNvPr id="1105" name="Fluxograma: Disco Magnético 1104">
            <a:extLst>
              <a:ext uri="{FF2B5EF4-FFF2-40B4-BE49-F238E27FC236}">
                <a16:creationId xmlns:a16="http://schemas.microsoft.com/office/drawing/2014/main" id="{F39964D1-5DB9-5888-43FD-336B098F796A}"/>
              </a:ext>
            </a:extLst>
          </p:cNvPr>
          <p:cNvSpPr/>
          <p:nvPr/>
        </p:nvSpPr>
        <p:spPr>
          <a:xfrm>
            <a:off x="9902006" y="3215844"/>
            <a:ext cx="1358698" cy="599141"/>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a:t>
            </a:r>
            <a:r>
              <a:rPr lang="pt-BR" dirty="0" err="1">
                <a:solidFill>
                  <a:schemeClr val="tx1"/>
                </a:solidFill>
              </a:rPr>
              <a:t>G</a:t>
            </a:r>
            <a:r>
              <a:rPr lang="pt-BR" baseline="-25000" dirty="0" err="1">
                <a:solidFill>
                  <a:schemeClr val="tx1"/>
                </a:solidFill>
              </a:rPr>
              <a:t>n</a:t>
            </a:r>
            <a:endParaRPr lang="pt-BR" baseline="-25000" dirty="0">
              <a:solidFill>
                <a:schemeClr val="tx1"/>
              </a:solidFill>
            </a:endParaRPr>
          </a:p>
        </p:txBody>
      </p:sp>
      <p:cxnSp>
        <p:nvCxnSpPr>
          <p:cNvPr id="1173" name="Conector: Angulado 1172">
            <a:extLst>
              <a:ext uri="{FF2B5EF4-FFF2-40B4-BE49-F238E27FC236}">
                <a16:creationId xmlns:a16="http://schemas.microsoft.com/office/drawing/2014/main" id="{8B394622-3643-B950-344E-CA6ED85440DD}"/>
              </a:ext>
            </a:extLst>
          </p:cNvPr>
          <p:cNvCxnSpPr>
            <a:cxnSpLocks/>
            <a:stCxn id="106" idx="3"/>
            <a:endCxn id="117" idx="0"/>
          </p:cNvCxnSpPr>
          <p:nvPr/>
        </p:nvCxnSpPr>
        <p:spPr>
          <a:xfrm>
            <a:off x="6537438" y="683259"/>
            <a:ext cx="2347457" cy="6452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7" name="Retângulo: Cantos Arredondados 1176">
            <a:extLst>
              <a:ext uri="{FF2B5EF4-FFF2-40B4-BE49-F238E27FC236}">
                <a16:creationId xmlns:a16="http://schemas.microsoft.com/office/drawing/2014/main" id="{F8D04793-F141-AA23-5872-015B75B3920D}"/>
              </a:ext>
            </a:extLst>
          </p:cNvPr>
          <p:cNvSpPr/>
          <p:nvPr/>
        </p:nvSpPr>
        <p:spPr>
          <a:xfrm>
            <a:off x="693643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T1</a:t>
            </a:r>
          </a:p>
        </p:txBody>
      </p:sp>
      <p:sp>
        <p:nvSpPr>
          <p:cNvPr id="1180" name="Retângulo: Cantos Arredondados 1179">
            <a:extLst>
              <a:ext uri="{FF2B5EF4-FFF2-40B4-BE49-F238E27FC236}">
                <a16:creationId xmlns:a16="http://schemas.microsoft.com/office/drawing/2014/main" id="{44C55347-D695-7C93-1338-E4B1C0385AF7}"/>
              </a:ext>
            </a:extLst>
          </p:cNvPr>
          <p:cNvSpPr/>
          <p:nvPr/>
        </p:nvSpPr>
        <p:spPr>
          <a:xfrm>
            <a:off x="863289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T2</a:t>
            </a:r>
          </a:p>
        </p:txBody>
      </p:sp>
      <p:sp>
        <p:nvSpPr>
          <p:cNvPr id="1181" name="Retângulo: Cantos Arredondados 1180">
            <a:extLst>
              <a:ext uri="{FF2B5EF4-FFF2-40B4-BE49-F238E27FC236}">
                <a16:creationId xmlns:a16="http://schemas.microsoft.com/office/drawing/2014/main" id="{E8511D0D-BB43-ADFA-EC17-C62B6C57D7C5}"/>
              </a:ext>
            </a:extLst>
          </p:cNvPr>
          <p:cNvSpPr/>
          <p:nvPr/>
        </p:nvSpPr>
        <p:spPr>
          <a:xfrm>
            <a:off x="1032935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q</a:t>
            </a:r>
            <a:r>
              <a:rPr lang="pt-BR" i="1" baseline="-25000" dirty="0" err="1"/>
              <a:t>Tn</a:t>
            </a:r>
            <a:endParaRPr lang="pt-BR" i="1" baseline="-25000" dirty="0"/>
          </a:p>
        </p:txBody>
      </p:sp>
      <p:cxnSp>
        <p:nvCxnSpPr>
          <p:cNvPr id="1189" name="Conector de Seta Reta 1188">
            <a:extLst>
              <a:ext uri="{FF2B5EF4-FFF2-40B4-BE49-F238E27FC236}">
                <a16:creationId xmlns:a16="http://schemas.microsoft.com/office/drawing/2014/main" id="{E5039618-86B3-D410-CCC3-9BACF9F00509}"/>
              </a:ext>
            </a:extLst>
          </p:cNvPr>
          <p:cNvCxnSpPr>
            <a:cxnSpLocks/>
          </p:cNvCxnSpPr>
          <p:nvPr/>
        </p:nvCxnSpPr>
        <p:spPr>
          <a:xfrm>
            <a:off x="718843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2" name="Conector de Seta Reta 1191">
            <a:extLst>
              <a:ext uri="{FF2B5EF4-FFF2-40B4-BE49-F238E27FC236}">
                <a16:creationId xmlns:a16="http://schemas.microsoft.com/office/drawing/2014/main" id="{B727164C-C449-EE9E-00A9-B4BEB779BF0B}"/>
              </a:ext>
            </a:extLst>
          </p:cNvPr>
          <p:cNvCxnSpPr>
            <a:cxnSpLocks/>
          </p:cNvCxnSpPr>
          <p:nvPr/>
        </p:nvCxnSpPr>
        <p:spPr>
          <a:xfrm>
            <a:off x="8884895" y="1733464"/>
            <a:ext cx="1" cy="195583"/>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5" name="Conector de Seta Reta 1194">
            <a:extLst>
              <a:ext uri="{FF2B5EF4-FFF2-40B4-BE49-F238E27FC236}">
                <a16:creationId xmlns:a16="http://schemas.microsoft.com/office/drawing/2014/main" id="{3C9D319E-A684-662B-9E5E-CDD63A3C9140}"/>
              </a:ext>
            </a:extLst>
          </p:cNvPr>
          <p:cNvCxnSpPr>
            <a:cxnSpLocks/>
          </p:cNvCxnSpPr>
          <p:nvPr/>
        </p:nvCxnSpPr>
        <p:spPr>
          <a:xfrm>
            <a:off x="1058135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04" name="Conector de Seta Reta 1203">
            <a:extLst>
              <a:ext uri="{FF2B5EF4-FFF2-40B4-BE49-F238E27FC236}">
                <a16:creationId xmlns:a16="http://schemas.microsoft.com/office/drawing/2014/main" id="{EBB27FB5-3931-0D9A-02E3-2984FC3A96AC}"/>
              </a:ext>
            </a:extLst>
          </p:cNvPr>
          <p:cNvCxnSpPr>
            <a:cxnSpLocks/>
          </p:cNvCxnSpPr>
          <p:nvPr/>
        </p:nvCxnSpPr>
        <p:spPr>
          <a:xfrm flipH="1">
            <a:off x="1058135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1" name="Conector de Seta Reta 1340">
            <a:extLst>
              <a:ext uri="{FF2B5EF4-FFF2-40B4-BE49-F238E27FC236}">
                <a16:creationId xmlns:a16="http://schemas.microsoft.com/office/drawing/2014/main" id="{B29179FC-507D-C23A-C74F-8D11174AFD25}"/>
              </a:ext>
            </a:extLst>
          </p:cNvPr>
          <p:cNvCxnSpPr>
            <a:cxnSpLocks/>
          </p:cNvCxnSpPr>
          <p:nvPr/>
        </p:nvCxnSpPr>
        <p:spPr>
          <a:xfrm flipH="1">
            <a:off x="8884895" y="2298379"/>
            <a:ext cx="1" cy="25450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4" name="Conector de Seta Reta 1343">
            <a:extLst>
              <a:ext uri="{FF2B5EF4-FFF2-40B4-BE49-F238E27FC236}">
                <a16:creationId xmlns:a16="http://schemas.microsoft.com/office/drawing/2014/main" id="{66606036-665F-A33B-A9F9-F2EBFECE1A19}"/>
              </a:ext>
            </a:extLst>
          </p:cNvPr>
          <p:cNvCxnSpPr>
            <a:cxnSpLocks/>
          </p:cNvCxnSpPr>
          <p:nvPr/>
        </p:nvCxnSpPr>
        <p:spPr>
          <a:xfrm flipH="1">
            <a:off x="718843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8" name="Conector de Seta Reta 1347">
            <a:extLst>
              <a:ext uri="{FF2B5EF4-FFF2-40B4-BE49-F238E27FC236}">
                <a16:creationId xmlns:a16="http://schemas.microsoft.com/office/drawing/2014/main" id="{0382674B-6BC1-C724-39C3-1EA5E7D60B7D}"/>
              </a:ext>
            </a:extLst>
          </p:cNvPr>
          <p:cNvCxnSpPr>
            <a:cxnSpLocks/>
          </p:cNvCxnSpPr>
          <p:nvPr/>
        </p:nvCxnSpPr>
        <p:spPr>
          <a:xfrm>
            <a:off x="7188435" y="294156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1" name="Conector de Seta Reta 1350">
            <a:extLst>
              <a:ext uri="{FF2B5EF4-FFF2-40B4-BE49-F238E27FC236}">
                <a16:creationId xmlns:a16="http://schemas.microsoft.com/office/drawing/2014/main" id="{0659B432-8369-1EEA-C243-E0648D93623F}"/>
              </a:ext>
            </a:extLst>
          </p:cNvPr>
          <p:cNvCxnSpPr>
            <a:cxnSpLocks/>
          </p:cNvCxnSpPr>
          <p:nvPr/>
        </p:nvCxnSpPr>
        <p:spPr>
          <a:xfrm>
            <a:off x="8884895" y="2941560"/>
            <a:ext cx="0" cy="23361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4" name="Conector de Seta Reta 1353">
            <a:extLst>
              <a:ext uri="{FF2B5EF4-FFF2-40B4-BE49-F238E27FC236}">
                <a16:creationId xmlns:a16="http://schemas.microsoft.com/office/drawing/2014/main" id="{5D14C147-4BFF-A68F-AD0E-F359D27C9E0C}"/>
              </a:ext>
            </a:extLst>
          </p:cNvPr>
          <p:cNvCxnSpPr>
            <a:cxnSpLocks/>
          </p:cNvCxnSpPr>
          <p:nvPr/>
        </p:nvCxnSpPr>
        <p:spPr>
          <a:xfrm>
            <a:off x="10581355" y="2941560"/>
            <a:ext cx="0" cy="27428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57" name="CaixaDeTexto 1356">
            <a:extLst>
              <a:ext uri="{FF2B5EF4-FFF2-40B4-BE49-F238E27FC236}">
                <a16:creationId xmlns:a16="http://schemas.microsoft.com/office/drawing/2014/main" id="{50278869-9A65-F472-C223-F9456C5B3C43}"/>
              </a:ext>
            </a:extLst>
          </p:cNvPr>
          <p:cNvSpPr txBox="1"/>
          <p:nvPr/>
        </p:nvSpPr>
        <p:spPr>
          <a:xfrm>
            <a:off x="6467180" y="4003773"/>
            <a:ext cx="1442511" cy="369332"/>
          </a:xfrm>
          <a:prstGeom prst="rect">
            <a:avLst/>
          </a:prstGeom>
          <a:noFill/>
        </p:spPr>
        <p:txBody>
          <a:bodyPr wrap="none" rtlCol="0">
            <a:spAutoFit/>
          </a:bodyPr>
          <a:lstStyle/>
          <a:p>
            <a:r>
              <a:rPr lang="pt-BR" dirty="0" err="1"/>
              <a:t>Chunks</a:t>
            </a:r>
            <a:r>
              <a:rPr lang="pt-BR" dirty="0"/>
              <a:t> 1...20</a:t>
            </a:r>
          </a:p>
        </p:txBody>
      </p:sp>
      <p:sp>
        <p:nvSpPr>
          <p:cNvPr id="1358" name="CaixaDeTexto 1357">
            <a:extLst>
              <a:ext uri="{FF2B5EF4-FFF2-40B4-BE49-F238E27FC236}">
                <a16:creationId xmlns:a16="http://schemas.microsoft.com/office/drawing/2014/main" id="{0C9A53A2-D1A4-7410-403B-A030CB6880E7}"/>
              </a:ext>
            </a:extLst>
          </p:cNvPr>
          <p:cNvSpPr txBox="1"/>
          <p:nvPr/>
        </p:nvSpPr>
        <p:spPr>
          <a:xfrm>
            <a:off x="8163640" y="4003773"/>
            <a:ext cx="1442511" cy="369332"/>
          </a:xfrm>
          <a:prstGeom prst="rect">
            <a:avLst/>
          </a:prstGeom>
          <a:noFill/>
        </p:spPr>
        <p:txBody>
          <a:bodyPr wrap="none" rtlCol="0">
            <a:spAutoFit/>
          </a:bodyPr>
          <a:lstStyle/>
          <a:p>
            <a:r>
              <a:rPr lang="pt-BR" dirty="0" err="1"/>
              <a:t>Chunks</a:t>
            </a:r>
            <a:r>
              <a:rPr lang="pt-BR" dirty="0"/>
              <a:t> 1...20</a:t>
            </a:r>
          </a:p>
        </p:txBody>
      </p:sp>
      <p:sp>
        <p:nvSpPr>
          <p:cNvPr id="1359" name="CaixaDeTexto 1358">
            <a:extLst>
              <a:ext uri="{FF2B5EF4-FFF2-40B4-BE49-F238E27FC236}">
                <a16:creationId xmlns:a16="http://schemas.microsoft.com/office/drawing/2014/main" id="{9D0DFF20-033F-643F-37A9-CCBD7E20E570}"/>
              </a:ext>
            </a:extLst>
          </p:cNvPr>
          <p:cNvSpPr txBox="1"/>
          <p:nvPr/>
        </p:nvSpPr>
        <p:spPr>
          <a:xfrm>
            <a:off x="9860100" y="4003773"/>
            <a:ext cx="1442511" cy="369332"/>
          </a:xfrm>
          <a:prstGeom prst="rect">
            <a:avLst/>
          </a:prstGeom>
          <a:noFill/>
        </p:spPr>
        <p:txBody>
          <a:bodyPr wrap="none" rtlCol="0">
            <a:spAutoFit/>
          </a:bodyPr>
          <a:lstStyle/>
          <a:p>
            <a:r>
              <a:rPr lang="pt-BR" dirty="0" err="1"/>
              <a:t>Chunks</a:t>
            </a:r>
            <a:r>
              <a:rPr lang="pt-BR" dirty="0"/>
              <a:t> 1...20</a:t>
            </a:r>
          </a:p>
        </p:txBody>
      </p:sp>
      <p:cxnSp>
        <p:nvCxnSpPr>
          <p:cNvPr id="1360" name="Conector de Seta Reta 1359">
            <a:extLst>
              <a:ext uri="{FF2B5EF4-FFF2-40B4-BE49-F238E27FC236}">
                <a16:creationId xmlns:a16="http://schemas.microsoft.com/office/drawing/2014/main" id="{CF6D57D9-C109-2CA1-CBBE-60AEB169B1A6}"/>
              </a:ext>
            </a:extLst>
          </p:cNvPr>
          <p:cNvCxnSpPr>
            <a:cxnSpLocks/>
          </p:cNvCxnSpPr>
          <p:nvPr/>
        </p:nvCxnSpPr>
        <p:spPr>
          <a:xfrm>
            <a:off x="7188435" y="3782011"/>
            <a:ext cx="1" cy="22176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3" name="Conector de Seta Reta 1362">
            <a:extLst>
              <a:ext uri="{FF2B5EF4-FFF2-40B4-BE49-F238E27FC236}">
                <a16:creationId xmlns:a16="http://schemas.microsoft.com/office/drawing/2014/main" id="{DA42BEC0-33BF-A5E8-E156-670BAA7E595A}"/>
              </a:ext>
            </a:extLst>
          </p:cNvPr>
          <p:cNvCxnSpPr>
            <a:cxnSpLocks/>
          </p:cNvCxnSpPr>
          <p:nvPr/>
        </p:nvCxnSpPr>
        <p:spPr>
          <a:xfrm>
            <a:off x="8884895" y="3772775"/>
            <a:ext cx="1" cy="23099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6" name="Conector de Seta Reta 1365">
            <a:extLst>
              <a:ext uri="{FF2B5EF4-FFF2-40B4-BE49-F238E27FC236}">
                <a16:creationId xmlns:a16="http://schemas.microsoft.com/office/drawing/2014/main" id="{E8B4A657-7C06-6B6D-D872-5ECA779DAAB9}"/>
              </a:ext>
            </a:extLst>
          </p:cNvPr>
          <p:cNvCxnSpPr>
            <a:cxnSpLocks/>
          </p:cNvCxnSpPr>
          <p:nvPr/>
        </p:nvCxnSpPr>
        <p:spPr>
          <a:xfrm>
            <a:off x="10581355" y="3814985"/>
            <a:ext cx="1" cy="18878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69" name="Retângulo: Cantos Arredondados 1368">
            <a:extLst>
              <a:ext uri="{FF2B5EF4-FFF2-40B4-BE49-F238E27FC236}">
                <a16:creationId xmlns:a16="http://schemas.microsoft.com/office/drawing/2014/main" id="{B17AE907-858A-916E-3A4C-62D01FEB7917}"/>
              </a:ext>
            </a:extLst>
          </p:cNvPr>
          <p:cNvSpPr/>
          <p:nvPr/>
        </p:nvSpPr>
        <p:spPr>
          <a:xfrm>
            <a:off x="665332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cxnSp>
        <p:nvCxnSpPr>
          <p:cNvPr id="1372" name="Conector de Seta Reta 1371">
            <a:extLst>
              <a:ext uri="{FF2B5EF4-FFF2-40B4-BE49-F238E27FC236}">
                <a16:creationId xmlns:a16="http://schemas.microsoft.com/office/drawing/2014/main" id="{DED854E0-3837-60CD-8327-714E3D1BF978}"/>
              </a:ext>
            </a:extLst>
          </p:cNvPr>
          <p:cNvCxnSpPr>
            <a:cxnSpLocks/>
          </p:cNvCxnSpPr>
          <p:nvPr/>
        </p:nvCxnSpPr>
        <p:spPr>
          <a:xfrm flipH="1">
            <a:off x="718843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6" name="Conector de Seta Reta 1375">
            <a:extLst>
              <a:ext uri="{FF2B5EF4-FFF2-40B4-BE49-F238E27FC236}">
                <a16:creationId xmlns:a16="http://schemas.microsoft.com/office/drawing/2014/main" id="{BEECAA7D-208F-9C29-46D8-DEF1DB19C72C}"/>
              </a:ext>
            </a:extLst>
          </p:cNvPr>
          <p:cNvCxnSpPr>
            <a:cxnSpLocks/>
          </p:cNvCxnSpPr>
          <p:nvPr/>
        </p:nvCxnSpPr>
        <p:spPr>
          <a:xfrm flipH="1">
            <a:off x="888489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9" name="Conector de Seta Reta 1378">
            <a:extLst>
              <a:ext uri="{FF2B5EF4-FFF2-40B4-BE49-F238E27FC236}">
                <a16:creationId xmlns:a16="http://schemas.microsoft.com/office/drawing/2014/main" id="{36201283-4D99-1FC1-62FC-C0CF6F0C027E}"/>
              </a:ext>
            </a:extLst>
          </p:cNvPr>
          <p:cNvCxnSpPr>
            <a:cxnSpLocks/>
          </p:cNvCxnSpPr>
          <p:nvPr/>
        </p:nvCxnSpPr>
        <p:spPr>
          <a:xfrm flipH="1">
            <a:off x="1058135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08" name="Retângulo: Cantos Arredondados 1407">
            <a:extLst>
              <a:ext uri="{FF2B5EF4-FFF2-40B4-BE49-F238E27FC236}">
                <a16:creationId xmlns:a16="http://schemas.microsoft.com/office/drawing/2014/main" id="{BE4C87DF-C6BD-164E-18EA-512018C99CE7}"/>
              </a:ext>
            </a:extLst>
          </p:cNvPr>
          <p:cNvSpPr/>
          <p:nvPr/>
        </p:nvSpPr>
        <p:spPr>
          <a:xfrm>
            <a:off x="834978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1411" name="Retângulo: Cantos Arredondados 1410">
            <a:extLst>
              <a:ext uri="{FF2B5EF4-FFF2-40B4-BE49-F238E27FC236}">
                <a16:creationId xmlns:a16="http://schemas.microsoft.com/office/drawing/2014/main" id="{1FF21037-71A2-0FA6-3D00-689AA064EC83}"/>
              </a:ext>
            </a:extLst>
          </p:cNvPr>
          <p:cNvSpPr/>
          <p:nvPr/>
        </p:nvSpPr>
        <p:spPr>
          <a:xfrm>
            <a:off x="1004624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2" name="CaixaDeTexto 1">
            <a:extLst>
              <a:ext uri="{FF2B5EF4-FFF2-40B4-BE49-F238E27FC236}">
                <a16:creationId xmlns:a16="http://schemas.microsoft.com/office/drawing/2014/main" id="{478C0329-5808-83EB-D225-3040C1C6A5CD}"/>
              </a:ext>
            </a:extLst>
          </p:cNvPr>
          <p:cNvSpPr txBox="1"/>
          <p:nvPr/>
        </p:nvSpPr>
        <p:spPr>
          <a:xfrm>
            <a:off x="48102" y="2552881"/>
            <a:ext cx="6120957" cy="3416320"/>
          </a:xfrm>
          <a:prstGeom prst="rect">
            <a:avLst/>
          </a:prstGeom>
          <a:noFill/>
        </p:spPr>
        <p:txBody>
          <a:bodyPr wrap="square" rtlCol="0">
            <a:spAutoFit/>
          </a:bodyPr>
          <a:lstStyle/>
          <a:p>
            <a:pPr algn="ctr"/>
            <a:r>
              <a:rPr lang="pt-BR" b="1" u="sng" dirty="0"/>
              <a:t>6. Ranqueamento pelo GPT</a:t>
            </a:r>
          </a:p>
          <a:p>
            <a:pPr algn="just"/>
            <a:endParaRPr lang="pt-BR" b="1" u="sng" dirty="0"/>
          </a:p>
          <a:p>
            <a:pPr marL="342900" indent="-342900" algn="just">
              <a:buFont typeface="+mj-lt"/>
              <a:buAutoNum type="arabicPeriod"/>
            </a:pPr>
            <a:r>
              <a:rPr lang="pt-BR" dirty="0"/>
              <a:t>Ranquear cada</a:t>
            </a:r>
            <a:r>
              <a:rPr lang="pt-BR" i="1" dirty="0"/>
              <a:t> </a:t>
            </a:r>
            <a:r>
              <a:rPr lang="pt-BR" i="1" dirty="0" err="1"/>
              <a:t>chunk</a:t>
            </a:r>
            <a:r>
              <a:rPr lang="pt-BR" i="1" dirty="0"/>
              <a:t> </a:t>
            </a:r>
            <a:r>
              <a:rPr lang="pt-BR" dirty="0"/>
              <a:t>(trecho) de acordo com os tópicos gerados pelo GPT;</a:t>
            </a:r>
          </a:p>
          <a:p>
            <a:pPr marL="342900" indent="-342900" algn="just">
              <a:buFont typeface="+mj-lt"/>
              <a:buAutoNum type="arabicPeriod"/>
            </a:pPr>
            <a:r>
              <a:rPr lang="pt-BR" dirty="0"/>
              <a:t>Prompt:</a:t>
            </a:r>
          </a:p>
          <a:p>
            <a:pPr algn="just"/>
            <a:r>
              <a:rPr lang="en-US" dirty="0">
                <a:latin typeface="Courier New" panose="02070309020205020404" pitchFamily="49" charset="0"/>
                <a:cs typeface="Courier New" panose="02070309020205020404" pitchFamily="49" charset="0"/>
              </a:rPr>
              <a:t>You are a renowned scientist who is writing a survey a section of a survey entitled '{</a:t>
            </a:r>
            <a:r>
              <a:rPr lang="en-US" b="1" dirty="0" err="1">
                <a:latin typeface="Courier New" panose="02070309020205020404" pitchFamily="49" charset="0"/>
                <a:cs typeface="Courier New" panose="02070309020205020404" pitchFamily="49" charset="0"/>
              </a:rPr>
              <a:t>title_subsection</a:t>
            </a:r>
            <a:r>
              <a:rPr lang="en-US" dirty="0">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a:t>
            </a:r>
          </a:p>
          <a:p>
            <a:r>
              <a:rPr lang="en-US" b="0" dirty="0">
                <a:effectLst/>
                <a:latin typeface="Courier New" panose="02070309020205020404" pitchFamily="49" charset="0"/>
              </a:rPr>
              <a:t>Your task is to generate a score for it ranging from 0 to 5 indicating its importance to the section you are writing.</a:t>
            </a:r>
          </a:p>
        </p:txBody>
      </p:sp>
      <p:sp>
        <p:nvSpPr>
          <p:cNvPr id="3" name="CaixaDeTexto 2">
            <a:extLst>
              <a:ext uri="{FF2B5EF4-FFF2-40B4-BE49-F238E27FC236}">
                <a16:creationId xmlns:a16="http://schemas.microsoft.com/office/drawing/2014/main" id="{6E02DD7A-C65D-1EBD-3DEB-253884F357EB}"/>
              </a:ext>
            </a:extLst>
          </p:cNvPr>
          <p:cNvSpPr txBox="1"/>
          <p:nvPr/>
        </p:nvSpPr>
        <p:spPr>
          <a:xfrm>
            <a:off x="0" y="6032701"/>
            <a:ext cx="7731336" cy="64633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title_subsection</a:t>
            </a:r>
            <a:r>
              <a:rPr lang="en-US" b="1" dirty="0">
                <a:latin typeface="Courier New" panose="02070309020205020404" pitchFamily="49" charset="0"/>
                <a:cs typeface="Courier New" panose="02070309020205020404" pitchFamily="49" charset="0"/>
              </a:rPr>
              <a:t> = {Tópico</a:t>
            </a:r>
            <a:r>
              <a:rPr lang="en-US" b="1" baseline="-25000" dirty="0">
                <a:latin typeface="Courier New" panose="02070309020205020404" pitchFamily="49" charset="0"/>
                <a:cs typeface="Courier New" panose="02070309020205020404" pitchFamily="49" charset="0"/>
              </a:rPr>
              <a:t>G1</a:t>
            </a:r>
            <a:r>
              <a:rPr lang="en-US" b="1" dirty="0">
                <a:latin typeface="Courier New" panose="02070309020205020404" pitchFamily="49" charset="0"/>
                <a:cs typeface="Courier New" panose="02070309020205020404" pitchFamily="49" charset="0"/>
              </a:rPr>
              <a:t> | Tópico</a:t>
            </a:r>
            <a:r>
              <a:rPr lang="en-US" b="1" baseline="-25000" dirty="0">
                <a:latin typeface="Courier New" panose="02070309020205020404" pitchFamily="49" charset="0"/>
                <a:cs typeface="Courier New" panose="02070309020205020404" pitchFamily="49" charset="0"/>
              </a:rPr>
              <a:t>G2</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Tópico</a:t>
            </a:r>
            <a:r>
              <a:rPr lang="en-US" b="1" baseline="-25000" dirty="0" err="1">
                <a:latin typeface="Courier New" panose="02070309020205020404" pitchFamily="49" charset="0"/>
                <a:cs typeface="Courier New" panose="02070309020205020404" pitchFamily="49" charset="0"/>
              </a:rPr>
              <a:t>GN</a:t>
            </a:r>
            <a:r>
              <a:rPr lang="en-US" b="1" dirty="0">
                <a:latin typeface="Courier New" panose="02070309020205020404" pitchFamily="49" charset="0"/>
                <a:cs typeface="Courier New" panose="02070309020205020404" pitchFamily="49" charset="0"/>
              </a:rPr>
              <a:t>}</a:t>
            </a:r>
            <a:endParaRPr lang="pt-BR" i="1" dirty="0"/>
          </a:p>
          <a:p>
            <a:endParaRPr lang="pt-BR" dirty="0"/>
          </a:p>
        </p:txBody>
      </p:sp>
    </p:spTree>
    <p:extLst>
      <p:ext uri="{BB962C8B-B14F-4D97-AF65-F5344CB8AC3E}">
        <p14:creationId xmlns:p14="http://schemas.microsoft.com/office/powerpoint/2010/main" val="15807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3"/>
                                        </p:tgtEl>
                                        <p:attrNameLst>
                                          <p:attrName>style.opacity</p:attrName>
                                        </p:attrNameLst>
                                      </p:cBhvr>
                                      <p:to>
                                        <p:strVal val="0.5"/>
                                      </p:to>
                                    </p:set>
                                    <p:animEffect filter="image" prLst="opacity: 0.5">
                                      <p:cBhvr rctx="IE">
                                        <p:cTn id="28" dur="indefinite"/>
                                        <p:tgtEl>
                                          <p:spTgt spid="23"/>
                                        </p:tgtEl>
                                      </p:cBhvr>
                                    </p:animEffect>
                                  </p:childTnLst>
                                </p:cTn>
                              </p:par>
                              <p:par>
                                <p:cTn id="29" presetID="9" presetClass="emph" presetSubtype="0" grpId="0" nodeType="withEffect">
                                  <p:stCondLst>
                                    <p:cond delay="0"/>
                                  </p:stCondLst>
                                  <p:childTnLst>
                                    <p:set>
                                      <p:cBhvr>
                                        <p:cTn id="30" dur="indefinite"/>
                                        <p:tgtEl>
                                          <p:spTgt spid="86"/>
                                        </p:tgtEl>
                                        <p:attrNameLst>
                                          <p:attrName>style.opacity</p:attrName>
                                        </p:attrNameLst>
                                      </p:cBhvr>
                                      <p:to>
                                        <p:strVal val="0.5"/>
                                      </p:to>
                                    </p:set>
                                    <p:animEffect filter="image" prLst="opacity: 0.5">
                                      <p:cBhvr rctx="IE">
                                        <p:cTn id="31" dur="indefinite"/>
                                        <p:tgtEl>
                                          <p:spTgt spid="86"/>
                                        </p:tgtEl>
                                      </p:cBhvr>
                                    </p:animEffect>
                                  </p:childTnLst>
                                </p:cTn>
                              </p:par>
                              <p:par>
                                <p:cTn id="32" presetID="9" presetClass="emph" presetSubtype="0" nodeType="withEffect">
                                  <p:stCondLst>
                                    <p:cond delay="0"/>
                                  </p:stCondLst>
                                  <p:childTnLst>
                                    <p:set>
                                      <p:cBhvr>
                                        <p:cTn id="33" dur="indefinite"/>
                                        <p:tgtEl>
                                          <p:spTgt spid="87"/>
                                        </p:tgtEl>
                                        <p:attrNameLst>
                                          <p:attrName>style.opacity</p:attrName>
                                        </p:attrNameLst>
                                      </p:cBhvr>
                                      <p:to>
                                        <p:strVal val="0.5"/>
                                      </p:to>
                                    </p:set>
                                    <p:animEffect filter="image" prLst="opacity: 0.5">
                                      <p:cBhvr rctx="IE">
                                        <p:cTn id="34" dur="indefinite"/>
                                        <p:tgtEl>
                                          <p:spTgt spid="87"/>
                                        </p:tgtEl>
                                      </p:cBhvr>
                                    </p:animEffect>
                                  </p:childTnLst>
                                </p:cTn>
                              </p:par>
                              <p:par>
                                <p:cTn id="35" presetID="9" presetClass="emph" presetSubtype="0" nodeType="withEffect">
                                  <p:stCondLst>
                                    <p:cond delay="0"/>
                                  </p:stCondLst>
                                  <p:childTnLst>
                                    <p:set>
                                      <p:cBhvr>
                                        <p:cTn id="36" dur="indefinite"/>
                                        <p:tgtEl>
                                          <p:spTgt spid="99"/>
                                        </p:tgtEl>
                                        <p:attrNameLst>
                                          <p:attrName>style.opacity</p:attrName>
                                        </p:attrNameLst>
                                      </p:cBhvr>
                                      <p:to>
                                        <p:strVal val="0.5"/>
                                      </p:to>
                                    </p:set>
                                    <p:animEffect filter="image" prLst="opacity: 0.5">
                                      <p:cBhvr rctx="IE">
                                        <p:cTn id="37" dur="indefinite"/>
                                        <p:tgtEl>
                                          <p:spTgt spid="99"/>
                                        </p:tgtEl>
                                      </p:cBhvr>
                                    </p:animEffect>
                                  </p:childTnLst>
                                </p:cTn>
                              </p:par>
                              <p:par>
                                <p:cTn id="38" presetID="9" presetClass="emph" presetSubtype="0" grpId="0" nodeType="withEffect">
                                  <p:stCondLst>
                                    <p:cond delay="0"/>
                                  </p:stCondLst>
                                  <p:childTnLst>
                                    <p:set>
                                      <p:cBhvr>
                                        <p:cTn id="39" dur="indefinite"/>
                                        <p:tgtEl>
                                          <p:spTgt spid="103"/>
                                        </p:tgtEl>
                                        <p:attrNameLst>
                                          <p:attrName>style.opacity</p:attrName>
                                        </p:attrNameLst>
                                      </p:cBhvr>
                                      <p:to>
                                        <p:strVal val="0.5"/>
                                      </p:to>
                                    </p:set>
                                    <p:animEffect filter="image" prLst="opacity: 0.5">
                                      <p:cBhvr rctx="IE">
                                        <p:cTn id="40" dur="indefinite"/>
                                        <p:tgtEl>
                                          <p:spTgt spid="103"/>
                                        </p:tgtEl>
                                      </p:cBhvr>
                                    </p:animEffect>
                                  </p:childTnLst>
                                </p:cTn>
                              </p:par>
                              <p:par>
                                <p:cTn id="41" presetID="9" presetClass="emph" presetSubtype="0" nodeType="withEffect">
                                  <p:stCondLst>
                                    <p:cond delay="0"/>
                                  </p:stCondLst>
                                  <p:childTnLst>
                                    <p:set>
                                      <p:cBhvr>
                                        <p:cTn id="42" dur="indefinite"/>
                                        <p:tgtEl>
                                          <p:spTgt spid="108"/>
                                        </p:tgtEl>
                                        <p:attrNameLst>
                                          <p:attrName>style.opacity</p:attrName>
                                        </p:attrNameLst>
                                      </p:cBhvr>
                                      <p:to>
                                        <p:strVal val="0.5"/>
                                      </p:to>
                                    </p:set>
                                    <p:animEffect filter="image" prLst="opacity: 0.5">
                                      <p:cBhvr rctx="IE">
                                        <p:cTn id="43" dur="indefinite"/>
                                        <p:tgtEl>
                                          <p:spTgt spid="108"/>
                                        </p:tgtEl>
                                      </p:cBhvr>
                                    </p:animEffect>
                                  </p:childTnLst>
                                </p:cTn>
                              </p:par>
                              <p:par>
                                <p:cTn id="44" presetID="9" presetClass="emph" presetSubtype="0" nodeType="withEffect">
                                  <p:stCondLst>
                                    <p:cond delay="0"/>
                                  </p:stCondLst>
                                  <p:childTnLst>
                                    <p:set>
                                      <p:cBhvr>
                                        <p:cTn id="45" dur="indefinite"/>
                                        <p:tgtEl>
                                          <p:spTgt spid="112"/>
                                        </p:tgtEl>
                                        <p:attrNameLst>
                                          <p:attrName>style.opacity</p:attrName>
                                        </p:attrNameLst>
                                      </p:cBhvr>
                                      <p:to>
                                        <p:strVal val="0.5"/>
                                      </p:to>
                                    </p:set>
                                    <p:animEffect filter="image" prLst="opacity: 0.5">
                                      <p:cBhvr rctx="IE">
                                        <p:cTn id="46" dur="indefinite"/>
                                        <p:tgtEl>
                                          <p:spTgt spid="112"/>
                                        </p:tgtEl>
                                      </p:cBhvr>
                                    </p:animEffect>
                                  </p:childTnLst>
                                </p:cTn>
                              </p:par>
                              <p:par>
                                <p:cTn id="47" presetID="9" presetClass="emph" presetSubtype="0" grpId="0" nodeType="withEffect">
                                  <p:stCondLst>
                                    <p:cond delay="0"/>
                                  </p:stCondLst>
                                  <p:childTnLst>
                                    <p:set>
                                      <p:cBhvr>
                                        <p:cTn id="48" dur="indefinite"/>
                                        <p:tgtEl>
                                          <p:spTgt spid="113"/>
                                        </p:tgtEl>
                                        <p:attrNameLst>
                                          <p:attrName>style.opacity</p:attrName>
                                        </p:attrNameLst>
                                      </p:cBhvr>
                                      <p:to>
                                        <p:strVal val="0.5"/>
                                      </p:to>
                                    </p:set>
                                    <p:animEffect filter="image" prLst="opacity: 0.5">
                                      <p:cBhvr rctx="IE">
                                        <p:cTn id="49" dur="indefinite"/>
                                        <p:tgtEl>
                                          <p:spTgt spid="113"/>
                                        </p:tgtEl>
                                      </p:cBhvr>
                                    </p:animEffect>
                                  </p:childTnLst>
                                </p:cTn>
                              </p:par>
                              <p:par>
                                <p:cTn id="50" presetID="9" presetClass="emph" presetSubtype="0" nodeType="withEffect">
                                  <p:stCondLst>
                                    <p:cond delay="0"/>
                                  </p:stCondLst>
                                  <p:childTnLst>
                                    <p:set>
                                      <p:cBhvr>
                                        <p:cTn id="51" dur="indefinite"/>
                                        <p:tgtEl>
                                          <p:spTgt spid="114"/>
                                        </p:tgtEl>
                                        <p:attrNameLst>
                                          <p:attrName>style.opacity</p:attrName>
                                        </p:attrNameLst>
                                      </p:cBhvr>
                                      <p:to>
                                        <p:strVal val="0.5"/>
                                      </p:to>
                                    </p:set>
                                    <p:animEffect filter="image" prLst="opacity: 0.5">
                                      <p:cBhvr rctx="IE">
                                        <p:cTn id="52" dur="indefinite"/>
                                        <p:tgtEl>
                                          <p:spTgt spid="114"/>
                                        </p:tgtEl>
                                      </p:cBhvr>
                                    </p:animEffect>
                                  </p:childTnLst>
                                </p:cTn>
                              </p:par>
                              <p:par>
                                <p:cTn id="53" presetID="9" presetClass="emph" presetSubtype="0" grpId="0" nodeType="withEffect">
                                  <p:stCondLst>
                                    <p:cond delay="0"/>
                                  </p:stCondLst>
                                  <p:childTnLst>
                                    <p:set>
                                      <p:cBhvr>
                                        <p:cTn id="54" dur="indefinite"/>
                                        <p:tgtEl>
                                          <p:spTgt spid="117"/>
                                        </p:tgtEl>
                                        <p:attrNameLst>
                                          <p:attrName>style.opacity</p:attrName>
                                        </p:attrNameLst>
                                      </p:cBhvr>
                                      <p:to>
                                        <p:strVal val="0.5"/>
                                      </p:to>
                                    </p:set>
                                    <p:animEffect filter="image" prLst="opacity: 0.5">
                                      <p:cBhvr rctx="IE">
                                        <p:cTn id="55" dur="indefinite"/>
                                        <p:tgtEl>
                                          <p:spTgt spid="117"/>
                                        </p:tgtEl>
                                      </p:cBhvr>
                                    </p:animEffect>
                                  </p:childTnLst>
                                </p:cTn>
                              </p:par>
                              <p:par>
                                <p:cTn id="56" presetID="9" presetClass="emph" presetSubtype="0" nodeType="withEffect">
                                  <p:stCondLst>
                                    <p:cond delay="0"/>
                                  </p:stCondLst>
                                  <p:childTnLst>
                                    <p:set>
                                      <p:cBhvr>
                                        <p:cTn id="57" dur="indefinite"/>
                                        <p:tgtEl>
                                          <p:spTgt spid="1173"/>
                                        </p:tgtEl>
                                        <p:attrNameLst>
                                          <p:attrName>style.opacity</p:attrName>
                                        </p:attrNameLst>
                                      </p:cBhvr>
                                      <p:to>
                                        <p:strVal val="0.5"/>
                                      </p:to>
                                    </p:set>
                                    <p:animEffect filter="image" prLst="opacity: 0.5">
                                      <p:cBhvr rctx="IE">
                                        <p:cTn id="58" dur="indefinite"/>
                                        <p:tgtEl>
                                          <p:spTgt spid="1173"/>
                                        </p:tgtEl>
                                      </p:cBhvr>
                                    </p:animEffect>
                                  </p:childTnLst>
                                </p:cTn>
                              </p:par>
                              <p:par>
                                <p:cTn id="59" presetID="9" presetClass="emph" presetSubtype="0" nodeType="withEffect">
                                  <p:stCondLst>
                                    <p:cond delay="0"/>
                                  </p:stCondLst>
                                  <p:childTnLst>
                                    <p:set>
                                      <p:cBhvr>
                                        <p:cTn id="60" dur="indefinite"/>
                                        <p:tgtEl>
                                          <p:spTgt spid="1189"/>
                                        </p:tgtEl>
                                        <p:attrNameLst>
                                          <p:attrName>style.opacity</p:attrName>
                                        </p:attrNameLst>
                                      </p:cBhvr>
                                      <p:to>
                                        <p:strVal val="0.5"/>
                                      </p:to>
                                    </p:set>
                                    <p:animEffect filter="image" prLst="opacity: 0.5">
                                      <p:cBhvr rctx="IE">
                                        <p:cTn id="61" dur="indefinite"/>
                                        <p:tgtEl>
                                          <p:spTgt spid="1189"/>
                                        </p:tgtEl>
                                      </p:cBhvr>
                                    </p:animEffect>
                                  </p:childTnLst>
                                </p:cTn>
                              </p:par>
                              <p:par>
                                <p:cTn id="62" presetID="9" presetClass="emph" presetSubtype="0" nodeType="withEffect">
                                  <p:stCondLst>
                                    <p:cond delay="0"/>
                                  </p:stCondLst>
                                  <p:childTnLst>
                                    <p:set>
                                      <p:cBhvr>
                                        <p:cTn id="63" dur="indefinite"/>
                                        <p:tgtEl>
                                          <p:spTgt spid="1192"/>
                                        </p:tgtEl>
                                        <p:attrNameLst>
                                          <p:attrName>style.opacity</p:attrName>
                                        </p:attrNameLst>
                                      </p:cBhvr>
                                      <p:to>
                                        <p:strVal val="0.5"/>
                                      </p:to>
                                    </p:set>
                                    <p:animEffect filter="image" prLst="opacity: 0.5">
                                      <p:cBhvr rctx="IE">
                                        <p:cTn id="64" dur="indefinite"/>
                                        <p:tgtEl>
                                          <p:spTgt spid="1192"/>
                                        </p:tgtEl>
                                      </p:cBhvr>
                                    </p:animEffect>
                                  </p:childTnLst>
                                </p:cTn>
                              </p:par>
                              <p:par>
                                <p:cTn id="65" presetID="9" presetClass="emph" presetSubtype="0" nodeType="withEffect">
                                  <p:stCondLst>
                                    <p:cond delay="0"/>
                                  </p:stCondLst>
                                  <p:childTnLst>
                                    <p:set>
                                      <p:cBhvr>
                                        <p:cTn id="66" dur="indefinite"/>
                                        <p:tgtEl>
                                          <p:spTgt spid="1195"/>
                                        </p:tgtEl>
                                        <p:attrNameLst>
                                          <p:attrName>style.opacity</p:attrName>
                                        </p:attrNameLst>
                                      </p:cBhvr>
                                      <p:to>
                                        <p:strVal val="0.5"/>
                                      </p:to>
                                    </p:set>
                                    <p:animEffect filter="image" prLst="opacity: 0.5">
                                      <p:cBhvr rctx="IE">
                                        <p:cTn id="67" dur="indefinite"/>
                                        <p:tgtEl>
                                          <p:spTgt spid="1195"/>
                                        </p:tgtEl>
                                      </p:cBhvr>
                                    </p:animEffect>
                                  </p:childTnLst>
                                </p:cTn>
                              </p:par>
                              <p:par>
                                <p:cTn id="68" presetID="9" presetClass="emph" presetSubtype="0" grpId="0" nodeType="withEffect">
                                  <p:stCondLst>
                                    <p:cond delay="0"/>
                                  </p:stCondLst>
                                  <p:childTnLst>
                                    <p:set>
                                      <p:cBhvr>
                                        <p:cTn id="69" dur="indefinite"/>
                                        <p:tgtEl>
                                          <p:spTgt spid="1103"/>
                                        </p:tgtEl>
                                        <p:attrNameLst>
                                          <p:attrName>style.opacity</p:attrName>
                                        </p:attrNameLst>
                                      </p:cBhvr>
                                      <p:to>
                                        <p:strVal val="0.5"/>
                                      </p:to>
                                    </p:set>
                                    <p:animEffect filter="image" prLst="opacity: 0.5">
                                      <p:cBhvr rctx="IE">
                                        <p:cTn id="70" dur="indefinite"/>
                                        <p:tgtEl>
                                          <p:spTgt spid="1103"/>
                                        </p:tgtEl>
                                      </p:cBhvr>
                                    </p:animEffect>
                                  </p:childTnLst>
                                </p:cTn>
                              </p:par>
                              <p:par>
                                <p:cTn id="71" presetID="9" presetClass="emph" presetSubtype="0" grpId="0" nodeType="withEffect">
                                  <p:stCondLst>
                                    <p:cond delay="0"/>
                                  </p:stCondLst>
                                  <p:childTnLst>
                                    <p:set>
                                      <p:cBhvr>
                                        <p:cTn id="72" dur="indefinite"/>
                                        <p:tgtEl>
                                          <p:spTgt spid="1104"/>
                                        </p:tgtEl>
                                        <p:attrNameLst>
                                          <p:attrName>style.opacity</p:attrName>
                                        </p:attrNameLst>
                                      </p:cBhvr>
                                      <p:to>
                                        <p:strVal val="0.5"/>
                                      </p:to>
                                    </p:set>
                                    <p:animEffect filter="image" prLst="opacity: 0.5">
                                      <p:cBhvr rctx="IE">
                                        <p:cTn id="73" dur="indefinite"/>
                                        <p:tgtEl>
                                          <p:spTgt spid="1104"/>
                                        </p:tgtEl>
                                      </p:cBhvr>
                                    </p:animEffect>
                                  </p:childTnLst>
                                </p:cTn>
                              </p:par>
                              <p:par>
                                <p:cTn id="74" presetID="9" presetClass="emph" presetSubtype="0" grpId="0" nodeType="withEffect">
                                  <p:stCondLst>
                                    <p:cond delay="0"/>
                                  </p:stCondLst>
                                  <p:childTnLst>
                                    <p:set>
                                      <p:cBhvr>
                                        <p:cTn id="75" dur="indefinite"/>
                                        <p:tgtEl>
                                          <p:spTgt spid="1105"/>
                                        </p:tgtEl>
                                        <p:attrNameLst>
                                          <p:attrName>style.opacity</p:attrName>
                                        </p:attrNameLst>
                                      </p:cBhvr>
                                      <p:to>
                                        <p:strVal val="0.5"/>
                                      </p:to>
                                    </p:set>
                                    <p:animEffect filter="image" prLst="opacity: 0.5">
                                      <p:cBhvr rctx="IE">
                                        <p:cTn id="76" dur="indefinite"/>
                                        <p:tgtEl>
                                          <p:spTgt spid="1105"/>
                                        </p:tgtEl>
                                      </p:cBhvr>
                                    </p:animEffect>
                                  </p:childTnLst>
                                </p:cTn>
                              </p:par>
                              <p:par>
                                <p:cTn id="77" presetID="9" presetClass="emph" presetSubtype="0" grpId="0" nodeType="withEffect">
                                  <p:stCondLst>
                                    <p:cond delay="0"/>
                                  </p:stCondLst>
                                  <p:childTnLst>
                                    <p:set>
                                      <p:cBhvr>
                                        <p:cTn id="78" dur="indefinite"/>
                                        <p:tgtEl>
                                          <p:spTgt spid="1177"/>
                                        </p:tgtEl>
                                        <p:attrNameLst>
                                          <p:attrName>style.opacity</p:attrName>
                                        </p:attrNameLst>
                                      </p:cBhvr>
                                      <p:to>
                                        <p:strVal val="0.5"/>
                                      </p:to>
                                    </p:set>
                                    <p:animEffect filter="image" prLst="opacity: 0.5">
                                      <p:cBhvr rctx="IE">
                                        <p:cTn id="79" dur="indefinite"/>
                                        <p:tgtEl>
                                          <p:spTgt spid="1177"/>
                                        </p:tgtEl>
                                      </p:cBhvr>
                                    </p:animEffect>
                                  </p:childTnLst>
                                </p:cTn>
                              </p:par>
                              <p:par>
                                <p:cTn id="80" presetID="9" presetClass="emph" presetSubtype="0" grpId="0" nodeType="withEffect">
                                  <p:stCondLst>
                                    <p:cond delay="0"/>
                                  </p:stCondLst>
                                  <p:childTnLst>
                                    <p:set>
                                      <p:cBhvr>
                                        <p:cTn id="81" dur="indefinite"/>
                                        <p:tgtEl>
                                          <p:spTgt spid="1180"/>
                                        </p:tgtEl>
                                        <p:attrNameLst>
                                          <p:attrName>style.opacity</p:attrName>
                                        </p:attrNameLst>
                                      </p:cBhvr>
                                      <p:to>
                                        <p:strVal val="0.5"/>
                                      </p:to>
                                    </p:set>
                                    <p:animEffect filter="image" prLst="opacity: 0.5">
                                      <p:cBhvr rctx="IE">
                                        <p:cTn id="82" dur="indefinite"/>
                                        <p:tgtEl>
                                          <p:spTgt spid="1180"/>
                                        </p:tgtEl>
                                      </p:cBhvr>
                                    </p:animEffect>
                                  </p:childTnLst>
                                </p:cTn>
                              </p:par>
                              <p:par>
                                <p:cTn id="83" presetID="9" presetClass="emph" presetSubtype="0" grpId="0" nodeType="withEffect">
                                  <p:stCondLst>
                                    <p:cond delay="0"/>
                                  </p:stCondLst>
                                  <p:childTnLst>
                                    <p:set>
                                      <p:cBhvr>
                                        <p:cTn id="84" dur="indefinite"/>
                                        <p:tgtEl>
                                          <p:spTgt spid="1181"/>
                                        </p:tgtEl>
                                        <p:attrNameLst>
                                          <p:attrName>style.opacity</p:attrName>
                                        </p:attrNameLst>
                                      </p:cBhvr>
                                      <p:to>
                                        <p:strVal val="0.5"/>
                                      </p:to>
                                    </p:set>
                                    <p:animEffect filter="image" prLst="opacity: 0.5">
                                      <p:cBhvr rctx="IE">
                                        <p:cTn id="85" dur="indefinite"/>
                                        <p:tgtEl>
                                          <p:spTgt spid="1181"/>
                                        </p:tgtEl>
                                      </p:cBhvr>
                                    </p:animEffect>
                                  </p:childTnLst>
                                </p:cTn>
                              </p:par>
                              <p:par>
                                <p:cTn id="86" presetID="9" presetClass="emph" presetSubtype="0" nodeType="withEffect">
                                  <p:stCondLst>
                                    <p:cond delay="0"/>
                                  </p:stCondLst>
                                  <p:childTnLst>
                                    <p:set>
                                      <p:cBhvr>
                                        <p:cTn id="87" dur="indefinite"/>
                                        <p:tgtEl>
                                          <p:spTgt spid="1204"/>
                                        </p:tgtEl>
                                        <p:attrNameLst>
                                          <p:attrName>style.opacity</p:attrName>
                                        </p:attrNameLst>
                                      </p:cBhvr>
                                      <p:to>
                                        <p:strVal val="0.5"/>
                                      </p:to>
                                    </p:set>
                                    <p:animEffect filter="image" prLst="opacity: 0.5">
                                      <p:cBhvr rctx="IE">
                                        <p:cTn id="88" dur="indefinite"/>
                                        <p:tgtEl>
                                          <p:spTgt spid="1204"/>
                                        </p:tgtEl>
                                      </p:cBhvr>
                                    </p:animEffect>
                                  </p:childTnLst>
                                </p:cTn>
                              </p:par>
                              <p:par>
                                <p:cTn id="89" presetID="9" presetClass="emph" presetSubtype="0" nodeType="withEffect">
                                  <p:stCondLst>
                                    <p:cond delay="0"/>
                                  </p:stCondLst>
                                  <p:childTnLst>
                                    <p:set>
                                      <p:cBhvr>
                                        <p:cTn id="90" dur="indefinite"/>
                                        <p:tgtEl>
                                          <p:spTgt spid="1341"/>
                                        </p:tgtEl>
                                        <p:attrNameLst>
                                          <p:attrName>style.opacity</p:attrName>
                                        </p:attrNameLst>
                                      </p:cBhvr>
                                      <p:to>
                                        <p:strVal val="0.5"/>
                                      </p:to>
                                    </p:set>
                                    <p:animEffect filter="image" prLst="opacity: 0.5">
                                      <p:cBhvr rctx="IE">
                                        <p:cTn id="91" dur="indefinite"/>
                                        <p:tgtEl>
                                          <p:spTgt spid="1341"/>
                                        </p:tgtEl>
                                      </p:cBhvr>
                                    </p:animEffect>
                                  </p:childTnLst>
                                </p:cTn>
                              </p:par>
                              <p:par>
                                <p:cTn id="92" presetID="9" presetClass="emph" presetSubtype="0" nodeType="withEffect">
                                  <p:stCondLst>
                                    <p:cond delay="0"/>
                                  </p:stCondLst>
                                  <p:childTnLst>
                                    <p:set>
                                      <p:cBhvr>
                                        <p:cTn id="93" dur="indefinite"/>
                                        <p:tgtEl>
                                          <p:spTgt spid="1344"/>
                                        </p:tgtEl>
                                        <p:attrNameLst>
                                          <p:attrName>style.opacity</p:attrName>
                                        </p:attrNameLst>
                                      </p:cBhvr>
                                      <p:to>
                                        <p:strVal val="0.5"/>
                                      </p:to>
                                    </p:set>
                                    <p:animEffect filter="image" prLst="opacity: 0.5">
                                      <p:cBhvr rctx="IE">
                                        <p:cTn id="94" dur="indefinite"/>
                                        <p:tgtEl>
                                          <p:spTgt spid="1344"/>
                                        </p:tgtEl>
                                      </p:cBhvr>
                                    </p:animEffect>
                                  </p:childTnLst>
                                </p:cTn>
                              </p:par>
                              <p:par>
                                <p:cTn id="95" presetID="9" presetClass="emph" presetSubtype="0" nodeType="withEffect">
                                  <p:stCondLst>
                                    <p:cond delay="0"/>
                                  </p:stCondLst>
                                  <p:childTnLst>
                                    <p:set>
                                      <p:cBhvr>
                                        <p:cTn id="96" dur="indefinite"/>
                                        <p:tgtEl>
                                          <p:spTgt spid="1348"/>
                                        </p:tgtEl>
                                        <p:attrNameLst>
                                          <p:attrName>style.opacity</p:attrName>
                                        </p:attrNameLst>
                                      </p:cBhvr>
                                      <p:to>
                                        <p:strVal val="0.5"/>
                                      </p:to>
                                    </p:set>
                                    <p:animEffect filter="image" prLst="opacity: 0.5">
                                      <p:cBhvr rctx="IE">
                                        <p:cTn id="97" dur="indefinite"/>
                                        <p:tgtEl>
                                          <p:spTgt spid="1348"/>
                                        </p:tgtEl>
                                      </p:cBhvr>
                                    </p:animEffect>
                                  </p:childTnLst>
                                </p:cTn>
                              </p:par>
                              <p:par>
                                <p:cTn id="98" presetID="9" presetClass="emph" presetSubtype="0" nodeType="withEffect">
                                  <p:stCondLst>
                                    <p:cond delay="0"/>
                                  </p:stCondLst>
                                  <p:childTnLst>
                                    <p:set>
                                      <p:cBhvr>
                                        <p:cTn id="99" dur="indefinite"/>
                                        <p:tgtEl>
                                          <p:spTgt spid="1351"/>
                                        </p:tgtEl>
                                        <p:attrNameLst>
                                          <p:attrName>style.opacity</p:attrName>
                                        </p:attrNameLst>
                                      </p:cBhvr>
                                      <p:to>
                                        <p:strVal val="0.5"/>
                                      </p:to>
                                    </p:set>
                                    <p:animEffect filter="image" prLst="opacity: 0.5">
                                      <p:cBhvr rctx="IE">
                                        <p:cTn id="100" dur="indefinite"/>
                                        <p:tgtEl>
                                          <p:spTgt spid="1351"/>
                                        </p:tgtEl>
                                      </p:cBhvr>
                                    </p:animEffect>
                                  </p:childTnLst>
                                </p:cTn>
                              </p:par>
                              <p:par>
                                <p:cTn id="101" presetID="9" presetClass="emph" presetSubtype="0" nodeType="withEffect">
                                  <p:stCondLst>
                                    <p:cond delay="0"/>
                                  </p:stCondLst>
                                  <p:childTnLst>
                                    <p:set>
                                      <p:cBhvr>
                                        <p:cTn id="102" dur="indefinite"/>
                                        <p:tgtEl>
                                          <p:spTgt spid="1354"/>
                                        </p:tgtEl>
                                        <p:attrNameLst>
                                          <p:attrName>style.opacity</p:attrName>
                                        </p:attrNameLst>
                                      </p:cBhvr>
                                      <p:to>
                                        <p:strVal val="0.5"/>
                                      </p:to>
                                    </p:set>
                                    <p:animEffect filter="image" prLst="opacity: 0.5">
                                      <p:cBhvr rctx="IE">
                                        <p:cTn id="103" dur="indefinite"/>
                                        <p:tgtEl>
                                          <p:spTgt spid="1354"/>
                                        </p:tgtEl>
                                      </p:cBhvr>
                                    </p:animEffect>
                                  </p:childTnLst>
                                </p:cTn>
                              </p:par>
                              <p:par>
                                <p:cTn id="104" presetID="9" presetClass="emph" presetSubtype="0" grpId="0" nodeType="withEffect">
                                  <p:stCondLst>
                                    <p:cond delay="0"/>
                                  </p:stCondLst>
                                  <p:childTnLst>
                                    <p:set>
                                      <p:cBhvr>
                                        <p:cTn id="105" dur="indefinite"/>
                                        <p:tgtEl>
                                          <p:spTgt spid="1357"/>
                                        </p:tgtEl>
                                        <p:attrNameLst>
                                          <p:attrName>style.opacity</p:attrName>
                                        </p:attrNameLst>
                                      </p:cBhvr>
                                      <p:to>
                                        <p:strVal val="0.5"/>
                                      </p:to>
                                    </p:set>
                                    <p:animEffect filter="image" prLst="opacity: 0.5">
                                      <p:cBhvr rctx="IE">
                                        <p:cTn id="106" dur="indefinite"/>
                                        <p:tgtEl>
                                          <p:spTgt spid="1357"/>
                                        </p:tgtEl>
                                      </p:cBhvr>
                                    </p:animEffect>
                                  </p:childTnLst>
                                </p:cTn>
                              </p:par>
                              <p:par>
                                <p:cTn id="107" presetID="9" presetClass="emph" presetSubtype="0" grpId="0" nodeType="withEffect">
                                  <p:stCondLst>
                                    <p:cond delay="0"/>
                                  </p:stCondLst>
                                  <p:childTnLst>
                                    <p:set>
                                      <p:cBhvr>
                                        <p:cTn id="108" dur="indefinite"/>
                                        <p:tgtEl>
                                          <p:spTgt spid="1358"/>
                                        </p:tgtEl>
                                        <p:attrNameLst>
                                          <p:attrName>style.opacity</p:attrName>
                                        </p:attrNameLst>
                                      </p:cBhvr>
                                      <p:to>
                                        <p:strVal val="0.5"/>
                                      </p:to>
                                    </p:set>
                                    <p:animEffect filter="image" prLst="opacity: 0.5">
                                      <p:cBhvr rctx="IE">
                                        <p:cTn id="109" dur="indefinite"/>
                                        <p:tgtEl>
                                          <p:spTgt spid="1358"/>
                                        </p:tgtEl>
                                      </p:cBhvr>
                                    </p:animEffect>
                                  </p:childTnLst>
                                </p:cTn>
                              </p:par>
                              <p:par>
                                <p:cTn id="110" presetID="9" presetClass="emph" presetSubtype="0" grpId="0" nodeType="withEffect">
                                  <p:stCondLst>
                                    <p:cond delay="0"/>
                                  </p:stCondLst>
                                  <p:childTnLst>
                                    <p:set>
                                      <p:cBhvr>
                                        <p:cTn id="111" dur="indefinite"/>
                                        <p:tgtEl>
                                          <p:spTgt spid="1359"/>
                                        </p:tgtEl>
                                        <p:attrNameLst>
                                          <p:attrName>style.opacity</p:attrName>
                                        </p:attrNameLst>
                                      </p:cBhvr>
                                      <p:to>
                                        <p:strVal val="0.5"/>
                                      </p:to>
                                    </p:set>
                                    <p:animEffect filter="image" prLst="opacity: 0.5">
                                      <p:cBhvr rctx="IE">
                                        <p:cTn id="112" dur="indefinite"/>
                                        <p:tgtEl>
                                          <p:spTgt spid="1359"/>
                                        </p:tgtEl>
                                      </p:cBhvr>
                                    </p:animEffect>
                                  </p:childTnLst>
                                </p:cTn>
                              </p:par>
                              <p:par>
                                <p:cTn id="113" presetID="9" presetClass="emph" presetSubtype="0" nodeType="withEffect">
                                  <p:stCondLst>
                                    <p:cond delay="0"/>
                                  </p:stCondLst>
                                  <p:childTnLst>
                                    <p:set>
                                      <p:cBhvr>
                                        <p:cTn id="114" dur="indefinite"/>
                                        <p:tgtEl>
                                          <p:spTgt spid="1360"/>
                                        </p:tgtEl>
                                        <p:attrNameLst>
                                          <p:attrName>style.opacity</p:attrName>
                                        </p:attrNameLst>
                                      </p:cBhvr>
                                      <p:to>
                                        <p:strVal val="0.5"/>
                                      </p:to>
                                    </p:set>
                                    <p:animEffect filter="image" prLst="opacity: 0.5">
                                      <p:cBhvr rctx="IE">
                                        <p:cTn id="115" dur="indefinite"/>
                                        <p:tgtEl>
                                          <p:spTgt spid="1360"/>
                                        </p:tgtEl>
                                      </p:cBhvr>
                                    </p:animEffect>
                                  </p:childTnLst>
                                </p:cTn>
                              </p:par>
                              <p:par>
                                <p:cTn id="116" presetID="9" presetClass="emph" presetSubtype="0" nodeType="withEffect">
                                  <p:stCondLst>
                                    <p:cond delay="0"/>
                                  </p:stCondLst>
                                  <p:childTnLst>
                                    <p:set>
                                      <p:cBhvr>
                                        <p:cTn id="117" dur="indefinite"/>
                                        <p:tgtEl>
                                          <p:spTgt spid="1363"/>
                                        </p:tgtEl>
                                        <p:attrNameLst>
                                          <p:attrName>style.opacity</p:attrName>
                                        </p:attrNameLst>
                                      </p:cBhvr>
                                      <p:to>
                                        <p:strVal val="0.5"/>
                                      </p:to>
                                    </p:set>
                                    <p:animEffect filter="image" prLst="opacity: 0.5">
                                      <p:cBhvr rctx="IE">
                                        <p:cTn id="118" dur="indefinite"/>
                                        <p:tgtEl>
                                          <p:spTgt spid="1363"/>
                                        </p:tgtEl>
                                      </p:cBhvr>
                                    </p:animEffect>
                                  </p:childTnLst>
                                </p:cTn>
                              </p:par>
                              <p:par>
                                <p:cTn id="119" presetID="9" presetClass="emph" presetSubtype="0" nodeType="withEffect">
                                  <p:stCondLst>
                                    <p:cond delay="0"/>
                                  </p:stCondLst>
                                  <p:childTnLst>
                                    <p:set>
                                      <p:cBhvr>
                                        <p:cTn id="120" dur="indefinite"/>
                                        <p:tgtEl>
                                          <p:spTgt spid="1366"/>
                                        </p:tgtEl>
                                        <p:attrNameLst>
                                          <p:attrName>style.opacity</p:attrName>
                                        </p:attrNameLst>
                                      </p:cBhvr>
                                      <p:to>
                                        <p:strVal val="0.5"/>
                                      </p:to>
                                    </p:set>
                                    <p:animEffect filter="image" prLst="opacity: 0.5">
                                      <p:cBhvr rctx="IE">
                                        <p:cTn id="121" dur="indefinite"/>
                                        <p:tgtEl>
                                          <p:spTgt spid="1366"/>
                                        </p:tgtEl>
                                      </p:cBhvr>
                                    </p:animEffect>
                                  </p:childTnLst>
                                </p:cTn>
                              </p:par>
                              <p:par>
                                <p:cTn id="122" presetID="9" presetClass="emph" presetSubtype="0" grpId="0" nodeType="withEffect">
                                  <p:stCondLst>
                                    <p:cond delay="0"/>
                                  </p:stCondLst>
                                  <p:childTnLst>
                                    <p:set>
                                      <p:cBhvr>
                                        <p:cTn id="123" dur="indefinite"/>
                                        <p:tgtEl>
                                          <p:spTgt spid="22"/>
                                        </p:tgtEl>
                                        <p:attrNameLst>
                                          <p:attrName>style.opacity</p:attrName>
                                        </p:attrNameLst>
                                      </p:cBhvr>
                                      <p:to>
                                        <p:strVal val="0.5"/>
                                      </p:to>
                                    </p:set>
                                    <p:animEffect filter="image" prLst="opacity: 0.5">
                                      <p:cBhvr rctx="IE">
                                        <p:cTn id="124" dur="indefinite"/>
                                        <p:tgtEl>
                                          <p:spTgt spid="22"/>
                                        </p:tgtEl>
                                      </p:cBhvr>
                                    </p:animEffect>
                                  </p:childTnLst>
                                </p:cTn>
                              </p:par>
                            </p:childTnLst>
                          </p:cTn>
                        </p:par>
                        <p:par>
                          <p:cTn id="125" fill="hold">
                            <p:stCondLst>
                              <p:cond delay="0"/>
                            </p:stCondLst>
                            <p:childTnLst>
                              <p:par>
                                <p:cTn id="126" presetID="10" presetClass="entr" presetSubtype="0" fill="hold" nodeType="afterEffect">
                                  <p:stCondLst>
                                    <p:cond delay="0"/>
                                  </p:stCondLst>
                                  <p:childTnLst>
                                    <p:set>
                                      <p:cBhvr>
                                        <p:cTn id="127" dur="1" fill="hold">
                                          <p:stCondLst>
                                            <p:cond delay="0"/>
                                          </p:stCondLst>
                                        </p:cTn>
                                        <p:tgtEl>
                                          <p:spTgt spid="2">
                                            <p:txEl>
                                              <p:pRg st="0" end="0"/>
                                            </p:txEl>
                                          </p:spTgt>
                                        </p:tgtEl>
                                        <p:attrNameLst>
                                          <p:attrName>style.visibility</p:attrName>
                                        </p:attrNameLst>
                                      </p:cBhvr>
                                      <p:to>
                                        <p:strVal val="visible"/>
                                      </p:to>
                                    </p:set>
                                    <p:animEffect transition="in" filter="fade">
                                      <p:cBhvr>
                                        <p:cTn id="128" dur="500"/>
                                        <p:tgtEl>
                                          <p:spTgt spid="2">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372"/>
                                        </p:tgtEl>
                                        <p:attrNameLst>
                                          <p:attrName>style.visibility</p:attrName>
                                        </p:attrNameLst>
                                      </p:cBhvr>
                                      <p:to>
                                        <p:strVal val="visible"/>
                                      </p:to>
                                    </p:set>
                                    <p:animEffect transition="in" filter="fade">
                                      <p:cBhvr>
                                        <p:cTn id="133" dur="500"/>
                                        <p:tgtEl>
                                          <p:spTgt spid="1372"/>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369"/>
                                        </p:tgtEl>
                                        <p:attrNameLst>
                                          <p:attrName>style.visibility</p:attrName>
                                        </p:attrNameLst>
                                      </p:cBhvr>
                                      <p:to>
                                        <p:strVal val="visible"/>
                                      </p:to>
                                    </p:set>
                                    <p:animEffect transition="in" filter="fade">
                                      <p:cBhvr>
                                        <p:cTn id="136" dur="500"/>
                                        <p:tgtEl>
                                          <p:spTgt spid="1369"/>
                                        </p:tgtEl>
                                      </p:cBhvr>
                                    </p:animEffect>
                                  </p:childTnLst>
                                </p:cTn>
                              </p:par>
                              <p:par>
                                <p:cTn id="137" presetID="10" presetClass="entr" presetSubtype="0" fill="hold" nodeType="withEffect">
                                  <p:stCondLst>
                                    <p:cond delay="0"/>
                                  </p:stCondLst>
                                  <p:childTnLst>
                                    <p:set>
                                      <p:cBhvr>
                                        <p:cTn id="138" dur="1" fill="hold">
                                          <p:stCondLst>
                                            <p:cond delay="0"/>
                                          </p:stCondLst>
                                        </p:cTn>
                                        <p:tgtEl>
                                          <p:spTgt spid="1376"/>
                                        </p:tgtEl>
                                        <p:attrNameLst>
                                          <p:attrName>style.visibility</p:attrName>
                                        </p:attrNameLst>
                                      </p:cBhvr>
                                      <p:to>
                                        <p:strVal val="visible"/>
                                      </p:to>
                                    </p:set>
                                    <p:animEffect transition="in" filter="fade">
                                      <p:cBhvr>
                                        <p:cTn id="139" dur="500"/>
                                        <p:tgtEl>
                                          <p:spTgt spid="137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408"/>
                                        </p:tgtEl>
                                        <p:attrNameLst>
                                          <p:attrName>style.visibility</p:attrName>
                                        </p:attrNameLst>
                                      </p:cBhvr>
                                      <p:to>
                                        <p:strVal val="visible"/>
                                      </p:to>
                                    </p:set>
                                    <p:animEffect transition="in" filter="fade">
                                      <p:cBhvr>
                                        <p:cTn id="142" dur="500"/>
                                        <p:tgtEl>
                                          <p:spTgt spid="1408"/>
                                        </p:tgtEl>
                                      </p:cBhvr>
                                    </p:animEffect>
                                  </p:childTnLst>
                                </p:cTn>
                              </p:par>
                              <p:par>
                                <p:cTn id="143" presetID="10" presetClass="entr" presetSubtype="0" fill="hold" nodeType="withEffect">
                                  <p:stCondLst>
                                    <p:cond delay="0"/>
                                  </p:stCondLst>
                                  <p:childTnLst>
                                    <p:set>
                                      <p:cBhvr>
                                        <p:cTn id="144" dur="1" fill="hold">
                                          <p:stCondLst>
                                            <p:cond delay="0"/>
                                          </p:stCondLst>
                                        </p:cTn>
                                        <p:tgtEl>
                                          <p:spTgt spid="1379"/>
                                        </p:tgtEl>
                                        <p:attrNameLst>
                                          <p:attrName>style.visibility</p:attrName>
                                        </p:attrNameLst>
                                      </p:cBhvr>
                                      <p:to>
                                        <p:strVal val="visible"/>
                                      </p:to>
                                    </p:set>
                                    <p:animEffect transition="in" filter="fade">
                                      <p:cBhvr>
                                        <p:cTn id="145" dur="500"/>
                                        <p:tgtEl>
                                          <p:spTgt spid="137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11"/>
                                        </p:tgtEl>
                                        <p:attrNameLst>
                                          <p:attrName>style.visibility</p:attrName>
                                        </p:attrNameLst>
                                      </p:cBhvr>
                                      <p:to>
                                        <p:strVal val="visible"/>
                                      </p:to>
                                    </p:set>
                                    <p:animEffect transition="in" filter="fade">
                                      <p:cBhvr>
                                        <p:cTn id="148" dur="500"/>
                                        <p:tgtEl>
                                          <p:spTgt spid="1411"/>
                                        </p:tgtEl>
                                      </p:cBhvr>
                                    </p:animEffect>
                                  </p:childTnLst>
                                </p:cTn>
                              </p:par>
                              <p:par>
                                <p:cTn id="149" presetID="10" presetClass="entr" presetSubtype="0" fill="hold" nodeType="withEffect">
                                  <p:stCondLst>
                                    <p:cond delay="0"/>
                                  </p:stCondLst>
                                  <p:childTnLst>
                                    <p:set>
                                      <p:cBhvr>
                                        <p:cTn id="150" dur="1" fill="hold">
                                          <p:stCondLst>
                                            <p:cond delay="0"/>
                                          </p:stCondLst>
                                        </p:cTn>
                                        <p:tgtEl>
                                          <p:spTgt spid="2">
                                            <p:txEl>
                                              <p:pRg st="2" end="2"/>
                                            </p:txEl>
                                          </p:spTgt>
                                        </p:tgtEl>
                                        <p:attrNameLst>
                                          <p:attrName>style.visibility</p:attrName>
                                        </p:attrNameLst>
                                      </p:cBhvr>
                                      <p:to>
                                        <p:strVal val="visible"/>
                                      </p:to>
                                    </p:set>
                                    <p:animEffect transition="in" filter="fade">
                                      <p:cBhvr>
                                        <p:cTn id="151" dur="500"/>
                                        <p:tgtEl>
                                          <p:spTgt spid="2">
                                            <p:txEl>
                                              <p:pRg st="2" end="2"/>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2">
                                            <p:txEl>
                                              <p:pRg st="3" end="3"/>
                                            </p:txEl>
                                          </p:spTgt>
                                        </p:tgtEl>
                                        <p:attrNameLst>
                                          <p:attrName>style.visibility</p:attrName>
                                        </p:attrNameLst>
                                      </p:cBhvr>
                                      <p:to>
                                        <p:strVal val="visible"/>
                                      </p:to>
                                    </p:set>
                                    <p:animEffect transition="in" filter="fade">
                                      <p:cBhvr>
                                        <p:cTn id="156" dur="500"/>
                                        <p:tgtEl>
                                          <p:spTgt spid="2">
                                            <p:txEl>
                                              <p:pRg st="3" end="3"/>
                                            </p:txEl>
                                          </p:spTgt>
                                        </p:tgtEl>
                                      </p:cBhvr>
                                    </p:animEffect>
                                  </p:childTnLst>
                                </p:cTn>
                              </p:par>
                              <p:par>
                                <p:cTn id="157" presetID="10" presetClass="entr" presetSubtype="0" fill="hold" nodeType="withEffect">
                                  <p:stCondLst>
                                    <p:cond delay="0"/>
                                  </p:stCondLst>
                                  <p:childTnLst>
                                    <p:set>
                                      <p:cBhvr>
                                        <p:cTn id="158" dur="1" fill="hold">
                                          <p:stCondLst>
                                            <p:cond delay="0"/>
                                          </p:stCondLst>
                                        </p:cTn>
                                        <p:tgtEl>
                                          <p:spTgt spid="2">
                                            <p:txEl>
                                              <p:pRg st="4" end="4"/>
                                            </p:txEl>
                                          </p:spTgt>
                                        </p:tgtEl>
                                        <p:attrNameLst>
                                          <p:attrName>style.visibility</p:attrName>
                                        </p:attrNameLst>
                                      </p:cBhvr>
                                      <p:to>
                                        <p:strVal val="visible"/>
                                      </p:to>
                                    </p:set>
                                    <p:animEffect transition="in" filter="fade">
                                      <p:cBhvr>
                                        <p:cTn id="159" dur="500"/>
                                        <p:tgtEl>
                                          <p:spTgt spid="2">
                                            <p:txEl>
                                              <p:pRg st="4" end="4"/>
                                            </p:txEl>
                                          </p:spTgt>
                                        </p:tgtEl>
                                      </p:cBhvr>
                                    </p:animEffect>
                                  </p:childTnLst>
                                </p:cTn>
                              </p:par>
                              <p:par>
                                <p:cTn id="160" presetID="10" presetClass="entr" presetSubtype="0" fill="hold" nodeType="withEffect">
                                  <p:stCondLst>
                                    <p:cond delay="0"/>
                                  </p:stCondLst>
                                  <p:childTnLst>
                                    <p:set>
                                      <p:cBhvr>
                                        <p:cTn id="161" dur="1" fill="hold">
                                          <p:stCondLst>
                                            <p:cond delay="0"/>
                                          </p:stCondLst>
                                        </p:cTn>
                                        <p:tgtEl>
                                          <p:spTgt spid="2">
                                            <p:txEl>
                                              <p:pRg st="5" end="5"/>
                                            </p:txEl>
                                          </p:spTgt>
                                        </p:tgtEl>
                                        <p:attrNameLst>
                                          <p:attrName>style.visibility</p:attrName>
                                        </p:attrNameLst>
                                      </p:cBhvr>
                                      <p:to>
                                        <p:strVal val="visible"/>
                                      </p:to>
                                    </p:set>
                                    <p:animEffect transition="in" filter="fade">
                                      <p:cBhvr>
                                        <p:cTn id="162" dur="500"/>
                                        <p:tgtEl>
                                          <p:spTgt spid="2">
                                            <p:txEl>
                                              <p:pRg st="5" end="5"/>
                                            </p:txEl>
                                          </p:spTgt>
                                        </p:tgtEl>
                                      </p:cBhvr>
                                    </p:animEffect>
                                  </p:childTnLst>
                                </p:cTn>
                              </p:par>
                              <p:par>
                                <p:cTn id="163" presetID="10" presetClass="entr" presetSubtype="0" fill="hold" nodeType="withEffect">
                                  <p:stCondLst>
                                    <p:cond delay="0"/>
                                  </p:stCondLst>
                                  <p:childTnLst>
                                    <p:set>
                                      <p:cBhvr>
                                        <p:cTn id="164" dur="1" fill="hold">
                                          <p:stCondLst>
                                            <p:cond delay="0"/>
                                          </p:stCondLst>
                                        </p:cTn>
                                        <p:tgtEl>
                                          <p:spTgt spid="2">
                                            <p:txEl>
                                              <p:pRg st="6" end="6"/>
                                            </p:txEl>
                                          </p:spTgt>
                                        </p:tgtEl>
                                        <p:attrNameLst>
                                          <p:attrName>style.visibility</p:attrName>
                                        </p:attrNameLst>
                                      </p:cBhvr>
                                      <p:to>
                                        <p:strVal val="visible"/>
                                      </p:to>
                                    </p:set>
                                    <p:animEffect transition="in" filter="fade">
                                      <p:cBhvr>
                                        <p:cTn id="165" dur="500"/>
                                        <p:tgtEl>
                                          <p:spTgt spid="2">
                                            <p:txEl>
                                              <p:pRg st="6" end="6"/>
                                            </p:txEl>
                                          </p:spTgt>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3"/>
                                        </p:tgtEl>
                                        <p:attrNameLst>
                                          <p:attrName>style.visibility</p:attrName>
                                        </p:attrNameLst>
                                      </p:cBhvr>
                                      <p:to>
                                        <p:strVal val="visible"/>
                                      </p:to>
                                    </p:set>
                                    <p:animEffect transition="in" filter="fade">
                                      <p:cBhvr>
                                        <p:cTn id="1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103" grpId="0" animBg="1"/>
      <p:bldP spid="113" grpId="0" animBg="1"/>
      <p:bldP spid="117" grpId="0" animBg="1"/>
      <p:bldP spid="1103" grpId="0" animBg="1"/>
      <p:bldP spid="1104" grpId="0" animBg="1"/>
      <p:bldP spid="1105" grpId="0" animBg="1"/>
      <p:bldP spid="1177" grpId="0" animBg="1"/>
      <p:bldP spid="1180" grpId="0" animBg="1"/>
      <p:bldP spid="1181" grpId="0" animBg="1"/>
      <p:bldP spid="1357" grpId="0"/>
      <p:bldP spid="1358" grpId="0"/>
      <p:bldP spid="1359" grpId="0"/>
      <p:bldP spid="1369" grpId="0" animBg="1"/>
      <p:bldP spid="1408" grpId="0" animBg="1"/>
      <p:bldP spid="1411"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3" name="Retângulo: Cantos Arredondados 102">
            <a:extLst>
              <a:ext uri="{FF2B5EF4-FFF2-40B4-BE49-F238E27FC236}">
                <a16:creationId xmlns:a16="http://schemas.microsoft.com/office/drawing/2014/main" id="{1EEBD9EA-B7D4-B158-2A49-D97E19536289}"/>
              </a:ext>
            </a:extLst>
          </p:cNvPr>
          <p:cNvSpPr/>
          <p:nvPr/>
        </p:nvSpPr>
        <p:spPr>
          <a:xfrm>
            <a:off x="1021765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cxnSp>
        <p:nvCxnSpPr>
          <p:cNvPr id="112" name="Conector: Angulado 111">
            <a:extLst>
              <a:ext uri="{FF2B5EF4-FFF2-40B4-BE49-F238E27FC236}">
                <a16:creationId xmlns:a16="http://schemas.microsoft.com/office/drawing/2014/main" id="{D04A30B0-973F-2030-4131-BB969403DD2E}"/>
              </a:ext>
            </a:extLst>
          </p:cNvPr>
          <p:cNvCxnSpPr>
            <a:cxnSpLocks/>
            <a:stCxn id="105" idx="3"/>
            <a:endCxn id="103" idx="0"/>
          </p:cNvCxnSpPr>
          <p:nvPr/>
        </p:nvCxnSpPr>
        <p:spPr>
          <a:xfrm>
            <a:off x="6537438" y="328687"/>
            <a:ext cx="4043917" cy="9998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tângulo: Cantos Arredondados 112">
            <a:extLst>
              <a:ext uri="{FF2B5EF4-FFF2-40B4-BE49-F238E27FC236}">
                <a16:creationId xmlns:a16="http://schemas.microsoft.com/office/drawing/2014/main" id="{208436D1-AEAC-9720-9BE1-00D61A760133}"/>
              </a:ext>
            </a:extLst>
          </p:cNvPr>
          <p:cNvSpPr/>
          <p:nvPr/>
        </p:nvSpPr>
        <p:spPr>
          <a:xfrm>
            <a:off x="682473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14" name="Conector: Angulado 113">
            <a:extLst>
              <a:ext uri="{FF2B5EF4-FFF2-40B4-BE49-F238E27FC236}">
                <a16:creationId xmlns:a16="http://schemas.microsoft.com/office/drawing/2014/main" id="{79A8EF81-ACD4-E433-6AE6-B138B36ADFF8}"/>
              </a:ext>
            </a:extLst>
          </p:cNvPr>
          <p:cNvCxnSpPr>
            <a:cxnSpLocks/>
            <a:stCxn id="95" idx="3"/>
            <a:endCxn id="113" idx="0"/>
          </p:cNvCxnSpPr>
          <p:nvPr/>
        </p:nvCxnSpPr>
        <p:spPr>
          <a:xfrm>
            <a:off x="6484539" y="1037830"/>
            <a:ext cx="703896" cy="29068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tângulo: Cantos Arredondados 116">
            <a:extLst>
              <a:ext uri="{FF2B5EF4-FFF2-40B4-BE49-F238E27FC236}">
                <a16:creationId xmlns:a16="http://schemas.microsoft.com/office/drawing/2014/main" id="{9991DF32-14C8-E68C-81D3-A1915A731942}"/>
              </a:ext>
            </a:extLst>
          </p:cNvPr>
          <p:cNvSpPr/>
          <p:nvPr/>
        </p:nvSpPr>
        <p:spPr>
          <a:xfrm>
            <a:off x="852119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24" name="CaixaDeTexto 123">
            <a:extLst>
              <a:ext uri="{FF2B5EF4-FFF2-40B4-BE49-F238E27FC236}">
                <a16:creationId xmlns:a16="http://schemas.microsoft.com/office/drawing/2014/main" id="{788B28CF-0F74-A17D-005E-43277162C905}"/>
              </a:ext>
            </a:extLst>
          </p:cNvPr>
          <p:cNvSpPr txBox="1"/>
          <p:nvPr/>
        </p:nvSpPr>
        <p:spPr>
          <a:xfrm>
            <a:off x="6704970" y="1940698"/>
            <a:ext cx="968535" cy="369332"/>
          </a:xfrm>
          <a:prstGeom prst="rect">
            <a:avLst/>
          </a:prstGeom>
          <a:noFill/>
        </p:spPr>
        <p:txBody>
          <a:bodyPr wrap="none" rtlCol="0">
            <a:spAutoFit/>
          </a:bodyPr>
          <a:lstStyle/>
          <a:p>
            <a:r>
              <a:rPr lang="pt-BR" dirty="0" err="1"/>
              <a:t>Tópico</a:t>
            </a:r>
            <a:r>
              <a:rPr lang="pt-BR" baseline="-25000" dirty="0" err="1"/>
              <a:t>Gn</a:t>
            </a:r>
            <a:endParaRPr lang="pt-BR" baseline="-25000" dirty="0"/>
          </a:p>
        </p:txBody>
      </p:sp>
      <p:sp>
        <p:nvSpPr>
          <p:cNvPr id="125" name="CaixaDeTexto 124">
            <a:extLst>
              <a:ext uri="{FF2B5EF4-FFF2-40B4-BE49-F238E27FC236}">
                <a16:creationId xmlns:a16="http://schemas.microsoft.com/office/drawing/2014/main" id="{756EC513-AED2-8010-E71E-08F793764893}"/>
              </a:ext>
            </a:extLst>
          </p:cNvPr>
          <p:cNvSpPr txBox="1"/>
          <p:nvPr/>
        </p:nvSpPr>
        <p:spPr>
          <a:xfrm>
            <a:off x="8401430" y="1929047"/>
            <a:ext cx="966931" cy="369332"/>
          </a:xfrm>
          <a:prstGeom prst="rect">
            <a:avLst/>
          </a:prstGeom>
          <a:noFill/>
        </p:spPr>
        <p:txBody>
          <a:bodyPr wrap="none" rtlCol="0">
            <a:spAutoFit/>
          </a:bodyPr>
          <a:lstStyle/>
          <a:p>
            <a:r>
              <a:rPr lang="pt-BR" dirty="0"/>
              <a:t>Tópico</a:t>
            </a:r>
            <a:r>
              <a:rPr lang="pt-BR" baseline="-25000" dirty="0"/>
              <a:t>G2</a:t>
            </a:r>
          </a:p>
        </p:txBody>
      </p:sp>
      <p:sp>
        <p:nvSpPr>
          <p:cNvPr id="126" name="CaixaDeTexto 125">
            <a:extLst>
              <a:ext uri="{FF2B5EF4-FFF2-40B4-BE49-F238E27FC236}">
                <a16:creationId xmlns:a16="http://schemas.microsoft.com/office/drawing/2014/main" id="{45404BFB-65A1-8169-B325-2EBC1F7F9ED5}"/>
              </a:ext>
            </a:extLst>
          </p:cNvPr>
          <p:cNvSpPr txBox="1"/>
          <p:nvPr/>
        </p:nvSpPr>
        <p:spPr>
          <a:xfrm>
            <a:off x="10097088" y="1940698"/>
            <a:ext cx="966931" cy="369332"/>
          </a:xfrm>
          <a:prstGeom prst="rect">
            <a:avLst/>
          </a:prstGeom>
          <a:noFill/>
        </p:spPr>
        <p:txBody>
          <a:bodyPr wrap="none" rtlCol="0">
            <a:spAutoFit/>
          </a:bodyPr>
          <a:lstStyle/>
          <a:p>
            <a:r>
              <a:rPr lang="pt-BR" dirty="0"/>
              <a:t>Tópico</a:t>
            </a:r>
            <a:r>
              <a:rPr lang="pt-BR" baseline="-25000" dirty="0"/>
              <a:t>G1</a:t>
            </a:r>
          </a:p>
        </p:txBody>
      </p:sp>
      <p:sp>
        <p:nvSpPr>
          <p:cNvPr id="1103" name="Fluxograma: Disco Magnético 1102">
            <a:extLst>
              <a:ext uri="{FF2B5EF4-FFF2-40B4-BE49-F238E27FC236}">
                <a16:creationId xmlns:a16="http://schemas.microsoft.com/office/drawing/2014/main" id="{38425FAB-F51B-8FF5-5146-099BDDBAC019}"/>
              </a:ext>
            </a:extLst>
          </p:cNvPr>
          <p:cNvSpPr/>
          <p:nvPr/>
        </p:nvSpPr>
        <p:spPr>
          <a:xfrm>
            <a:off x="6509835" y="3184411"/>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1</a:t>
            </a:r>
          </a:p>
        </p:txBody>
      </p:sp>
      <p:sp>
        <p:nvSpPr>
          <p:cNvPr id="1104" name="Fluxograma: Disco Magnético 1103">
            <a:extLst>
              <a:ext uri="{FF2B5EF4-FFF2-40B4-BE49-F238E27FC236}">
                <a16:creationId xmlns:a16="http://schemas.microsoft.com/office/drawing/2014/main" id="{10D52157-E8F3-5C0F-6302-6B0D6328219C}"/>
              </a:ext>
            </a:extLst>
          </p:cNvPr>
          <p:cNvSpPr/>
          <p:nvPr/>
        </p:nvSpPr>
        <p:spPr>
          <a:xfrm>
            <a:off x="8206295" y="3175175"/>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2</a:t>
            </a:r>
          </a:p>
        </p:txBody>
      </p:sp>
      <p:sp>
        <p:nvSpPr>
          <p:cNvPr id="1105" name="Fluxograma: Disco Magnético 1104">
            <a:extLst>
              <a:ext uri="{FF2B5EF4-FFF2-40B4-BE49-F238E27FC236}">
                <a16:creationId xmlns:a16="http://schemas.microsoft.com/office/drawing/2014/main" id="{F39964D1-5DB9-5888-43FD-336B098F796A}"/>
              </a:ext>
            </a:extLst>
          </p:cNvPr>
          <p:cNvSpPr/>
          <p:nvPr/>
        </p:nvSpPr>
        <p:spPr>
          <a:xfrm>
            <a:off x="9902006" y="3215844"/>
            <a:ext cx="1358698" cy="599141"/>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a:t>
            </a:r>
            <a:r>
              <a:rPr lang="pt-BR" dirty="0" err="1">
                <a:solidFill>
                  <a:schemeClr val="tx1"/>
                </a:solidFill>
              </a:rPr>
              <a:t>G</a:t>
            </a:r>
            <a:r>
              <a:rPr lang="pt-BR" baseline="-25000" dirty="0" err="1">
                <a:solidFill>
                  <a:schemeClr val="tx1"/>
                </a:solidFill>
              </a:rPr>
              <a:t>n</a:t>
            </a:r>
            <a:endParaRPr lang="pt-BR" baseline="-25000" dirty="0">
              <a:solidFill>
                <a:schemeClr val="tx1"/>
              </a:solidFill>
            </a:endParaRPr>
          </a:p>
        </p:txBody>
      </p:sp>
      <p:cxnSp>
        <p:nvCxnSpPr>
          <p:cNvPr id="1173" name="Conector: Angulado 1172">
            <a:extLst>
              <a:ext uri="{FF2B5EF4-FFF2-40B4-BE49-F238E27FC236}">
                <a16:creationId xmlns:a16="http://schemas.microsoft.com/office/drawing/2014/main" id="{8B394622-3643-B950-344E-CA6ED85440DD}"/>
              </a:ext>
            </a:extLst>
          </p:cNvPr>
          <p:cNvCxnSpPr>
            <a:cxnSpLocks/>
            <a:stCxn id="106" idx="3"/>
            <a:endCxn id="117" idx="0"/>
          </p:cNvCxnSpPr>
          <p:nvPr/>
        </p:nvCxnSpPr>
        <p:spPr>
          <a:xfrm>
            <a:off x="6537438" y="683259"/>
            <a:ext cx="2347457" cy="6452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7" name="Retângulo: Cantos Arredondados 1176">
            <a:extLst>
              <a:ext uri="{FF2B5EF4-FFF2-40B4-BE49-F238E27FC236}">
                <a16:creationId xmlns:a16="http://schemas.microsoft.com/office/drawing/2014/main" id="{F8D04793-F141-AA23-5872-015B75B3920D}"/>
              </a:ext>
            </a:extLst>
          </p:cNvPr>
          <p:cNvSpPr/>
          <p:nvPr/>
        </p:nvSpPr>
        <p:spPr>
          <a:xfrm>
            <a:off x="693643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T1</a:t>
            </a:r>
          </a:p>
        </p:txBody>
      </p:sp>
      <p:sp>
        <p:nvSpPr>
          <p:cNvPr id="1180" name="Retângulo: Cantos Arredondados 1179">
            <a:extLst>
              <a:ext uri="{FF2B5EF4-FFF2-40B4-BE49-F238E27FC236}">
                <a16:creationId xmlns:a16="http://schemas.microsoft.com/office/drawing/2014/main" id="{44C55347-D695-7C93-1338-E4B1C0385AF7}"/>
              </a:ext>
            </a:extLst>
          </p:cNvPr>
          <p:cNvSpPr/>
          <p:nvPr/>
        </p:nvSpPr>
        <p:spPr>
          <a:xfrm>
            <a:off x="863289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T2</a:t>
            </a:r>
          </a:p>
        </p:txBody>
      </p:sp>
      <p:sp>
        <p:nvSpPr>
          <p:cNvPr id="1181" name="Retângulo: Cantos Arredondados 1180">
            <a:extLst>
              <a:ext uri="{FF2B5EF4-FFF2-40B4-BE49-F238E27FC236}">
                <a16:creationId xmlns:a16="http://schemas.microsoft.com/office/drawing/2014/main" id="{E8511D0D-BB43-ADFA-EC17-C62B6C57D7C5}"/>
              </a:ext>
            </a:extLst>
          </p:cNvPr>
          <p:cNvSpPr/>
          <p:nvPr/>
        </p:nvSpPr>
        <p:spPr>
          <a:xfrm>
            <a:off x="1032935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q</a:t>
            </a:r>
            <a:r>
              <a:rPr lang="pt-BR" i="1" baseline="-25000" dirty="0" err="1"/>
              <a:t>Tn</a:t>
            </a:r>
            <a:endParaRPr lang="pt-BR" i="1" baseline="-25000" dirty="0"/>
          </a:p>
        </p:txBody>
      </p:sp>
      <p:cxnSp>
        <p:nvCxnSpPr>
          <p:cNvPr id="1189" name="Conector de Seta Reta 1188">
            <a:extLst>
              <a:ext uri="{FF2B5EF4-FFF2-40B4-BE49-F238E27FC236}">
                <a16:creationId xmlns:a16="http://schemas.microsoft.com/office/drawing/2014/main" id="{E5039618-86B3-D410-CCC3-9BACF9F00509}"/>
              </a:ext>
            </a:extLst>
          </p:cNvPr>
          <p:cNvCxnSpPr>
            <a:cxnSpLocks/>
          </p:cNvCxnSpPr>
          <p:nvPr/>
        </p:nvCxnSpPr>
        <p:spPr>
          <a:xfrm>
            <a:off x="718843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2" name="Conector de Seta Reta 1191">
            <a:extLst>
              <a:ext uri="{FF2B5EF4-FFF2-40B4-BE49-F238E27FC236}">
                <a16:creationId xmlns:a16="http://schemas.microsoft.com/office/drawing/2014/main" id="{B727164C-C449-EE9E-00A9-B4BEB779BF0B}"/>
              </a:ext>
            </a:extLst>
          </p:cNvPr>
          <p:cNvCxnSpPr>
            <a:cxnSpLocks/>
          </p:cNvCxnSpPr>
          <p:nvPr/>
        </p:nvCxnSpPr>
        <p:spPr>
          <a:xfrm>
            <a:off x="8884895" y="1733464"/>
            <a:ext cx="1" cy="195583"/>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5" name="Conector de Seta Reta 1194">
            <a:extLst>
              <a:ext uri="{FF2B5EF4-FFF2-40B4-BE49-F238E27FC236}">
                <a16:creationId xmlns:a16="http://schemas.microsoft.com/office/drawing/2014/main" id="{3C9D319E-A684-662B-9E5E-CDD63A3C9140}"/>
              </a:ext>
            </a:extLst>
          </p:cNvPr>
          <p:cNvCxnSpPr>
            <a:cxnSpLocks/>
          </p:cNvCxnSpPr>
          <p:nvPr/>
        </p:nvCxnSpPr>
        <p:spPr>
          <a:xfrm>
            <a:off x="1058135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204" name="Conector de Seta Reta 1203">
            <a:extLst>
              <a:ext uri="{FF2B5EF4-FFF2-40B4-BE49-F238E27FC236}">
                <a16:creationId xmlns:a16="http://schemas.microsoft.com/office/drawing/2014/main" id="{EBB27FB5-3931-0D9A-02E3-2984FC3A96AC}"/>
              </a:ext>
            </a:extLst>
          </p:cNvPr>
          <p:cNvCxnSpPr>
            <a:cxnSpLocks/>
          </p:cNvCxnSpPr>
          <p:nvPr/>
        </p:nvCxnSpPr>
        <p:spPr>
          <a:xfrm flipH="1">
            <a:off x="1058135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1" name="Conector de Seta Reta 1340">
            <a:extLst>
              <a:ext uri="{FF2B5EF4-FFF2-40B4-BE49-F238E27FC236}">
                <a16:creationId xmlns:a16="http://schemas.microsoft.com/office/drawing/2014/main" id="{B29179FC-507D-C23A-C74F-8D11174AFD25}"/>
              </a:ext>
            </a:extLst>
          </p:cNvPr>
          <p:cNvCxnSpPr>
            <a:cxnSpLocks/>
          </p:cNvCxnSpPr>
          <p:nvPr/>
        </p:nvCxnSpPr>
        <p:spPr>
          <a:xfrm flipH="1">
            <a:off x="8884895" y="2298379"/>
            <a:ext cx="1" cy="25450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4" name="Conector de Seta Reta 1343">
            <a:extLst>
              <a:ext uri="{FF2B5EF4-FFF2-40B4-BE49-F238E27FC236}">
                <a16:creationId xmlns:a16="http://schemas.microsoft.com/office/drawing/2014/main" id="{66606036-665F-A33B-A9F9-F2EBFECE1A19}"/>
              </a:ext>
            </a:extLst>
          </p:cNvPr>
          <p:cNvCxnSpPr>
            <a:cxnSpLocks/>
          </p:cNvCxnSpPr>
          <p:nvPr/>
        </p:nvCxnSpPr>
        <p:spPr>
          <a:xfrm flipH="1">
            <a:off x="718843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8" name="Conector de Seta Reta 1347">
            <a:extLst>
              <a:ext uri="{FF2B5EF4-FFF2-40B4-BE49-F238E27FC236}">
                <a16:creationId xmlns:a16="http://schemas.microsoft.com/office/drawing/2014/main" id="{0382674B-6BC1-C724-39C3-1EA5E7D60B7D}"/>
              </a:ext>
            </a:extLst>
          </p:cNvPr>
          <p:cNvCxnSpPr>
            <a:cxnSpLocks/>
          </p:cNvCxnSpPr>
          <p:nvPr/>
        </p:nvCxnSpPr>
        <p:spPr>
          <a:xfrm>
            <a:off x="7188435" y="294156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1" name="Conector de Seta Reta 1350">
            <a:extLst>
              <a:ext uri="{FF2B5EF4-FFF2-40B4-BE49-F238E27FC236}">
                <a16:creationId xmlns:a16="http://schemas.microsoft.com/office/drawing/2014/main" id="{0659B432-8369-1EEA-C243-E0648D93623F}"/>
              </a:ext>
            </a:extLst>
          </p:cNvPr>
          <p:cNvCxnSpPr>
            <a:cxnSpLocks/>
          </p:cNvCxnSpPr>
          <p:nvPr/>
        </p:nvCxnSpPr>
        <p:spPr>
          <a:xfrm>
            <a:off x="8884895" y="2941560"/>
            <a:ext cx="0" cy="23361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4" name="Conector de Seta Reta 1353">
            <a:extLst>
              <a:ext uri="{FF2B5EF4-FFF2-40B4-BE49-F238E27FC236}">
                <a16:creationId xmlns:a16="http://schemas.microsoft.com/office/drawing/2014/main" id="{5D14C147-4BFF-A68F-AD0E-F359D27C9E0C}"/>
              </a:ext>
            </a:extLst>
          </p:cNvPr>
          <p:cNvCxnSpPr>
            <a:cxnSpLocks/>
          </p:cNvCxnSpPr>
          <p:nvPr/>
        </p:nvCxnSpPr>
        <p:spPr>
          <a:xfrm>
            <a:off x="10581355" y="2941560"/>
            <a:ext cx="0" cy="27428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57" name="CaixaDeTexto 1356">
            <a:extLst>
              <a:ext uri="{FF2B5EF4-FFF2-40B4-BE49-F238E27FC236}">
                <a16:creationId xmlns:a16="http://schemas.microsoft.com/office/drawing/2014/main" id="{50278869-9A65-F472-C223-F9456C5B3C43}"/>
              </a:ext>
            </a:extLst>
          </p:cNvPr>
          <p:cNvSpPr txBox="1"/>
          <p:nvPr/>
        </p:nvSpPr>
        <p:spPr>
          <a:xfrm>
            <a:off x="6467180" y="4003773"/>
            <a:ext cx="1442511" cy="369332"/>
          </a:xfrm>
          <a:prstGeom prst="rect">
            <a:avLst/>
          </a:prstGeom>
          <a:noFill/>
        </p:spPr>
        <p:txBody>
          <a:bodyPr wrap="none" rtlCol="0">
            <a:spAutoFit/>
          </a:bodyPr>
          <a:lstStyle/>
          <a:p>
            <a:r>
              <a:rPr lang="pt-BR" dirty="0" err="1"/>
              <a:t>Chunks</a:t>
            </a:r>
            <a:r>
              <a:rPr lang="pt-BR" dirty="0"/>
              <a:t> 1...20</a:t>
            </a:r>
          </a:p>
        </p:txBody>
      </p:sp>
      <p:sp>
        <p:nvSpPr>
          <p:cNvPr id="1358" name="CaixaDeTexto 1357">
            <a:extLst>
              <a:ext uri="{FF2B5EF4-FFF2-40B4-BE49-F238E27FC236}">
                <a16:creationId xmlns:a16="http://schemas.microsoft.com/office/drawing/2014/main" id="{0C9A53A2-D1A4-7410-403B-A030CB6880E7}"/>
              </a:ext>
            </a:extLst>
          </p:cNvPr>
          <p:cNvSpPr txBox="1"/>
          <p:nvPr/>
        </p:nvSpPr>
        <p:spPr>
          <a:xfrm>
            <a:off x="8163640" y="4003773"/>
            <a:ext cx="1442511" cy="369332"/>
          </a:xfrm>
          <a:prstGeom prst="rect">
            <a:avLst/>
          </a:prstGeom>
          <a:noFill/>
        </p:spPr>
        <p:txBody>
          <a:bodyPr wrap="none" rtlCol="0">
            <a:spAutoFit/>
          </a:bodyPr>
          <a:lstStyle/>
          <a:p>
            <a:r>
              <a:rPr lang="pt-BR" dirty="0" err="1"/>
              <a:t>Chunks</a:t>
            </a:r>
            <a:r>
              <a:rPr lang="pt-BR" dirty="0"/>
              <a:t> 1...20</a:t>
            </a:r>
          </a:p>
        </p:txBody>
      </p:sp>
      <p:sp>
        <p:nvSpPr>
          <p:cNvPr id="1359" name="CaixaDeTexto 1358">
            <a:extLst>
              <a:ext uri="{FF2B5EF4-FFF2-40B4-BE49-F238E27FC236}">
                <a16:creationId xmlns:a16="http://schemas.microsoft.com/office/drawing/2014/main" id="{9D0DFF20-033F-643F-37A9-CCBD7E20E570}"/>
              </a:ext>
            </a:extLst>
          </p:cNvPr>
          <p:cNvSpPr txBox="1"/>
          <p:nvPr/>
        </p:nvSpPr>
        <p:spPr>
          <a:xfrm>
            <a:off x="9860100" y="4003773"/>
            <a:ext cx="1442511" cy="369332"/>
          </a:xfrm>
          <a:prstGeom prst="rect">
            <a:avLst/>
          </a:prstGeom>
          <a:noFill/>
        </p:spPr>
        <p:txBody>
          <a:bodyPr wrap="none" rtlCol="0">
            <a:spAutoFit/>
          </a:bodyPr>
          <a:lstStyle/>
          <a:p>
            <a:r>
              <a:rPr lang="pt-BR" dirty="0" err="1"/>
              <a:t>Chunks</a:t>
            </a:r>
            <a:r>
              <a:rPr lang="pt-BR" dirty="0"/>
              <a:t> 1...20</a:t>
            </a:r>
          </a:p>
        </p:txBody>
      </p:sp>
      <p:cxnSp>
        <p:nvCxnSpPr>
          <p:cNvPr id="1360" name="Conector de Seta Reta 1359">
            <a:extLst>
              <a:ext uri="{FF2B5EF4-FFF2-40B4-BE49-F238E27FC236}">
                <a16:creationId xmlns:a16="http://schemas.microsoft.com/office/drawing/2014/main" id="{CF6D57D9-C109-2CA1-CBBE-60AEB169B1A6}"/>
              </a:ext>
            </a:extLst>
          </p:cNvPr>
          <p:cNvCxnSpPr>
            <a:cxnSpLocks/>
          </p:cNvCxnSpPr>
          <p:nvPr/>
        </p:nvCxnSpPr>
        <p:spPr>
          <a:xfrm>
            <a:off x="7188435" y="3782011"/>
            <a:ext cx="1" cy="22176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3" name="Conector de Seta Reta 1362">
            <a:extLst>
              <a:ext uri="{FF2B5EF4-FFF2-40B4-BE49-F238E27FC236}">
                <a16:creationId xmlns:a16="http://schemas.microsoft.com/office/drawing/2014/main" id="{DA42BEC0-33BF-A5E8-E156-670BAA7E595A}"/>
              </a:ext>
            </a:extLst>
          </p:cNvPr>
          <p:cNvCxnSpPr>
            <a:cxnSpLocks/>
          </p:cNvCxnSpPr>
          <p:nvPr/>
        </p:nvCxnSpPr>
        <p:spPr>
          <a:xfrm>
            <a:off x="8884895" y="3772775"/>
            <a:ext cx="1" cy="23099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6" name="Conector de Seta Reta 1365">
            <a:extLst>
              <a:ext uri="{FF2B5EF4-FFF2-40B4-BE49-F238E27FC236}">
                <a16:creationId xmlns:a16="http://schemas.microsoft.com/office/drawing/2014/main" id="{E8B4A657-7C06-6B6D-D872-5ECA779DAAB9}"/>
              </a:ext>
            </a:extLst>
          </p:cNvPr>
          <p:cNvCxnSpPr>
            <a:cxnSpLocks/>
          </p:cNvCxnSpPr>
          <p:nvPr/>
        </p:nvCxnSpPr>
        <p:spPr>
          <a:xfrm>
            <a:off x="10581355" y="3814985"/>
            <a:ext cx="1" cy="18878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69" name="Retângulo: Cantos Arredondados 1368">
            <a:extLst>
              <a:ext uri="{FF2B5EF4-FFF2-40B4-BE49-F238E27FC236}">
                <a16:creationId xmlns:a16="http://schemas.microsoft.com/office/drawing/2014/main" id="{B17AE907-858A-916E-3A4C-62D01FEB7917}"/>
              </a:ext>
            </a:extLst>
          </p:cNvPr>
          <p:cNvSpPr/>
          <p:nvPr/>
        </p:nvSpPr>
        <p:spPr>
          <a:xfrm>
            <a:off x="665332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cxnSp>
        <p:nvCxnSpPr>
          <p:cNvPr id="1372" name="Conector de Seta Reta 1371">
            <a:extLst>
              <a:ext uri="{FF2B5EF4-FFF2-40B4-BE49-F238E27FC236}">
                <a16:creationId xmlns:a16="http://schemas.microsoft.com/office/drawing/2014/main" id="{DED854E0-3837-60CD-8327-714E3D1BF978}"/>
              </a:ext>
            </a:extLst>
          </p:cNvPr>
          <p:cNvCxnSpPr>
            <a:cxnSpLocks/>
          </p:cNvCxnSpPr>
          <p:nvPr/>
        </p:nvCxnSpPr>
        <p:spPr>
          <a:xfrm flipH="1">
            <a:off x="718843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6" name="Conector de Seta Reta 1375">
            <a:extLst>
              <a:ext uri="{FF2B5EF4-FFF2-40B4-BE49-F238E27FC236}">
                <a16:creationId xmlns:a16="http://schemas.microsoft.com/office/drawing/2014/main" id="{BEECAA7D-208F-9C29-46D8-DEF1DB19C72C}"/>
              </a:ext>
            </a:extLst>
          </p:cNvPr>
          <p:cNvCxnSpPr>
            <a:cxnSpLocks/>
          </p:cNvCxnSpPr>
          <p:nvPr/>
        </p:nvCxnSpPr>
        <p:spPr>
          <a:xfrm flipH="1">
            <a:off x="888489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9" name="Conector de Seta Reta 1378">
            <a:extLst>
              <a:ext uri="{FF2B5EF4-FFF2-40B4-BE49-F238E27FC236}">
                <a16:creationId xmlns:a16="http://schemas.microsoft.com/office/drawing/2014/main" id="{36201283-4D99-1FC1-62FC-C0CF6F0C027E}"/>
              </a:ext>
            </a:extLst>
          </p:cNvPr>
          <p:cNvCxnSpPr>
            <a:cxnSpLocks/>
          </p:cNvCxnSpPr>
          <p:nvPr/>
        </p:nvCxnSpPr>
        <p:spPr>
          <a:xfrm flipH="1">
            <a:off x="1058135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82" name="CaixaDeTexto 1381">
            <a:extLst>
              <a:ext uri="{FF2B5EF4-FFF2-40B4-BE49-F238E27FC236}">
                <a16:creationId xmlns:a16="http://schemas.microsoft.com/office/drawing/2014/main" id="{6B82B40F-959B-3D22-FCC7-1691BB8B52CD}"/>
              </a:ext>
            </a:extLst>
          </p:cNvPr>
          <p:cNvSpPr txBox="1"/>
          <p:nvPr/>
        </p:nvSpPr>
        <p:spPr>
          <a:xfrm>
            <a:off x="6784959" y="5352743"/>
            <a:ext cx="806952" cy="369332"/>
          </a:xfrm>
          <a:prstGeom prst="rect">
            <a:avLst/>
          </a:prstGeom>
          <a:noFill/>
        </p:spPr>
        <p:txBody>
          <a:bodyPr wrap="none" rtlCol="0">
            <a:spAutoFit/>
          </a:bodyPr>
          <a:lstStyle/>
          <a:p>
            <a:r>
              <a:rPr lang="pt-BR" dirty="0"/>
              <a:t>Top 10</a:t>
            </a:r>
          </a:p>
        </p:txBody>
      </p:sp>
      <p:cxnSp>
        <p:nvCxnSpPr>
          <p:cNvPr id="1385" name="Conector de Seta Reta 1384">
            <a:extLst>
              <a:ext uri="{FF2B5EF4-FFF2-40B4-BE49-F238E27FC236}">
                <a16:creationId xmlns:a16="http://schemas.microsoft.com/office/drawing/2014/main" id="{08B81AD9-BBF5-2B74-4F6F-0A660B83EFA3}"/>
              </a:ext>
            </a:extLst>
          </p:cNvPr>
          <p:cNvCxnSpPr>
            <a:cxnSpLocks/>
          </p:cNvCxnSpPr>
          <p:nvPr/>
        </p:nvCxnSpPr>
        <p:spPr>
          <a:xfrm>
            <a:off x="718843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08" name="Retângulo: Cantos Arredondados 1407">
            <a:extLst>
              <a:ext uri="{FF2B5EF4-FFF2-40B4-BE49-F238E27FC236}">
                <a16:creationId xmlns:a16="http://schemas.microsoft.com/office/drawing/2014/main" id="{BE4C87DF-C6BD-164E-18EA-512018C99CE7}"/>
              </a:ext>
            </a:extLst>
          </p:cNvPr>
          <p:cNvSpPr/>
          <p:nvPr/>
        </p:nvSpPr>
        <p:spPr>
          <a:xfrm>
            <a:off x="834978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1409" name="CaixaDeTexto 1408">
            <a:extLst>
              <a:ext uri="{FF2B5EF4-FFF2-40B4-BE49-F238E27FC236}">
                <a16:creationId xmlns:a16="http://schemas.microsoft.com/office/drawing/2014/main" id="{CC633477-1BB6-AE98-67BD-AF154A1301BD}"/>
              </a:ext>
            </a:extLst>
          </p:cNvPr>
          <p:cNvSpPr txBox="1"/>
          <p:nvPr/>
        </p:nvSpPr>
        <p:spPr>
          <a:xfrm>
            <a:off x="8481419" y="5352743"/>
            <a:ext cx="806952" cy="369332"/>
          </a:xfrm>
          <a:prstGeom prst="rect">
            <a:avLst/>
          </a:prstGeom>
          <a:noFill/>
        </p:spPr>
        <p:txBody>
          <a:bodyPr wrap="none" rtlCol="0">
            <a:spAutoFit/>
          </a:bodyPr>
          <a:lstStyle/>
          <a:p>
            <a:r>
              <a:rPr lang="pt-BR" dirty="0"/>
              <a:t>Top 10</a:t>
            </a:r>
          </a:p>
        </p:txBody>
      </p:sp>
      <p:cxnSp>
        <p:nvCxnSpPr>
          <p:cNvPr id="1410" name="Conector de Seta Reta 1409">
            <a:extLst>
              <a:ext uri="{FF2B5EF4-FFF2-40B4-BE49-F238E27FC236}">
                <a16:creationId xmlns:a16="http://schemas.microsoft.com/office/drawing/2014/main" id="{5000967C-3D4E-6577-3BFA-E7DA539DEDFE}"/>
              </a:ext>
            </a:extLst>
          </p:cNvPr>
          <p:cNvCxnSpPr>
            <a:cxnSpLocks/>
          </p:cNvCxnSpPr>
          <p:nvPr/>
        </p:nvCxnSpPr>
        <p:spPr>
          <a:xfrm>
            <a:off x="888489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11" name="Retângulo: Cantos Arredondados 1410">
            <a:extLst>
              <a:ext uri="{FF2B5EF4-FFF2-40B4-BE49-F238E27FC236}">
                <a16:creationId xmlns:a16="http://schemas.microsoft.com/office/drawing/2014/main" id="{1FF21037-71A2-0FA6-3D00-689AA064EC83}"/>
              </a:ext>
            </a:extLst>
          </p:cNvPr>
          <p:cNvSpPr/>
          <p:nvPr/>
        </p:nvSpPr>
        <p:spPr>
          <a:xfrm>
            <a:off x="1004624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1412" name="CaixaDeTexto 1411">
            <a:extLst>
              <a:ext uri="{FF2B5EF4-FFF2-40B4-BE49-F238E27FC236}">
                <a16:creationId xmlns:a16="http://schemas.microsoft.com/office/drawing/2014/main" id="{C282CCF9-ACF2-638E-7090-EBE0DCE15D6C}"/>
              </a:ext>
            </a:extLst>
          </p:cNvPr>
          <p:cNvSpPr txBox="1"/>
          <p:nvPr/>
        </p:nvSpPr>
        <p:spPr>
          <a:xfrm>
            <a:off x="10177879" y="5352743"/>
            <a:ext cx="806952" cy="369332"/>
          </a:xfrm>
          <a:prstGeom prst="rect">
            <a:avLst/>
          </a:prstGeom>
          <a:noFill/>
        </p:spPr>
        <p:txBody>
          <a:bodyPr wrap="none" rtlCol="0">
            <a:spAutoFit/>
          </a:bodyPr>
          <a:lstStyle/>
          <a:p>
            <a:r>
              <a:rPr lang="pt-BR" dirty="0"/>
              <a:t>Top 10</a:t>
            </a:r>
          </a:p>
        </p:txBody>
      </p:sp>
      <p:cxnSp>
        <p:nvCxnSpPr>
          <p:cNvPr id="1413" name="Conector de Seta Reta 1412">
            <a:extLst>
              <a:ext uri="{FF2B5EF4-FFF2-40B4-BE49-F238E27FC236}">
                <a16:creationId xmlns:a16="http://schemas.microsoft.com/office/drawing/2014/main" id="{7181BA5E-A139-87C4-23B2-7665F9A26F73}"/>
              </a:ext>
            </a:extLst>
          </p:cNvPr>
          <p:cNvCxnSpPr>
            <a:cxnSpLocks/>
          </p:cNvCxnSpPr>
          <p:nvPr/>
        </p:nvCxnSpPr>
        <p:spPr>
          <a:xfrm>
            <a:off x="1058135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21" name="Retângulo: Cantos Arredondados 1420">
            <a:extLst>
              <a:ext uri="{FF2B5EF4-FFF2-40B4-BE49-F238E27FC236}">
                <a16:creationId xmlns:a16="http://schemas.microsoft.com/office/drawing/2014/main" id="{CE7C37B4-4964-FDBF-F9A1-0D3859FDE034}"/>
              </a:ext>
            </a:extLst>
          </p:cNvPr>
          <p:cNvSpPr/>
          <p:nvPr/>
        </p:nvSpPr>
        <p:spPr>
          <a:xfrm>
            <a:off x="682473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422" name="Retângulo: Cantos Arredondados 1421">
            <a:extLst>
              <a:ext uri="{FF2B5EF4-FFF2-40B4-BE49-F238E27FC236}">
                <a16:creationId xmlns:a16="http://schemas.microsoft.com/office/drawing/2014/main" id="{77D5CB19-1D7A-356D-AF41-276D661446F2}"/>
              </a:ext>
            </a:extLst>
          </p:cNvPr>
          <p:cNvSpPr/>
          <p:nvPr/>
        </p:nvSpPr>
        <p:spPr>
          <a:xfrm>
            <a:off x="852119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423" name="Retângulo: Cantos Arredondados 1422">
            <a:extLst>
              <a:ext uri="{FF2B5EF4-FFF2-40B4-BE49-F238E27FC236}">
                <a16:creationId xmlns:a16="http://schemas.microsoft.com/office/drawing/2014/main" id="{54C509AE-3DE2-EE5B-5AF0-A6AACAB6AD5E}"/>
              </a:ext>
            </a:extLst>
          </p:cNvPr>
          <p:cNvSpPr/>
          <p:nvPr/>
        </p:nvSpPr>
        <p:spPr>
          <a:xfrm>
            <a:off x="1021765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424" name="Conector de Seta Reta 1423">
            <a:extLst>
              <a:ext uri="{FF2B5EF4-FFF2-40B4-BE49-F238E27FC236}">
                <a16:creationId xmlns:a16="http://schemas.microsoft.com/office/drawing/2014/main" id="{AFD147D5-9822-7823-42C1-A2B3DFBDEAA6}"/>
              </a:ext>
            </a:extLst>
          </p:cNvPr>
          <p:cNvCxnSpPr>
            <a:cxnSpLocks/>
          </p:cNvCxnSpPr>
          <p:nvPr/>
        </p:nvCxnSpPr>
        <p:spPr>
          <a:xfrm>
            <a:off x="718843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28" name="Conector de Seta Reta 1427">
            <a:extLst>
              <a:ext uri="{FF2B5EF4-FFF2-40B4-BE49-F238E27FC236}">
                <a16:creationId xmlns:a16="http://schemas.microsoft.com/office/drawing/2014/main" id="{36EE0154-ADC3-0671-FE4D-474ECD14C822}"/>
              </a:ext>
            </a:extLst>
          </p:cNvPr>
          <p:cNvCxnSpPr>
            <a:cxnSpLocks/>
          </p:cNvCxnSpPr>
          <p:nvPr/>
        </p:nvCxnSpPr>
        <p:spPr>
          <a:xfrm>
            <a:off x="888489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31" name="Conector de Seta Reta 1430">
            <a:extLst>
              <a:ext uri="{FF2B5EF4-FFF2-40B4-BE49-F238E27FC236}">
                <a16:creationId xmlns:a16="http://schemas.microsoft.com/office/drawing/2014/main" id="{18C6191A-D11C-BBD5-8D6B-EE749E869020}"/>
              </a:ext>
            </a:extLst>
          </p:cNvPr>
          <p:cNvCxnSpPr>
            <a:cxnSpLocks/>
          </p:cNvCxnSpPr>
          <p:nvPr/>
        </p:nvCxnSpPr>
        <p:spPr>
          <a:xfrm>
            <a:off x="1058135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34" name="CaixaDeTexto 1433">
            <a:extLst>
              <a:ext uri="{FF2B5EF4-FFF2-40B4-BE49-F238E27FC236}">
                <a16:creationId xmlns:a16="http://schemas.microsoft.com/office/drawing/2014/main" id="{F2943918-8CD5-B680-3D93-8EC6F57D869D}"/>
              </a:ext>
            </a:extLst>
          </p:cNvPr>
          <p:cNvSpPr txBox="1"/>
          <p:nvPr/>
        </p:nvSpPr>
        <p:spPr>
          <a:xfrm>
            <a:off x="6761011" y="6453833"/>
            <a:ext cx="854849" cy="369332"/>
          </a:xfrm>
          <a:prstGeom prst="rect">
            <a:avLst/>
          </a:prstGeom>
          <a:noFill/>
        </p:spPr>
        <p:txBody>
          <a:bodyPr wrap="none" rtlCol="0">
            <a:spAutoFit/>
          </a:bodyPr>
          <a:lstStyle/>
          <a:p>
            <a:r>
              <a:rPr lang="pt-BR" dirty="0"/>
              <a:t>Texto 1</a:t>
            </a:r>
          </a:p>
        </p:txBody>
      </p:sp>
      <p:sp>
        <p:nvSpPr>
          <p:cNvPr id="1435" name="CaixaDeTexto 1434">
            <a:extLst>
              <a:ext uri="{FF2B5EF4-FFF2-40B4-BE49-F238E27FC236}">
                <a16:creationId xmlns:a16="http://schemas.microsoft.com/office/drawing/2014/main" id="{E4FB8E9B-BFAE-ACE6-3534-5B9144A9E454}"/>
              </a:ext>
            </a:extLst>
          </p:cNvPr>
          <p:cNvSpPr txBox="1"/>
          <p:nvPr/>
        </p:nvSpPr>
        <p:spPr>
          <a:xfrm>
            <a:off x="8457471" y="6448034"/>
            <a:ext cx="854849" cy="369332"/>
          </a:xfrm>
          <a:prstGeom prst="rect">
            <a:avLst/>
          </a:prstGeom>
          <a:noFill/>
        </p:spPr>
        <p:txBody>
          <a:bodyPr wrap="none" rtlCol="0">
            <a:spAutoFit/>
          </a:bodyPr>
          <a:lstStyle/>
          <a:p>
            <a:r>
              <a:rPr lang="pt-BR" dirty="0"/>
              <a:t>Texto 2</a:t>
            </a:r>
          </a:p>
        </p:txBody>
      </p:sp>
      <p:sp>
        <p:nvSpPr>
          <p:cNvPr id="1436" name="CaixaDeTexto 1435">
            <a:extLst>
              <a:ext uri="{FF2B5EF4-FFF2-40B4-BE49-F238E27FC236}">
                <a16:creationId xmlns:a16="http://schemas.microsoft.com/office/drawing/2014/main" id="{B79A4893-5721-F682-323E-2EC9F3DE50B4}"/>
              </a:ext>
            </a:extLst>
          </p:cNvPr>
          <p:cNvSpPr txBox="1"/>
          <p:nvPr/>
        </p:nvSpPr>
        <p:spPr>
          <a:xfrm>
            <a:off x="10153931" y="6448034"/>
            <a:ext cx="854849" cy="369332"/>
          </a:xfrm>
          <a:prstGeom prst="rect">
            <a:avLst/>
          </a:prstGeom>
          <a:noFill/>
        </p:spPr>
        <p:txBody>
          <a:bodyPr wrap="none" rtlCol="0">
            <a:spAutoFit/>
          </a:bodyPr>
          <a:lstStyle/>
          <a:p>
            <a:r>
              <a:rPr lang="pt-BR" dirty="0"/>
              <a:t>Texto 3</a:t>
            </a:r>
          </a:p>
        </p:txBody>
      </p:sp>
      <p:cxnSp>
        <p:nvCxnSpPr>
          <p:cNvPr id="1437" name="Conector de Seta Reta 1436">
            <a:extLst>
              <a:ext uri="{FF2B5EF4-FFF2-40B4-BE49-F238E27FC236}">
                <a16:creationId xmlns:a16="http://schemas.microsoft.com/office/drawing/2014/main" id="{CE0C5676-6F5E-F5EB-2325-B1BD7802B2CB}"/>
              </a:ext>
            </a:extLst>
          </p:cNvPr>
          <p:cNvCxnSpPr>
            <a:cxnSpLocks/>
          </p:cNvCxnSpPr>
          <p:nvPr/>
        </p:nvCxnSpPr>
        <p:spPr>
          <a:xfrm>
            <a:off x="7176166" y="6322059"/>
            <a:ext cx="1" cy="13177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40" name="Conector de Seta Reta 1439">
            <a:extLst>
              <a:ext uri="{FF2B5EF4-FFF2-40B4-BE49-F238E27FC236}">
                <a16:creationId xmlns:a16="http://schemas.microsoft.com/office/drawing/2014/main" id="{38190DC0-552E-0658-E372-3F7CF65D3038}"/>
              </a:ext>
            </a:extLst>
          </p:cNvPr>
          <p:cNvCxnSpPr>
            <a:cxnSpLocks/>
          </p:cNvCxnSpPr>
          <p:nvPr/>
        </p:nvCxnSpPr>
        <p:spPr>
          <a:xfrm>
            <a:off x="8853035" y="6322059"/>
            <a:ext cx="1" cy="12597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43" name="Conector de Seta Reta 1442">
            <a:extLst>
              <a:ext uri="{FF2B5EF4-FFF2-40B4-BE49-F238E27FC236}">
                <a16:creationId xmlns:a16="http://schemas.microsoft.com/office/drawing/2014/main" id="{6A6378A0-846C-505E-324F-23AFFAC93D3A}"/>
              </a:ext>
            </a:extLst>
          </p:cNvPr>
          <p:cNvCxnSpPr>
            <a:cxnSpLocks/>
          </p:cNvCxnSpPr>
          <p:nvPr/>
        </p:nvCxnSpPr>
        <p:spPr>
          <a:xfrm>
            <a:off x="10549496" y="6322059"/>
            <a:ext cx="1" cy="12597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478C0329-5808-83EB-D225-3040C1C6A5CD}"/>
              </a:ext>
            </a:extLst>
          </p:cNvPr>
          <p:cNvSpPr txBox="1"/>
          <p:nvPr/>
        </p:nvSpPr>
        <p:spPr>
          <a:xfrm>
            <a:off x="48102" y="2552881"/>
            <a:ext cx="5529125" cy="4247317"/>
          </a:xfrm>
          <a:prstGeom prst="rect">
            <a:avLst/>
          </a:prstGeom>
          <a:noFill/>
        </p:spPr>
        <p:txBody>
          <a:bodyPr wrap="square" rtlCol="0">
            <a:spAutoFit/>
          </a:bodyPr>
          <a:lstStyle/>
          <a:p>
            <a:pPr algn="ctr"/>
            <a:r>
              <a:rPr lang="pt-BR" b="1" u="sng" dirty="0"/>
              <a:t>7. Geração Final do Texto</a:t>
            </a:r>
          </a:p>
          <a:p>
            <a:pPr algn="just"/>
            <a:endParaRPr lang="pt-BR" b="1" u="sng" dirty="0"/>
          </a:p>
          <a:p>
            <a:pPr marL="342900" indent="-342900" algn="just">
              <a:buFont typeface="+mj-lt"/>
              <a:buAutoNum type="arabicPeriod"/>
            </a:pPr>
            <a:r>
              <a:rPr lang="pt-BR" dirty="0"/>
              <a:t>Para cada grupo são enviados os top 10 trechos melhor ranqueados para geração do texto da seção.</a:t>
            </a:r>
          </a:p>
          <a:p>
            <a:pPr marL="342900" indent="-342900" algn="just">
              <a:buFont typeface="+mj-lt"/>
              <a:buAutoNum type="arabicPeriod"/>
            </a:pPr>
            <a:r>
              <a:rPr lang="pt-BR" dirty="0"/>
              <a:t>Prompt:</a:t>
            </a:r>
          </a:p>
          <a:p>
            <a:pPr algn="just"/>
            <a:r>
              <a:rPr lang="en-US" dirty="0">
                <a:latin typeface="Courier New" panose="02070309020205020404" pitchFamily="49" charset="0"/>
                <a:cs typeface="Courier New" panose="02070309020205020404" pitchFamily="49" charset="0"/>
              </a:rPr>
              <a:t>You are a renowned scientist who is writing a survey a section of a survey entitled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title_subsection</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Your task is to write the contents of a section of a survey.</a:t>
            </a:r>
          </a:p>
          <a:p>
            <a:pPr algn="just"/>
            <a:r>
              <a:rPr lang="en-US" dirty="0">
                <a:latin typeface="Courier New" panose="02070309020205020404" pitchFamily="49" charset="0"/>
                <a:cs typeface="Courier New" panose="02070309020205020404" pitchFamily="49" charset="0"/>
              </a:rPr>
              <a:t>The title of the section that you are writing is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title_subsection</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To complete this task, I will give you a list of documents that you must use as references</a:t>
            </a:r>
            <a:endParaRPr lang="pt-B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83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2"/>
                                        </p:tgtEl>
                                        <p:attrNameLst>
                                          <p:attrName>style.opacity</p:attrName>
                                        </p:attrNameLst>
                                      </p:cBhvr>
                                      <p:to>
                                        <p:strVal val="0.5"/>
                                      </p:to>
                                    </p:set>
                                    <p:animEffect filter="image" prLst="opacity: 0.5">
                                      <p:cBhvr rctx="IE">
                                        <p:cTn id="28" dur="indefinite"/>
                                        <p:tgtEl>
                                          <p:spTgt spid="22"/>
                                        </p:tgtEl>
                                      </p:cBhvr>
                                    </p:animEffect>
                                  </p:childTnLst>
                                </p:cTn>
                              </p:par>
                              <p:par>
                                <p:cTn id="29" presetID="9" presetClass="emph" presetSubtype="0" grpId="0" nodeType="withEffect">
                                  <p:stCondLst>
                                    <p:cond delay="0"/>
                                  </p:stCondLst>
                                  <p:childTnLst>
                                    <p:set>
                                      <p:cBhvr>
                                        <p:cTn id="30" dur="indefinite"/>
                                        <p:tgtEl>
                                          <p:spTgt spid="23"/>
                                        </p:tgtEl>
                                        <p:attrNameLst>
                                          <p:attrName>style.opacity</p:attrName>
                                        </p:attrNameLst>
                                      </p:cBhvr>
                                      <p:to>
                                        <p:strVal val="0.5"/>
                                      </p:to>
                                    </p:set>
                                    <p:animEffect filter="image" prLst="opacity: 0.5">
                                      <p:cBhvr rctx="IE">
                                        <p:cTn id="31" dur="indefinite"/>
                                        <p:tgtEl>
                                          <p:spTgt spid="23"/>
                                        </p:tgtEl>
                                      </p:cBhvr>
                                    </p:animEffect>
                                  </p:childTnLst>
                                </p:cTn>
                              </p:par>
                              <p:par>
                                <p:cTn id="32" presetID="9" presetClass="emph" presetSubtype="0" grpId="0" nodeType="withEffect">
                                  <p:stCondLst>
                                    <p:cond delay="0"/>
                                  </p:stCondLst>
                                  <p:childTnLst>
                                    <p:set>
                                      <p:cBhvr>
                                        <p:cTn id="33" dur="indefinite"/>
                                        <p:tgtEl>
                                          <p:spTgt spid="86"/>
                                        </p:tgtEl>
                                        <p:attrNameLst>
                                          <p:attrName>style.opacity</p:attrName>
                                        </p:attrNameLst>
                                      </p:cBhvr>
                                      <p:to>
                                        <p:strVal val="0.5"/>
                                      </p:to>
                                    </p:set>
                                    <p:animEffect filter="image" prLst="opacity: 0.5">
                                      <p:cBhvr rctx="IE">
                                        <p:cTn id="34" dur="indefinite"/>
                                        <p:tgtEl>
                                          <p:spTgt spid="86"/>
                                        </p:tgtEl>
                                      </p:cBhvr>
                                    </p:animEffect>
                                  </p:childTnLst>
                                </p:cTn>
                              </p:par>
                              <p:par>
                                <p:cTn id="35" presetID="9" presetClass="emph" presetSubtype="0" nodeType="withEffect">
                                  <p:stCondLst>
                                    <p:cond delay="0"/>
                                  </p:stCondLst>
                                  <p:childTnLst>
                                    <p:set>
                                      <p:cBhvr>
                                        <p:cTn id="36" dur="indefinite"/>
                                        <p:tgtEl>
                                          <p:spTgt spid="87"/>
                                        </p:tgtEl>
                                        <p:attrNameLst>
                                          <p:attrName>style.opacity</p:attrName>
                                        </p:attrNameLst>
                                      </p:cBhvr>
                                      <p:to>
                                        <p:strVal val="0.5"/>
                                      </p:to>
                                    </p:set>
                                    <p:animEffect filter="image" prLst="opacity: 0.5">
                                      <p:cBhvr rctx="IE">
                                        <p:cTn id="37" dur="indefinite"/>
                                        <p:tgtEl>
                                          <p:spTgt spid="87"/>
                                        </p:tgtEl>
                                      </p:cBhvr>
                                    </p:animEffect>
                                  </p:childTnLst>
                                </p:cTn>
                              </p:par>
                              <p:par>
                                <p:cTn id="38" presetID="9" presetClass="emph" presetSubtype="0" nodeType="withEffect">
                                  <p:stCondLst>
                                    <p:cond delay="0"/>
                                  </p:stCondLst>
                                  <p:childTnLst>
                                    <p:set>
                                      <p:cBhvr>
                                        <p:cTn id="39" dur="indefinite"/>
                                        <p:tgtEl>
                                          <p:spTgt spid="99"/>
                                        </p:tgtEl>
                                        <p:attrNameLst>
                                          <p:attrName>style.opacity</p:attrName>
                                        </p:attrNameLst>
                                      </p:cBhvr>
                                      <p:to>
                                        <p:strVal val="0.5"/>
                                      </p:to>
                                    </p:set>
                                    <p:animEffect filter="image" prLst="opacity: 0.5">
                                      <p:cBhvr rctx="IE">
                                        <p:cTn id="40" dur="indefinite"/>
                                        <p:tgtEl>
                                          <p:spTgt spid="99"/>
                                        </p:tgtEl>
                                      </p:cBhvr>
                                    </p:animEffect>
                                  </p:childTnLst>
                                </p:cTn>
                              </p:par>
                              <p:par>
                                <p:cTn id="41" presetID="9" presetClass="emph" presetSubtype="0" grpId="0" nodeType="withEffect">
                                  <p:stCondLst>
                                    <p:cond delay="0"/>
                                  </p:stCondLst>
                                  <p:childTnLst>
                                    <p:set>
                                      <p:cBhvr>
                                        <p:cTn id="42" dur="indefinite"/>
                                        <p:tgtEl>
                                          <p:spTgt spid="103"/>
                                        </p:tgtEl>
                                        <p:attrNameLst>
                                          <p:attrName>style.opacity</p:attrName>
                                        </p:attrNameLst>
                                      </p:cBhvr>
                                      <p:to>
                                        <p:strVal val="0.5"/>
                                      </p:to>
                                    </p:set>
                                    <p:animEffect filter="image" prLst="opacity: 0.5">
                                      <p:cBhvr rctx="IE">
                                        <p:cTn id="43" dur="indefinite"/>
                                        <p:tgtEl>
                                          <p:spTgt spid="103"/>
                                        </p:tgtEl>
                                      </p:cBhvr>
                                    </p:animEffect>
                                  </p:childTnLst>
                                </p:cTn>
                              </p:par>
                              <p:par>
                                <p:cTn id="44" presetID="9" presetClass="emph" presetSubtype="0" nodeType="withEffect">
                                  <p:stCondLst>
                                    <p:cond delay="0"/>
                                  </p:stCondLst>
                                  <p:childTnLst>
                                    <p:set>
                                      <p:cBhvr>
                                        <p:cTn id="45" dur="indefinite"/>
                                        <p:tgtEl>
                                          <p:spTgt spid="108"/>
                                        </p:tgtEl>
                                        <p:attrNameLst>
                                          <p:attrName>style.opacity</p:attrName>
                                        </p:attrNameLst>
                                      </p:cBhvr>
                                      <p:to>
                                        <p:strVal val="0.5"/>
                                      </p:to>
                                    </p:set>
                                    <p:animEffect filter="image" prLst="opacity: 0.5">
                                      <p:cBhvr rctx="IE">
                                        <p:cTn id="46" dur="indefinite"/>
                                        <p:tgtEl>
                                          <p:spTgt spid="108"/>
                                        </p:tgtEl>
                                      </p:cBhvr>
                                    </p:animEffect>
                                  </p:childTnLst>
                                </p:cTn>
                              </p:par>
                              <p:par>
                                <p:cTn id="47" presetID="9" presetClass="emph" presetSubtype="0" nodeType="withEffect">
                                  <p:stCondLst>
                                    <p:cond delay="0"/>
                                  </p:stCondLst>
                                  <p:childTnLst>
                                    <p:set>
                                      <p:cBhvr>
                                        <p:cTn id="48" dur="indefinite"/>
                                        <p:tgtEl>
                                          <p:spTgt spid="112"/>
                                        </p:tgtEl>
                                        <p:attrNameLst>
                                          <p:attrName>style.opacity</p:attrName>
                                        </p:attrNameLst>
                                      </p:cBhvr>
                                      <p:to>
                                        <p:strVal val="0.5"/>
                                      </p:to>
                                    </p:set>
                                    <p:animEffect filter="image" prLst="opacity: 0.5">
                                      <p:cBhvr rctx="IE">
                                        <p:cTn id="49" dur="indefinite"/>
                                        <p:tgtEl>
                                          <p:spTgt spid="112"/>
                                        </p:tgtEl>
                                      </p:cBhvr>
                                    </p:animEffect>
                                  </p:childTnLst>
                                </p:cTn>
                              </p:par>
                              <p:par>
                                <p:cTn id="50" presetID="9" presetClass="emph" presetSubtype="0" grpId="0" nodeType="withEffect">
                                  <p:stCondLst>
                                    <p:cond delay="0"/>
                                  </p:stCondLst>
                                  <p:childTnLst>
                                    <p:set>
                                      <p:cBhvr>
                                        <p:cTn id="51" dur="indefinite"/>
                                        <p:tgtEl>
                                          <p:spTgt spid="113"/>
                                        </p:tgtEl>
                                        <p:attrNameLst>
                                          <p:attrName>style.opacity</p:attrName>
                                        </p:attrNameLst>
                                      </p:cBhvr>
                                      <p:to>
                                        <p:strVal val="0.5"/>
                                      </p:to>
                                    </p:set>
                                    <p:animEffect filter="image" prLst="opacity: 0.5">
                                      <p:cBhvr rctx="IE">
                                        <p:cTn id="52" dur="indefinite"/>
                                        <p:tgtEl>
                                          <p:spTgt spid="113"/>
                                        </p:tgtEl>
                                      </p:cBhvr>
                                    </p:animEffect>
                                  </p:childTnLst>
                                </p:cTn>
                              </p:par>
                              <p:par>
                                <p:cTn id="53" presetID="9" presetClass="emph" presetSubtype="0" nodeType="withEffect">
                                  <p:stCondLst>
                                    <p:cond delay="0"/>
                                  </p:stCondLst>
                                  <p:childTnLst>
                                    <p:set>
                                      <p:cBhvr>
                                        <p:cTn id="54" dur="indefinite"/>
                                        <p:tgtEl>
                                          <p:spTgt spid="114"/>
                                        </p:tgtEl>
                                        <p:attrNameLst>
                                          <p:attrName>style.opacity</p:attrName>
                                        </p:attrNameLst>
                                      </p:cBhvr>
                                      <p:to>
                                        <p:strVal val="0.5"/>
                                      </p:to>
                                    </p:set>
                                    <p:animEffect filter="image" prLst="opacity: 0.5">
                                      <p:cBhvr rctx="IE">
                                        <p:cTn id="55" dur="indefinite"/>
                                        <p:tgtEl>
                                          <p:spTgt spid="114"/>
                                        </p:tgtEl>
                                      </p:cBhvr>
                                    </p:animEffect>
                                  </p:childTnLst>
                                </p:cTn>
                              </p:par>
                              <p:par>
                                <p:cTn id="56" presetID="9" presetClass="emph" presetSubtype="0" grpId="0" nodeType="withEffect">
                                  <p:stCondLst>
                                    <p:cond delay="0"/>
                                  </p:stCondLst>
                                  <p:childTnLst>
                                    <p:set>
                                      <p:cBhvr>
                                        <p:cTn id="57" dur="indefinite"/>
                                        <p:tgtEl>
                                          <p:spTgt spid="117"/>
                                        </p:tgtEl>
                                        <p:attrNameLst>
                                          <p:attrName>style.opacity</p:attrName>
                                        </p:attrNameLst>
                                      </p:cBhvr>
                                      <p:to>
                                        <p:strVal val="0.5"/>
                                      </p:to>
                                    </p:set>
                                    <p:animEffect filter="image" prLst="opacity: 0.5">
                                      <p:cBhvr rctx="IE">
                                        <p:cTn id="58" dur="indefinite"/>
                                        <p:tgtEl>
                                          <p:spTgt spid="117"/>
                                        </p:tgtEl>
                                      </p:cBhvr>
                                    </p:animEffect>
                                  </p:childTnLst>
                                </p:cTn>
                              </p:par>
                              <p:par>
                                <p:cTn id="59" presetID="9" presetClass="emph" presetSubtype="0" grpId="0" nodeType="withEffect">
                                  <p:stCondLst>
                                    <p:cond delay="0"/>
                                  </p:stCondLst>
                                  <p:childTnLst>
                                    <p:set>
                                      <p:cBhvr>
                                        <p:cTn id="60" dur="indefinite"/>
                                        <p:tgtEl>
                                          <p:spTgt spid="124"/>
                                        </p:tgtEl>
                                        <p:attrNameLst>
                                          <p:attrName>style.opacity</p:attrName>
                                        </p:attrNameLst>
                                      </p:cBhvr>
                                      <p:to>
                                        <p:strVal val="0.5"/>
                                      </p:to>
                                    </p:set>
                                    <p:animEffect filter="image" prLst="opacity: 0.5">
                                      <p:cBhvr rctx="IE">
                                        <p:cTn id="61" dur="indefinite"/>
                                        <p:tgtEl>
                                          <p:spTgt spid="124"/>
                                        </p:tgtEl>
                                      </p:cBhvr>
                                    </p:animEffect>
                                  </p:childTnLst>
                                </p:cTn>
                              </p:par>
                              <p:par>
                                <p:cTn id="62" presetID="9" presetClass="emph" presetSubtype="0" grpId="0" nodeType="withEffect">
                                  <p:stCondLst>
                                    <p:cond delay="0"/>
                                  </p:stCondLst>
                                  <p:childTnLst>
                                    <p:set>
                                      <p:cBhvr>
                                        <p:cTn id="63" dur="indefinite"/>
                                        <p:tgtEl>
                                          <p:spTgt spid="125"/>
                                        </p:tgtEl>
                                        <p:attrNameLst>
                                          <p:attrName>style.opacity</p:attrName>
                                        </p:attrNameLst>
                                      </p:cBhvr>
                                      <p:to>
                                        <p:strVal val="0.5"/>
                                      </p:to>
                                    </p:set>
                                    <p:animEffect filter="image" prLst="opacity: 0.5">
                                      <p:cBhvr rctx="IE">
                                        <p:cTn id="64" dur="indefinite"/>
                                        <p:tgtEl>
                                          <p:spTgt spid="125"/>
                                        </p:tgtEl>
                                      </p:cBhvr>
                                    </p:animEffect>
                                  </p:childTnLst>
                                </p:cTn>
                              </p:par>
                              <p:par>
                                <p:cTn id="65" presetID="9" presetClass="emph" presetSubtype="0" grpId="0" nodeType="withEffect">
                                  <p:stCondLst>
                                    <p:cond delay="0"/>
                                  </p:stCondLst>
                                  <p:childTnLst>
                                    <p:set>
                                      <p:cBhvr>
                                        <p:cTn id="66" dur="indefinite"/>
                                        <p:tgtEl>
                                          <p:spTgt spid="126"/>
                                        </p:tgtEl>
                                        <p:attrNameLst>
                                          <p:attrName>style.opacity</p:attrName>
                                        </p:attrNameLst>
                                      </p:cBhvr>
                                      <p:to>
                                        <p:strVal val="0.5"/>
                                      </p:to>
                                    </p:set>
                                    <p:animEffect filter="image" prLst="opacity: 0.5">
                                      <p:cBhvr rctx="IE">
                                        <p:cTn id="67" dur="indefinite"/>
                                        <p:tgtEl>
                                          <p:spTgt spid="126"/>
                                        </p:tgtEl>
                                      </p:cBhvr>
                                    </p:animEffect>
                                  </p:childTnLst>
                                </p:cTn>
                              </p:par>
                              <p:par>
                                <p:cTn id="68" presetID="9" presetClass="emph" presetSubtype="0" nodeType="withEffect">
                                  <p:stCondLst>
                                    <p:cond delay="0"/>
                                  </p:stCondLst>
                                  <p:childTnLst>
                                    <p:set>
                                      <p:cBhvr>
                                        <p:cTn id="69" dur="indefinite"/>
                                        <p:tgtEl>
                                          <p:spTgt spid="1173"/>
                                        </p:tgtEl>
                                        <p:attrNameLst>
                                          <p:attrName>style.opacity</p:attrName>
                                        </p:attrNameLst>
                                      </p:cBhvr>
                                      <p:to>
                                        <p:strVal val="0.5"/>
                                      </p:to>
                                    </p:set>
                                    <p:animEffect filter="image" prLst="opacity: 0.5">
                                      <p:cBhvr rctx="IE">
                                        <p:cTn id="70" dur="indefinite"/>
                                        <p:tgtEl>
                                          <p:spTgt spid="1173"/>
                                        </p:tgtEl>
                                      </p:cBhvr>
                                    </p:animEffect>
                                  </p:childTnLst>
                                </p:cTn>
                              </p:par>
                              <p:par>
                                <p:cTn id="71" presetID="9" presetClass="emph" presetSubtype="0" nodeType="withEffect">
                                  <p:stCondLst>
                                    <p:cond delay="0"/>
                                  </p:stCondLst>
                                  <p:childTnLst>
                                    <p:set>
                                      <p:cBhvr>
                                        <p:cTn id="72" dur="indefinite"/>
                                        <p:tgtEl>
                                          <p:spTgt spid="1189"/>
                                        </p:tgtEl>
                                        <p:attrNameLst>
                                          <p:attrName>style.opacity</p:attrName>
                                        </p:attrNameLst>
                                      </p:cBhvr>
                                      <p:to>
                                        <p:strVal val="0.5"/>
                                      </p:to>
                                    </p:set>
                                    <p:animEffect filter="image" prLst="opacity: 0.5">
                                      <p:cBhvr rctx="IE">
                                        <p:cTn id="73" dur="indefinite"/>
                                        <p:tgtEl>
                                          <p:spTgt spid="1189"/>
                                        </p:tgtEl>
                                      </p:cBhvr>
                                    </p:animEffect>
                                  </p:childTnLst>
                                </p:cTn>
                              </p:par>
                              <p:par>
                                <p:cTn id="74" presetID="9" presetClass="emph" presetSubtype="0" nodeType="withEffect">
                                  <p:stCondLst>
                                    <p:cond delay="0"/>
                                  </p:stCondLst>
                                  <p:childTnLst>
                                    <p:set>
                                      <p:cBhvr>
                                        <p:cTn id="75" dur="indefinite"/>
                                        <p:tgtEl>
                                          <p:spTgt spid="1192"/>
                                        </p:tgtEl>
                                        <p:attrNameLst>
                                          <p:attrName>style.opacity</p:attrName>
                                        </p:attrNameLst>
                                      </p:cBhvr>
                                      <p:to>
                                        <p:strVal val="0.5"/>
                                      </p:to>
                                    </p:set>
                                    <p:animEffect filter="image" prLst="opacity: 0.5">
                                      <p:cBhvr rctx="IE">
                                        <p:cTn id="76" dur="indefinite"/>
                                        <p:tgtEl>
                                          <p:spTgt spid="1192"/>
                                        </p:tgtEl>
                                      </p:cBhvr>
                                    </p:animEffect>
                                  </p:childTnLst>
                                </p:cTn>
                              </p:par>
                              <p:par>
                                <p:cTn id="77" presetID="9" presetClass="emph" presetSubtype="0" nodeType="withEffect">
                                  <p:stCondLst>
                                    <p:cond delay="0"/>
                                  </p:stCondLst>
                                  <p:childTnLst>
                                    <p:set>
                                      <p:cBhvr>
                                        <p:cTn id="78" dur="indefinite"/>
                                        <p:tgtEl>
                                          <p:spTgt spid="1195"/>
                                        </p:tgtEl>
                                        <p:attrNameLst>
                                          <p:attrName>style.opacity</p:attrName>
                                        </p:attrNameLst>
                                      </p:cBhvr>
                                      <p:to>
                                        <p:strVal val="0.5"/>
                                      </p:to>
                                    </p:set>
                                    <p:animEffect filter="image" prLst="opacity: 0.5">
                                      <p:cBhvr rctx="IE">
                                        <p:cTn id="79" dur="indefinite"/>
                                        <p:tgtEl>
                                          <p:spTgt spid="1195"/>
                                        </p:tgtEl>
                                      </p:cBhvr>
                                    </p:animEffect>
                                  </p:childTnLst>
                                </p:cTn>
                              </p:par>
                              <p:par>
                                <p:cTn id="80" presetID="9" presetClass="emph" presetSubtype="0" grpId="0" nodeType="withEffect">
                                  <p:stCondLst>
                                    <p:cond delay="0"/>
                                  </p:stCondLst>
                                  <p:childTnLst>
                                    <p:set>
                                      <p:cBhvr>
                                        <p:cTn id="81" dur="indefinite"/>
                                        <p:tgtEl>
                                          <p:spTgt spid="1103"/>
                                        </p:tgtEl>
                                        <p:attrNameLst>
                                          <p:attrName>style.opacity</p:attrName>
                                        </p:attrNameLst>
                                      </p:cBhvr>
                                      <p:to>
                                        <p:strVal val="0.5"/>
                                      </p:to>
                                    </p:set>
                                    <p:animEffect filter="image" prLst="opacity: 0.5">
                                      <p:cBhvr rctx="IE">
                                        <p:cTn id="82" dur="indefinite"/>
                                        <p:tgtEl>
                                          <p:spTgt spid="1103"/>
                                        </p:tgtEl>
                                      </p:cBhvr>
                                    </p:animEffect>
                                  </p:childTnLst>
                                </p:cTn>
                              </p:par>
                              <p:par>
                                <p:cTn id="83" presetID="9" presetClass="emph" presetSubtype="0" grpId="0" nodeType="withEffect">
                                  <p:stCondLst>
                                    <p:cond delay="0"/>
                                  </p:stCondLst>
                                  <p:childTnLst>
                                    <p:set>
                                      <p:cBhvr>
                                        <p:cTn id="84" dur="indefinite"/>
                                        <p:tgtEl>
                                          <p:spTgt spid="1104"/>
                                        </p:tgtEl>
                                        <p:attrNameLst>
                                          <p:attrName>style.opacity</p:attrName>
                                        </p:attrNameLst>
                                      </p:cBhvr>
                                      <p:to>
                                        <p:strVal val="0.5"/>
                                      </p:to>
                                    </p:set>
                                    <p:animEffect filter="image" prLst="opacity: 0.5">
                                      <p:cBhvr rctx="IE">
                                        <p:cTn id="85" dur="indefinite"/>
                                        <p:tgtEl>
                                          <p:spTgt spid="1104"/>
                                        </p:tgtEl>
                                      </p:cBhvr>
                                    </p:animEffect>
                                  </p:childTnLst>
                                </p:cTn>
                              </p:par>
                              <p:par>
                                <p:cTn id="86" presetID="9" presetClass="emph" presetSubtype="0" grpId="0" nodeType="withEffect">
                                  <p:stCondLst>
                                    <p:cond delay="0"/>
                                  </p:stCondLst>
                                  <p:childTnLst>
                                    <p:set>
                                      <p:cBhvr>
                                        <p:cTn id="87" dur="indefinite"/>
                                        <p:tgtEl>
                                          <p:spTgt spid="1105"/>
                                        </p:tgtEl>
                                        <p:attrNameLst>
                                          <p:attrName>style.opacity</p:attrName>
                                        </p:attrNameLst>
                                      </p:cBhvr>
                                      <p:to>
                                        <p:strVal val="0.5"/>
                                      </p:to>
                                    </p:set>
                                    <p:animEffect filter="image" prLst="opacity: 0.5">
                                      <p:cBhvr rctx="IE">
                                        <p:cTn id="88" dur="indefinite"/>
                                        <p:tgtEl>
                                          <p:spTgt spid="1105"/>
                                        </p:tgtEl>
                                      </p:cBhvr>
                                    </p:animEffect>
                                  </p:childTnLst>
                                </p:cTn>
                              </p:par>
                              <p:par>
                                <p:cTn id="89" presetID="9" presetClass="emph" presetSubtype="0" grpId="0" nodeType="withEffect">
                                  <p:stCondLst>
                                    <p:cond delay="0"/>
                                  </p:stCondLst>
                                  <p:childTnLst>
                                    <p:set>
                                      <p:cBhvr>
                                        <p:cTn id="90" dur="indefinite"/>
                                        <p:tgtEl>
                                          <p:spTgt spid="1177"/>
                                        </p:tgtEl>
                                        <p:attrNameLst>
                                          <p:attrName>style.opacity</p:attrName>
                                        </p:attrNameLst>
                                      </p:cBhvr>
                                      <p:to>
                                        <p:strVal val="0.5"/>
                                      </p:to>
                                    </p:set>
                                    <p:animEffect filter="image" prLst="opacity: 0.5">
                                      <p:cBhvr rctx="IE">
                                        <p:cTn id="91" dur="indefinite"/>
                                        <p:tgtEl>
                                          <p:spTgt spid="1177"/>
                                        </p:tgtEl>
                                      </p:cBhvr>
                                    </p:animEffect>
                                  </p:childTnLst>
                                </p:cTn>
                              </p:par>
                              <p:par>
                                <p:cTn id="92" presetID="9" presetClass="emph" presetSubtype="0" grpId="0" nodeType="withEffect">
                                  <p:stCondLst>
                                    <p:cond delay="0"/>
                                  </p:stCondLst>
                                  <p:childTnLst>
                                    <p:set>
                                      <p:cBhvr>
                                        <p:cTn id="93" dur="indefinite"/>
                                        <p:tgtEl>
                                          <p:spTgt spid="1180"/>
                                        </p:tgtEl>
                                        <p:attrNameLst>
                                          <p:attrName>style.opacity</p:attrName>
                                        </p:attrNameLst>
                                      </p:cBhvr>
                                      <p:to>
                                        <p:strVal val="0.5"/>
                                      </p:to>
                                    </p:set>
                                    <p:animEffect filter="image" prLst="opacity: 0.5">
                                      <p:cBhvr rctx="IE">
                                        <p:cTn id="94" dur="indefinite"/>
                                        <p:tgtEl>
                                          <p:spTgt spid="1180"/>
                                        </p:tgtEl>
                                      </p:cBhvr>
                                    </p:animEffect>
                                  </p:childTnLst>
                                </p:cTn>
                              </p:par>
                              <p:par>
                                <p:cTn id="95" presetID="9" presetClass="emph" presetSubtype="0" grpId="0" nodeType="withEffect">
                                  <p:stCondLst>
                                    <p:cond delay="0"/>
                                  </p:stCondLst>
                                  <p:childTnLst>
                                    <p:set>
                                      <p:cBhvr>
                                        <p:cTn id="96" dur="indefinite"/>
                                        <p:tgtEl>
                                          <p:spTgt spid="1181"/>
                                        </p:tgtEl>
                                        <p:attrNameLst>
                                          <p:attrName>style.opacity</p:attrName>
                                        </p:attrNameLst>
                                      </p:cBhvr>
                                      <p:to>
                                        <p:strVal val="0.5"/>
                                      </p:to>
                                    </p:set>
                                    <p:animEffect filter="image" prLst="opacity: 0.5">
                                      <p:cBhvr rctx="IE">
                                        <p:cTn id="97" dur="indefinite"/>
                                        <p:tgtEl>
                                          <p:spTgt spid="1181"/>
                                        </p:tgtEl>
                                      </p:cBhvr>
                                    </p:animEffect>
                                  </p:childTnLst>
                                </p:cTn>
                              </p:par>
                              <p:par>
                                <p:cTn id="98" presetID="9" presetClass="emph" presetSubtype="0" nodeType="withEffect">
                                  <p:stCondLst>
                                    <p:cond delay="0"/>
                                  </p:stCondLst>
                                  <p:childTnLst>
                                    <p:set>
                                      <p:cBhvr>
                                        <p:cTn id="99" dur="indefinite"/>
                                        <p:tgtEl>
                                          <p:spTgt spid="1204"/>
                                        </p:tgtEl>
                                        <p:attrNameLst>
                                          <p:attrName>style.opacity</p:attrName>
                                        </p:attrNameLst>
                                      </p:cBhvr>
                                      <p:to>
                                        <p:strVal val="0.5"/>
                                      </p:to>
                                    </p:set>
                                    <p:animEffect filter="image" prLst="opacity: 0.5">
                                      <p:cBhvr rctx="IE">
                                        <p:cTn id="100" dur="indefinite"/>
                                        <p:tgtEl>
                                          <p:spTgt spid="1204"/>
                                        </p:tgtEl>
                                      </p:cBhvr>
                                    </p:animEffect>
                                  </p:childTnLst>
                                </p:cTn>
                              </p:par>
                              <p:par>
                                <p:cTn id="101" presetID="9" presetClass="emph" presetSubtype="0" nodeType="withEffect">
                                  <p:stCondLst>
                                    <p:cond delay="0"/>
                                  </p:stCondLst>
                                  <p:childTnLst>
                                    <p:set>
                                      <p:cBhvr>
                                        <p:cTn id="102" dur="indefinite"/>
                                        <p:tgtEl>
                                          <p:spTgt spid="1341"/>
                                        </p:tgtEl>
                                        <p:attrNameLst>
                                          <p:attrName>style.opacity</p:attrName>
                                        </p:attrNameLst>
                                      </p:cBhvr>
                                      <p:to>
                                        <p:strVal val="0.5"/>
                                      </p:to>
                                    </p:set>
                                    <p:animEffect filter="image" prLst="opacity: 0.5">
                                      <p:cBhvr rctx="IE">
                                        <p:cTn id="103" dur="indefinite"/>
                                        <p:tgtEl>
                                          <p:spTgt spid="1341"/>
                                        </p:tgtEl>
                                      </p:cBhvr>
                                    </p:animEffect>
                                  </p:childTnLst>
                                </p:cTn>
                              </p:par>
                              <p:par>
                                <p:cTn id="104" presetID="9" presetClass="emph" presetSubtype="0" nodeType="withEffect">
                                  <p:stCondLst>
                                    <p:cond delay="0"/>
                                  </p:stCondLst>
                                  <p:childTnLst>
                                    <p:set>
                                      <p:cBhvr>
                                        <p:cTn id="105" dur="indefinite"/>
                                        <p:tgtEl>
                                          <p:spTgt spid="1344"/>
                                        </p:tgtEl>
                                        <p:attrNameLst>
                                          <p:attrName>style.opacity</p:attrName>
                                        </p:attrNameLst>
                                      </p:cBhvr>
                                      <p:to>
                                        <p:strVal val="0.5"/>
                                      </p:to>
                                    </p:set>
                                    <p:animEffect filter="image" prLst="opacity: 0.5">
                                      <p:cBhvr rctx="IE">
                                        <p:cTn id="106" dur="indefinite"/>
                                        <p:tgtEl>
                                          <p:spTgt spid="1344"/>
                                        </p:tgtEl>
                                      </p:cBhvr>
                                    </p:animEffect>
                                  </p:childTnLst>
                                </p:cTn>
                              </p:par>
                              <p:par>
                                <p:cTn id="107" presetID="9" presetClass="emph" presetSubtype="0" nodeType="withEffect">
                                  <p:stCondLst>
                                    <p:cond delay="0"/>
                                  </p:stCondLst>
                                  <p:childTnLst>
                                    <p:set>
                                      <p:cBhvr>
                                        <p:cTn id="108" dur="indefinite"/>
                                        <p:tgtEl>
                                          <p:spTgt spid="1348"/>
                                        </p:tgtEl>
                                        <p:attrNameLst>
                                          <p:attrName>style.opacity</p:attrName>
                                        </p:attrNameLst>
                                      </p:cBhvr>
                                      <p:to>
                                        <p:strVal val="0.5"/>
                                      </p:to>
                                    </p:set>
                                    <p:animEffect filter="image" prLst="opacity: 0.5">
                                      <p:cBhvr rctx="IE">
                                        <p:cTn id="109" dur="indefinite"/>
                                        <p:tgtEl>
                                          <p:spTgt spid="1348"/>
                                        </p:tgtEl>
                                      </p:cBhvr>
                                    </p:animEffect>
                                  </p:childTnLst>
                                </p:cTn>
                              </p:par>
                              <p:par>
                                <p:cTn id="110" presetID="9" presetClass="emph" presetSubtype="0" nodeType="withEffect">
                                  <p:stCondLst>
                                    <p:cond delay="0"/>
                                  </p:stCondLst>
                                  <p:childTnLst>
                                    <p:set>
                                      <p:cBhvr>
                                        <p:cTn id="111" dur="indefinite"/>
                                        <p:tgtEl>
                                          <p:spTgt spid="1351"/>
                                        </p:tgtEl>
                                        <p:attrNameLst>
                                          <p:attrName>style.opacity</p:attrName>
                                        </p:attrNameLst>
                                      </p:cBhvr>
                                      <p:to>
                                        <p:strVal val="0.5"/>
                                      </p:to>
                                    </p:set>
                                    <p:animEffect filter="image" prLst="opacity: 0.5">
                                      <p:cBhvr rctx="IE">
                                        <p:cTn id="112" dur="indefinite"/>
                                        <p:tgtEl>
                                          <p:spTgt spid="1351"/>
                                        </p:tgtEl>
                                      </p:cBhvr>
                                    </p:animEffect>
                                  </p:childTnLst>
                                </p:cTn>
                              </p:par>
                              <p:par>
                                <p:cTn id="113" presetID="9" presetClass="emph" presetSubtype="0" nodeType="withEffect">
                                  <p:stCondLst>
                                    <p:cond delay="0"/>
                                  </p:stCondLst>
                                  <p:childTnLst>
                                    <p:set>
                                      <p:cBhvr>
                                        <p:cTn id="114" dur="indefinite"/>
                                        <p:tgtEl>
                                          <p:spTgt spid="1354"/>
                                        </p:tgtEl>
                                        <p:attrNameLst>
                                          <p:attrName>style.opacity</p:attrName>
                                        </p:attrNameLst>
                                      </p:cBhvr>
                                      <p:to>
                                        <p:strVal val="0.5"/>
                                      </p:to>
                                    </p:set>
                                    <p:animEffect filter="image" prLst="opacity: 0.5">
                                      <p:cBhvr rctx="IE">
                                        <p:cTn id="115" dur="indefinite"/>
                                        <p:tgtEl>
                                          <p:spTgt spid="1354"/>
                                        </p:tgtEl>
                                      </p:cBhvr>
                                    </p:animEffect>
                                  </p:childTnLst>
                                </p:cTn>
                              </p:par>
                              <p:par>
                                <p:cTn id="116" presetID="9" presetClass="emph" presetSubtype="0" grpId="0" nodeType="withEffect">
                                  <p:stCondLst>
                                    <p:cond delay="0"/>
                                  </p:stCondLst>
                                  <p:childTnLst>
                                    <p:set>
                                      <p:cBhvr>
                                        <p:cTn id="117" dur="indefinite"/>
                                        <p:tgtEl>
                                          <p:spTgt spid="1357"/>
                                        </p:tgtEl>
                                        <p:attrNameLst>
                                          <p:attrName>style.opacity</p:attrName>
                                        </p:attrNameLst>
                                      </p:cBhvr>
                                      <p:to>
                                        <p:strVal val="0.5"/>
                                      </p:to>
                                    </p:set>
                                    <p:animEffect filter="image" prLst="opacity: 0.5">
                                      <p:cBhvr rctx="IE">
                                        <p:cTn id="118" dur="indefinite"/>
                                        <p:tgtEl>
                                          <p:spTgt spid="1357"/>
                                        </p:tgtEl>
                                      </p:cBhvr>
                                    </p:animEffect>
                                  </p:childTnLst>
                                </p:cTn>
                              </p:par>
                              <p:par>
                                <p:cTn id="119" presetID="9" presetClass="emph" presetSubtype="0" grpId="0" nodeType="withEffect">
                                  <p:stCondLst>
                                    <p:cond delay="0"/>
                                  </p:stCondLst>
                                  <p:childTnLst>
                                    <p:set>
                                      <p:cBhvr>
                                        <p:cTn id="120" dur="indefinite"/>
                                        <p:tgtEl>
                                          <p:spTgt spid="1358"/>
                                        </p:tgtEl>
                                        <p:attrNameLst>
                                          <p:attrName>style.opacity</p:attrName>
                                        </p:attrNameLst>
                                      </p:cBhvr>
                                      <p:to>
                                        <p:strVal val="0.5"/>
                                      </p:to>
                                    </p:set>
                                    <p:animEffect filter="image" prLst="opacity: 0.5">
                                      <p:cBhvr rctx="IE">
                                        <p:cTn id="121" dur="indefinite"/>
                                        <p:tgtEl>
                                          <p:spTgt spid="1358"/>
                                        </p:tgtEl>
                                      </p:cBhvr>
                                    </p:animEffect>
                                  </p:childTnLst>
                                </p:cTn>
                              </p:par>
                              <p:par>
                                <p:cTn id="122" presetID="9" presetClass="emph" presetSubtype="0" grpId="0" nodeType="withEffect">
                                  <p:stCondLst>
                                    <p:cond delay="0"/>
                                  </p:stCondLst>
                                  <p:childTnLst>
                                    <p:set>
                                      <p:cBhvr>
                                        <p:cTn id="123" dur="indefinite"/>
                                        <p:tgtEl>
                                          <p:spTgt spid="1359"/>
                                        </p:tgtEl>
                                        <p:attrNameLst>
                                          <p:attrName>style.opacity</p:attrName>
                                        </p:attrNameLst>
                                      </p:cBhvr>
                                      <p:to>
                                        <p:strVal val="0.5"/>
                                      </p:to>
                                    </p:set>
                                    <p:animEffect filter="image" prLst="opacity: 0.5">
                                      <p:cBhvr rctx="IE">
                                        <p:cTn id="124" dur="indefinite"/>
                                        <p:tgtEl>
                                          <p:spTgt spid="1359"/>
                                        </p:tgtEl>
                                      </p:cBhvr>
                                    </p:animEffect>
                                  </p:childTnLst>
                                </p:cTn>
                              </p:par>
                              <p:par>
                                <p:cTn id="125" presetID="9" presetClass="emph" presetSubtype="0" nodeType="withEffect">
                                  <p:stCondLst>
                                    <p:cond delay="0"/>
                                  </p:stCondLst>
                                  <p:childTnLst>
                                    <p:set>
                                      <p:cBhvr>
                                        <p:cTn id="126" dur="indefinite"/>
                                        <p:tgtEl>
                                          <p:spTgt spid="1360"/>
                                        </p:tgtEl>
                                        <p:attrNameLst>
                                          <p:attrName>style.opacity</p:attrName>
                                        </p:attrNameLst>
                                      </p:cBhvr>
                                      <p:to>
                                        <p:strVal val="0.5"/>
                                      </p:to>
                                    </p:set>
                                    <p:animEffect filter="image" prLst="opacity: 0.5">
                                      <p:cBhvr rctx="IE">
                                        <p:cTn id="127" dur="indefinite"/>
                                        <p:tgtEl>
                                          <p:spTgt spid="1360"/>
                                        </p:tgtEl>
                                      </p:cBhvr>
                                    </p:animEffect>
                                  </p:childTnLst>
                                </p:cTn>
                              </p:par>
                              <p:par>
                                <p:cTn id="128" presetID="9" presetClass="emph" presetSubtype="0" nodeType="withEffect">
                                  <p:stCondLst>
                                    <p:cond delay="0"/>
                                  </p:stCondLst>
                                  <p:childTnLst>
                                    <p:set>
                                      <p:cBhvr>
                                        <p:cTn id="129" dur="indefinite"/>
                                        <p:tgtEl>
                                          <p:spTgt spid="1363"/>
                                        </p:tgtEl>
                                        <p:attrNameLst>
                                          <p:attrName>style.opacity</p:attrName>
                                        </p:attrNameLst>
                                      </p:cBhvr>
                                      <p:to>
                                        <p:strVal val="0.5"/>
                                      </p:to>
                                    </p:set>
                                    <p:animEffect filter="image" prLst="opacity: 0.5">
                                      <p:cBhvr rctx="IE">
                                        <p:cTn id="130" dur="indefinite"/>
                                        <p:tgtEl>
                                          <p:spTgt spid="1363"/>
                                        </p:tgtEl>
                                      </p:cBhvr>
                                    </p:animEffect>
                                  </p:childTnLst>
                                </p:cTn>
                              </p:par>
                              <p:par>
                                <p:cTn id="131" presetID="9" presetClass="emph" presetSubtype="0" nodeType="withEffect">
                                  <p:stCondLst>
                                    <p:cond delay="0"/>
                                  </p:stCondLst>
                                  <p:childTnLst>
                                    <p:set>
                                      <p:cBhvr>
                                        <p:cTn id="132" dur="indefinite"/>
                                        <p:tgtEl>
                                          <p:spTgt spid="1366"/>
                                        </p:tgtEl>
                                        <p:attrNameLst>
                                          <p:attrName>style.opacity</p:attrName>
                                        </p:attrNameLst>
                                      </p:cBhvr>
                                      <p:to>
                                        <p:strVal val="0.5"/>
                                      </p:to>
                                    </p:set>
                                    <p:animEffect filter="image" prLst="opacity: 0.5">
                                      <p:cBhvr rctx="IE">
                                        <p:cTn id="133" dur="indefinite"/>
                                        <p:tgtEl>
                                          <p:spTgt spid="1366"/>
                                        </p:tgtEl>
                                      </p:cBhvr>
                                    </p:animEffect>
                                  </p:childTnLst>
                                </p:cTn>
                              </p:par>
                              <p:par>
                                <p:cTn id="134" presetID="9" presetClass="emph" presetSubtype="0" grpId="0" nodeType="withEffect">
                                  <p:stCondLst>
                                    <p:cond delay="0"/>
                                  </p:stCondLst>
                                  <p:childTnLst>
                                    <p:set>
                                      <p:cBhvr>
                                        <p:cTn id="135" dur="indefinite"/>
                                        <p:tgtEl>
                                          <p:spTgt spid="1369"/>
                                        </p:tgtEl>
                                        <p:attrNameLst>
                                          <p:attrName>style.opacity</p:attrName>
                                        </p:attrNameLst>
                                      </p:cBhvr>
                                      <p:to>
                                        <p:strVal val="0.5"/>
                                      </p:to>
                                    </p:set>
                                    <p:animEffect filter="image" prLst="opacity: 0.5">
                                      <p:cBhvr rctx="IE">
                                        <p:cTn id="136" dur="indefinite"/>
                                        <p:tgtEl>
                                          <p:spTgt spid="1369"/>
                                        </p:tgtEl>
                                      </p:cBhvr>
                                    </p:animEffect>
                                  </p:childTnLst>
                                </p:cTn>
                              </p:par>
                              <p:par>
                                <p:cTn id="137" presetID="9" presetClass="emph" presetSubtype="0" nodeType="withEffect">
                                  <p:stCondLst>
                                    <p:cond delay="0"/>
                                  </p:stCondLst>
                                  <p:childTnLst>
                                    <p:set>
                                      <p:cBhvr>
                                        <p:cTn id="138" dur="indefinite"/>
                                        <p:tgtEl>
                                          <p:spTgt spid="1372"/>
                                        </p:tgtEl>
                                        <p:attrNameLst>
                                          <p:attrName>style.opacity</p:attrName>
                                        </p:attrNameLst>
                                      </p:cBhvr>
                                      <p:to>
                                        <p:strVal val="0.5"/>
                                      </p:to>
                                    </p:set>
                                    <p:animEffect filter="image" prLst="opacity: 0.5">
                                      <p:cBhvr rctx="IE">
                                        <p:cTn id="139" dur="indefinite"/>
                                        <p:tgtEl>
                                          <p:spTgt spid="1372"/>
                                        </p:tgtEl>
                                      </p:cBhvr>
                                    </p:animEffect>
                                  </p:childTnLst>
                                </p:cTn>
                              </p:par>
                              <p:par>
                                <p:cTn id="140" presetID="9" presetClass="emph" presetSubtype="0" nodeType="withEffect">
                                  <p:stCondLst>
                                    <p:cond delay="0"/>
                                  </p:stCondLst>
                                  <p:childTnLst>
                                    <p:set>
                                      <p:cBhvr>
                                        <p:cTn id="141" dur="indefinite"/>
                                        <p:tgtEl>
                                          <p:spTgt spid="1376"/>
                                        </p:tgtEl>
                                        <p:attrNameLst>
                                          <p:attrName>style.opacity</p:attrName>
                                        </p:attrNameLst>
                                      </p:cBhvr>
                                      <p:to>
                                        <p:strVal val="0.5"/>
                                      </p:to>
                                    </p:set>
                                    <p:animEffect filter="image" prLst="opacity: 0.5">
                                      <p:cBhvr rctx="IE">
                                        <p:cTn id="142" dur="indefinite"/>
                                        <p:tgtEl>
                                          <p:spTgt spid="1376"/>
                                        </p:tgtEl>
                                      </p:cBhvr>
                                    </p:animEffect>
                                  </p:childTnLst>
                                </p:cTn>
                              </p:par>
                              <p:par>
                                <p:cTn id="143" presetID="9" presetClass="emph" presetSubtype="0" nodeType="withEffect">
                                  <p:stCondLst>
                                    <p:cond delay="0"/>
                                  </p:stCondLst>
                                  <p:childTnLst>
                                    <p:set>
                                      <p:cBhvr>
                                        <p:cTn id="144" dur="indefinite"/>
                                        <p:tgtEl>
                                          <p:spTgt spid="1379"/>
                                        </p:tgtEl>
                                        <p:attrNameLst>
                                          <p:attrName>style.opacity</p:attrName>
                                        </p:attrNameLst>
                                      </p:cBhvr>
                                      <p:to>
                                        <p:strVal val="0.5"/>
                                      </p:to>
                                    </p:set>
                                    <p:animEffect filter="image" prLst="opacity: 0.5">
                                      <p:cBhvr rctx="IE">
                                        <p:cTn id="145" dur="indefinite"/>
                                        <p:tgtEl>
                                          <p:spTgt spid="1379"/>
                                        </p:tgtEl>
                                      </p:cBhvr>
                                    </p:animEffect>
                                  </p:childTnLst>
                                </p:cTn>
                              </p:par>
                              <p:par>
                                <p:cTn id="146" presetID="9" presetClass="emph" presetSubtype="0" grpId="0" nodeType="withEffect">
                                  <p:stCondLst>
                                    <p:cond delay="0"/>
                                  </p:stCondLst>
                                  <p:childTnLst>
                                    <p:set>
                                      <p:cBhvr>
                                        <p:cTn id="147" dur="indefinite"/>
                                        <p:tgtEl>
                                          <p:spTgt spid="1408"/>
                                        </p:tgtEl>
                                        <p:attrNameLst>
                                          <p:attrName>style.opacity</p:attrName>
                                        </p:attrNameLst>
                                      </p:cBhvr>
                                      <p:to>
                                        <p:strVal val="0.5"/>
                                      </p:to>
                                    </p:set>
                                    <p:animEffect filter="image" prLst="opacity: 0.5">
                                      <p:cBhvr rctx="IE">
                                        <p:cTn id="148" dur="indefinite"/>
                                        <p:tgtEl>
                                          <p:spTgt spid="1408"/>
                                        </p:tgtEl>
                                      </p:cBhvr>
                                    </p:animEffect>
                                  </p:childTnLst>
                                </p:cTn>
                              </p:par>
                              <p:par>
                                <p:cTn id="149" presetID="9" presetClass="emph" presetSubtype="0" grpId="0" nodeType="withEffect">
                                  <p:stCondLst>
                                    <p:cond delay="0"/>
                                  </p:stCondLst>
                                  <p:childTnLst>
                                    <p:set>
                                      <p:cBhvr>
                                        <p:cTn id="150" dur="indefinite"/>
                                        <p:tgtEl>
                                          <p:spTgt spid="1411"/>
                                        </p:tgtEl>
                                        <p:attrNameLst>
                                          <p:attrName>style.opacity</p:attrName>
                                        </p:attrNameLst>
                                      </p:cBhvr>
                                      <p:to>
                                        <p:strVal val="0.5"/>
                                      </p:to>
                                    </p:set>
                                    <p:animEffect filter="image" prLst="opacity: 0.5">
                                      <p:cBhvr rctx="IE">
                                        <p:cTn id="151" dur="indefinite"/>
                                        <p:tgtEl>
                                          <p:spTgt spid="1411"/>
                                        </p:tgtEl>
                                      </p:cBhvr>
                                    </p:animEffect>
                                  </p:childTnLst>
                                </p:cTn>
                              </p:par>
                            </p:childTnLst>
                          </p:cTn>
                        </p:par>
                        <p:par>
                          <p:cTn id="152" fill="hold">
                            <p:stCondLst>
                              <p:cond delay="0"/>
                            </p:stCondLst>
                            <p:childTnLst>
                              <p:par>
                                <p:cTn id="153" presetID="10" presetClass="entr" presetSubtype="0" fill="hold" nodeType="afterEffect">
                                  <p:stCondLst>
                                    <p:cond delay="0"/>
                                  </p:stCondLst>
                                  <p:childTnLst>
                                    <p:set>
                                      <p:cBhvr>
                                        <p:cTn id="154" dur="1" fill="hold">
                                          <p:stCondLst>
                                            <p:cond delay="0"/>
                                          </p:stCondLst>
                                        </p:cTn>
                                        <p:tgtEl>
                                          <p:spTgt spid="2">
                                            <p:txEl>
                                              <p:pRg st="0" end="0"/>
                                            </p:txEl>
                                          </p:spTgt>
                                        </p:tgtEl>
                                        <p:attrNameLst>
                                          <p:attrName>style.visibility</p:attrName>
                                        </p:attrNameLst>
                                      </p:cBhvr>
                                      <p:to>
                                        <p:strVal val="visible"/>
                                      </p:to>
                                    </p:set>
                                    <p:animEffect transition="in" filter="fade">
                                      <p:cBhvr>
                                        <p:cTn id="155" dur="500"/>
                                        <p:tgtEl>
                                          <p:spTgt spid="2">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2">
                                            <p:txEl>
                                              <p:pRg st="2" end="2"/>
                                            </p:txEl>
                                          </p:spTgt>
                                        </p:tgtEl>
                                        <p:attrNameLst>
                                          <p:attrName>style.visibility</p:attrName>
                                        </p:attrNameLst>
                                      </p:cBhvr>
                                      <p:to>
                                        <p:strVal val="visible"/>
                                      </p:to>
                                    </p:set>
                                    <p:animEffect transition="in" filter="fade">
                                      <p:cBhvr>
                                        <p:cTn id="160" dur="500"/>
                                        <p:tgtEl>
                                          <p:spTgt spid="2">
                                            <p:txEl>
                                              <p:pRg st="2" end="2"/>
                                            </p:txEl>
                                          </p:spTgt>
                                        </p:tgtEl>
                                      </p:cBhvr>
                                    </p:animEffect>
                                  </p:childTnLst>
                                </p:cTn>
                              </p:par>
                              <p:par>
                                <p:cTn id="161" presetID="10" presetClass="entr" presetSubtype="0" fill="hold" nodeType="withEffect">
                                  <p:stCondLst>
                                    <p:cond delay="0"/>
                                  </p:stCondLst>
                                  <p:childTnLst>
                                    <p:set>
                                      <p:cBhvr>
                                        <p:cTn id="162" dur="1" fill="hold">
                                          <p:stCondLst>
                                            <p:cond delay="0"/>
                                          </p:stCondLst>
                                        </p:cTn>
                                        <p:tgtEl>
                                          <p:spTgt spid="1385"/>
                                        </p:tgtEl>
                                        <p:attrNameLst>
                                          <p:attrName>style.visibility</p:attrName>
                                        </p:attrNameLst>
                                      </p:cBhvr>
                                      <p:to>
                                        <p:strVal val="visible"/>
                                      </p:to>
                                    </p:set>
                                    <p:animEffect transition="in" filter="fade">
                                      <p:cBhvr>
                                        <p:cTn id="163" dur="500"/>
                                        <p:tgtEl>
                                          <p:spTgt spid="138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382"/>
                                        </p:tgtEl>
                                        <p:attrNameLst>
                                          <p:attrName>style.visibility</p:attrName>
                                        </p:attrNameLst>
                                      </p:cBhvr>
                                      <p:to>
                                        <p:strVal val="visible"/>
                                      </p:to>
                                    </p:set>
                                    <p:animEffect transition="in" filter="fade">
                                      <p:cBhvr>
                                        <p:cTn id="166" dur="500"/>
                                        <p:tgtEl>
                                          <p:spTgt spid="1382"/>
                                        </p:tgtEl>
                                      </p:cBhvr>
                                    </p:animEffect>
                                  </p:childTnLst>
                                </p:cTn>
                              </p:par>
                              <p:par>
                                <p:cTn id="167" presetID="10" presetClass="entr" presetSubtype="0" fill="hold" nodeType="withEffect">
                                  <p:stCondLst>
                                    <p:cond delay="0"/>
                                  </p:stCondLst>
                                  <p:childTnLst>
                                    <p:set>
                                      <p:cBhvr>
                                        <p:cTn id="168" dur="1" fill="hold">
                                          <p:stCondLst>
                                            <p:cond delay="0"/>
                                          </p:stCondLst>
                                        </p:cTn>
                                        <p:tgtEl>
                                          <p:spTgt spid="1410"/>
                                        </p:tgtEl>
                                        <p:attrNameLst>
                                          <p:attrName>style.visibility</p:attrName>
                                        </p:attrNameLst>
                                      </p:cBhvr>
                                      <p:to>
                                        <p:strVal val="visible"/>
                                      </p:to>
                                    </p:set>
                                    <p:animEffect transition="in" filter="fade">
                                      <p:cBhvr>
                                        <p:cTn id="169" dur="500"/>
                                        <p:tgtEl>
                                          <p:spTgt spid="141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409"/>
                                        </p:tgtEl>
                                        <p:attrNameLst>
                                          <p:attrName>style.visibility</p:attrName>
                                        </p:attrNameLst>
                                      </p:cBhvr>
                                      <p:to>
                                        <p:strVal val="visible"/>
                                      </p:to>
                                    </p:set>
                                    <p:animEffect transition="in" filter="fade">
                                      <p:cBhvr>
                                        <p:cTn id="172" dur="500"/>
                                        <p:tgtEl>
                                          <p:spTgt spid="1409"/>
                                        </p:tgtEl>
                                      </p:cBhvr>
                                    </p:animEffect>
                                  </p:childTnLst>
                                </p:cTn>
                              </p:par>
                              <p:par>
                                <p:cTn id="173" presetID="10" presetClass="entr" presetSubtype="0" fill="hold" nodeType="withEffect">
                                  <p:stCondLst>
                                    <p:cond delay="0"/>
                                  </p:stCondLst>
                                  <p:childTnLst>
                                    <p:set>
                                      <p:cBhvr>
                                        <p:cTn id="174" dur="1" fill="hold">
                                          <p:stCondLst>
                                            <p:cond delay="0"/>
                                          </p:stCondLst>
                                        </p:cTn>
                                        <p:tgtEl>
                                          <p:spTgt spid="1413"/>
                                        </p:tgtEl>
                                        <p:attrNameLst>
                                          <p:attrName>style.visibility</p:attrName>
                                        </p:attrNameLst>
                                      </p:cBhvr>
                                      <p:to>
                                        <p:strVal val="visible"/>
                                      </p:to>
                                    </p:set>
                                    <p:animEffect transition="in" filter="fade">
                                      <p:cBhvr>
                                        <p:cTn id="175" dur="500"/>
                                        <p:tgtEl>
                                          <p:spTgt spid="141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412"/>
                                        </p:tgtEl>
                                        <p:attrNameLst>
                                          <p:attrName>style.visibility</p:attrName>
                                        </p:attrNameLst>
                                      </p:cBhvr>
                                      <p:to>
                                        <p:strVal val="visible"/>
                                      </p:to>
                                    </p:set>
                                    <p:animEffect transition="in" filter="fade">
                                      <p:cBhvr>
                                        <p:cTn id="178" dur="500"/>
                                        <p:tgtEl>
                                          <p:spTgt spid="1412"/>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mph" presetSubtype="0" nodeType="clickEffect">
                                  <p:stCondLst>
                                    <p:cond delay="0"/>
                                  </p:stCondLst>
                                  <p:childTnLst>
                                    <p:set>
                                      <p:cBhvr>
                                        <p:cTn id="182" dur="indefinite"/>
                                        <p:tgtEl>
                                          <p:spTgt spid="1385"/>
                                        </p:tgtEl>
                                        <p:attrNameLst>
                                          <p:attrName>style.opacity</p:attrName>
                                        </p:attrNameLst>
                                      </p:cBhvr>
                                      <p:to>
                                        <p:strVal val="0.5"/>
                                      </p:to>
                                    </p:set>
                                    <p:animEffect filter="image" prLst="opacity: 0.5">
                                      <p:cBhvr rctx="IE">
                                        <p:cTn id="183" dur="indefinite"/>
                                        <p:tgtEl>
                                          <p:spTgt spid="1385"/>
                                        </p:tgtEl>
                                      </p:cBhvr>
                                    </p:animEffect>
                                  </p:childTnLst>
                                </p:cTn>
                              </p:par>
                              <p:par>
                                <p:cTn id="184" presetID="9" presetClass="emph" presetSubtype="0" grpId="1" nodeType="withEffect">
                                  <p:stCondLst>
                                    <p:cond delay="0"/>
                                  </p:stCondLst>
                                  <p:childTnLst>
                                    <p:set>
                                      <p:cBhvr>
                                        <p:cTn id="185" dur="indefinite"/>
                                        <p:tgtEl>
                                          <p:spTgt spid="1382"/>
                                        </p:tgtEl>
                                        <p:attrNameLst>
                                          <p:attrName>style.opacity</p:attrName>
                                        </p:attrNameLst>
                                      </p:cBhvr>
                                      <p:to>
                                        <p:strVal val="0.5"/>
                                      </p:to>
                                    </p:set>
                                    <p:animEffect filter="image" prLst="opacity: 0.5">
                                      <p:cBhvr rctx="IE">
                                        <p:cTn id="186" dur="indefinite"/>
                                        <p:tgtEl>
                                          <p:spTgt spid="1382"/>
                                        </p:tgtEl>
                                      </p:cBhvr>
                                    </p:animEffect>
                                  </p:childTnLst>
                                </p:cTn>
                              </p:par>
                              <p:par>
                                <p:cTn id="187" presetID="9" presetClass="emph" presetSubtype="0" nodeType="withEffect">
                                  <p:stCondLst>
                                    <p:cond delay="0"/>
                                  </p:stCondLst>
                                  <p:childTnLst>
                                    <p:set>
                                      <p:cBhvr>
                                        <p:cTn id="188" dur="indefinite"/>
                                        <p:tgtEl>
                                          <p:spTgt spid="1410"/>
                                        </p:tgtEl>
                                        <p:attrNameLst>
                                          <p:attrName>style.opacity</p:attrName>
                                        </p:attrNameLst>
                                      </p:cBhvr>
                                      <p:to>
                                        <p:strVal val="0.5"/>
                                      </p:to>
                                    </p:set>
                                    <p:animEffect filter="image" prLst="opacity: 0.5">
                                      <p:cBhvr rctx="IE">
                                        <p:cTn id="189" dur="indefinite"/>
                                        <p:tgtEl>
                                          <p:spTgt spid="1410"/>
                                        </p:tgtEl>
                                      </p:cBhvr>
                                    </p:animEffect>
                                  </p:childTnLst>
                                </p:cTn>
                              </p:par>
                              <p:par>
                                <p:cTn id="190" presetID="9" presetClass="emph" presetSubtype="0" grpId="1" nodeType="withEffect">
                                  <p:stCondLst>
                                    <p:cond delay="0"/>
                                  </p:stCondLst>
                                  <p:childTnLst>
                                    <p:set>
                                      <p:cBhvr>
                                        <p:cTn id="191" dur="indefinite"/>
                                        <p:tgtEl>
                                          <p:spTgt spid="1409"/>
                                        </p:tgtEl>
                                        <p:attrNameLst>
                                          <p:attrName>style.opacity</p:attrName>
                                        </p:attrNameLst>
                                      </p:cBhvr>
                                      <p:to>
                                        <p:strVal val="0.5"/>
                                      </p:to>
                                    </p:set>
                                    <p:animEffect filter="image" prLst="opacity: 0.5">
                                      <p:cBhvr rctx="IE">
                                        <p:cTn id="192" dur="indefinite"/>
                                        <p:tgtEl>
                                          <p:spTgt spid="1409"/>
                                        </p:tgtEl>
                                      </p:cBhvr>
                                    </p:animEffect>
                                  </p:childTnLst>
                                </p:cTn>
                              </p:par>
                              <p:par>
                                <p:cTn id="193" presetID="9" presetClass="emph" presetSubtype="0" nodeType="withEffect">
                                  <p:stCondLst>
                                    <p:cond delay="0"/>
                                  </p:stCondLst>
                                  <p:childTnLst>
                                    <p:set>
                                      <p:cBhvr>
                                        <p:cTn id="194" dur="indefinite"/>
                                        <p:tgtEl>
                                          <p:spTgt spid="1413"/>
                                        </p:tgtEl>
                                        <p:attrNameLst>
                                          <p:attrName>style.opacity</p:attrName>
                                        </p:attrNameLst>
                                      </p:cBhvr>
                                      <p:to>
                                        <p:strVal val="0.5"/>
                                      </p:to>
                                    </p:set>
                                    <p:animEffect filter="image" prLst="opacity: 0.5">
                                      <p:cBhvr rctx="IE">
                                        <p:cTn id="195" dur="indefinite"/>
                                        <p:tgtEl>
                                          <p:spTgt spid="1413"/>
                                        </p:tgtEl>
                                      </p:cBhvr>
                                    </p:animEffect>
                                  </p:childTnLst>
                                </p:cTn>
                              </p:par>
                              <p:par>
                                <p:cTn id="196" presetID="9" presetClass="emph" presetSubtype="0" grpId="1" nodeType="withEffect">
                                  <p:stCondLst>
                                    <p:cond delay="0"/>
                                  </p:stCondLst>
                                  <p:childTnLst>
                                    <p:set>
                                      <p:cBhvr>
                                        <p:cTn id="197" dur="indefinite"/>
                                        <p:tgtEl>
                                          <p:spTgt spid="1412"/>
                                        </p:tgtEl>
                                        <p:attrNameLst>
                                          <p:attrName>style.opacity</p:attrName>
                                        </p:attrNameLst>
                                      </p:cBhvr>
                                      <p:to>
                                        <p:strVal val="0.5"/>
                                      </p:to>
                                    </p:set>
                                    <p:animEffect filter="image" prLst="opacity: 0.5">
                                      <p:cBhvr rctx="IE">
                                        <p:cTn id="198" dur="indefinite"/>
                                        <p:tgtEl>
                                          <p:spTgt spid="1412"/>
                                        </p:tgtEl>
                                      </p:cBhvr>
                                    </p:animEffect>
                                  </p:childTnLst>
                                </p:cTn>
                              </p:par>
                              <p:par>
                                <p:cTn id="199" presetID="9" presetClass="emph" presetSubtype="0" nodeType="withEffect">
                                  <p:stCondLst>
                                    <p:cond delay="0"/>
                                  </p:stCondLst>
                                  <p:childTnLst>
                                    <p:set>
                                      <p:cBhvr>
                                        <p:cTn id="200" dur="indefinite"/>
                                        <p:tgtEl>
                                          <p:spTgt spid="2">
                                            <p:txEl>
                                              <p:pRg st="2" end="2"/>
                                            </p:txEl>
                                          </p:spTgt>
                                        </p:tgtEl>
                                        <p:attrNameLst>
                                          <p:attrName>style.opacity</p:attrName>
                                        </p:attrNameLst>
                                      </p:cBhvr>
                                      <p:to>
                                        <p:strVal val="0.5"/>
                                      </p:to>
                                    </p:set>
                                    <p:animEffect filter="image" prLst="opacity: 0.5">
                                      <p:cBhvr rctx="IE">
                                        <p:cTn id="201" dur="indefinite"/>
                                        <p:tgtEl>
                                          <p:spTgt spid="2">
                                            <p:txEl>
                                              <p:pRg st="2" end="2"/>
                                            </p:txEl>
                                          </p:spTgt>
                                        </p:tgtEl>
                                      </p:cBhvr>
                                    </p:animEffect>
                                  </p:childTnLst>
                                </p:cTn>
                              </p:par>
                            </p:childTnLst>
                          </p:cTn>
                        </p:par>
                        <p:par>
                          <p:cTn id="202" fill="hold">
                            <p:stCondLst>
                              <p:cond delay="0"/>
                            </p:stCondLst>
                            <p:childTnLst>
                              <p:par>
                                <p:cTn id="203" presetID="10" presetClass="entr" presetSubtype="0" fill="hold" grpId="0" nodeType="afterEffect">
                                  <p:stCondLst>
                                    <p:cond delay="0"/>
                                  </p:stCondLst>
                                  <p:childTnLst>
                                    <p:set>
                                      <p:cBhvr>
                                        <p:cTn id="204" dur="1" fill="hold">
                                          <p:stCondLst>
                                            <p:cond delay="0"/>
                                          </p:stCondLst>
                                        </p:cTn>
                                        <p:tgtEl>
                                          <p:spTgt spid="1421"/>
                                        </p:tgtEl>
                                        <p:attrNameLst>
                                          <p:attrName>style.visibility</p:attrName>
                                        </p:attrNameLst>
                                      </p:cBhvr>
                                      <p:to>
                                        <p:strVal val="visible"/>
                                      </p:to>
                                    </p:set>
                                    <p:animEffect transition="in" filter="fade">
                                      <p:cBhvr>
                                        <p:cTn id="205" dur="500"/>
                                        <p:tgtEl>
                                          <p:spTgt spid="1421"/>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422"/>
                                        </p:tgtEl>
                                        <p:attrNameLst>
                                          <p:attrName>style.visibility</p:attrName>
                                        </p:attrNameLst>
                                      </p:cBhvr>
                                      <p:to>
                                        <p:strVal val="visible"/>
                                      </p:to>
                                    </p:set>
                                    <p:animEffect transition="in" filter="fade">
                                      <p:cBhvr>
                                        <p:cTn id="208" dur="500"/>
                                        <p:tgtEl>
                                          <p:spTgt spid="1422"/>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23"/>
                                        </p:tgtEl>
                                        <p:attrNameLst>
                                          <p:attrName>style.visibility</p:attrName>
                                        </p:attrNameLst>
                                      </p:cBhvr>
                                      <p:to>
                                        <p:strVal val="visible"/>
                                      </p:to>
                                    </p:set>
                                    <p:animEffect transition="in" filter="fade">
                                      <p:cBhvr>
                                        <p:cTn id="211" dur="500"/>
                                        <p:tgtEl>
                                          <p:spTgt spid="1423"/>
                                        </p:tgtEl>
                                      </p:cBhvr>
                                    </p:animEffect>
                                  </p:childTnLst>
                                </p:cTn>
                              </p:par>
                              <p:par>
                                <p:cTn id="212" presetID="10" presetClass="entr" presetSubtype="0" fill="hold" nodeType="withEffect">
                                  <p:stCondLst>
                                    <p:cond delay="0"/>
                                  </p:stCondLst>
                                  <p:childTnLst>
                                    <p:set>
                                      <p:cBhvr>
                                        <p:cTn id="213" dur="1" fill="hold">
                                          <p:stCondLst>
                                            <p:cond delay="0"/>
                                          </p:stCondLst>
                                        </p:cTn>
                                        <p:tgtEl>
                                          <p:spTgt spid="1424"/>
                                        </p:tgtEl>
                                        <p:attrNameLst>
                                          <p:attrName>style.visibility</p:attrName>
                                        </p:attrNameLst>
                                      </p:cBhvr>
                                      <p:to>
                                        <p:strVal val="visible"/>
                                      </p:to>
                                    </p:set>
                                    <p:animEffect transition="in" filter="fade">
                                      <p:cBhvr>
                                        <p:cTn id="214" dur="500"/>
                                        <p:tgtEl>
                                          <p:spTgt spid="1424"/>
                                        </p:tgtEl>
                                      </p:cBhvr>
                                    </p:animEffect>
                                  </p:childTnLst>
                                </p:cTn>
                              </p:par>
                              <p:par>
                                <p:cTn id="215" presetID="10" presetClass="entr" presetSubtype="0" fill="hold" nodeType="withEffect">
                                  <p:stCondLst>
                                    <p:cond delay="0"/>
                                  </p:stCondLst>
                                  <p:childTnLst>
                                    <p:set>
                                      <p:cBhvr>
                                        <p:cTn id="216" dur="1" fill="hold">
                                          <p:stCondLst>
                                            <p:cond delay="0"/>
                                          </p:stCondLst>
                                        </p:cTn>
                                        <p:tgtEl>
                                          <p:spTgt spid="1428"/>
                                        </p:tgtEl>
                                        <p:attrNameLst>
                                          <p:attrName>style.visibility</p:attrName>
                                        </p:attrNameLst>
                                      </p:cBhvr>
                                      <p:to>
                                        <p:strVal val="visible"/>
                                      </p:to>
                                    </p:set>
                                    <p:animEffect transition="in" filter="fade">
                                      <p:cBhvr>
                                        <p:cTn id="217" dur="500"/>
                                        <p:tgtEl>
                                          <p:spTgt spid="1428"/>
                                        </p:tgtEl>
                                      </p:cBhvr>
                                    </p:animEffect>
                                  </p:childTnLst>
                                </p:cTn>
                              </p:par>
                              <p:par>
                                <p:cTn id="218" presetID="10" presetClass="entr" presetSubtype="0" fill="hold" nodeType="withEffect">
                                  <p:stCondLst>
                                    <p:cond delay="0"/>
                                  </p:stCondLst>
                                  <p:childTnLst>
                                    <p:set>
                                      <p:cBhvr>
                                        <p:cTn id="219" dur="1" fill="hold">
                                          <p:stCondLst>
                                            <p:cond delay="0"/>
                                          </p:stCondLst>
                                        </p:cTn>
                                        <p:tgtEl>
                                          <p:spTgt spid="1431"/>
                                        </p:tgtEl>
                                        <p:attrNameLst>
                                          <p:attrName>style.visibility</p:attrName>
                                        </p:attrNameLst>
                                      </p:cBhvr>
                                      <p:to>
                                        <p:strVal val="visible"/>
                                      </p:to>
                                    </p:set>
                                    <p:animEffect transition="in" filter="fade">
                                      <p:cBhvr>
                                        <p:cTn id="220" dur="500"/>
                                        <p:tgtEl>
                                          <p:spTgt spid="1431"/>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434"/>
                                        </p:tgtEl>
                                        <p:attrNameLst>
                                          <p:attrName>style.visibility</p:attrName>
                                        </p:attrNameLst>
                                      </p:cBhvr>
                                      <p:to>
                                        <p:strVal val="visible"/>
                                      </p:to>
                                    </p:set>
                                    <p:animEffect transition="in" filter="fade">
                                      <p:cBhvr>
                                        <p:cTn id="223" dur="500"/>
                                        <p:tgtEl>
                                          <p:spTgt spid="1434"/>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435"/>
                                        </p:tgtEl>
                                        <p:attrNameLst>
                                          <p:attrName>style.visibility</p:attrName>
                                        </p:attrNameLst>
                                      </p:cBhvr>
                                      <p:to>
                                        <p:strVal val="visible"/>
                                      </p:to>
                                    </p:set>
                                    <p:animEffect transition="in" filter="fade">
                                      <p:cBhvr>
                                        <p:cTn id="226" dur="500"/>
                                        <p:tgtEl>
                                          <p:spTgt spid="1435"/>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436"/>
                                        </p:tgtEl>
                                        <p:attrNameLst>
                                          <p:attrName>style.visibility</p:attrName>
                                        </p:attrNameLst>
                                      </p:cBhvr>
                                      <p:to>
                                        <p:strVal val="visible"/>
                                      </p:to>
                                    </p:set>
                                    <p:animEffect transition="in" filter="fade">
                                      <p:cBhvr>
                                        <p:cTn id="229" dur="500"/>
                                        <p:tgtEl>
                                          <p:spTgt spid="1436"/>
                                        </p:tgtEl>
                                      </p:cBhvr>
                                    </p:animEffect>
                                  </p:childTnLst>
                                </p:cTn>
                              </p:par>
                              <p:par>
                                <p:cTn id="230" presetID="10" presetClass="entr" presetSubtype="0" fill="hold" nodeType="withEffect">
                                  <p:stCondLst>
                                    <p:cond delay="0"/>
                                  </p:stCondLst>
                                  <p:childTnLst>
                                    <p:set>
                                      <p:cBhvr>
                                        <p:cTn id="231" dur="1" fill="hold">
                                          <p:stCondLst>
                                            <p:cond delay="0"/>
                                          </p:stCondLst>
                                        </p:cTn>
                                        <p:tgtEl>
                                          <p:spTgt spid="1437"/>
                                        </p:tgtEl>
                                        <p:attrNameLst>
                                          <p:attrName>style.visibility</p:attrName>
                                        </p:attrNameLst>
                                      </p:cBhvr>
                                      <p:to>
                                        <p:strVal val="visible"/>
                                      </p:to>
                                    </p:set>
                                    <p:animEffect transition="in" filter="fade">
                                      <p:cBhvr>
                                        <p:cTn id="232" dur="500"/>
                                        <p:tgtEl>
                                          <p:spTgt spid="1437"/>
                                        </p:tgtEl>
                                      </p:cBhvr>
                                    </p:animEffect>
                                  </p:childTnLst>
                                </p:cTn>
                              </p:par>
                              <p:par>
                                <p:cTn id="233" presetID="10" presetClass="entr" presetSubtype="0" fill="hold" nodeType="withEffect">
                                  <p:stCondLst>
                                    <p:cond delay="0"/>
                                  </p:stCondLst>
                                  <p:childTnLst>
                                    <p:set>
                                      <p:cBhvr>
                                        <p:cTn id="234" dur="1" fill="hold">
                                          <p:stCondLst>
                                            <p:cond delay="0"/>
                                          </p:stCondLst>
                                        </p:cTn>
                                        <p:tgtEl>
                                          <p:spTgt spid="1440"/>
                                        </p:tgtEl>
                                        <p:attrNameLst>
                                          <p:attrName>style.visibility</p:attrName>
                                        </p:attrNameLst>
                                      </p:cBhvr>
                                      <p:to>
                                        <p:strVal val="visible"/>
                                      </p:to>
                                    </p:set>
                                    <p:animEffect transition="in" filter="fade">
                                      <p:cBhvr>
                                        <p:cTn id="235" dur="500"/>
                                        <p:tgtEl>
                                          <p:spTgt spid="1440"/>
                                        </p:tgtEl>
                                      </p:cBhvr>
                                    </p:animEffect>
                                  </p:childTnLst>
                                </p:cTn>
                              </p:par>
                              <p:par>
                                <p:cTn id="236" presetID="10" presetClass="entr" presetSubtype="0" fill="hold" nodeType="withEffect">
                                  <p:stCondLst>
                                    <p:cond delay="0"/>
                                  </p:stCondLst>
                                  <p:childTnLst>
                                    <p:set>
                                      <p:cBhvr>
                                        <p:cTn id="237" dur="1" fill="hold">
                                          <p:stCondLst>
                                            <p:cond delay="0"/>
                                          </p:stCondLst>
                                        </p:cTn>
                                        <p:tgtEl>
                                          <p:spTgt spid="1443"/>
                                        </p:tgtEl>
                                        <p:attrNameLst>
                                          <p:attrName>style.visibility</p:attrName>
                                        </p:attrNameLst>
                                      </p:cBhvr>
                                      <p:to>
                                        <p:strVal val="visible"/>
                                      </p:to>
                                    </p:set>
                                    <p:animEffect transition="in" filter="fade">
                                      <p:cBhvr>
                                        <p:cTn id="238" dur="500"/>
                                        <p:tgtEl>
                                          <p:spTgt spid="1443"/>
                                        </p:tgtEl>
                                      </p:cBhvr>
                                    </p:animEffect>
                                  </p:childTnLst>
                                </p:cTn>
                              </p:par>
                              <p:par>
                                <p:cTn id="239" presetID="10" presetClass="entr" presetSubtype="0" fill="hold" nodeType="withEffect">
                                  <p:stCondLst>
                                    <p:cond delay="0"/>
                                  </p:stCondLst>
                                  <p:childTnLst>
                                    <p:set>
                                      <p:cBhvr>
                                        <p:cTn id="240" dur="1" fill="hold">
                                          <p:stCondLst>
                                            <p:cond delay="0"/>
                                          </p:stCondLst>
                                        </p:cTn>
                                        <p:tgtEl>
                                          <p:spTgt spid="2">
                                            <p:txEl>
                                              <p:pRg st="3" end="3"/>
                                            </p:txEl>
                                          </p:spTgt>
                                        </p:tgtEl>
                                        <p:attrNameLst>
                                          <p:attrName>style.visibility</p:attrName>
                                        </p:attrNameLst>
                                      </p:cBhvr>
                                      <p:to>
                                        <p:strVal val="visible"/>
                                      </p:to>
                                    </p:set>
                                    <p:animEffect transition="in" filter="fade">
                                      <p:cBhvr>
                                        <p:cTn id="241" dur="500"/>
                                        <p:tgtEl>
                                          <p:spTgt spid="2">
                                            <p:txEl>
                                              <p:pRg st="3" end="3"/>
                                            </p:txEl>
                                          </p:spTgt>
                                        </p:tgtEl>
                                      </p:cBhvr>
                                    </p:animEffect>
                                  </p:childTnLst>
                                </p:cTn>
                              </p:par>
                              <p:par>
                                <p:cTn id="242" presetID="10" presetClass="entr" presetSubtype="0" fill="hold" nodeType="withEffect">
                                  <p:stCondLst>
                                    <p:cond delay="0"/>
                                  </p:stCondLst>
                                  <p:childTnLst>
                                    <p:set>
                                      <p:cBhvr>
                                        <p:cTn id="243" dur="1" fill="hold">
                                          <p:stCondLst>
                                            <p:cond delay="0"/>
                                          </p:stCondLst>
                                        </p:cTn>
                                        <p:tgtEl>
                                          <p:spTgt spid="2">
                                            <p:txEl>
                                              <p:pRg st="4" end="4"/>
                                            </p:txEl>
                                          </p:spTgt>
                                        </p:tgtEl>
                                        <p:attrNameLst>
                                          <p:attrName>style.visibility</p:attrName>
                                        </p:attrNameLst>
                                      </p:cBhvr>
                                      <p:to>
                                        <p:strVal val="visible"/>
                                      </p:to>
                                    </p:set>
                                    <p:animEffect transition="in" filter="fade">
                                      <p:cBhvr>
                                        <p:cTn id="244" dur="500"/>
                                        <p:tgtEl>
                                          <p:spTgt spid="2">
                                            <p:txEl>
                                              <p:pRg st="4" end="4"/>
                                            </p:txEl>
                                          </p:spTgt>
                                        </p:tgtEl>
                                      </p:cBhvr>
                                    </p:animEffect>
                                  </p:childTnLst>
                                </p:cTn>
                              </p:par>
                              <p:par>
                                <p:cTn id="245" presetID="10" presetClass="entr" presetSubtype="0" fill="hold" nodeType="withEffect">
                                  <p:stCondLst>
                                    <p:cond delay="0"/>
                                  </p:stCondLst>
                                  <p:childTnLst>
                                    <p:set>
                                      <p:cBhvr>
                                        <p:cTn id="246" dur="1" fill="hold">
                                          <p:stCondLst>
                                            <p:cond delay="0"/>
                                          </p:stCondLst>
                                        </p:cTn>
                                        <p:tgtEl>
                                          <p:spTgt spid="2">
                                            <p:txEl>
                                              <p:pRg st="5" end="5"/>
                                            </p:txEl>
                                          </p:spTgt>
                                        </p:tgtEl>
                                        <p:attrNameLst>
                                          <p:attrName>style.visibility</p:attrName>
                                        </p:attrNameLst>
                                      </p:cBhvr>
                                      <p:to>
                                        <p:strVal val="visible"/>
                                      </p:to>
                                    </p:set>
                                    <p:animEffect transition="in" filter="fade">
                                      <p:cBhvr>
                                        <p:cTn id="247" dur="500"/>
                                        <p:tgtEl>
                                          <p:spTgt spid="2">
                                            <p:txEl>
                                              <p:pRg st="5" end="5"/>
                                            </p:txEl>
                                          </p:spTgt>
                                        </p:tgtEl>
                                      </p:cBhvr>
                                    </p:animEffect>
                                  </p:childTnLst>
                                </p:cTn>
                              </p:par>
                              <p:par>
                                <p:cTn id="248" presetID="10" presetClass="entr" presetSubtype="0" fill="hold" nodeType="withEffect">
                                  <p:stCondLst>
                                    <p:cond delay="0"/>
                                  </p:stCondLst>
                                  <p:childTnLst>
                                    <p:set>
                                      <p:cBhvr>
                                        <p:cTn id="249" dur="1" fill="hold">
                                          <p:stCondLst>
                                            <p:cond delay="0"/>
                                          </p:stCondLst>
                                        </p:cTn>
                                        <p:tgtEl>
                                          <p:spTgt spid="2">
                                            <p:txEl>
                                              <p:pRg st="6" end="6"/>
                                            </p:txEl>
                                          </p:spTgt>
                                        </p:tgtEl>
                                        <p:attrNameLst>
                                          <p:attrName>style.visibility</p:attrName>
                                        </p:attrNameLst>
                                      </p:cBhvr>
                                      <p:to>
                                        <p:strVal val="visible"/>
                                      </p:to>
                                    </p:set>
                                    <p:animEffect transition="in" filter="fade">
                                      <p:cBhvr>
                                        <p:cTn id="250" dur="500"/>
                                        <p:tgtEl>
                                          <p:spTgt spid="2">
                                            <p:txEl>
                                              <p:pRg st="6" end="6"/>
                                            </p:txEl>
                                          </p:spTgt>
                                        </p:tgtEl>
                                      </p:cBhvr>
                                    </p:animEffect>
                                  </p:childTnLst>
                                </p:cTn>
                              </p:par>
                              <p:par>
                                <p:cTn id="251" presetID="10" presetClass="entr" presetSubtype="0" fill="hold" nodeType="withEffect">
                                  <p:stCondLst>
                                    <p:cond delay="0"/>
                                  </p:stCondLst>
                                  <p:childTnLst>
                                    <p:set>
                                      <p:cBhvr>
                                        <p:cTn id="252" dur="1" fill="hold">
                                          <p:stCondLst>
                                            <p:cond delay="0"/>
                                          </p:stCondLst>
                                        </p:cTn>
                                        <p:tgtEl>
                                          <p:spTgt spid="2">
                                            <p:txEl>
                                              <p:pRg st="7" end="7"/>
                                            </p:txEl>
                                          </p:spTgt>
                                        </p:tgtEl>
                                        <p:attrNameLst>
                                          <p:attrName>style.visibility</p:attrName>
                                        </p:attrNameLst>
                                      </p:cBhvr>
                                      <p:to>
                                        <p:strVal val="visible"/>
                                      </p:to>
                                    </p:set>
                                    <p:animEffect transition="in" filter="fade">
                                      <p:cBhvr>
                                        <p:cTn id="25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103" grpId="0" animBg="1"/>
      <p:bldP spid="113" grpId="0" animBg="1"/>
      <p:bldP spid="117" grpId="0" animBg="1"/>
      <p:bldP spid="124" grpId="0"/>
      <p:bldP spid="125" grpId="0"/>
      <p:bldP spid="126" grpId="0"/>
      <p:bldP spid="1103" grpId="0" animBg="1"/>
      <p:bldP spid="1104" grpId="0" animBg="1"/>
      <p:bldP spid="1105" grpId="0" animBg="1"/>
      <p:bldP spid="1177" grpId="0" animBg="1"/>
      <p:bldP spid="1180" grpId="0" animBg="1"/>
      <p:bldP spid="1181" grpId="0" animBg="1"/>
      <p:bldP spid="1357" grpId="0"/>
      <p:bldP spid="1358" grpId="0"/>
      <p:bldP spid="1359" grpId="0"/>
      <p:bldP spid="1369" grpId="0" animBg="1"/>
      <p:bldP spid="1382" grpId="0"/>
      <p:bldP spid="1382" grpId="1"/>
      <p:bldP spid="1408" grpId="0" animBg="1"/>
      <p:bldP spid="1409" grpId="0"/>
      <p:bldP spid="1409" grpId="1"/>
      <p:bldP spid="1411" grpId="0" animBg="1"/>
      <p:bldP spid="1412" grpId="0"/>
      <p:bldP spid="1412" grpId="1"/>
      <p:bldP spid="1421" grpId="0" animBg="1"/>
      <p:bldP spid="1422" grpId="0" animBg="1"/>
      <p:bldP spid="1423" grpId="0" animBg="1"/>
      <p:bldP spid="1434" grpId="0"/>
      <p:bldP spid="1435" grpId="0"/>
      <p:bldP spid="14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aixaDeTexto 124">
            <a:extLst>
              <a:ext uri="{FF2B5EF4-FFF2-40B4-BE49-F238E27FC236}">
                <a16:creationId xmlns:a16="http://schemas.microsoft.com/office/drawing/2014/main" id="{756EC513-AED2-8010-E71E-08F793764893}"/>
              </a:ext>
            </a:extLst>
          </p:cNvPr>
          <p:cNvSpPr txBox="1"/>
          <p:nvPr/>
        </p:nvSpPr>
        <p:spPr>
          <a:xfrm>
            <a:off x="8432848" y="1934872"/>
            <a:ext cx="904094" cy="369332"/>
          </a:xfrm>
          <a:prstGeom prst="rect">
            <a:avLst/>
          </a:prstGeom>
          <a:noFill/>
        </p:spPr>
        <p:txBody>
          <a:bodyPr wrap="none" rtlCol="0">
            <a:spAutoFit/>
          </a:bodyPr>
          <a:lstStyle/>
          <a:p>
            <a:r>
              <a:rPr lang="pt-BR" dirty="0"/>
              <a:t>Seção 2</a:t>
            </a:r>
            <a:endParaRPr lang="pt-BR" baseline="-25000" dirty="0"/>
          </a:p>
        </p:txBody>
      </p:sp>
      <p:sp>
        <p:nvSpPr>
          <p:cNvPr id="126" name="CaixaDeTexto 125">
            <a:extLst>
              <a:ext uri="{FF2B5EF4-FFF2-40B4-BE49-F238E27FC236}">
                <a16:creationId xmlns:a16="http://schemas.microsoft.com/office/drawing/2014/main" id="{45404BFB-65A1-8169-B325-2EBC1F7F9ED5}"/>
              </a:ext>
            </a:extLst>
          </p:cNvPr>
          <p:cNvSpPr txBox="1"/>
          <p:nvPr/>
        </p:nvSpPr>
        <p:spPr>
          <a:xfrm>
            <a:off x="10129308" y="1934872"/>
            <a:ext cx="904094" cy="369332"/>
          </a:xfrm>
          <a:prstGeom prst="rect">
            <a:avLst/>
          </a:prstGeom>
          <a:noFill/>
        </p:spPr>
        <p:txBody>
          <a:bodyPr wrap="none" rtlCol="0">
            <a:spAutoFit/>
          </a:bodyPr>
          <a:lstStyle/>
          <a:p>
            <a:r>
              <a:rPr lang="pt-BR" dirty="0"/>
              <a:t>Seção 1</a:t>
            </a:r>
            <a:endParaRPr lang="pt-BR" baseline="-25000" dirty="0"/>
          </a:p>
        </p:txBody>
      </p:sp>
      <p:sp>
        <p:nvSpPr>
          <p:cNvPr id="1103" name="Fluxograma: Disco Magnético 1102">
            <a:extLst>
              <a:ext uri="{FF2B5EF4-FFF2-40B4-BE49-F238E27FC236}">
                <a16:creationId xmlns:a16="http://schemas.microsoft.com/office/drawing/2014/main" id="{38425FAB-F51B-8FF5-5146-099BDDBAC019}"/>
              </a:ext>
            </a:extLst>
          </p:cNvPr>
          <p:cNvSpPr/>
          <p:nvPr/>
        </p:nvSpPr>
        <p:spPr>
          <a:xfrm>
            <a:off x="6509835" y="3184411"/>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S</a:t>
            </a:r>
            <a:r>
              <a:rPr lang="pt-BR" baseline="-25000" dirty="0">
                <a:solidFill>
                  <a:schemeClr val="tx1"/>
                </a:solidFill>
              </a:rPr>
              <a:t>n</a:t>
            </a:r>
          </a:p>
        </p:txBody>
      </p:sp>
      <p:sp>
        <p:nvSpPr>
          <p:cNvPr id="1104" name="Fluxograma: Disco Magnético 1103">
            <a:extLst>
              <a:ext uri="{FF2B5EF4-FFF2-40B4-BE49-F238E27FC236}">
                <a16:creationId xmlns:a16="http://schemas.microsoft.com/office/drawing/2014/main" id="{10D52157-E8F3-5C0F-6302-6B0D6328219C}"/>
              </a:ext>
            </a:extLst>
          </p:cNvPr>
          <p:cNvSpPr/>
          <p:nvPr/>
        </p:nvSpPr>
        <p:spPr>
          <a:xfrm>
            <a:off x="8206295" y="3175175"/>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S</a:t>
            </a:r>
            <a:r>
              <a:rPr lang="pt-BR" baseline="-25000" dirty="0">
                <a:solidFill>
                  <a:schemeClr val="tx1"/>
                </a:solidFill>
              </a:rPr>
              <a:t>2</a:t>
            </a:r>
          </a:p>
        </p:txBody>
      </p:sp>
      <p:sp>
        <p:nvSpPr>
          <p:cNvPr id="1105" name="Fluxograma: Disco Magnético 1104">
            <a:extLst>
              <a:ext uri="{FF2B5EF4-FFF2-40B4-BE49-F238E27FC236}">
                <a16:creationId xmlns:a16="http://schemas.microsoft.com/office/drawing/2014/main" id="{F39964D1-5DB9-5888-43FD-336B098F796A}"/>
              </a:ext>
            </a:extLst>
          </p:cNvPr>
          <p:cNvSpPr/>
          <p:nvPr/>
        </p:nvSpPr>
        <p:spPr>
          <a:xfrm>
            <a:off x="9902006" y="3215844"/>
            <a:ext cx="1358698" cy="599141"/>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S</a:t>
            </a:r>
            <a:r>
              <a:rPr lang="pt-BR" baseline="-25000" dirty="0">
                <a:solidFill>
                  <a:schemeClr val="tx1"/>
                </a:solidFill>
              </a:rPr>
              <a:t>1</a:t>
            </a:r>
          </a:p>
        </p:txBody>
      </p:sp>
      <p:sp>
        <p:nvSpPr>
          <p:cNvPr id="1177" name="Retângulo: Cantos Arredondados 1176">
            <a:extLst>
              <a:ext uri="{FF2B5EF4-FFF2-40B4-BE49-F238E27FC236}">
                <a16:creationId xmlns:a16="http://schemas.microsoft.com/office/drawing/2014/main" id="{F8D04793-F141-AA23-5872-015B75B3920D}"/>
              </a:ext>
            </a:extLst>
          </p:cNvPr>
          <p:cNvSpPr/>
          <p:nvPr/>
        </p:nvSpPr>
        <p:spPr>
          <a:xfrm>
            <a:off x="693643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q</a:t>
            </a:r>
            <a:r>
              <a:rPr lang="pt-BR" i="1" baseline="-25000" dirty="0" err="1"/>
              <a:t>Tn</a:t>
            </a:r>
            <a:endParaRPr lang="pt-BR" i="1" baseline="-25000" dirty="0"/>
          </a:p>
        </p:txBody>
      </p:sp>
      <p:sp>
        <p:nvSpPr>
          <p:cNvPr id="1180" name="Retângulo: Cantos Arredondados 1179">
            <a:extLst>
              <a:ext uri="{FF2B5EF4-FFF2-40B4-BE49-F238E27FC236}">
                <a16:creationId xmlns:a16="http://schemas.microsoft.com/office/drawing/2014/main" id="{44C55347-D695-7C93-1338-E4B1C0385AF7}"/>
              </a:ext>
            </a:extLst>
          </p:cNvPr>
          <p:cNvSpPr/>
          <p:nvPr/>
        </p:nvSpPr>
        <p:spPr>
          <a:xfrm>
            <a:off x="863289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T2</a:t>
            </a:r>
          </a:p>
        </p:txBody>
      </p:sp>
      <p:sp>
        <p:nvSpPr>
          <p:cNvPr id="1181" name="Retângulo: Cantos Arredondados 1180">
            <a:extLst>
              <a:ext uri="{FF2B5EF4-FFF2-40B4-BE49-F238E27FC236}">
                <a16:creationId xmlns:a16="http://schemas.microsoft.com/office/drawing/2014/main" id="{E8511D0D-BB43-ADFA-EC17-C62B6C57D7C5}"/>
              </a:ext>
            </a:extLst>
          </p:cNvPr>
          <p:cNvSpPr/>
          <p:nvPr/>
        </p:nvSpPr>
        <p:spPr>
          <a:xfrm>
            <a:off x="10329355" y="2552881"/>
            <a:ext cx="504000"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r>
              <a:rPr lang="pt-BR" i="1" baseline="-25000" dirty="0"/>
              <a:t>T1</a:t>
            </a:r>
          </a:p>
        </p:txBody>
      </p:sp>
      <p:cxnSp>
        <p:nvCxnSpPr>
          <p:cNvPr id="1204" name="Conector de Seta Reta 1203">
            <a:extLst>
              <a:ext uri="{FF2B5EF4-FFF2-40B4-BE49-F238E27FC236}">
                <a16:creationId xmlns:a16="http://schemas.microsoft.com/office/drawing/2014/main" id="{EBB27FB5-3931-0D9A-02E3-2984FC3A96AC}"/>
              </a:ext>
            </a:extLst>
          </p:cNvPr>
          <p:cNvCxnSpPr>
            <a:cxnSpLocks/>
          </p:cNvCxnSpPr>
          <p:nvPr/>
        </p:nvCxnSpPr>
        <p:spPr>
          <a:xfrm flipH="1">
            <a:off x="1058135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1" name="Conector de Seta Reta 1340">
            <a:extLst>
              <a:ext uri="{FF2B5EF4-FFF2-40B4-BE49-F238E27FC236}">
                <a16:creationId xmlns:a16="http://schemas.microsoft.com/office/drawing/2014/main" id="{B29179FC-507D-C23A-C74F-8D11174AFD25}"/>
              </a:ext>
            </a:extLst>
          </p:cNvPr>
          <p:cNvCxnSpPr>
            <a:cxnSpLocks/>
          </p:cNvCxnSpPr>
          <p:nvPr/>
        </p:nvCxnSpPr>
        <p:spPr>
          <a:xfrm flipH="1">
            <a:off x="8884895" y="2298379"/>
            <a:ext cx="1" cy="25450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4" name="Conector de Seta Reta 1343">
            <a:extLst>
              <a:ext uri="{FF2B5EF4-FFF2-40B4-BE49-F238E27FC236}">
                <a16:creationId xmlns:a16="http://schemas.microsoft.com/office/drawing/2014/main" id="{66606036-665F-A33B-A9F9-F2EBFECE1A19}"/>
              </a:ext>
            </a:extLst>
          </p:cNvPr>
          <p:cNvCxnSpPr>
            <a:cxnSpLocks/>
          </p:cNvCxnSpPr>
          <p:nvPr/>
        </p:nvCxnSpPr>
        <p:spPr>
          <a:xfrm flipH="1">
            <a:off x="7188435" y="231003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48" name="Conector de Seta Reta 1347">
            <a:extLst>
              <a:ext uri="{FF2B5EF4-FFF2-40B4-BE49-F238E27FC236}">
                <a16:creationId xmlns:a16="http://schemas.microsoft.com/office/drawing/2014/main" id="{0382674B-6BC1-C724-39C3-1EA5E7D60B7D}"/>
              </a:ext>
            </a:extLst>
          </p:cNvPr>
          <p:cNvCxnSpPr>
            <a:cxnSpLocks/>
          </p:cNvCxnSpPr>
          <p:nvPr/>
        </p:nvCxnSpPr>
        <p:spPr>
          <a:xfrm>
            <a:off x="7188435" y="2941560"/>
            <a:ext cx="1" cy="24285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1" name="Conector de Seta Reta 1350">
            <a:extLst>
              <a:ext uri="{FF2B5EF4-FFF2-40B4-BE49-F238E27FC236}">
                <a16:creationId xmlns:a16="http://schemas.microsoft.com/office/drawing/2014/main" id="{0659B432-8369-1EEA-C243-E0648D93623F}"/>
              </a:ext>
            </a:extLst>
          </p:cNvPr>
          <p:cNvCxnSpPr>
            <a:cxnSpLocks/>
          </p:cNvCxnSpPr>
          <p:nvPr/>
        </p:nvCxnSpPr>
        <p:spPr>
          <a:xfrm>
            <a:off x="8884895" y="2941560"/>
            <a:ext cx="0" cy="23361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54" name="Conector de Seta Reta 1353">
            <a:extLst>
              <a:ext uri="{FF2B5EF4-FFF2-40B4-BE49-F238E27FC236}">
                <a16:creationId xmlns:a16="http://schemas.microsoft.com/office/drawing/2014/main" id="{5D14C147-4BFF-A68F-AD0E-F359D27C9E0C}"/>
              </a:ext>
            </a:extLst>
          </p:cNvPr>
          <p:cNvCxnSpPr>
            <a:cxnSpLocks/>
          </p:cNvCxnSpPr>
          <p:nvPr/>
        </p:nvCxnSpPr>
        <p:spPr>
          <a:xfrm>
            <a:off x="10581355" y="2941560"/>
            <a:ext cx="0" cy="27428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57" name="CaixaDeTexto 1356">
            <a:extLst>
              <a:ext uri="{FF2B5EF4-FFF2-40B4-BE49-F238E27FC236}">
                <a16:creationId xmlns:a16="http://schemas.microsoft.com/office/drawing/2014/main" id="{50278869-9A65-F472-C223-F9456C5B3C43}"/>
              </a:ext>
            </a:extLst>
          </p:cNvPr>
          <p:cNvSpPr txBox="1"/>
          <p:nvPr/>
        </p:nvSpPr>
        <p:spPr>
          <a:xfrm>
            <a:off x="6467180" y="4003773"/>
            <a:ext cx="1442511" cy="369332"/>
          </a:xfrm>
          <a:prstGeom prst="rect">
            <a:avLst/>
          </a:prstGeom>
          <a:noFill/>
        </p:spPr>
        <p:txBody>
          <a:bodyPr wrap="none" rtlCol="0">
            <a:spAutoFit/>
          </a:bodyPr>
          <a:lstStyle/>
          <a:p>
            <a:r>
              <a:rPr lang="pt-BR" dirty="0" err="1"/>
              <a:t>Chunks</a:t>
            </a:r>
            <a:r>
              <a:rPr lang="pt-BR" dirty="0"/>
              <a:t> 1...20</a:t>
            </a:r>
          </a:p>
        </p:txBody>
      </p:sp>
      <p:sp>
        <p:nvSpPr>
          <p:cNvPr id="1358" name="CaixaDeTexto 1357">
            <a:extLst>
              <a:ext uri="{FF2B5EF4-FFF2-40B4-BE49-F238E27FC236}">
                <a16:creationId xmlns:a16="http://schemas.microsoft.com/office/drawing/2014/main" id="{0C9A53A2-D1A4-7410-403B-A030CB6880E7}"/>
              </a:ext>
            </a:extLst>
          </p:cNvPr>
          <p:cNvSpPr txBox="1"/>
          <p:nvPr/>
        </p:nvSpPr>
        <p:spPr>
          <a:xfrm>
            <a:off x="8163640" y="4003773"/>
            <a:ext cx="1442511" cy="369332"/>
          </a:xfrm>
          <a:prstGeom prst="rect">
            <a:avLst/>
          </a:prstGeom>
          <a:noFill/>
        </p:spPr>
        <p:txBody>
          <a:bodyPr wrap="none" rtlCol="0">
            <a:spAutoFit/>
          </a:bodyPr>
          <a:lstStyle/>
          <a:p>
            <a:r>
              <a:rPr lang="pt-BR" dirty="0" err="1"/>
              <a:t>Chunks</a:t>
            </a:r>
            <a:r>
              <a:rPr lang="pt-BR" dirty="0"/>
              <a:t> 1...20</a:t>
            </a:r>
          </a:p>
        </p:txBody>
      </p:sp>
      <p:sp>
        <p:nvSpPr>
          <p:cNvPr id="1359" name="CaixaDeTexto 1358">
            <a:extLst>
              <a:ext uri="{FF2B5EF4-FFF2-40B4-BE49-F238E27FC236}">
                <a16:creationId xmlns:a16="http://schemas.microsoft.com/office/drawing/2014/main" id="{9D0DFF20-033F-643F-37A9-CCBD7E20E570}"/>
              </a:ext>
            </a:extLst>
          </p:cNvPr>
          <p:cNvSpPr txBox="1"/>
          <p:nvPr/>
        </p:nvSpPr>
        <p:spPr>
          <a:xfrm>
            <a:off x="9860100" y="4003773"/>
            <a:ext cx="1442511" cy="369332"/>
          </a:xfrm>
          <a:prstGeom prst="rect">
            <a:avLst/>
          </a:prstGeom>
          <a:noFill/>
        </p:spPr>
        <p:txBody>
          <a:bodyPr wrap="none" rtlCol="0">
            <a:spAutoFit/>
          </a:bodyPr>
          <a:lstStyle/>
          <a:p>
            <a:r>
              <a:rPr lang="pt-BR" dirty="0" err="1"/>
              <a:t>Chunks</a:t>
            </a:r>
            <a:r>
              <a:rPr lang="pt-BR" dirty="0"/>
              <a:t> 1...20</a:t>
            </a:r>
          </a:p>
        </p:txBody>
      </p:sp>
      <p:cxnSp>
        <p:nvCxnSpPr>
          <p:cNvPr id="1360" name="Conector de Seta Reta 1359">
            <a:extLst>
              <a:ext uri="{FF2B5EF4-FFF2-40B4-BE49-F238E27FC236}">
                <a16:creationId xmlns:a16="http://schemas.microsoft.com/office/drawing/2014/main" id="{CF6D57D9-C109-2CA1-CBBE-60AEB169B1A6}"/>
              </a:ext>
            </a:extLst>
          </p:cNvPr>
          <p:cNvCxnSpPr>
            <a:cxnSpLocks/>
          </p:cNvCxnSpPr>
          <p:nvPr/>
        </p:nvCxnSpPr>
        <p:spPr>
          <a:xfrm>
            <a:off x="7188435" y="3782011"/>
            <a:ext cx="1" cy="221762"/>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3" name="Conector de Seta Reta 1362">
            <a:extLst>
              <a:ext uri="{FF2B5EF4-FFF2-40B4-BE49-F238E27FC236}">
                <a16:creationId xmlns:a16="http://schemas.microsoft.com/office/drawing/2014/main" id="{DA42BEC0-33BF-A5E8-E156-670BAA7E595A}"/>
              </a:ext>
            </a:extLst>
          </p:cNvPr>
          <p:cNvCxnSpPr>
            <a:cxnSpLocks/>
          </p:cNvCxnSpPr>
          <p:nvPr/>
        </p:nvCxnSpPr>
        <p:spPr>
          <a:xfrm>
            <a:off x="8884895" y="3772775"/>
            <a:ext cx="1" cy="23099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66" name="Conector de Seta Reta 1365">
            <a:extLst>
              <a:ext uri="{FF2B5EF4-FFF2-40B4-BE49-F238E27FC236}">
                <a16:creationId xmlns:a16="http://schemas.microsoft.com/office/drawing/2014/main" id="{E8B4A657-7C06-6B6D-D872-5ECA779DAAB9}"/>
              </a:ext>
            </a:extLst>
          </p:cNvPr>
          <p:cNvCxnSpPr>
            <a:cxnSpLocks/>
          </p:cNvCxnSpPr>
          <p:nvPr/>
        </p:nvCxnSpPr>
        <p:spPr>
          <a:xfrm>
            <a:off x="10581355" y="3814985"/>
            <a:ext cx="1" cy="188788"/>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69" name="Retângulo: Cantos Arredondados 1368">
            <a:extLst>
              <a:ext uri="{FF2B5EF4-FFF2-40B4-BE49-F238E27FC236}">
                <a16:creationId xmlns:a16="http://schemas.microsoft.com/office/drawing/2014/main" id="{B17AE907-858A-916E-3A4C-62D01FEB7917}"/>
              </a:ext>
            </a:extLst>
          </p:cNvPr>
          <p:cNvSpPr/>
          <p:nvPr/>
        </p:nvSpPr>
        <p:spPr>
          <a:xfrm>
            <a:off x="665332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cxnSp>
        <p:nvCxnSpPr>
          <p:cNvPr id="1372" name="Conector de Seta Reta 1371">
            <a:extLst>
              <a:ext uri="{FF2B5EF4-FFF2-40B4-BE49-F238E27FC236}">
                <a16:creationId xmlns:a16="http://schemas.microsoft.com/office/drawing/2014/main" id="{DED854E0-3837-60CD-8327-714E3D1BF978}"/>
              </a:ext>
            </a:extLst>
          </p:cNvPr>
          <p:cNvCxnSpPr>
            <a:cxnSpLocks/>
          </p:cNvCxnSpPr>
          <p:nvPr/>
        </p:nvCxnSpPr>
        <p:spPr>
          <a:xfrm flipH="1">
            <a:off x="718843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6" name="Conector de Seta Reta 1375">
            <a:extLst>
              <a:ext uri="{FF2B5EF4-FFF2-40B4-BE49-F238E27FC236}">
                <a16:creationId xmlns:a16="http://schemas.microsoft.com/office/drawing/2014/main" id="{BEECAA7D-208F-9C29-46D8-DEF1DB19C72C}"/>
              </a:ext>
            </a:extLst>
          </p:cNvPr>
          <p:cNvCxnSpPr>
            <a:cxnSpLocks/>
          </p:cNvCxnSpPr>
          <p:nvPr/>
        </p:nvCxnSpPr>
        <p:spPr>
          <a:xfrm flipH="1">
            <a:off x="888489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79" name="Conector de Seta Reta 1378">
            <a:extLst>
              <a:ext uri="{FF2B5EF4-FFF2-40B4-BE49-F238E27FC236}">
                <a16:creationId xmlns:a16="http://schemas.microsoft.com/office/drawing/2014/main" id="{36201283-4D99-1FC1-62FC-C0CF6F0C027E}"/>
              </a:ext>
            </a:extLst>
          </p:cNvPr>
          <p:cNvCxnSpPr>
            <a:cxnSpLocks/>
          </p:cNvCxnSpPr>
          <p:nvPr/>
        </p:nvCxnSpPr>
        <p:spPr>
          <a:xfrm flipH="1">
            <a:off x="10581355" y="4373105"/>
            <a:ext cx="1" cy="23290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382" name="CaixaDeTexto 1381">
            <a:extLst>
              <a:ext uri="{FF2B5EF4-FFF2-40B4-BE49-F238E27FC236}">
                <a16:creationId xmlns:a16="http://schemas.microsoft.com/office/drawing/2014/main" id="{6B82B40F-959B-3D22-FCC7-1691BB8B52CD}"/>
              </a:ext>
            </a:extLst>
          </p:cNvPr>
          <p:cNvSpPr txBox="1"/>
          <p:nvPr/>
        </p:nvSpPr>
        <p:spPr>
          <a:xfrm>
            <a:off x="6784959" y="5352743"/>
            <a:ext cx="806952" cy="369332"/>
          </a:xfrm>
          <a:prstGeom prst="rect">
            <a:avLst/>
          </a:prstGeom>
          <a:noFill/>
        </p:spPr>
        <p:txBody>
          <a:bodyPr wrap="none" rtlCol="0">
            <a:spAutoFit/>
          </a:bodyPr>
          <a:lstStyle/>
          <a:p>
            <a:r>
              <a:rPr lang="pt-BR" dirty="0"/>
              <a:t>Top 10</a:t>
            </a:r>
          </a:p>
        </p:txBody>
      </p:sp>
      <p:cxnSp>
        <p:nvCxnSpPr>
          <p:cNvPr id="1385" name="Conector de Seta Reta 1384">
            <a:extLst>
              <a:ext uri="{FF2B5EF4-FFF2-40B4-BE49-F238E27FC236}">
                <a16:creationId xmlns:a16="http://schemas.microsoft.com/office/drawing/2014/main" id="{08B81AD9-BBF5-2B74-4F6F-0A660B83EFA3}"/>
              </a:ext>
            </a:extLst>
          </p:cNvPr>
          <p:cNvCxnSpPr>
            <a:cxnSpLocks/>
          </p:cNvCxnSpPr>
          <p:nvPr/>
        </p:nvCxnSpPr>
        <p:spPr>
          <a:xfrm>
            <a:off x="718843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08" name="Retângulo: Cantos Arredondados 1407">
            <a:extLst>
              <a:ext uri="{FF2B5EF4-FFF2-40B4-BE49-F238E27FC236}">
                <a16:creationId xmlns:a16="http://schemas.microsoft.com/office/drawing/2014/main" id="{BE4C87DF-C6BD-164E-18EA-512018C99CE7}"/>
              </a:ext>
            </a:extLst>
          </p:cNvPr>
          <p:cNvSpPr/>
          <p:nvPr/>
        </p:nvSpPr>
        <p:spPr>
          <a:xfrm>
            <a:off x="834978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1409" name="CaixaDeTexto 1408">
            <a:extLst>
              <a:ext uri="{FF2B5EF4-FFF2-40B4-BE49-F238E27FC236}">
                <a16:creationId xmlns:a16="http://schemas.microsoft.com/office/drawing/2014/main" id="{CC633477-1BB6-AE98-67BD-AF154A1301BD}"/>
              </a:ext>
            </a:extLst>
          </p:cNvPr>
          <p:cNvSpPr txBox="1"/>
          <p:nvPr/>
        </p:nvSpPr>
        <p:spPr>
          <a:xfrm>
            <a:off x="8481419" y="5352743"/>
            <a:ext cx="806952" cy="369332"/>
          </a:xfrm>
          <a:prstGeom prst="rect">
            <a:avLst/>
          </a:prstGeom>
          <a:noFill/>
        </p:spPr>
        <p:txBody>
          <a:bodyPr wrap="none" rtlCol="0">
            <a:spAutoFit/>
          </a:bodyPr>
          <a:lstStyle/>
          <a:p>
            <a:r>
              <a:rPr lang="pt-BR" dirty="0"/>
              <a:t>Top 10</a:t>
            </a:r>
          </a:p>
        </p:txBody>
      </p:sp>
      <p:cxnSp>
        <p:nvCxnSpPr>
          <p:cNvPr id="1410" name="Conector de Seta Reta 1409">
            <a:extLst>
              <a:ext uri="{FF2B5EF4-FFF2-40B4-BE49-F238E27FC236}">
                <a16:creationId xmlns:a16="http://schemas.microsoft.com/office/drawing/2014/main" id="{5000967C-3D4E-6577-3BFA-E7DA539DEDFE}"/>
              </a:ext>
            </a:extLst>
          </p:cNvPr>
          <p:cNvCxnSpPr>
            <a:cxnSpLocks/>
          </p:cNvCxnSpPr>
          <p:nvPr/>
        </p:nvCxnSpPr>
        <p:spPr>
          <a:xfrm>
            <a:off x="888489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11" name="Retângulo: Cantos Arredondados 1410">
            <a:extLst>
              <a:ext uri="{FF2B5EF4-FFF2-40B4-BE49-F238E27FC236}">
                <a16:creationId xmlns:a16="http://schemas.microsoft.com/office/drawing/2014/main" id="{1FF21037-71A2-0FA6-3D00-689AA064EC83}"/>
              </a:ext>
            </a:extLst>
          </p:cNvPr>
          <p:cNvSpPr/>
          <p:nvPr/>
        </p:nvSpPr>
        <p:spPr>
          <a:xfrm>
            <a:off x="10046246" y="4606005"/>
            <a:ext cx="1070218" cy="50243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 Ranking</a:t>
            </a:r>
          </a:p>
        </p:txBody>
      </p:sp>
      <p:sp>
        <p:nvSpPr>
          <p:cNvPr id="1412" name="CaixaDeTexto 1411">
            <a:extLst>
              <a:ext uri="{FF2B5EF4-FFF2-40B4-BE49-F238E27FC236}">
                <a16:creationId xmlns:a16="http://schemas.microsoft.com/office/drawing/2014/main" id="{C282CCF9-ACF2-638E-7090-EBE0DCE15D6C}"/>
              </a:ext>
            </a:extLst>
          </p:cNvPr>
          <p:cNvSpPr txBox="1"/>
          <p:nvPr/>
        </p:nvSpPr>
        <p:spPr>
          <a:xfrm>
            <a:off x="10177879" y="5352743"/>
            <a:ext cx="806952" cy="369332"/>
          </a:xfrm>
          <a:prstGeom prst="rect">
            <a:avLst/>
          </a:prstGeom>
          <a:noFill/>
        </p:spPr>
        <p:txBody>
          <a:bodyPr wrap="none" rtlCol="0">
            <a:spAutoFit/>
          </a:bodyPr>
          <a:lstStyle/>
          <a:p>
            <a:r>
              <a:rPr lang="pt-BR" dirty="0"/>
              <a:t>Top 10</a:t>
            </a:r>
          </a:p>
        </p:txBody>
      </p:sp>
      <p:cxnSp>
        <p:nvCxnSpPr>
          <p:cNvPr id="1413" name="Conector de Seta Reta 1412">
            <a:extLst>
              <a:ext uri="{FF2B5EF4-FFF2-40B4-BE49-F238E27FC236}">
                <a16:creationId xmlns:a16="http://schemas.microsoft.com/office/drawing/2014/main" id="{7181BA5E-A139-87C4-23B2-7665F9A26F73}"/>
              </a:ext>
            </a:extLst>
          </p:cNvPr>
          <p:cNvCxnSpPr>
            <a:cxnSpLocks/>
          </p:cNvCxnSpPr>
          <p:nvPr/>
        </p:nvCxnSpPr>
        <p:spPr>
          <a:xfrm>
            <a:off x="10581355" y="5108438"/>
            <a:ext cx="0" cy="24430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21" name="Retângulo: Cantos Arredondados 1420">
            <a:extLst>
              <a:ext uri="{FF2B5EF4-FFF2-40B4-BE49-F238E27FC236}">
                <a16:creationId xmlns:a16="http://schemas.microsoft.com/office/drawing/2014/main" id="{CE7C37B4-4964-FDBF-F9A1-0D3859FDE034}"/>
              </a:ext>
            </a:extLst>
          </p:cNvPr>
          <p:cNvSpPr/>
          <p:nvPr/>
        </p:nvSpPr>
        <p:spPr>
          <a:xfrm>
            <a:off x="682473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422" name="Retângulo: Cantos Arredondados 1421">
            <a:extLst>
              <a:ext uri="{FF2B5EF4-FFF2-40B4-BE49-F238E27FC236}">
                <a16:creationId xmlns:a16="http://schemas.microsoft.com/office/drawing/2014/main" id="{77D5CB19-1D7A-356D-AF41-276D661446F2}"/>
              </a:ext>
            </a:extLst>
          </p:cNvPr>
          <p:cNvSpPr/>
          <p:nvPr/>
        </p:nvSpPr>
        <p:spPr>
          <a:xfrm>
            <a:off x="852119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423" name="Retângulo: Cantos Arredondados 1422">
            <a:extLst>
              <a:ext uri="{FF2B5EF4-FFF2-40B4-BE49-F238E27FC236}">
                <a16:creationId xmlns:a16="http://schemas.microsoft.com/office/drawing/2014/main" id="{54C509AE-3DE2-EE5B-5AF0-A6AACAB6AD5E}"/>
              </a:ext>
            </a:extLst>
          </p:cNvPr>
          <p:cNvSpPr/>
          <p:nvPr/>
        </p:nvSpPr>
        <p:spPr>
          <a:xfrm>
            <a:off x="10217650" y="5917109"/>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424" name="Conector de Seta Reta 1423">
            <a:extLst>
              <a:ext uri="{FF2B5EF4-FFF2-40B4-BE49-F238E27FC236}">
                <a16:creationId xmlns:a16="http://schemas.microsoft.com/office/drawing/2014/main" id="{AFD147D5-9822-7823-42C1-A2B3DFBDEAA6}"/>
              </a:ext>
            </a:extLst>
          </p:cNvPr>
          <p:cNvCxnSpPr>
            <a:cxnSpLocks/>
          </p:cNvCxnSpPr>
          <p:nvPr/>
        </p:nvCxnSpPr>
        <p:spPr>
          <a:xfrm>
            <a:off x="718843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28" name="Conector de Seta Reta 1427">
            <a:extLst>
              <a:ext uri="{FF2B5EF4-FFF2-40B4-BE49-F238E27FC236}">
                <a16:creationId xmlns:a16="http://schemas.microsoft.com/office/drawing/2014/main" id="{36EE0154-ADC3-0671-FE4D-474ECD14C822}"/>
              </a:ext>
            </a:extLst>
          </p:cNvPr>
          <p:cNvCxnSpPr>
            <a:cxnSpLocks/>
          </p:cNvCxnSpPr>
          <p:nvPr/>
        </p:nvCxnSpPr>
        <p:spPr>
          <a:xfrm>
            <a:off x="888489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31" name="Conector de Seta Reta 1430">
            <a:extLst>
              <a:ext uri="{FF2B5EF4-FFF2-40B4-BE49-F238E27FC236}">
                <a16:creationId xmlns:a16="http://schemas.microsoft.com/office/drawing/2014/main" id="{18C6191A-D11C-BBD5-8D6B-EE749E869020}"/>
              </a:ext>
            </a:extLst>
          </p:cNvPr>
          <p:cNvCxnSpPr>
            <a:cxnSpLocks/>
          </p:cNvCxnSpPr>
          <p:nvPr/>
        </p:nvCxnSpPr>
        <p:spPr>
          <a:xfrm>
            <a:off x="10581355" y="5722075"/>
            <a:ext cx="0" cy="1950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434" name="CaixaDeTexto 1433">
            <a:extLst>
              <a:ext uri="{FF2B5EF4-FFF2-40B4-BE49-F238E27FC236}">
                <a16:creationId xmlns:a16="http://schemas.microsoft.com/office/drawing/2014/main" id="{F2943918-8CD5-B680-3D93-8EC6F57D869D}"/>
              </a:ext>
            </a:extLst>
          </p:cNvPr>
          <p:cNvSpPr txBox="1"/>
          <p:nvPr/>
        </p:nvSpPr>
        <p:spPr>
          <a:xfrm>
            <a:off x="6758606" y="6453833"/>
            <a:ext cx="859659" cy="369332"/>
          </a:xfrm>
          <a:prstGeom prst="rect">
            <a:avLst/>
          </a:prstGeom>
          <a:noFill/>
        </p:spPr>
        <p:txBody>
          <a:bodyPr wrap="none" rtlCol="0">
            <a:spAutoFit/>
          </a:bodyPr>
          <a:lstStyle/>
          <a:p>
            <a:r>
              <a:rPr lang="pt-BR" dirty="0"/>
              <a:t>Texto n</a:t>
            </a:r>
          </a:p>
        </p:txBody>
      </p:sp>
      <p:sp>
        <p:nvSpPr>
          <p:cNvPr id="1435" name="CaixaDeTexto 1434">
            <a:extLst>
              <a:ext uri="{FF2B5EF4-FFF2-40B4-BE49-F238E27FC236}">
                <a16:creationId xmlns:a16="http://schemas.microsoft.com/office/drawing/2014/main" id="{E4FB8E9B-BFAE-ACE6-3534-5B9144A9E454}"/>
              </a:ext>
            </a:extLst>
          </p:cNvPr>
          <p:cNvSpPr txBox="1"/>
          <p:nvPr/>
        </p:nvSpPr>
        <p:spPr>
          <a:xfrm>
            <a:off x="8457471" y="6448034"/>
            <a:ext cx="854849" cy="369332"/>
          </a:xfrm>
          <a:prstGeom prst="rect">
            <a:avLst/>
          </a:prstGeom>
          <a:noFill/>
        </p:spPr>
        <p:txBody>
          <a:bodyPr wrap="none" rtlCol="0">
            <a:spAutoFit/>
          </a:bodyPr>
          <a:lstStyle/>
          <a:p>
            <a:r>
              <a:rPr lang="pt-BR" dirty="0"/>
              <a:t>Texto 2</a:t>
            </a:r>
          </a:p>
        </p:txBody>
      </p:sp>
      <p:sp>
        <p:nvSpPr>
          <p:cNvPr id="1436" name="CaixaDeTexto 1435">
            <a:extLst>
              <a:ext uri="{FF2B5EF4-FFF2-40B4-BE49-F238E27FC236}">
                <a16:creationId xmlns:a16="http://schemas.microsoft.com/office/drawing/2014/main" id="{B79A4893-5721-F682-323E-2EC9F3DE50B4}"/>
              </a:ext>
            </a:extLst>
          </p:cNvPr>
          <p:cNvSpPr txBox="1"/>
          <p:nvPr/>
        </p:nvSpPr>
        <p:spPr>
          <a:xfrm>
            <a:off x="10153931" y="6448034"/>
            <a:ext cx="854849" cy="369332"/>
          </a:xfrm>
          <a:prstGeom prst="rect">
            <a:avLst/>
          </a:prstGeom>
          <a:noFill/>
        </p:spPr>
        <p:txBody>
          <a:bodyPr wrap="none" rtlCol="0">
            <a:spAutoFit/>
          </a:bodyPr>
          <a:lstStyle/>
          <a:p>
            <a:r>
              <a:rPr lang="pt-BR" dirty="0"/>
              <a:t>Texto 1</a:t>
            </a:r>
          </a:p>
        </p:txBody>
      </p:sp>
      <p:cxnSp>
        <p:nvCxnSpPr>
          <p:cNvPr id="1437" name="Conector de Seta Reta 1436">
            <a:extLst>
              <a:ext uri="{FF2B5EF4-FFF2-40B4-BE49-F238E27FC236}">
                <a16:creationId xmlns:a16="http://schemas.microsoft.com/office/drawing/2014/main" id="{CE0C5676-6F5E-F5EB-2325-B1BD7802B2CB}"/>
              </a:ext>
            </a:extLst>
          </p:cNvPr>
          <p:cNvCxnSpPr>
            <a:cxnSpLocks/>
          </p:cNvCxnSpPr>
          <p:nvPr/>
        </p:nvCxnSpPr>
        <p:spPr>
          <a:xfrm>
            <a:off x="7188435" y="6322059"/>
            <a:ext cx="1" cy="13177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40" name="Conector de Seta Reta 1439">
            <a:extLst>
              <a:ext uri="{FF2B5EF4-FFF2-40B4-BE49-F238E27FC236}">
                <a16:creationId xmlns:a16="http://schemas.microsoft.com/office/drawing/2014/main" id="{38190DC0-552E-0658-E372-3F7CF65D3038}"/>
              </a:ext>
            </a:extLst>
          </p:cNvPr>
          <p:cNvCxnSpPr>
            <a:cxnSpLocks/>
          </p:cNvCxnSpPr>
          <p:nvPr/>
        </p:nvCxnSpPr>
        <p:spPr>
          <a:xfrm>
            <a:off x="8884895" y="6322059"/>
            <a:ext cx="1" cy="12597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43" name="Conector de Seta Reta 1442">
            <a:extLst>
              <a:ext uri="{FF2B5EF4-FFF2-40B4-BE49-F238E27FC236}">
                <a16:creationId xmlns:a16="http://schemas.microsoft.com/office/drawing/2014/main" id="{6A6378A0-846C-505E-324F-23AFFAC93D3A}"/>
              </a:ext>
            </a:extLst>
          </p:cNvPr>
          <p:cNvCxnSpPr>
            <a:cxnSpLocks/>
          </p:cNvCxnSpPr>
          <p:nvPr/>
        </p:nvCxnSpPr>
        <p:spPr>
          <a:xfrm>
            <a:off x="10581355" y="6322059"/>
            <a:ext cx="1" cy="125975"/>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B37AF327-94D2-80CD-4036-09D3F08E560B}"/>
              </a:ext>
            </a:extLst>
          </p:cNvPr>
          <p:cNvSpPr txBox="1"/>
          <p:nvPr/>
        </p:nvSpPr>
        <p:spPr>
          <a:xfrm>
            <a:off x="1" y="2941559"/>
            <a:ext cx="6170574" cy="2862322"/>
          </a:xfrm>
          <a:prstGeom prst="rect">
            <a:avLst/>
          </a:prstGeom>
          <a:noFill/>
        </p:spPr>
        <p:txBody>
          <a:bodyPr wrap="square" rtlCol="0">
            <a:spAutoFit/>
          </a:bodyPr>
          <a:lstStyle/>
          <a:p>
            <a:pPr marL="342900" indent="-342900" algn="ctr">
              <a:buFont typeface="+mj-lt"/>
              <a:buAutoNum type="arabicPeriod"/>
            </a:pPr>
            <a:r>
              <a:rPr lang="pt-BR" b="1" u="sng" dirty="0"/>
              <a:t>Dependência da busca inicial</a:t>
            </a:r>
          </a:p>
          <a:p>
            <a:pPr algn="just"/>
            <a:endParaRPr lang="pt-BR" dirty="0"/>
          </a:p>
          <a:p>
            <a:pPr marL="342900" indent="-342900" algn="just">
              <a:buFont typeface="+mj-lt"/>
              <a:buAutoNum type="arabicPeriod"/>
            </a:pPr>
            <a:r>
              <a:rPr lang="pt-BR" dirty="0"/>
              <a:t>Extração das citações de cada seção.</a:t>
            </a:r>
          </a:p>
          <a:p>
            <a:pPr marL="800100" lvl="1" indent="-342900" algn="just">
              <a:buFont typeface="Arial" panose="020B0604020202020204" pitchFamily="34" charset="0"/>
              <a:buChar char="•"/>
            </a:pPr>
            <a:r>
              <a:rPr lang="pt-BR" dirty="0" err="1"/>
              <a:t>Grobid</a:t>
            </a:r>
            <a:endParaRPr lang="pt-BR" dirty="0"/>
          </a:p>
          <a:p>
            <a:pPr marL="342900" indent="-342900" algn="just">
              <a:buFont typeface="+mj-lt"/>
              <a:buAutoNum type="arabicPeriod"/>
            </a:pPr>
            <a:r>
              <a:rPr lang="pt-BR" dirty="0"/>
              <a:t>Recuperação dos textos completos de cada artigo citado (</a:t>
            </a:r>
            <a:r>
              <a:rPr lang="pt-BR" dirty="0" err="1"/>
              <a:t>semantic</a:t>
            </a:r>
            <a:r>
              <a:rPr lang="pt-BR" dirty="0"/>
              <a:t> scholar API + </a:t>
            </a:r>
            <a:r>
              <a:rPr lang="pt-BR" dirty="0" err="1"/>
              <a:t>arXiv</a:t>
            </a:r>
            <a:r>
              <a:rPr lang="pt-BR" dirty="0"/>
              <a:t>).</a:t>
            </a:r>
          </a:p>
          <a:p>
            <a:pPr marL="800100" lvl="1" indent="-342900" algn="just">
              <a:buFont typeface="Arial" panose="020B0604020202020204" pitchFamily="34" charset="0"/>
              <a:buChar char="•"/>
            </a:pPr>
            <a:r>
              <a:rPr lang="pt-BR" dirty="0"/>
              <a:t>99 </a:t>
            </a:r>
            <a:r>
              <a:rPr lang="pt-BR" i="1" dirty="0" err="1"/>
              <a:t>papers</a:t>
            </a:r>
            <a:r>
              <a:rPr lang="pt-BR" i="1" dirty="0"/>
              <a:t> </a:t>
            </a:r>
            <a:r>
              <a:rPr lang="pt-BR" dirty="0" err="1"/>
              <a:t>citatados</a:t>
            </a:r>
            <a:r>
              <a:rPr lang="pt-BR" dirty="0"/>
              <a:t>.</a:t>
            </a:r>
          </a:p>
          <a:p>
            <a:pPr marL="800100" lvl="1" indent="-342900" algn="just">
              <a:buFont typeface="Arial" panose="020B0604020202020204" pitchFamily="34" charset="0"/>
              <a:buChar char="•"/>
            </a:pPr>
            <a:r>
              <a:rPr lang="pt-BR" dirty="0"/>
              <a:t>3 </a:t>
            </a:r>
            <a:r>
              <a:rPr lang="pt-BR" i="1" dirty="0" err="1"/>
              <a:t>papers</a:t>
            </a:r>
            <a:r>
              <a:rPr lang="pt-BR" i="1" dirty="0"/>
              <a:t> </a:t>
            </a:r>
            <a:r>
              <a:rPr lang="pt-BR" dirty="0"/>
              <a:t>sem acesso aberto (foram descartados).</a:t>
            </a:r>
          </a:p>
          <a:p>
            <a:pPr marL="342900" indent="-342900" algn="just">
              <a:buFont typeface="+mj-lt"/>
              <a:buAutoNum type="arabicPeriod"/>
            </a:pPr>
            <a:r>
              <a:rPr lang="pt-BR" dirty="0"/>
              <a:t>Cada </a:t>
            </a:r>
            <a:r>
              <a:rPr lang="pt-BR" dirty="0" err="1"/>
              <a:t>VectorDB</a:t>
            </a:r>
            <a:r>
              <a:rPr lang="pt-BR" dirty="0"/>
              <a:t> tem os textos completos dos respectivos artigos citados.</a:t>
            </a:r>
          </a:p>
        </p:txBody>
      </p:sp>
      <p:sp>
        <p:nvSpPr>
          <p:cNvPr id="3" name="Retângulo: Cantos Arredondados 2">
            <a:extLst>
              <a:ext uri="{FF2B5EF4-FFF2-40B4-BE49-F238E27FC236}">
                <a16:creationId xmlns:a16="http://schemas.microsoft.com/office/drawing/2014/main" id="{B93D4BE1-B65D-0C51-62FA-F53C99BC95D2}"/>
              </a:ext>
            </a:extLst>
          </p:cNvPr>
          <p:cNvSpPr/>
          <p:nvPr/>
        </p:nvSpPr>
        <p:spPr>
          <a:xfrm>
            <a:off x="263351" y="328686"/>
            <a:ext cx="1131269" cy="1660153"/>
          </a:xfrm>
          <a:prstGeom prst="roundRect">
            <a:avLst/>
          </a:prstGeom>
          <a:ln w="19050"/>
        </p:spPr>
        <p:style>
          <a:lnRef idx="2">
            <a:schemeClr val="dk1"/>
          </a:lnRef>
          <a:fillRef idx="1">
            <a:schemeClr val="lt1"/>
          </a:fillRef>
          <a:effectRef idx="0">
            <a:schemeClr val="dk1"/>
          </a:effectRef>
          <a:fontRef idx="minor">
            <a:schemeClr val="dk1"/>
          </a:fontRef>
        </p:style>
        <p:txBody>
          <a:bodyPr rtlCol="0" anchor="t" anchorCtr="0"/>
          <a:lstStyle/>
          <a:p>
            <a:pPr algn="ctr"/>
            <a:r>
              <a:rPr lang="pt-BR" sz="1400" b="1" dirty="0" err="1"/>
              <a:t>Survey</a:t>
            </a:r>
            <a:endParaRPr lang="pt-BR" sz="1400" b="1" dirty="0"/>
          </a:p>
          <a:p>
            <a:pPr algn="ctr"/>
            <a:endParaRPr lang="pt-BR" sz="1400" dirty="0"/>
          </a:p>
          <a:p>
            <a:pPr algn="ctr"/>
            <a:endParaRPr lang="pt-BR" sz="1400" dirty="0"/>
          </a:p>
        </p:txBody>
      </p:sp>
      <p:sp>
        <p:nvSpPr>
          <p:cNvPr id="6" name="CaixaDeTexto 5">
            <a:extLst>
              <a:ext uri="{FF2B5EF4-FFF2-40B4-BE49-F238E27FC236}">
                <a16:creationId xmlns:a16="http://schemas.microsoft.com/office/drawing/2014/main" id="{4C767AA3-1037-A209-C01D-5910E5C7716A}"/>
              </a:ext>
            </a:extLst>
          </p:cNvPr>
          <p:cNvSpPr txBox="1"/>
          <p:nvPr/>
        </p:nvSpPr>
        <p:spPr>
          <a:xfrm>
            <a:off x="457666" y="753774"/>
            <a:ext cx="742639" cy="307777"/>
          </a:xfrm>
          <a:prstGeom prst="rect">
            <a:avLst/>
          </a:prstGeom>
          <a:noFill/>
        </p:spPr>
        <p:txBody>
          <a:bodyPr wrap="none" rtlCol="0">
            <a:spAutoFit/>
          </a:bodyPr>
          <a:lstStyle/>
          <a:p>
            <a:pPr algn="ctr"/>
            <a:r>
              <a:rPr lang="pt-BR" sz="1400" dirty="0"/>
              <a:t>Seção 1</a:t>
            </a:r>
          </a:p>
        </p:txBody>
      </p:sp>
      <p:sp>
        <p:nvSpPr>
          <p:cNvPr id="7" name="CaixaDeTexto 6">
            <a:extLst>
              <a:ext uri="{FF2B5EF4-FFF2-40B4-BE49-F238E27FC236}">
                <a16:creationId xmlns:a16="http://schemas.microsoft.com/office/drawing/2014/main" id="{A5DB5B8E-96E1-D010-35DE-4FAC66D9DDF8}"/>
              </a:ext>
            </a:extLst>
          </p:cNvPr>
          <p:cNvSpPr txBox="1"/>
          <p:nvPr/>
        </p:nvSpPr>
        <p:spPr>
          <a:xfrm>
            <a:off x="457666" y="1055548"/>
            <a:ext cx="742639" cy="307777"/>
          </a:xfrm>
          <a:prstGeom prst="rect">
            <a:avLst/>
          </a:prstGeom>
          <a:noFill/>
        </p:spPr>
        <p:txBody>
          <a:bodyPr wrap="none" rtlCol="0">
            <a:spAutoFit/>
          </a:bodyPr>
          <a:lstStyle/>
          <a:p>
            <a:pPr algn="ctr"/>
            <a:r>
              <a:rPr lang="pt-BR" sz="1400" dirty="0"/>
              <a:t>Seção 2</a:t>
            </a:r>
          </a:p>
        </p:txBody>
      </p:sp>
      <p:sp>
        <p:nvSpPr>
          <p:cNvPr id="10" name="CaixaDeTexto 9">
            <a:extLst>
              <a:ext uri="{FF2B5EF4-FFF2-40B4-BE49-F238E27FC236}">
                <a16:creationId xmlns:a16="http://schemas.microsoft.com/office/drawing/2014/main" id="{22571279-CE25-0F79-8BAD-E7C9DDDAB98D}"/>
              </a:ext>
            </a:extLst>
          </p:cNvPr>
          <p:cNvSpPr txBox="1"/>
          <p:nvPr/>
        </p:nvSpPr>
        <p:spPr>
          <a:xfrm>
            <a:off x="669326" y="1357322"/>
            <a:ext cx="319318" cy="307777"/>
          </a:xfrm>
          <a:prstGeom prst="rect">
            <a:avLst/>
          </a:prstGeom>
          <a:noFill/>
        </p:spPr>
        <p:txBody>
          <a:bodyPr wrap="none" rtlCol="0">
            <a:spAutoFit/>
          </a:bodyPr>
          <a:lstStyle/>
          <a:p>
            <a:pPr algn="ctr"/>
            <a:r>
              <a:rPr lang="pt-BR" sz="1400" dirty="0"/>
              <a:t>...</a:t>
            </a:r>
          </a:p>
        </p:txBody>
      </p:sp>
      <p:sp>
        <p:nvSpPr>
          <p:cNvPr id="14" name="CaixaDeTexto 13">
            <a:extLst>
              <a:ext uri="{FF2B5EF4-FFF2-40B4-BE49-F238E27FC236}">
                <a16:creationId xmlns:a16="http://schemas.microsoft.com/office/drawing/2014/main" id="{832AF3AE-2D46-1881-C54F-32ABBFDF1DCE}"/>
              </a:ext>
            </a:extLst>
          </p:cNvPr>
          <p:cNvSpPr txBox="1"/>
          <p:nvPr/>
        </p:nvSpPr>
        <p:spPr>
          <a:xfrm>
            <a:off x="456864" y="1667905"/>
            <a:ext cx="744243" cy="307777"/>
          </a:xfrm>
          <a:prstGeom prst="rect">
            <a:avLst/>
          </a:prstGeom>
          <a:noFill/>
        </p:spPr>
        <p:txBody>
          <a:bodyPr wrap="none" rtlCol="0">
            <a:spAutoFit/>
          </a:bodyPr>
          <a:lstStyle/>
          <a:p>
            <a:pPr algn="ctr"/>
            <a:r>
              <a:rPr lang="pt-BR" sz="1400" dirty="0"/>
              <a:t>Seção </a:t>
            </a:r>
            <a:r>
              <a:rPr lang="pt-BR" sz="1400" i="1" dirty="0"/>
              <a:t>n</a:t>
            </a:r>
            <a:endParaRPr lang="pt-BR" sz="1400" dirty="0"/>
          </a:p>
        </p:txBody>
      </p:sp>
      <p:sp>
        <p:nvSpPr>
          <p:cNvPr id="15" name="CaixaDeTexto 14">
            <a:extLst>
              <a:ext uri="{FF2B5EF4-FFF2-40B4-BE49-F238E27FC236}">
                <a16:creationId xmlns:a16="http://schemas.microsoft.com/office/drawing/2014/main" id="{671F5CE8-4A65-38E4-D132-AECA4083E2DA}"/>
              </a:ext>
            </a:extLst>
          </p:cNvPr>
          <p:cNvSpPr txBox="1"/>
          <p:nvPr/>
        </p:nvSpPr>
        <p:spPr>
          <a:xfrm>
            <a:off x="1631504" y="722996"/>
            <a:ext cx="1244315" cy="369332"/>
          </a:xfrm>
          <a:prstGeom prst="rect">
            <a:avLst/>
          </a:prstGeom>
          <a:noFill/>
        </p:spPr>
        <p:txBody>
          <a:bodyPr wrap="none" rtlCol="0">
            <a:spAutoFit/>
          </a:bodyPr>
          <a:lstStyle/>
          <a:p>
            <a:pPr algn="ctr"/>
            <a:r>
              <a:rPr lang="pt-BR" dirty="0"/>
              <a:t>Citações S</a:t>
            </a:r>
            <a:r>
              <a:rPr lang="pt-BR" baseline="-25000" dirty="0"/>
              <a:t>1</a:t>
            </a:r>
          </a:p>
        </p:txBody>
      </p:sp>
      <p:sp>
        <p:nvSpPr>
          <p:cNvPr id="16" name="CaixaDeTexto 15">
            <a:extLst>
              <a:ext uri="{FF2B5EF4-FFF2-40B4-BE49-F238E27FC236}">
                <a16:creationId xmlns:a16="http://schemas.microsoft.com/office/drawing/2014/main" id="{27CE5EDC-3D4F-08BB-CC93-8E588EFFFECD}"/>
              </a:ext>
            </a:extLst>
          </p:cNvPr>
          <p:cNvSpPr txBox="1"/>
          <p:nvPr/>
        </p:nvSpPr>
        <p:spPr>
          <a:xfrm>
            <a:off x="1631504" y="1024770"/>
            <a:ext cx="1244315" cy="369332"/>
          </a:xfrm>
          <a:prstGeom prst="rect">
            <a:avLst/>
          </a:prstGeom>
          <a:noFill/>
        </p:spPr>
        <p:txBody>
          <a:bodyPr wrap="none" rtlCol="0">
            <a:spAutoFit/>
          </a:bodyPr>
          <a:lstStyle/>
          <a:p>
            <a:pPr algn="ctr"/>
            <a:r>
              <a:rPr lang="pt-BR" dirty="0"/>
              <a:t>Citações S</a:t>
            </a:r>
            <a:r>
              <a:rPr lang="pt-BR" baseline="-25000" dirty="0"/>
              <a:t>2</a:t>
            </a:r>
          </a:p>
        </p:txBody>
      </p:sp>
      <p:sp>
        <p:nvSpPr>
          <p:cNvPr id="17" name="CaixaDeTexto 16">
            <a:extLst>
              <a:ext uri="{FF2B5EF4-FFF2-40B4-BE49-F238E27FC236}">
                <a16:creationId xmlns:a16="http://schemas.microsoft.com/office/drawing/2014/main" id="{86BE7C15-8345-F176-72F1-29AADE17A2AD}"/>
              </a:ext>
            </a:extLst>
          </p:cNvPr>
          <p:cNvSpPr txBox="1"/>
          <p:nvPr/>
        </p:nvSpPr>
        <p:spPr>
          <a:xfrm>
            <a:off x="1631504" y="1637127"/>
            <a:ext cx="1244315" cy="369332"/>
          </a:xfrm>
          <a:prstGeom prst="rect">
            <a:avLst/>
          </a:prstGeom>
          <a:noFill/>
        </p:spPr>
        <p:txBody>
          <a:bodyPr wrap="none" rtlCol="0">
            <a:spAutoFit/>
          </a:bodyPr>
          <a:lstStyle/>
          <a:p>
            <a:pPr algn="ctr"/>
            <a:r>
              <a:rPr lang="pt-BR" dirty="0"/>
              <a:t>Citações S</a:t>
            </a:r>
            <a:r>
              <a:rPr lang="pt-BR" i="1" baseline="-25000" dirty="0"/>
              <a:t>n</a:t>
            </a:r>
          </a:p>
        </p:txBody>
      </p:sp>
      <p:sp>
        <p:nvSpPr>
          <p:cNvPr id="18" name="CaixaDeTexto 17">
            <a:extLst>
              <a:ext uri="{FF2B5EF4-FFF2-40B4-BE49-F238E27FC236}">
                <a16:creationId xmlns:a16="http://schemas.microsoft.com/office/drawing/2014/main" id="{5FCCC033-FCC2-F3C1-F25A-17DCB29653FA}"/>
              </a:ext>
            </a:extLst>
          </p:cNvPr>
          <p:cNvSpPr txBox="1"/>
          <p:nvPr/>
        </p:nvSpPr>
        <p:spPr>
          <a:xfrm>
            <a:off x="2074766" y="1326544"/>
            <a:ext cx="357790" cy="369332"/>
          </a:xfrm>
          <a:prstGeom prst="rect">
            <a:avLst/>
          </a:prstGeom>
          <a:noFill/>
        </p:spPr>
        <p:txBody>
          <a:bodyPr wrap="none" rtlCol="0">
            <a:spAutoFit/>
          </a:bodyPr>
          <a:lstStyle/>
          <a:p>
            <a:pPr algn="ctr"/>
            <a:r>
              <a:rPr lang="pt-BR" dirty="0"/>
              <a:t>...</a:t>
            </a:r>
            <a:endParaRPr lang="pt-BR" baseline="-25000" dirty="0"/>
          </a:p>
        </p:txBody>
      </p:sp>
      <p:cxnSp>
        <p:nvCxnSpPr>
          <p:cNvPr id="27" name="Conector de Seta Reta 26">
            <a:extLst>
              <a:ext uri="{FF2B5EF4-FFF2-40B4-BE49-F238E27FC236}">
                <a16:creationId xmlns:a16="http://schemas.microsoft.com/office/drawing/2014/main" id="{EF95A7F4-3544-78DC-2468-4C8F33E54601}"/>
              </a:ext>
            </a:extLst>
          </p:cNvPr>
          <p:cNvCxnSpPr>
            <a:stCxn id="6" idx="3"/>
            <a:endCxn id="15" idx="1"/>
          </p:cNvCxnSpPr>
          <p:nvPr/>
        </p:nvCxnSpPr>
        <p:spPr>
          <a:xfrm flipV="1">
            <a:off x="1200305" y="907662"/>
            <a:ext cx="431199"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610B75F9-6AD1-D6B8-35FC-5D74ECBD22A6}"/>
              </a:ext>
            </a:extLst>
          </p:cNvPr>
          <p:cNvCxnSpPr>
            <a:stCxn id="7" idx="3"/>
            <a:endCxn id="16" idx="1"/>
          </p:cNvCxnSpPr>
          <p:nvPr/>
        </p:nvCxnSpPr>
        <p:spPr>
          <a:xfrm flipV="1">
            <a:off x="1200305" y="1209436"/>
            <a:ext cx="431199"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440FD591-E14E-0961-BDFE-1A66AAE19A89}"/>
              </a:ext>
            </a:extLst>
          </p:cNvPr>
          <p:cNvCxnSpPr>
            <a:stCxn id="14" idx="3"/>
            <a:endCxn id="17" idx="1"/>
          </p:cNvCxnSpPr>
          <p:nvPr/>
        </p:nvCxnSpPr>
        <p:spPr>
          <a:xfrm flipV="1">
            <a:off x="1201107" y="1821793"/>
            <a:ext cx="430397"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49" name="Agrupar 1348">
            <a:extLst>
              <a:ext uri="{FF2B5EF4-FFF2-40B4-BE49-F238E27FC236}">
                <a16:creationId xmlns:a16="http://schemas.microsoft.com/office/drawing/2014/main" id="{196B2088-B455-CEBB-5515-C1C1CF2C4F84}"/>
              </a:ext>
            </a:extLst>
          </p:cNvPr>
          <p:cNvGrpSpPr/>
          <p:nvPr/>
        </p:nvGrpSpPr>
        <p:grpSpPr>
          <a:xfrm>
            <a:off x="3112702" y="197273"/>
            <a:ext cx="1495106" cy="388679"/>
            <a:chOff x="3052662" y="111124"/>
            <a:chExt cx="1495106" cy="388679"/>
          </a:xfrm>
        </p:grpSpPr>
        <p:sp>
          <p:nvSpPr>
            <p:cNvPr id="4" name="Retângulo: Cantos Arredondados 3">
              <a:extLst>
                <a:ext uri="{FF2B5EF4-FFF2-40B4-BE49-F238E27FC236}">
                  <a16:creationId xmlns:a16="http://schemas.microsoft.com/office/drawing/2014/main" id="{96620DE2-94E9-6F72-E932-3646B3C056A7}"/>
                </a:ext>
              </a:extLst>
            </p:cNvPr>
            <p:cNvSpPr/>
            <p:nvPr/>
          </p:nvSpPr>
          <p:spPr>
            <a:xfrm>
              <a:off x="3052662" y="111124"/>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a:t>p1</a:t>
              </a:r>
              <a:r>
                <a:rPr lang="pt-BR" sz="1400" i="1" baseline="-25000" dirty="0"/>
                <a:t>s1</a:t>
              </a:r>
            </a:p>
          </p:txBody>
        </p:sp>
        <p:sp>
          <p:nvSpPr>
            <p:cNvPr id="8" name="CaixaDeTexto 7">
              <a:extLst>
                <a:ext uri="{FF2B5EF4-FFF2-40B4-BE49-F238E27FC236}">
                  <a16:creationId xmlns:a16="http://schemas.microsoft.com/office/drawing/2014/main" id="{BA4AEA1B-3BF1-B634-797E-491DC698D711}"/>
                </a:ext>
              </a:extLst>
            </p:cNvPr>
            <p:cNvSpPr txBox="1"/>
            <p:nvPr/>
          </p:nvSpPr>
          <p:spPr>
            <a:xfrm>
              <a:off x="3621320" y="120797"/>
              <a:ext cx="357790" cy="369332"/>
            </a:xfrm>
            <a:prstGeom prst="rect">
              <a:avLst/>
            </a:prstGeom>
            <a:noFill/>
          </p:spPr>
          <p:txBody>
            <a:bodyPr wrap="none" rtlCol="0">
              <a:spAutoFit/>
            </a:bodyPr>
            <a:lstStyle/>
            <a:p>
              <a:pPr algn="ctr"/>
              <a:r>
                <a:rPr lang="pt-BR" dirty="0"/>
                <a:t>...</a:t>
              </a:r>
              <a:endParaRPr lang="pt-BR" baseline="-25000" dirty="0"/>
            </a:p>
          </p:txBody>
        </p:sp>
        <p:sp>
          <p:nvSpPr>
            <p:cNvPr id="21" name="Retângulo: Cantos Arredondados 20">
              <a:extLst>
                <a:ext uri="{FF2B5EF4-FFF2-40B4-BE49-F238E27FC236}">
                  <a16:creationId xmlns:a16="http://schemas.microsoft.com/office/drawing/2014/main" id="{1C5C0130-2384-9D9F-A2E8-70A2DF20266A}"/>
                </a:ext>
              </a:extLst>
            </p:cNvPr>
            <p:cNvSpPr/>
            <p:nvPr/>
          </p:nvSpPr>
          <p:spPr>
            <a:xfrm>
              <a:off x="4007768" y="111124"/>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a:t>pn</a:t>
              </a:r>
              <a:r>
                <a:rPr lang="pt-BR" sz="1400" i="1" baseline="-25000" dirty="0"/>
                <a:t>s1</a:t>
              </a:r>
            </a:p>
          </p:txBody>
        </p:sp>
      </p:grpSp>
      <p:grpSp>
        <p:nvGrpSpPr>
          <p:cNvPr id="1347" name="Agrupar 1346">
            <a:extLst>
              <a:ext uri="{FF2B5EF4-FFF2-40B4-BE49-F238E27FC236}">
                <a16:creationId xmlns:a16="http://schemas.microsoft.com/office/drawing/2014/main" id="{9F1AE44F-0A87-AE18-929A-59B76993E900}"/>
              </a:ext>
            </a:extLst>
          </p:cNvPr>
          <p:cNvGrpSpPr/>
          <p:nvPr/>
        </p:nvGrpSpPr>
        <p:grpSpPr>
          <a:xfrm>
            <a:off x="3112702" y="1013499"/>
            <a:ext cx="1495106" cy="388679"/>
            <a:chOff x="3052662" y="690860"/>
            <a:chExt cx="1495106" cy="388679"/>
          </a:xfrm>
        </p:grpSpPr>
        <p:sp>
          <p:nvSpPr>
            <p:cNvPr id="22" name="Retângulo: Cantos Arredondados 21">
              <a:extLst>
                <a:ext uri="{FF2B5EF4-FFF2-40B4-BE49-F238E27FC236}">
                  <a16:creationId xmlns:a16="http://schemas.microsoft.com/office/drawing/2014/main" id="{D444E5AB-CAF1-958A-11DD-044722400760}"/>
                </a:ext>
              </a:extLst>
            </p:cNvPr>
            <p:cNvSpPr/>
            <p:nvPr/>
          </p:nvSpPr>
          <p:spPr>
            <a:xfrm>
              <a:off x="3052662" y="690860"/>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a:t>p1</a:t>
              </a:r>
              <a:r>
                <a:rPr lang="pt-BR" sz="1400" i="1" baseline="-25000" dirty="0"/>
                <a:t>s2</a:t>
              </a:r>
            </a:p>
          </p:txBody>
        </p:sp>
        <p:sp>
          <p:nvSpPr>
            <p:cNvPr id="23" name="CaixaDeTexto 22">
              <a:extLst>
                <a:ext uri="{FF2B5EF4-FFF2-40B4-BE49-F238E27FC236}">
                  <a16:creationId xmlns:a16="http://schemas.microsoft.com/office/drawing/2014/main" id="{956D0383-D703-03C3-6BE3-38A725CBA5DE}"/>
                </a:ext>
              </a:extLst>
            </p:cNvPr>
            <p:cNvSpPr txBox="1"/>
            <p:nvPr/>
          </p:nvSpPr>
          <p:spPr>
            <a:xfrm>
              <a:off x="3621320" y="700533"/>
              <a:ext cx="357790" cy="369332"/>
            </a:xfrm>
            <a:prstGeom prst="rect">
              <a:avLst/>
            </a:prstGeom>
            <a:noFill/>
          </p:spPr>
          <p:txBody>
            <a:bodyPr wrap="none" rtlCol="0">
              <a:spAutoFit/>
            </a:bodyPr>
            <a:lstStyle/>
            <a:p>
              <a:pPr algn="ctr"/>
              <a:r>
                <a:rPr lang="pt-BR" dirty="0"/>
                <a:t>...</a:t>
              </a:r>
              <a:endParaRPr lang="pt-BR" baseline="-25000" dirty="0"/>
            </a:p>
          </p:txBody>
        </p:sp>
        <p:sp>
          <p:nvSpPr>
            <p:cNvPr id="24" name="Retângulo: Cantos Arredondados 23">
              <a:extLst>
                <a:ext uri="{FF2B5EF4-FFF2-40B4-BE49-F238E27FC236}">
                  <a16:creationId xmlns:a16="http://schemas.microsoft.com/office/drawing/2014/main" id="{F64F11E6-3EBC-8703-E55C-43F9E669E135}"/>
                </a:ext>
              </a:extLst>
            </p:cNvPr>
            <p:cNvSpPr/>
            <p:nvPr/>
          </p:nvSpPr>
          <p:spPr>
            <a:xfrm>
              <a:off x="4007768" y="690860"/>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a:t>pn</a:t>
              </a:r>
              <a:r>
                <a:rPr lang="pt-BR" sz="1400" i="1" baseline="-25000" dirty="0"/>
                <a:t>s2</a:t>
              </a:r>
            </a:p>
          </p:txBody>
        </p:sp>
      </p:grpSp>
      <p:grpSp>
        <p:nvGrpSpPr>
          <p:cNvPr id="1346" name="Agrupar 1345">
            <a:extLst>
              <a:ext uri="{FF2B5EF4-FFF2-40B4-BE49-F238E27FC236}">
                <a16:creationId xmlns:a16="http://schemas.microsoft.com/office/drawing/2014/main" id="{FB2B7EC2-8E53-C900-8C94-CB9D716E892D}"/>
              </a:ext>
            </a:extLst>
          </p:cNvPr>
          <p:cNvGrpSpPr/>
          <p:nvPr/>
        </p:nvGrpSpPr>
        <p:grpSpPr>
          <a:xfrm>
            <a:off x="3112702" y="2147650"/>
            <a:ext cx="1495106" cy="388679"/>
            <a:chOff x="3111139" y="1665099"/>
            <a:chExt cx="1495106" cy="388679"/>
          </a:xfrm>
        </p:grpSpPr>
        <p:sp>
          <p:nvSpPr>
            <p:cNvPr id="26" name="Retângulo: Cantos Arredondados 25">
              <a:extLst>
                <a:ext uri="{FF2B5EF4-FFF2-40B4-BE49-F238E27FC236}">
                  <a16:creationId xmlns:a16="http://schemas.microsoft.com/office/drawing/2014/main" id="{3CCF4F79-1536-A619-B3AA-C3749B9C3251}"/>
                </a:ext>
              </a:extLst>
            </p:cNvPr>
            <p:cNvSpPr/>
            <p:nvPr/>
          </p:nvSpPr>
          <p:spPr>
            <a:xfrm>
              <a:off x="3111139" y="1665099"/>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a:t>p1</a:t>
              </a:r>
              <a:r>
                <a:rPr lang="pt-BR" sz="1400" i="1" baseline="-25000" dirty="0"/>
                <a:t>sn</a:t>
              </a:r>
            </a:p>
          </p:txBody>
        </p:sp>
        <p:sp>
          <p:nvSpPr>
            <p:cNvPr id="28" name="CaixaDeTexto 27">
              <a:extLst>
                <a:ext uri="{FF2B5EF4-FFF2-40B4-BE49-F238E27FC236}">
                  <a16:creationId xmlns:a16="http://schemas.microsoft.com/office/drawing/2014/main" id="{04C22CD4-7C50-8408-8A06-C3DFE7D8C904}"/>
                </a:ext>
              </a:extLst>
            </p:cNvPr>
            <p:cNvSpPr txBox="1"/>
            <p:nvPr/>
          </p:nvSpPr>
          <p:spPr>
            <a:xfrm>
              <a:off x="3679797" y="1674772"/>
              <a:ext cx="357790" cy="369332"/>
            </a:xfrm>
            <a:prstGeom prst="rect">
              <a:avLst/>
            </a:prstGeom>
            <a:noFill/>
          </p:spPr>
          <p:txBody>
            <a:bodyPr wrap="none" rtlCol="0">
              <a:spAutoFit/>
            </a:bodyPr>
            <a:lstStyle/>
            <a:p>
              <a:pPr algn="ctr"/>
              <a:r>
                <a:rPr lang="pt-BR" dirty="0"/>
                <a:t>...</a:t>
              </a:r>
              <a:endParaRPr lang="pt-BR" baseline="-25000" dirty="0"/>
            </a:p>
          </p:txBody>
        </p:sp>
        <p:sp>
          <p:nvSpPr>
            <p:cNvPr id="30" name="Retângulo: Cantos Arredondados 29">
              <a:extLst>
                <a:ext uri="{FF2B5EF4-FFF2-40B4-BE49-F238E27FC236}">
                  <a16:creationId xmlns:a16="http://schemas.microsoft.com/office/drawing/2014/main" id="{BF0C1BE9-8C9B-A59B-A513-AE5D50372003}"/>
                </a:ext>
              </a:extLst>
            </p:cNvPr>
            <p:cNvSpPr/>
            <p:nvPr/>
          </p:nvSpPr>
          <p:spPr>
            <a:xfrm>
              <a:off x="4066245" y="1665099"/>
              <a:ext cx="540000"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i="1" dirty="0" err="1"/>
                <a:t>pn</a:t>
              </a:r>
              <a:r>
                <a:rPr lang="pt-BR" sz="1400" i="1" baseline="-25000" dirty="0" err="1"/>
                <a:t>sn</a:t>
              </a:r>
              <a:endParaRPr lang="pt-BR" sz="1400" i="1" baseline="-25000" dirty="0"/>
            </a:p>
          </p:txBody>
        </p:sp>
      </p:grpSp>
      <p:cxnSp>
        <p:nvCxnSpPr>
          <p:cNvPr id="1352" name="Conector: Angulado 1351">
            <a:extLst>
              <a:ext uri="{FF2B5EF4-FFF2-40B4-BE49-F238E27FC236}">
                <a16:creationId xmlns:a16="http://schemas.microsoft.com/office/drawing/2014/main" id="{9ECE26E7-BF43-60EC-626D-DA085134BA27}"/>
              </a:ext>
            </a:extLst>
          </p:cNvPr>
          <p:cNvCxnSpPr>
            <a:stCxn id="15" idx="3"/>
            <a:endCxn id="4" idx="1"/>
          </p:cNvCxnSpPr>
          <p:nvPr/>
        </p:nvCxnSpPr>
        <p:spPr>
          <a:xfrm flipV="1">
            <a:off x="2875819" y="391613"/>
            <a:ext cx="236883" cy="516049"/>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3" name="Conector: Angulado 1352">
            <a:extLst>
              <a:ext uri="{FF2B5EF4-FFF2-40B4-BE49-F238E27FC236}">
                <a16:creationId xmlns:a16="http://schemas.microsoft.com/office/drawing/2014/main" id="{BB4FCDF7-885B-FD44-77D1-6F734A2557A0}"/>
              </a:ext>
            </a:extLst>
          </p:cNvPr>
          <p:cNvCxnSpPr>
            <a:cxnSpLocks/>
            <a:stCxn id="17" idx="3"/>
            <a:endCxn id="26" idx="1"/>
          </p:cNvCxnSpPr>
          <p:nvPr/>
        </p:nvCxnSpPr>
        <p:spPr>
          <a:xfrm>
            <a:off x="2875819" y="1821793"/>
            <a:ext cx="236883" cy="52019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4" name="Conector de Seta Reta 1363">
            <a:extLst>
              <a:ext uri="{FF2B5EF4-FFF2-40B4-BE49-F238E27FC236}">
                <a16:creationId xmlns:a16="http://schemas.microsoft.com/office/drawing/2014/main" id="{DB71154E-F98D-768D-0E3C-A4FCDC562AE1}"/>
              </a:ext>
            </a:extLst>
          </p:cNvPr>
          <p:cNvCxnSpPr>
            <a:cxnSpLocks/>
            <a:stCxn id="16" idx="3"/>
            <a:endCxn id="22" idx="1"/>
          </p:cNvCxnSpPr>
          <p:nvPr/>
        </p:nvCxnSpPr>
        <p:spPr>
          <a:xfrm flipV="1">
            <a:off x="2875819" y="1207839"/>
            <a:ext cx="236883" cy="15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do 10">
            <a:extLst>
              <a:ext uri="{FF2B5EF4-FFF2-40B4-BE49-F238E27FC236}">
                <a16:creationId xmlns:a16="http://schemas.microsoft.com/office/drawing/2014/main" id="{4FE37203-37EE-EE76-7E98-A61A4E8D97FD}"/>
              </a:ext>
            </a:extLst>
          </p:cNvPr>
          <p:cNvCxnSpPr>
            <a:cxnSpLocks/>
            <a:stCxn id="21" idx="3"/>
            <a:endCxn id="126" idx="0"/>
          </p:cNvCxnSpPr>
          <p:nvPr/>
        </p:nvCxnSpPr>
        <p:spPr>
          <a:xfrm>
            <a:off x="4607808" y="391613"/>
            <a:ext cx="5973547" cy="1543259"/>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1557CC43-DF28-7CBD-6EF6-7CF1693ACDB9}"/>
              </a:ext>
            </a:extLst>
          </p:cNvPr>
          <p:cNvCxnSpPr>
            <a:stCxn id="24" idx="3"/>
            <a:endCxn id="125" idx="0"/>
          </p:cNvCxnSpPr>
          <p:nvPr/>
        </p:nvCxnSpPr>
        <p:spPr>
          <a:xfrm>
            <a:off x="4607808" y="1207839"/>
            <a:ext cx="4277087" cy="727033"/>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do 19">
            <a:extLst>
              <a:ext uri="{FF2B5EF4-FFF2-40B4-BE49-F238E27FC236}">
                <a16:creationId xmlns:a16="http://schemas.microsoft.com/office/drawing/2014/main" id="{CC7DB7EE-EB38-4792-AB6C-639CF44AFFB9}"/>
              </a:ext>
            </a:extLst>
          </p:cNvPr>
          <p:cNvCxnSpPr>
            <a:cxnSpLocks/>
            <a:stCxn id="30" idx="3"/>
            <a:endCxn id="19" idx="0"/>
          </p:cNvCxnSpPr>
          <p:nvPr/>
        </p:nvCxnSpPr>
        <p:spPr>
          <a:xfrm flipV="1">
            <a:off x="4607808" y="1940698"/>
            <a:ext cx="2580628" cy="401292"/>
          </a:xfrm>
          <a:prstGeom prst="bentConnector4">
            <a:avLst>
              <a:gd name="adj1" fmla="val 40826"/>
              <a:gd name="adj2" fmla="val 156966"/>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80546B61-9204-5D23-0FF3-872740914F8A}"/>
              </a:ext>
            </a:extLst>
          </p:cNvPr>
          <p:cNvSpPr txBox="1"/>
          <p:nvPr/>
        </p:nvSpPr>
        <p:spPr>
          <a:xfrm>
            <a:off x="6733984" y="1940698"/>
            <a:ext cx="908903" cy="369332"/>
          </a:xfrm>
          <a:prstGeom prst="rect">
            <a:avLst/>
          </a:prstGeom>
          <a:noFill/>
        </p:spPr>
        <p:txBody>
          <a:bodyPr wrap="none" rtlCol="0">
            <a:spAutoFit/>
          </a:bodyPr>
          <a:lstStyle/>
          <a:p>
            <a:r>
              <a:rPr lang="pt-BR" dirty="0"/>
              <a:t>Seção n</a:t>
            </a:r>
            <a:endParaRPr lang="pt-BR" baseline="-25000" dirty="0"/>
          </a:p>
        </p:txBody>
      </p:sp>
    </p:spTree>
    <p:extLst>
      <p:ext uri="{BB962C8B-B14F-4D97-AF65-F5344CB8AC3E}">
        <p14:creationId xmlns:p14="http://schemas.microsoft.com/office/powerpoint/2010/main" val="331213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B1485-6E81-7001-22F0-0AA345042749}"/>
              </a:ext>
            </a:extLst>
          </p:cNvPr>
          <p:cNvSpPr>
            <a:spLocks noGrp="1"/>
          </p:cNvSpPr>
          <p:nvPr>
            <p:ph type="ctrTitle"/>
          </p:nvPr>
        </p:nvSpPr>
        <p:spPr/>
        <p:txBody>
          <a:bodyPr/>
          <a:lstStyle/>
          <a:p>
            <a:r>
              <a:rPr lang="pt-BR" dirty="0"/>
              <a:t>Abordagem 2</a:t>
            </a:r>
          </a:p>
        </p:txBody>
      </p:sp>
      <p:sp>
        <p:nvSpPr>
          <p:cNvPr id="3" name="Subtítulo 2">
            <a:extLst>
              <a:ext uri="{FF2B5EF4-FFF2-40B4-BE49-F238E27FC236}">
                <a16:creationId xmlns:a16="http://schemas.microsoft.com/office/drawing/2014/main" id="{9D792EBA-4D66-FF1A-6B9D-FA5955F5C105}"/>
              </a:ext>
            </a:extLst>
          </p:cNvPr>
          <p:cNvSpPr>
            <a:spLocks noGrp="1"/>
          </p:cNvSpPr>
          <p:nvPr>
            <p:ph type="subTitle" idx="1"/>
          </p:nvPr>
        </p:nvSpPr>
        <p:spPr/>
        <p:txBody>
          <a:bodyPr/>
          <a:lstStyle/>
          <a:p>
            <a:r>
              <a:rPr lang="pt-BR" dirty="0"/>
              <a:t>Geração semiautomática</a:t>
            </a:r>
          </a:p>
        </p:txBody>
      </p:sp>
    </p:spTree>
    <p:extLst>
      <p:ext uri="{BB962C8B-B14F-4D97-AF65-F5344CB8AC3E}">
        <p14:creationId xmlns:p14="http://schemas.microsoft.com/office/powerpoint/2010/main" val="393495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8B54B-4257-F1B7-CF28-6AEE7FE72BE4}"/>
              </a:ext>
            </a:extLst>
          </p:cNvPr>
          <p:cNvSpPr>
            <a:spLocks noGrp="1"/>
          </p:cNvSpPr>
          <p:nvPr>
            <p:ph type="title"/>
          </p:nvPr>
        </p:nvSpPr>
        <p:spPr/>
        <p:txBody>
          <a:bodyPr/>
          <a:lstStyle/>
          <a:p>
            <a:r>
              <a:rPr lang="pt-BR" dirty="0"/>
              <a:t>Avaliação</a:t>
            </a:r>
          </a:p>
        </p:txBody>
      </p:sp>
      <p:sp>
        <p:nvSpPr>
          <p:cNvPr id="3" name="Espaço Reservado para Conteúdo 2">
            <a:extLst>
              <a:ext uri="{FF2B5EF4-FFF2-40B4-BE49-F238E27FC236}">
                <a16:creationId xmlns:a16="http://schemas.microsoft.com/office/drawing/2014/main" id="{FB2CD044-F7DD-8D46-CD3B-6A285177D94F}"/>
              </a:ext>
            </a:extLst>
          </p:cNvPr>
          <p:cNvSpPr>
            <a:spLocks noGrp="1"/>
          </p:cNvSpPr>
          <p:nvPr>
            <p:ph idx="1"/>
          </p:nvPr>
        </p:nvSpPr>
        <p:spPr/>
        <p:txBody>
          <a:bodyPr>
            <a:normAutofit lnSpcReduction="10000"/>
          </a:bodyPr>
          <a:lstStyle/>
          <a:p>
            <a:r>
              <a:rPr lang="pt-BR" dirty="0"/>
              <a:t>Modelo utilizado nas gerações</a:t>
            </a:r>
          </a:p>
          <a:p>
            <a:pPr lvl="1"/>
            <a:r>
              <a:rPr lang="pt-BR" dirty="0"/>
              <a:t>gpt-3.5-turbo-0613</a:t>
            </a:r>
          </a:p>
          <a:p>
            <a:pPr lvl="1"/>
            <a:r>
              <a:rPr lang="pt-BR" dirty="0"/>
              <a:t>zero-shot (</a:t>
            </a:r>
            <a:r>
              <a:rPr lang="pt-BR" i="1" dirty="0" err="1"/>
              <a:t>instructions</a:t>
            </a:r>
            <a:r>
              <a:rPr lang="pt-BR" i="1" dirty="0"/>
              <a:t> </a:t>
            </a:r>
            <a:r>
              <a:rPr lang="pt-BR" i="1" dirty="0" err="1"/>
              <a:t>only</a:t>
            </a:r>
            <a:r>
              <a:rPr lang="pt-BR" dirty="0"/>
              <a:t>)</a:t>
            </a:r>
          </a:p>
          <a:p>
            <a:r>
              <a:rPr lang="pt-BR" dirty="0"/>
              <a:t>Na geração semiautomática, com o </a:t>
            </a:r>
            <a:r>
              <a:rPr lang="pt-BR" i="1" dirty="0" err="1"/>
              <a:t>survey</a:t>
            </a:r>
            <a:r>
              <a:rPr lang="pt-BR" dirty="0"/>
              <a:t> de referência, é possível comparar seção a seção.</a:t>
            </a:r>
          </a:p>
          <a:p>
            <a:r>
              <a:rPr lang="pt-BR" dirty="0"/>
              <a:t>Na geração automática (</a:t>
            </a:r>
            <a:r>
              <a:rPr lang="pt-BR" i="1" dirty="0"/>
              <a:t>pipeline </a:t>
            </a:r>
            <a:r>
              <a:rPr lang="pt-BR" dirty="0"/>
              <a:t>completo) somente é possível comparar o </a:t>
            </a:r>
            <a:r>
              <a:rPr lang="pt-BR" i="1" dirty="0" err="1"/>
              <a:t>survey</a:t>
            </a:r>
            <a:r>
              <a:rPr lang="pt-BR" i="1" dirty="0"/>
              <a:t> </a:t>
            </a:r>
            <a:r>
              <a:rPr lang="pt-BR" dirty="0"/>
              <a:t>como um todo.</a:t>
            </a:r>
          </a:p>
          <a:p>
            <a:pPr lvl="1"/>
            <a:r>
              <a:rPr lang="pt-BR" dirty="0"/>
              <a:t>Dificuldade em induzir o modelo a gerar a mesma estrutura do </a:t>
            </a:r>
            <a:r>
              <a:rPr lang="pt-BR" i="1" dirty="0" err="1"/>
              <a:t>survey</a:t>
            </a:r>
            <a:r>
              <a:rPr lang="pt-BR" i="1" dirty="0"/>
              <a:t> </a:t>
            </a:r>
            <a:r>
              <a:rPr lang="pt-BR" dirty="0"/>
              <a:t>de referência.</a:t>
            </a:r>
          </a:p>
        </p:txBody>
      </p:sp>
      <p:sp>
        <p:nvSpPr>
          <p:cNvPr id="4" name="Espaço Reservado para Número de Slide 3">
            <a:extLst>
              <a:ext uri="{FF2B5EF4-FFF2-40B4-BE49-F238E27FC236}">
                <a16:creationId xmlns:a16="http://schemas.microsoft.com/office/drawing/2014/main" id="{EE469FDB-4112-BF43-CD25-3EA8ECB416DA}"/>
              </a:ext>
            </a:extLst>
          </p:cNvPr>
          <p:cNvSpPr>
            <a:spLocks noGrp="1"/>
          </p:cNvSpPr>
          <p:nvPr>
            <p:ph type="sldNum" sz="quarter" idx="12"/>
          </p:nvPr>
        </p:nvSpPr>
        <p:spPr/>
        <p:txBody>
          <a:bodyPr/>
          <a:lstStyle/>
          <a:p>
            <a:fld id="{09547FFD-A9DB-45CC-9B87-0767630864AA}" type="slidenum">
              <a:rPr lang="pt-BR" smtClean="0"/>
              <a:pPr/>
              <a:t>15</a:t>
            </a:fld>
            <a:r>
              <a:rPr lang="pt-BR"/>
              <a:t>/19</a:t>
            </a:r>
            <a:endParaRPr lang="pt-BR" dirty="0"/>
          </a:p>
        </p:txBody>
      </p:sp>
    </p:spTree>
    <p:extLst>
      <p:ext uri="{BB962C8B-B14F-4D97-AF65-F5344CB8AC3E}">
        <p14:creationId xmlns:p14="http://schemas.microsoft.com/office/powerpoint/2010/main" val="184279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8FCD1-8460-1AC4-058E-30E0C137FDA9}"/>
              </a:ext>
            </a:extLst>
          </p:cNvPr>
          <p:cNvSpPr>
            <a:spLocks noGrp="1"/>
          </p:cNvSpPr>
          <p:nvPr>
            <p:ph type="title"/>
          </p:nvPr>
        </p:nvSpPr>
        <p:spPr/>
        <p:txBody>
          <a:bodyPr>
            <a:normAutofit fontScale="90000"/>
          </a:bodyPr>
          <a:lstStyle/>
          <a:p>
            <a:r>
              <a:rPr lang="pt-BR" dirty="0"/>
              <a:t>Avaliação</a:t>
            </a:r>
            <a:br>
              <a:rPr lang="pt-BR" dirty="0"/>
            </a:br>
            <a:r>
              <a:rPr lang="pt-BR" dirty="0"/>
              <a:t>Geração semiautomática</a:t>
            </a:r>
          </a:p>
        </p:txBody>
      </p:sp>
      <p:sp>
        <p:nvSpPr>
          <p:cNvPr id="3" name="Espaço Reservado para Conteúdo 2">
            <a:extLst>
              <a:ext uri="{FF2B5EF4-FFF2-40B4-BE49-F238E27FC236}">
                <a16:creationId xmlns:a16="http://schemas.microsoft.com/office/drawing/2014/main" id="{5B09E783-774C-F0DF-8640-754CDA009AE9}"/>
              </a:ext>
            </a:extLst>
          </p:cNvPr>
          <p:cNvSpPr>
            <a:spLocks noGrp="1"/>
          </p:cNvSpPr>
          <p:nvPr>
            <p:ph idx="1"/>
          </p:nvPr>
        </p:nvSpPr>
        <p:spPr/>
        <p:txBody>
          <a:bodyPr>
            <a:normAutofit fontScale="92500" lnSpcReduction="10000"/>
          </a:bodyPr>
          <a:lstStyle/>
          <a:p>
            <a:r>
              <a:rPr lang="pt-BR" dirty="0"/>
              <a:t>Uso do </a:t>
            </a:r>
            <a:r>
              <a:rPr lang="pt-BR" dirty="0" err="1"/>
              <a:t>BERTScore</a:t>
            </a:r>
            <a:endParaRPr lang="pt-BR" dirty="0"/>
          </a:p>
          <a:p>
            <a:pPr lvl="1"/>
            <a:r>
              <a:rPr lang="pt-BR" dirty="0"/>
              <a:t>Similaridade entre os </a:t>
            </a:r>
            <a:r>
              <a:rPr lang="pt-BR" i="1" dirty="0"/>
              <a:t>tokens</a:t>
            </a:r>
            <a:r>
              <a:rPr lang="pt-BR" dirty="0"/>
              <a:t> contextualizados de um candidato e uma referência.</a:t>
            </a:r>
          </a:p>
          <a:p>
            <a:r>
              <a:rPr lang="pt-BR" dirty="0"/>
              <a:t>Modelo: </a:t>
            </a:r>
            <a:r>
              <a:rPr lang="pt-BR" dirty="0" err="1"/>
              <a:t>roberta-large</a:t>
            </a:r>
            <a:endParaRPr lang="pt-BR" dirty="0"/>
          </a:p>
          <a:p>
            <a:pPr lvl="1"/>
            <a:r>
              <a:rPr lang="pt-BR" dirty="0"/>
              <a:t>Truncamento em 512 </a:t>
            </a:r>
            <a:r>
              <a:rPr lang="pt-BR" i="1" dirty="0"/>
              <a:t>tokens</a:t>
            </a:r>
          </a:p>
          <a:p>
            <a:pPr lvl="1"/>
            <a:endParaRPr lang="pt-BR" i="1" dirty="0"/>
          </a:p>
          <a:p>
            <a:r>
              <a:rPr lang="pt-BR" dirty="0"/>
              <a:t>Resultados</a:t>
            </a:r>
          </a:p>
          <a:p>
            <a:pPr lvl="1"/>
            <a:r>
              <a:rPr lang="pt-BR" dirty="0" err="1"/>
              <a:t>Precision</a:t>
            </a:r>
            <a:r>
              <a:rPr lang="pt-BR" dirty="0"/>
              <a:t> = 0.782084</a:t>
            </a:r>
          </a:p>
          <a:p>
            <a:pPr lvl="1"/>
            <a:r>
              <a:rPr lang="pt-BR" dirty="0"/>
              <a:t>Recall = 0.814449</a:t>
            </a:r>
          </a:p>
          <a:p>
            <a:pPr lvl="1"/>
            <a:r>
              <a:rPr lang="pt-BR" dirty="0"/>
              <a:t>F1 = 0.797784</a:t>
            </a:r>
          </a:p>
          <a:p>
            <a:endParaRPr lang="pt-BR" dirty="0"/>
          </a:p>
        </p:txBody>
      </p:sp>
      <p:sp>
        <p:nvSpPr>
          <p:cNvPr id="4" name="Espaço Reservado para Número de Slide 3">
            <a:extLst>
              <a:ext uri="{FF2B5EF4-FFF2-40B4-BE49-F238E27FC236}">
                <a16:creationId xmlns:a16="http://schemas.microsoft.com/office/drawing/2014/main" id="{1D28DB67-E755-FE7D-935E-28BEE1D5DBFC}"/>
              </a:ext>
            </a:extLst>
          </p:cNvPr>
          <p:cNvSpPr>
            <a:spLocks noGrp="1"/>
          </p:cNvSpPr>
          <p:nvPr>
            <p:ph type="sldNum" sz="quarter" idx="12"/>
          </p:nvPr>
        </p:nvSpPr>
        <p:spPr/>
        <p:txBody>
          <a:bodyPr/>
          <a:lstStyle/>
          <a:p>
            <a:fld id="{09547FFD-A9DB-45CC-9B87-0767630864AA}" type="slidenum">
              <a:rPr lang="pt-BR" smtClean="0"/>
              <a:pPr/>
              <a:t>16</a:t>
            </a:fld>
            <a:r>
              <a:rPr lang="pt-BR"/>
              <a:t>/19</a:t>
            </a:r>
            <a:endParaRPr lang="pt-BR" dirty="0"/>
          </a:p>
        </p:txBody>
      </p:sp>
      <p:graphicFrame>
        <p:nvGraphicFramePr>
          <p:cNvPr id="7" name="Tabela 6">
            <a:extLst>
              <a:ext uri="{FF2B5EF4-FFF2-40B4-BE49-F238E27FC236}">
                <a16:creationId xmlns:a16="http://schemas.microsoft.com/office/drawing/2014/main" id="{96C469AF-93AD-8DD5-C760-6C329311343A}"/>
              </a:ext>
            </a:extLst>
          </p:cNvPr>
          <p:cNvGraphicFramePr>
            <a:graphicFrameLocks noGrp="1"/>
          </p:cNvGraphicFramePr>
          <p:nvPr>
            <p:extLst>
              <p:ext uri="{D42A27DB-BD31-4B8C-83A1-F6EECF244321}">
                <p14:modId xmlns:p14="http://schemas.microsoft.com/office/powerpoint/2010/main" val="1842947665"/>
              </p:ext>
            </p:extLst>
          </p:nvPr>
        </p:nvGraphicFramePr>
        <p:xfrm>
          <a:off x="5904656" y="2996952"/>
          <a:ext cx="4195884" cy="1664970"/>
        </p:xfrm>
        <a:graphic>
          <a:graphicData uri="http://schemas.openxmlformats.org/drawingml/2006/table">
            <a:tbl>
              <a:tblPr/>
              <a:tblGrid>
                <a:gridCol w="1049592">
                  <a:extLst>
                    <a:ext uri="{9D8B030D-6E8A-4147-A177-3AD203B41FA5}">
                      <a16:colId xmlns:a16="http://schemas.microsoft.com/office/drawing/2014/main" val="813188411"/>
                    </a:ext>
                  </a:extLst>
                </a:gridCol>
                <a:gridCol w="786573">
                  <a:extLst>
                    <a:ext uri="{9D8B030D-6E8A-4147-A177-3AD203B41FA5}">
                      <a16:colId xmlns:a16="http://schemas.microsoft.com/office/drawing/2014/main" val="1803642890"/>
                    </a:ext>
                  </a:extLst>
                </a:gridCol>
                <a:gridCol w="786573">
                  <a:extLst>
                    <a:ext uri="{9D8B030D-6E8A-4147-A177-3AD203B41FA5}">
                      <a16:colId xmlns:a16="http://schemas.microsoft.com/office/drawing/2014/main" val="1438791592"/>
                    </a:ext>
                  </a:extLst>
                </a:gridCol>
                <a:gridCol w="786573">
                  <a:extLst>
                    <a:ext uri="{9D8B030D-6E8A-4147-A177-3AD203B41FA5}">
                      <a16:colId xmlns:a16="http://schemas.microsoft.com/office/drawing/2014/main" val="3002873331"/>
                    </a:ext>
                  </a:extLst>
                </a:gridCol>
                <a:gridCol w="786573">
                  <a:extLst>
                    <a:ext uri="{9D8B030D-6E8A-4147-A177-3AD203B41FA5}">
                      <a16:colId xmlns:a16="http://schemas.microsoft.com/office/drawing/2014/main" val="4052899828"/>
                    </a:ext>
                  </a:extLst>
                </a:gridCol>
              </a:tblGrid>
              <a:tr h="554990">
                <a:tc>
                  <a:txBody>
                    <a:bodyPr/>
                    <a:lstStyle/>
                    <a:p>
                      <a:pPr algn="ctr" fontAlgn="ctr"/>
                      <a:r>
                        <a:rPr lang="pt-BR" sz="1800" b="1" i="0" u="none" strike="noStrike" dirty="0" err="1">
                          <a:solidFill>
                            <a:srgbClr val="000000"/>
                          </a:solidFill>
                          <a:effectLst/>
                          <a:latin typeface="Calibri" panose="020F0502020204030204" pitchFamily="34" charset="0"/>
                        </a:rPr>
                        <a:t>survey</a:t>
                      </a:r>
                      <a:endParaRPr lang="pt-BR" sz="18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1" i="0" u="none" strike="noStrike" dirty="0" err="1">
                          <a:solidFill>
                            <a:srgbClr val="000000"/>
                          </a:solidFill>
                          <a:effectLst/>
                          <a:latin typeface="Calibri" panose="020F0502020204030204" pitchFamily="34" charset="0"/>
                        </a:rPr>
                        <a:t>mean</a:t>
                      </a:r>
                      <a:endParaRPr lang="pt-BR" sz="18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1" i="0" u="none" strike="noStrike" dirty="0" err="1">
                          <a:solidFill>
                            <a:srgbClr val="000000"/>
                          </a:solidFill>
                          <a:effectLst/>
                          <a:latin typeface="Calibri" panose="020F0502020204030204" pitchFamily="34" charset="0"/>
                        </a:rPr>
                        <a:t>max</a:t>
                      </a:r>
                      <a:endParaRPr lang="pt-BR" sz="1800" b="1"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1" i="0" u="none" strike="noStrike" dirty="0">
                          <a:solidFill>
                            <a:srgbClr val="000000"/>
                          </a:solidFill>
                          <a:effectLst/>
                          <a:latin typeface="Calibri" panose="020F0502020204030204" pitchFamily="34" charset="0"/>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1" i="0" u="none" strike="noStrike">
                          <a:solidFill>
                            <a:srgbClr val="000000"/>
                          </a:solidFill>
                          <a:effectLst/>
                          <a:latin typeface="Calibri" panose="020F0502020204030204" pitchFamily="34" charset="0"/>
                        </a:rPr>
                        <a:t>median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180040"/>
                  </a:ext>
                </a:extLst>
              </a:tr>
              <a:tr h="554990">
                <a:tc>
                  <a:txBody>
                    <a:bodyPr/>
                    <a:lstStyle/>
                    <a:p>
                      <a:pPr algn="l" fontAlgn="ctr"/>
                      <a:r>
                        <a:rPr lang="pt-BR" sz="1800" b="0" i="0" u="none" strike="noStrike" dirty="0" err="1">
                          <a:solidFill>
                            <a:srgbClr val="000000"/>
                          </a:solidFill>
                          <a:effectLst/>
                          <a:latin typeface="Calibri" panose="020F0502020204030204" pitchFamily="34" charset="0"/>
                        </a:rPr>
                        <a:t>Reference</a:t>
                      </a:r>
                      <a:endParaRPr lang="pt-BR" sz="18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670.45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768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595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675.0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75742"/>
                  </a:ext>
                </a:extLst>
              </a:tr>
              <a:tr h="554990">
                <a:tc>
                  <a:txBody>
                    <a:bodyPr/>
                    <a:lstStyle/>
                    <a:p>
                      <a:pPr algn="l" fontAlgn="ctr"/>
                      <a:r>
                        <a:rPr lang="pt-BR" sz="1800" b="0" i="0" u="none" strike="noStrike" dirty="0" err="1">
                          <a:solidFill>
                            <a:srgbClr val="000000"/>
                          </a:solidFill>
                          <a:effectLst/>
                          <a:latin typeface="Calibri" panose="020F0502020204030204" pitchFamily="34" charset="0"/>
                        </a:rPr>
                        <a:t>Generated</a:t>
                      </a:r>
                      <a:endParaRPr lang="pt-BR" sz="18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698.75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a:solidFill>
                            <a:srgbClr val="000000"/>
                          </a:solidFill>
                          <a:effectLst/>
                          <a:latin typeface="Calibri" panose="020F0502020204030204" pitchFamily="34" charset="0"/>
                        </a:rPr>
                        <a:t>1480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328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800" b="0" i="0" u="none" strike="noStrike" dirty="0">
                          <a:solidFill>
                            <a:srgbClr val="000000"/>
                          </a:solidFill>
                          <a:effectLst/>
                          <a:latin typeface="Calibri" panose="020F0502020204030204" pitchFamily="34" charset="0"/>
                        </a:rPr>
                        <a:t>600.5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636543"/>
                  </a:ext>
                </a:extLst>
              </a:tr>
            </a:tbl>
          </a:graphicData>
        </a:graphic>
      </p:graphicFrame>
    </p:spTree>
    <p:extLst>
      <p:ext uri="{BB962C8B-B14F-4D97-AF65-F5344CB8AC3E}">
        <p14:creationId xmlns:p14="http://schemas.microsoft.com/office/powerpoint/2010/main" val="349577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713B1-A1A5-0F7B-B491-E240C473BF83}"/>
              </a:ext>
            </a:extLst>
          </p:cNvPr>
          <p:cNvSpPr>
            <a:spLocks noGrp="1"/>
          </p:cNvSpPr>
          <p:nvPr>
            <p:ph type="title"/>
          </p:nvPr>
        </p:nvSpPr>
        <p:spPr/>
        <p:txBody>
          <a:bodyPr>
            <a:noAutofit/>
          </a:bodyPr>
          <a:lstStyle/>
          <a:p>
            <a:r>
              <a:rPr lang="pt-BR" sz="2800" dirty="0"/>
              <a:t>Exemplos gerados</a:t>
            </a:r>
            <a:br>
              <a:rPr lang="pt-BR" sz="2800" dirty="0"/>
            </a:br>
            <a:r>
              <a:rPr lang="pt-BR" sz="2800" dirty="0" err="1"/>
              <a:t>Text</a:t>
            </a:r>
            <a:r>
              <a:rPr lang="pt-BR" sz="2800" dirty="0"/>
              <a:t> </a:t>
            </a:r>
            <a:r>
              <a:rPr lang="pt-BR" sz="2800" dirty="0" err="1"/>
              <a:t>Representations</a:t>
            </a:r>
            <a:r>
              <a:rPr lang="pt-BR" sz="2800" dirty="0"/>
              <a:t> for Ranking - BOW </a:t>
            </a:r>
            <a:r>
              <a:rPr lang="pt-BR" sz="2800" dirty="0" err="1"/>
              <a:t>Encodings</a:t>
            </a:r>
            <a:endParaRPr lang="pt-BR" sz="2800" dirty="0"/>
          </a:p>
        </p:txBody>
      </p:sp>
      <p:sp>
        <p:nvSpPr>
          <p:cNvPr id="3" name="Espaço Reservado para Conteúdo 2">
            <a:extLst>
              <a:ext uri="{FF2B5EF4-FFF2-40B4-BE49-F238E27FC236}">
                <a16:creationId xmlns:a16="http://schemas.microsoft.com/office/drawing/2014/main" id="{67923F92-8687-44BF-652A-7E75DF8D72E6}"/>
              </a:ext>
            </a:extLst>
          </p:cNvPr>
          <p:cNvSpPr>
            <a:spLocks noGrp="1"/>
          </p:cNvSpPr>
          <p:nvPr>
            <p:ph idx="1"/>
          </p:nvPr>
        </p:nvSpPr>
        <p:spPr/>
        <p:txBody>
          <a:bodyPr/>
          <a:lstStyle/>
          <a:p>
            <a:pPr marL="0" indent="0">
              <a:buNone/>
            </a:pPr>
            <a:r>
              <a:rPr lang="en-US" dirty="0"/>
              <a:t>The BOW encoding scheme assumes that the order of terms in a document does not convey important information for retrieval purposes. Instead, it focuses on the frequency of occurrence of terms within a document.</a:t>
            </a:r>
            <a:endParaRPr lang="pt-BR" dirty="0"/>
          </a:p>
        </p:txBody>
      </p:sp>
      <p:sp>
        <p:nvSpPr>
          <p:cNvPr id="4" name="Espaço Reservado para Número de Slide 3">
            <a:extLst>
              <a:ext uri="{FF2B5EF4-FFF2-40B4-BE49-F238E27FC236}">
                <a16:creationId xmlns:a16="http://schemas.microsoft.com/office/drawing/2014/main" id="{1ADBD217-531E-C109-6905-598AB63BB5CA}"/>
              </a:ext>
            </a:extLst>
          </p:cNvPr>
          <p:cNvSpPr>
            <a:spLocks noGrp="1"/>
          </p:cNvSpPr>
          <p:nvPr>
            <p:ph type="sldNum" sz="quarter" idx="12"/>
          </p:nvPr>
        </p:nvSpPr>
        <p:spPr/>
        <p:txBody>
          <a:bodyPr/>
          <a:lstStyle/>
          <a:p>
            <a:fld id="{09547FFD-A9DB-45CC-9B87-0767630864AA}" type="slidenum">
              <a:rPr lang="pt-BR" smtClean="0"/>
              <a:pPr/>
              <a:t>17</a:t>
            </a:fld>
            <a:r>
              <a:rPr lang="pt-BR"/>
              <a:t>/19</a:t>
            </a:r>
            <a:endParaRPr lang="pt-BR" dirty="0"/>
          </a:p>
        </p:txBody>
      </p:sp>
    </p:spTree>
    <p:extLst>
      <p:ext uri="{BB962C8B-B14F-4D97-AF65-F5344CB8AC3E}">
        <p14:creationId xmlns:p14="http://schemas.microsoft.com/office/powerpoint/2010/main" val="27740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713B1-A1A5-0F7B-B491-E240C473BF83}"/>
              </a:ext>
            </a:extLst>
          </p:cNvPr>
          <p:cNvSpPr>
            <a:spLocks noGrp="1"/>
          </p:cNvSpPr>
          <p:nvPr>
            <p:ph type="title"/>
          </p:nvPr>
        </p:nvSpPr>
        <p:spPr/>
        <p:txBody>
          <a:bodyPr>
            <a:noAutofit/>
          </a:bodyPr>
          <a:lstStyle/>
          <a:p>
            <a:r>
              <a:rPr lang="pt-BR" sz="2800" dirty="0"/>
              <a:t>Exemplos gerados</a:t>
            </a:r>
            <a:br>
              <a:rPr lang="pt-BR" sz="2800" dirty="0"/>
            </a:br>
            <a:r>
              <a:rPr lang="pt-BR" sz="2800" dirty="0" err="1"/>
              <a:t>Text</a:t>
            </a:r>
            <a:r>
              <a:rPr lang="pt-BR" sz="2800" dirty="0"/>
              <a:t> </a:t>
            </a:r>
            <a:r>
              <a:rPr lang="pt-BR" sz="2800" dirty="0" err="1"/>
              <a:t>Representations</a:t>
            </a:r>
            <a:r>
              <a:rPr lang="pt-BR" sz="2800" dirty="0"/>
              <a:t> for Ranking - Word </a:t>
            </a:r>
            <a:r>
              <a:rPr lang="pt-BR" sz="2800" dirty="0" err="1"/>
              <a:t>Embeddings</a:t>
            </a:r>
            <a:endParaRPr lang="pt-BR" sz="2800" dirty="0"/>
          </a:p>
        </p:txBody>
      </p:sp>
      <p:sp>
        <p:nvSpPr>
          <p:cNvPr id="3" name="Espaço Reservado para Conteúdo 2">
            <a:extLst>
              <a:ext uri="{FF2B5EF4-FFF2-40B4-BE49-F238E27FC236}">
                <a16:creationId xmlns:a16="http://schemas.microsoft.com/office/drawing/2014/main" id="{67923F92-8687-44BF-652A-7E75DF8D72E6}"/>
              </a:ext>
            </a:extLst>
          </p:cNvPr>
          <p:cNvSpPr>
            <a:spLocks noGrp="1"/>
          </p:cNvSpPr>
          <p:nvPr>
            <p:ph idx="1"/>
          </p:nvPr>
        </p:nvSpPr>
        <p:spPr/>
        <p:txBody>
          <a:bodyPr/>
          <a:lstStyle/>
          <a:p>
            <a:pPr marL="0" indent="0">
              <a:buNone/>
            </a:pPr>
            <a:r>
              <a:rPr lang="en-US" b="1" dirty="0"/>
              <a:t>Word embeddings are dense vector</a:t>
            </a:r>
            <a:r>
              <a:rPr lang="en-US" dirty="0"/>
              <a:t> representations that capture semantic and syntactic relationships between words. These representations have shown promising results in various natural language processing tasks, including information retrieval and ranking. One common method for generating word embeddings is through the use of </a:t>
            </a:r>
            <a:r>
              <a:rPr lang="en-US" b="1" dirty="0"/>
              <a:t>word2vec</a:t>
            </a:r>
            <a:r>
              <a:rPr lang="en-US" dirty="0"/>
              <a:t> models [REF5]. Word2vec models, such as skip-gram and continuous bag-of-words (CBOW), learn word embeddings by predicting the context words given a target word or vice versa.</a:t>
            </a:r>
            <a:endParaRPr lang="pt-BR" dirty="0"/>
          </a:p>
        </p:txBody>
      </p:sp>
      <p:sp>
        <p:nvSpPr>
          <p:cNvPr id="4" name="Espaço Reservado para Número de Slide 3">
            <a:extLst>
              <a:ext uri="{FF2B5EF4-FFF2-40B4-BE49-F238E27FC236}">
                <a16:creationId xmlns:a16="http://schemas.microsoft.com/office/drawing/2014/main" id="{1ADBD217-531E-C109-6905-598AB63BB5CA}"/>
              </a:ext>
            </a:extLst>
          </p:cNvPr>
          <p:cNvSpPr>
            <a:spLocks noGrp="1"/>
          </p:cNvSpPr>
          <p:nvPr>
            <p:ph type="sldNum" sz="quarter" idx="12"/>
          </p:nvPr>
        </p:nvSpPr>
        <p:spPr/>
        <p:txBody>
          <a:bodyPr/>
          <a:lstStyle/>
          <a:p>
            <a:fld id="{09547FFD-A9DB-45CC-9B87-0767630864AA}" type="slidenum">
              <a:rPr lang="pt-BR" smtClean="0"/>
              <a:pPr/>
              <a:t>18</a:t>
            </a:fld>
            <a:r>
              <a:rPr lang="pt-BR"/>
              <a:t>/19</a:t>
            </a:r>
            <a:endParaRPr lang="pt-BR" dirty="0"/>
          </a:p>
        </p:txBody>
      </p:sp>
    </p:spTree>
    <p:extLst>
      <p:ext uri="{BB962C8B-B14F-4D97-AF65-F5344CB8AC3E}">
        <p14:creationId xmlns:p14="http://schemas.microsoft.com/office/powerpoint/2010/main" val="289065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713B1-A1A5-0F7B-B491-E240C473BF83}"/>
              </a:ext>
            </a:extLst>
          </p:cNvPr>
          <p:cNvSpPr>
            <a:spLocks noGrp="1"/>
          </p:cNvSpPr>
          <p:nvPr>
            <p:ph type="title"/>
          </p:nvPr>
        </p:nvSpPr>
        <p:spPr/>
        <p:txBody>
          <a:bodyPr>
            <a:noAutofit/>
          </a:bodyPr>
          <a:lstStyle/>
          <a:p>
            <a:r>
              <a:rPr lang="pt-BR" sz="2800" dirty="0"/>
              <a:t>Exemplos gerados</a:t>
            </a:r>
            <a:br>
              <a:rPr lang="pt-BR" sz="2800" dirty="0"/>
            </a:br>
            <a:r>
              <a:rPr lang="pt-BR" sz="2800" dirty="0" err="1"/>
              <a:t>Learned</a:t>
            </a:r>
            <a:r>
              <a:rPr lang="pt-BR" sz="2800" dirty="0"/>
              <a:t> </a:t>
            </a:r>
            <a:r>
              <a:rPr lang="pt-BR" sz="2800" dirty="0" err="1"/>
              <a:t>Sparse</a:t>
            </a:r>
            <a:r>
              <a:rPr lang="pt-BR" sz="2800" dirty="0"/>
              <a:t> </a:t>
            </a:r>
            <a:r>
              <a:rPr lang="pt-BR" sz="2800" dirty="0" err="1"/>
              <a:t>Retrieval</a:t>
            </a:r>
            <a:r>
              <a:rPr lang="pt-BR" sz="2800" dirty="0"/>
              <a:t> - </a:t>
            </a:r>
            <a:r>
              <a:rPr lang="pt-BR" sz="2800" dirty="0" err="1"/>
              <a:t>Sparse</a:t>
            </a:r>
            <a:r>
              <a:rPr lang="pt-BR" sz="2800" dirty="0"/>
              <a:t> </a:t>
            </a:r>
            <a:r>
              <a:rPr lang="pt-BR" sz="2800" dirty="0" err="1"/>
              <a:t>representation</a:t>
            </a:r>
            <a:r>
              <a:rPr lang="pt-BR" sz="2800" dirty="0"/>
              <a:t> </a:t>
            </a:r>
            <a:r>
              <a:rPr lang="pt-BR" sz="2800" dirty="0" err="1"/>
              <a:t>learning</a:t>
            </a:r>
            <a:endParaRPr lang="pt-BR" sz="2800" dirty="0"/>
          </a:p>
        </p:txBody>
      </p:sp>
      <p:sp>
        <p:nvSpPr>
          <p:cNvPr id="3" name="Espaço Reservado para Conteúdo 2">
            <a:extLst>
              <a:ext uri="{FF2B5EF4-FFF2-40B4-BE49-F238E27FC236}">
                <a16:creationId xmlns:a16="http://schemas.microsoft.com/office/drawing/2014/main" id="{67923F92-8687-44BF-652A-7E75DF8D72E6}"/>
              </a:ext>
            </a:extLst>
          </p:cNvPr>
          <p:cNvSpPr>
            <a:spLocks noGrp="1"/>
          </p:cNvSpPr>
          <p:nvPr>
            <p:ph idx="1"/>
          </p:nvPr>
        </p:nvSpPr>
        <p:spPr/>
        <p:txBody>
          <a:bodyPr>
            <a:normAutofit fontScale="70000" lnSpcReduction="20000"/>
          </a:bodyPr>
          <a:lstStyle/>
          <a:p>
            <a:pPr marL="0" indent="0">
              <a:buNone/>
            </a:pPr>
            <a:r>
              <a:rPr lang="en-US" dirty="0"/>
              <a:t>One approach to learned sparse retrieval is the use of sparse representation models such as BOW (Bag-of-Words) and </a:t>
            </a:r>
            <a:r>
              <a:rPr lang="en-US" b="1" dirty="0"/>
              <a:t>SPLADE (Sparse Lexical Adaptive Document Embeddings)</a:t>
            </a:r>
            <a:r>
              <a:rPr lang="en-US" dirty="0"/>
              <a:t> [REF0]. These models aim to represent documents and queries in a sparse manner, where only a subset of the features or terms are considered relevant for retrieval.</a:t>
            </a:r>
          </a:p>
          <a:p>
            <a:pPr marL="0" indent="0">
              <a:buNone/>
            </a:pPr>
            <a:r>
              <a:rPr lang="en-US" dirty="0"/>
              <a:t>This sparsity enables efficient computation and storage, making it suitable for large-scale retrieval tasks.</a:t>
            </a:r>
          </a:p>
          <a:p>
            <a:pPr marL="0" indent="0">
              <a:buNone/>
            </a:pPr>
            <a:r>
              <a:rPr lang="en-US" dirty="0"/>
              <a:t>Sparse models, such as SPLADE, provide interpretable representations where the dimensions directly correspond to the terms in the lexicon [REF1].</a:t>
            </a:r>
          </a:p>
          <a:p>
            <a:pPr marL="0" indent="0">
              <a:buNone/>
            </a:pPr>
            <a:r>
              <a:rPr lang="en-US" dirty="0"/>
              <a:t>To improve the efficiency of sparse representation learning, regularization techniques are often employed. Regularization helps in reducing the computational cost by promoting sparsity in the learned representations. </a:t>
            </a:r>
            <a:r>
              <a:rPr lang="en-US"/>
              <a:t>For example, FLOPS regularization has been shown to be advantageous over ℓ1 regularization in terms of decreasing computing cost [REF4].</a:t>
            </a:r>
            <a:endParaRPr lang="pt-BR" dirty="0"/>
          </a:p>
        </p:txBody>
      </p:sp>
      <p:sp>
        <p:nvSpPr>
          <p:cNvPr id="4" name="Espaço Reservado para Número de Slide 3">
            <a:extLst>
              <a:ext uri="{FF2B5EF4-FFF2-40B4-BE49-F238E27FC236}">
                <a16:creationId xmlns:a16="http://schemas.microsoft.com/office/drawing/2014/main" id="{1ADBD217-531E-C109-6905-598AB63BB5CA}"/>
              </a:ext>
            </a:extLst>
          </p:cNvPr>
          <p:cNvSpPr>
            <a:spLocks noGrp="1"/>
          </p:cNvSpPr>
          <p:nvPr>
            <p:ph type="sldNum" sz="quarter" idx="12"/>
          </p:nvPr>
        </p:nvSpPr>
        <p:spPr/>
        <p:txBody>
          <a:bodyPr/>
          <a:lstStyle/>
          <a:p>
            <a:fld id="{09547FFD-A9DB-45CC-9B87-0767630864AA}" type="slidenum">
              <a:rPr lang="pt-BR" smtClean="0"/>
              <a:pPr/>
              <a:t>19</a:t>
            </a:fld>
            <a:r>
              <a:rPr lang="pt-BR"/>
              <a:t>/19</a:t>
            </a:r>
            <a:endParaRPr lang="pt-BR" dirty="0"/>
          </a:p>
        </p:txBody>
      </p:sp>
    </p:spTree>
    <p:extLst>
      <p:ext uri="{BB962C8B-B14F-4D97-AF65-F5344CB8AC3E}">
        <p14:creationId xmlns:p14="http://schemas.microsoft.com/office/powerpoint/2010/main" val="328447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5AFA9-17CB-9696-19FF-5EA29A9D2B15}"/>
              </a:ext>
            </a:extLst>
          </p:cNvPr>
          <p:cNvSpPr>
            <a:spLocks noGrp="1"/>
          </p:cNvSpPr>
          <p:nvPr>
            <p:ph type="title"/>
          </p:nvPr>
        </p:nvSpPr>
        <p:spPr/>
        <p:txBody>
          <a:bodyPr/>
          <a:lstStyle/>
          <a:p>
            <a:r>
              <a:rPr lang="pt-BR" dirty="0"/>
              <a:t>Objetivo</a:t>
            </a:r>
          </a:p>
        </p:txBody>
      </p:sp>
      <p:sp>
        <p:nvSpPr>
          <p:cNvPr id="3" name="Espaço Reservado para Conteúdo 2">
            <a:extLst>
              <a:ext uri="{FF2B5EF4-FFF2-40B4-BE49-F238E27FC236}">
                <a16:creationId xmlns:a16="http://schemas.microsoft.com/office/drawing/2014/main" id="{1003D3EB-3E0A-263D-1987-22A09BE5AE1B}"/>
              </a:ext>
            </a:extLst>
          </p:cNvPr>
          <p:cNvSpPr>
            <a:spLocks noGrp="1"/>
          </p:cNvSpPr>
          <p:nvPr>
            <p:ph idx="1"/>
          </p:nvPr>
        </p:nvSpPr>
        <p:spPr/>
        <p:txBody>
          <a:bodyPr>
            <a:normAutofit lnSpcReduction="10000"/>
          </a:bodyPr>
          <a:lstStyle/>
          <a:p>
            <a:r>
              <a:rPr lang="pt-BR" dirty="0"/>
              <a:t>Geração automática de </a:t>
            </a:r>
            <a:r>
              <a:rPr lang="pt-BR" i="1" dirty="0" err="1"/>
              <a:t>survey</a:t>
            </a:r>
            <a:r>
              <a:rPr lang="pt-BR" i="1" dirty="0"/>
              <a:t> </a:t>
            </a:r>
            <a:r>
              <a:rPr lang="pt-BR" dirty="0"/>
              <a:t>utilizando </a:t>
            </a:r>
            <a:r>
              <a:rPr lang="pt-BR" i="1" dirty="0"/>
              <a:t>Large </a:t>
            </a:r>
            <a:r>
              <a:rPr lang="pt-BR" i="1" dirty="0" err="1"/>
              <a:t>Language</a:t>
            </a:r>
            <a:r>
              <a:rPr lang="pt-BR" i="1" dirty="0"/>
              <a:t> Models</a:t>
            </a:r>
            <a:r>
              <a:rPr lang="pt-BR" dirty="0"/>
              <a:t>.</a:t>
            </a:r>
          </a:p>
          <a:p>
            <a:r>
              <a:rPr lang="pt-BR" dirty="0"/>
              <a:t>Duas abordagens implementadas:</a:t>
            </a:r>
          </a:p>
          <a:p>
            <a:pPr marL="971550" lvl="1" indent="-514350">
              <a:buFont typeface="+mj-lt"/>
              <a:buAutoNum type="arabicPeriod"/>
            </a:pPr>
            <a:r>
              <a:rPr lang="pt-BR" dirty="0"/>
              <a:t>Geração automática:</a:t>
            </a:r>
          </a:p>
          <a:p>
            <a:pPr marL="1371600" lvl="2" indent="-514350"/>
            <a:r>
              <a:rPr lang="pt-BR" dirty="0"/>
              <a:t>Entrada é apenas o título da </a:t>
            </a:r>
            <a:r>
              <a:rPr lang="pt-BR" i="1" dirty="0" err="1"/>
              <a:t>survey</a:t>
            </a:r>
            <a:r>
              <a:rPr lang="pt-BR" dirty="0"/>
              <a:t>.</a:t>
            </a:r>
          </a:p>
          <a:p>
            <a:pPr marL="971550" lvl="1" indent="-514350">
              <a:buFont typeface="+mj-lt"/>
              <a:buAutoNum type="arabicPeriod"/>
            </a:pPr>
            <a:r>
              <a:rPr lang="pt-BR" dirty="0"/>
              <a:t>Geração semiautomática:</a:t>
            </a:r>
          </a:p>
          <a:p>
            <a:pPr marL="1371600" lvl="2" indent="-514350"/>
            <a:r>
              <a:rPr lang="pt-BR" dirty="0"/>
              <a:t>Entrada consiste em:</a:t>
            </a:r>
          </a:p>
          <a:p>
            <a:pPr marL="1828800" lvl="3" indent="-514350">
              <a:buFont typeface="+mj-lt"/>
              <a:buAutoNum type="alphaLcParenR"/>
            </a:pPr>
            <a:r>
              <a:rPr lang="pt-BR" dirty="0"/>
              <a:t>Título da </a:t>
            </a:r>
            <a:r>
              <a:rPr lang="pt-BR" i="1" dirty="0" err="1"/>
              <a:t>survey</a:t>
            </a:r>
            <a:r>
              <a:rPr lang="pt-BR" dirty="0"/>
              <a:t>;</a:t>
            </a:r>
          </a:p>
          <a:p>
            <a:pPr marL="1828800" lvl="3" indent="-514350">
              <a:buFont typeface="+mj-lt"/>
              <a:buAutoNum type="alphaLcParenR"/>
            </a:pPr>
            <a:r>
              <a:rPr lang="pt-BR" dirty="0"/>
              <a:t>Estrutura de seções;</a:t>
            </a:r>
          </a:p>
          <a:p>
            <a:pPr marL="1828800" lvl="3" indent="-514350">
              <a:buFont typeface="+mj-lt"/>
              <a:buAutoNum type="alphaLcParenR"/>
            </a:pPr>
            <a:r>
              <a:rPr lang="pt-BR" dirty="0"/>
              <a:t>Lista dos </a:t>
            </a:r>
            <a:r>
              <a:rPr lang="pt-BR" i="1" dirty="0" err="1"/>
              <a:t>papers</a:t>
            </a:r>
            <a:r>
              <a:rPr lang="pt-BR" dirty="0"/>
              <a:t> a serem utilizados em cada seção.</a:t>
            </a:r>
          </a:p>
          <a:p>
            <a:pPr marL="1828800" lvl="3" indent="-514350">
              <a:buFont typeface="+mj-lt"/>
              <a:buAutoNum type="alphaLcParenR"/>
            </a:pPr>
            <a:endParaRPr lang="pt-BR" dirty="0"/>
          </a:p>
          <a:p>
            <a:endParaRPr lang="pt-BR" dirty="0"/>
          </a:p>
        </p:txBody>
      </p:sp>
      <p:sp>
        <p:nvSpPr>
          <p:cNvPr id="4" name="Espaço Reservado para Número de Slide 3">
            <a:extLst>
              <a:ext uri="{FF2B5EF4-FFF2-40B4-BE49-F238E27FC236}">
                <a16:creationId xmlns:a16="http://schemas.microsoft.com/office/drawing/2014/main" id="{4A673642-6A6E-56EF-5268-D4490D9EEEB6}"/>
              </a:ext>
            </a:extLst>
          </p:cNvPr>
          <p:cNvSpPr>
            <a:spLocks noGrp="1"/>
          </p:cNvSpPr>
          <p:nvPr>
            <p:ph type="sldNum" sz="quarter" idx="12"/>
          </p:nvPr>
        </p:nvSpPr>
        <p:spPr/>
        <p:txBody>
          <a:bodyPr/>
          <a:lstStyle/>
          <a:p>
            <a:fld id="{09547FFD-A9DB-45CC-9B87-0767630864AA}" type="slidenum">
              <a:rPr lang="pt-BR" smtClean="0"/>
              <a:pPr/>
              <a:t>2</a:t>
            </a:fld>
            <a:r>
              <a:rPr lang="pt-BR"/>
              <a:t>/19</a:t>
            </a:r>
            <a:endParaRPr lang="pt-BR" dirty="0"/>
          </a:p>
        </p:txBody>
      </p:sp>
    </p:spTree>
    <p:extLst>
      <p:ext uri="{BB962C8B-B14F-4D97-AF65-F5344CB8AC3E}">
        <p14:creationId xmlns:p14="http://schemas.microsoft.com/office/powerpoint/2010/main" val="37399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D1F10-4527-6C9B-3D75-A2C9724AC4CE}"/>
              </a:ext>
            </a:extLst>
          </p:cNvPr>
          <p:cNvSpPr>
            <a:spLocks noGrp="1"/>
          </p:cNvSpPr>
          <p:nvPr>
            <p:ph type="title"/>
          </p:nvPr>
        </p:nvSpPr>
        <p:spPr/>
        <p:txBody>
          <a:bodyPr>
            <a:noAutofit/>
          </a:bodyPr>
          <a:lstStyle/>
          <a:p>
            <a:r>
              <a:rPr lang="pt-BR" sz="2800" dirty="0"/>
              <a:t>Exemplos gerados</a:t>
            </a:r>
            <a:br>
              <a:rPr lang="pt-BR" sz="2800" dirty="0"/>
            </a:br>
            <a:r>
              <a:rPr lang="pt-BR" sz="2800" dirty="0" err="1"/>
              <a:t>Learned</a:t>
            </a:r>
            <a:r>
              <a:rPr lang="pt-BR" sz="2800" dirty="0"/>
              <a:t> </a:t>
            </a:r>
            <a:r>
              <a:rPr lang="pt-BR" sz="2800" dirty="0" err="1"/>
              <a:t>Sparse</a:t>
            </a:r>
            <a:r>
              <a:rPr lang="pt-BR" sz="2800" dirty="0"/>
              <a:t> </a:t>
            </a:r>
            <a:r>
              <a:rPr lang="pt-BR" sz="2800" dirty="0" err="1"/>
              <a:t>Retrieval</a:t>
            </a:r>
            <a:r>
              <a:rPr lang="pt-BR" sz="2800" dirty="0"/>
              <a:t> - </a:t>
            </a:r>
            <a:r>
              <a:rPr lang="pt-BR" sz="2800" dirty="0" err="1"/>
              <a:t>Sparse</a:t>
            </a:r>
            <a:r>
              <a:rPr lang="pt-BR" sz="2800" dirty="0"/>
              <a:t> </a:t>
            </a:r>
            <a:r>
              <a:rPr lang="pt-BR" sz="2800" dirty="0" err="1"/>
              <a:t>representation</a:t>
            </a:r>
            <a:r>
              <a:rPr lang="pt-BR" sz="2800" dirty="0"/>
              <a:t> </a:t>
            </a:r>
            <a:r>
              <a:rPr lang="pt-BR" sz="2800" dirty="0" err="1"/>
              <a:t>learning</a:t>
            </a:r>
            <a:endParaRPr lang="pt-BR" sz="2800" dirty="0"/>
          </a:p>
        </p:txBody>
      </p:sp>
      <p:sp>
        <p:nvSpPr>
          <p:cNvPr id="3" name="Espaço Reservado para Conteúdo 2">
            <a:extLst>
              <a:ext uri="{FF2B5EF4-FFF2-40B4-BE49-F238E27FC236}">
                <a16:creationId xmlns:a16="http://schemas.microsoft.com/office/drawing/2014/main" id="{8199F492-105D-9E99-5BE3-1E96678F8A64}"/>
              </a:ext>
            </a:extLst>
          </p:cNvPr>
          <p:cNvSpPr>
            <a:spLocks noGrp="1"/>
          </p:cNvSpPr>
          <p:nvPr>
            <p:ph idx="1"/>
          </p:nvPr>
        </p:nvSpPr>
        <p:spPr/>
        <p:txBody>
          <a:bodyPr/>
          <a:lstStyle/>
          <a:p>
            <a:r>
              <a:rPr lang="pt-BR" dirty="0"/>
              <a:t>Exemplo de </a:t>
            </a:r>
            <a:r>
              <a:rPr lang="pt-BR" dirty="0" err="1"/>
              <a:t>Chunk</a:t>
            </a:r>
            <a:endParaRPr lang="pt-BR" dirty="0"/>
          </a:p>
          <a:p>
            <a:pPr marL="400050" lvl="1" indent="0">
              <a:buNone/>
            </a:pPr>
            <a:r>
              <a:rPr lang="en-US" dirty="0"/>
              <a:t>[REF5] In addition, we observe the advantage of the FLOPS regularization over ℓ 1 in order to decrease the computing cost […]</a:t>
            </a:r>
          </a:p>
          <a:p>
            <a:endParaRPr lang="pt-BR" dirty="0"/>
          </a:p>
        </p:txBody>
      </p:sp>
      <p:sp>
        <p:nvSpPr>
          <p:cNvPr id="4" name="Espaço Reservado para Número de Slide 3">
            <a:extLst>
              <a:ext uri="{FF2B5EF4-FFF2-40B4-BE49-F238E27FC236}">
                <a16:creationId xmlns:a16="http://schemas.microsoft.com/office/drawing/2014/main" id="{701F57F4-91C7-DE2B-09D6-8713C4FEA1E2}"/>
              </a:ext>
            </a:extLst>
          </p:cNvPr>
          <p:cNvSpPr>
            <a:spLocks noGrp="1"/>
          </p:cNvSpPr>
          <p:nvPr>
            <p:ph type="sldNum" sz="quarter" idx="12"/>
          </p:nvPr>
        </p:nvSpPr>
        <p:spPr/>
        <p:txBody>
          <a:bodyPr/>
          <a:lstStyle/>
          <a:p>
            <a:fld id="{09547FFD-A9DB-45CC-9B87-0767630864AA}" type="slidenum">
              <a:rPr lang="pt-BR" smtClean="0"/>
              <a:pPr/>
              <a:t>20</a:t>
            </a:fld>
            <a:r>
              <a:rPr lang="pt-BR"/>
              <a:t>/19</a:t>
            </a:r>
            <a:endParaRPr lang="pt-BR" dirty="0"/>
          </a:p>
        </p:txBody>
      </p:sp>
    </p:spTree>
    <p:extLst>
      <p:ext uri="{BB962C8B-B14F-4D97-AF65-F5344CB8AC3E}">
        <p14:creationId xmlns:p14="http://schemas.microsoft.com/office/powerpoint/2010/main" val="151424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0431A-DDF6-C66C-F142-2B0034E527DB}"/>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EB63DEE-433F-E9FF-2460-A8B678F2FC62}"/>
              </a:ext>
            </a:extLst>
          </p:cNvPr>
          <p:cNvSpPr>
            <a:spLocks noGrp="1"/>
          </p:cNvSpPr>
          <p:nvPr>
            <p:ph idx="1"/>
          </p:nvPr>
        </p:nvSpPr>
        <p:spPr/>
        <p:txBody>
          <a:bodyPr>
            <a:normAutofit fontScale="85000" lnSpcReduction="20000"/>
          </a:bodyPr>
          <a:lstStyle/>
          <a:p>
            <a:pPr marL="514350" indent="-514350">
              <a:buFont typeface="+mj-lt"/>
              <a:buAutoNum type="arabicPeriod"/>
            </a:pPr>
            <a:r>
              <a:rPr lang="pt-BR" dirty="0"/>
              <a:t>Dificuldade em medir a contribuição:</a:t>
            </a:r>
          </a:p>
          <a:p>
            <a:pPr marL="914400" lvl="1" indent="-514350"/>
            <a:r>
              <a:rPr lang="pt-BR" dirty="0" err="1"/>
              <a:t>In-contexto</a:t>
            </a:r>
            <a:r>
              <a:rPr lang="pt-BR" dirty="0"/>
              <a:t> Learning </a:t>
            </a:r>
            <a:r>
              <a:rPr lang="pt-BR" dirty="0" err="1"/>
              <a:t>vs</a:t>
            </a:r>
            <a:r>
              <a:rPr lang="pt-BR" dirty="0"/>
              <a:t> Dados vistos pelo LLM</a:t>
            </a:r>
          </a:p>
          <a:p>
            <a:pPr marL="914400" lvl="1" indent="-514350"/>
            <a:r>
              <a:rPr lang="pt-BR" dirty="0"/>
              <a:t>Na semiautomática apenas um </a:t>
            </a:r>
            <a:r>
              <a:rPr lang="pt-BR" i="1" dirty="0" err="1"/>
              <a:t>paper</a:t>
            </a:r>
            <a:r>
              <a:rPr lang="pt-BR" i="1" dirty="0"/>
              <a:t> </a:t>
            </a:r>
            <a:r>
              <a:rPr lang="pt-BR" dirty="0"/>
              <a:t>de 2022, todos os demais de 2021 </a:t>
            </a:r>
            <a:r>
              <a:rPr lang="pt-BR"/>
              <a:t>para trás.</a:t>
            </a:r>
            <a:endParaRPr lang="pt-BR" dirty="0"/>
          </a:p>
          <a:p>
            <a:pPr marL="514350" indent="-514350">
              <a:buFont typeface="+mj-lt"/>
              <a:buAutoNum type="arabicPeriod"/>
            </a:pPr>
            <a:r>
              <a:rPr lang="pt-BR" dirty="0"/>
              <a:t>Testar modelos open-</a:t>
            </a:r>
            <a:r>
              <a:rPr lang="pt-BR" dirty="0" err="1"/>
              <a:t>source</a:t>
            </a:r>
            <a:r>
              <a:rPr lang="pt-BR" dirty="0"/>
              <a:t>.</a:t>
            </a:r>
          </a:p>
          <a:p>
            <a:pPr marL="914400" lvl="1" indent="-514350">
              <a:buFont typeface="+mj-lt"/>
              <a:buAutoNum type="alphaLcParenR"/>
            </a:pPr>
            <a:r>
              <a:rPr lang="pt-BR" dirty="0" err="1"/>
              <a:t>OpenLLaMa</a:t>
            </a:r>
            <a:r>
              <a:rPr lang="pt-BR" dirty="0"/>
              <a:t> 7B</a:t>
            </a:r>
          </a:p>
          <a:p>
            <a:pPr marL="914400" lvl="1" indent="-514350">
              <a:buFont typeface="+mj-lt"/>
              <a:buAutoNum type="alphaLcParenR"/>
            </a:pPr>
            <a:r>
              <a:rPr lang="pt-BR" dirty="0"/>
              <a:t>MPT</a:t>
            </a:r>
          </a:p>
          <a:p>
            <a:pPr marL="914400" lvl="1" indent="-514350">
              <a:buFont typeface="+mj-lt"/>
              <a:buAutoNum type="alphaLcParenR"/>
            </a:pPr>
            <a:r>
              <a:rPr lang="pt-BR" dirty="0" err="1"/>
              <a:t>Vicuna</a:t>
            </a:r>
            <a:endParaRPr lang="pt-BR" dirty="0"/>
          </a:p>
          <a:p>
            <a:pPr marL="514350" indent="-514350">
              <a:buFont typeface="+mj-lt"/>
              <a:buAutoNum type="arabicPeriod"/>
            </a:pPr>
            <a:r>
              <a:rPr lang="pt-BR" dirty="0" err="1"/>
              <a:t>Few</a:t>
            </a:r>
            <a:r>
              <a:rPr lang="pt-BR" dirty="0"/>
              <a:t>-shots</a:t>
            </a:r>
          </a:p>
          <a:p>
            <a:pPr marL="914400" lvl="1" indent="-514350"/>
            <a:r>
              <a:rPr lang="pt-BR" dirty="0"/>
              <a:t>Melhorar a correspondência no texto fluido gerado dos </a:t>
            </a:r>
            <a:r>
              <a:rPr lang="pt-BR" i="1" dirty="0" err="1"/>
              <a:t>chunks</a:t>
            </a:r>
            <a:r>
              <a:rPr lang="pt-BR" i="1" dirty="0"/>
              <a:t> </a:t>
            </a:r>
            <a:r>
              <a:rPr lang="pt-BR" dirty="0"/>
              <a:t>(referências) usados.</a:t>
            </a:r>
          </a:p>
          <a:p>
            <a:pPr marL="514350" indent="-514350">
              <a:buFont typeface="+mj-lt"/>
              <a:buAutoNum type="arabicPeriod"/>
            </a:pPr>
            <a:r>
              <a:rPr lang="pt-BR" dirty="0"/>
              <a:t>Avaliação com revisores (humanos)</a:t>
            </a:r>
          </a:p>
          <a:p>
            <a:pPr marL="914400" lvl="1" indent="-514350">
              <a:buFont typeface="+mj-lt"/>
              <a:buAutoNum type="arabicPeriod"/>
            </a:pPr>
            <a:endParaRPr lang="pt-BR" dirty="0"/>
          </a:p>
          <a:p>
            <a:pPr marL="514350" indent="-514350">
              <a:buFont typeface="+mj-lt"/>
              <a:buAutoNum type="arabicPeriod"/>
            </a:pPr>
            <a:endParaRPr lang="pt-BR" dirty="0"/>
          </a:p>
        </p:txBody>
      </p:sp>
      <p:sp>
        <p:nvSpPr>
          <p:cNvPr id="4" name="Espaço Reservado para Número de Slide 3">
            <a:extLst>
              <a:ext uri="{FF2B5EF4-FFF2-40B4-BE49-F238E27FC236}">
                <a16:creationId xmlns:a16="http://schemas.microsoft.com/office/drawing/2014/main" id="{001FD583-275C-C0D7-01DF-616642B694D1}"/>
              </a:ext>
            </a:extLst>
          </p:cNvPr>
          <p:cNvSpPr>
            <a:spLocks noGrp="1"/>
          </p:cNvSpPr>
          <p:nvPr>
            <p:ph type="sldNum" sz="quarter" idx="12"/>
          </p:nvPr>
        </p:nvSpPr>
        <p:spPr/>
        <p:txBody>
          <a:bodyPr/>
          <a:lstStyle/>
          <a:p>
            <a:fld id="{09547FFD-A9DB-45CC-9B87-0767630864AA}" type="slidenum">
              <a:rPr lang="pt-BR" smtClean="0"/>
              <a:pPr/>
              <a:t>21</a:t>
            </a:fld>
            <a:r>
              <a:rPr lang="pt-BR"/>
              <a:t>/19</a:t>
            </a:r>
            <a:endParaRPr lang="pt-BR" dirty="0"/>
          </a:p>
        </p:txBody>
      </p:sp>
    </p:spTree>
    <p:extLst>
      <p:ext uri="{BB962C8B-B14F-4D97-AF65-F5344CB8AC3E}">
        <p14:creationId xmlns:p14="http://schemas.microsoft.com/office/powerpoint/2010/main" val="309306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B1485-6E81-7001-22F0-0AA345042749}"/>
              </a:ext>
            </a:extLst>
          </p:cNvPr>
          <p:cNvSpPr>
            <a:spLocks noGrp="1"/>
          </p:cNvSpPr>
          <p:nvPr>
            <p:ph type="ctrTitle"/>
          </p:nvPr>
        </p:nvSpPr>
        <p:spPr/>
        <p:txBody>
          <a:bodyPr/>
          <a:lstStyle/>
          <a:p>
            <a:r>
              <a:rPr lang="pt-BR" dirty="0"/>
              <a:t>Abordagem 1</a:t>
            </a:r>
          </a:p>
        </p:txBody>
      </p:sp>
      <p:sp>
        <p:nvSpPr>
          <p:cNvPr id="3" name="Subtítulo 2">
            <a:extLst>
              <a:ext uri="{FF2B5EF4-FFF2-40B4-BE49-F238E27FC236}">
                <a16:creationId xmlns:a16="http://schemas.microsoft.com/office/drawing/2014/main" id="{9D792EBA-4D66-FF1A-6B9D-FA5955F5C105}"/>
              </a:ext>
            </a:extLst>
          </p:cNvPr>
          <p:cNvSpPr>
            <a:spLocks noGrp="1"/>
          </p:cNvSpPr>
          <p:nvPr>
            <p:ph type="subTitle" idx="1"/>
          </p:nvPr>
        </p:nvSpPr>
        <p:spPr/>
        <p:txBody>
          <a:bodyPr/>
          <a:lstStyle/>
          <a:p>
            <a:r>
              <a:rPr lang="pt-BR" dirty="0"/>
              <a:t>Geração automática</a:t>
            </a:r>
          </a:p>
        </p:txBody>
      </p:sp>
    </p:spTree>
    <p:extLst>
      <p:ext uri="{BB962C8B-B14F-4D97-AF65-F5344CB8AC3E}">
        <p14:creationId xmlns:p14="http://schemas.microsoft.com/office/powerpoint/2010/main" val="22827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F9BCB-0CE5-5B9C-BEE4-FEA7F81189A9}"/>
              </a:ext>
            </a:extLst>
          </p:cNvPr>
          <p:cNvSpPr>
            <a:spLocks noGrp="1"/>
          </p:cNvSpPr>
          <p:nvPr>
            <p:ph type="title"/>
          </p:nvPr>
        </p:nvSpPr>
        <p:spPr/>
        <p:txBody>
          <a:bodyPr/>
          <a:lstStyle/>
          <a:p>
            <a:r>
              <a:rPr lang="pt-BR" dirty="0" err="1"/>
              <a:t>Hiperparâmetros</a:t>
            </a:r>
            <a:endParaRPr lang="pt-BR" dirty="0"/>
          </a:p>
        </p:txBody>
      </p:sp>
      <p:sp>
        <p:nvSpPr>
          <p:cNvPr id="3" name="Espaço Reservado para Conteúdo 2">
            <a:extLst>
              <a:ext uri="{FF2B5EF4-FFF2-40B4-BE49-F238E27FC236}">
                <a16:creationId xmlns:a16="http://schemas.microsoft.com/office/drawing/2014/main" id="{424896F4-4610-4234-857C-EDCA71A4A614}"/>
              </a:ext>
            </a:extLst>
          </p:cNvPr>
          <p:cNvSpPr>
            <a:spLocks noGrp="1"/>
          </p:cNvSpPr>
          <p:nvPr>
            <p:ph idx="1"/>
          </p:nvPr>
        </p:nvSpPr>
        <p:spPr/>
        <p:txBody>
          <a:bodyPr>
            <a:normAutofit lnSpcReduction="10000"/>
          </a:bodyPr>
          <a:lstStyle/>
          <a:p>
            <a:pPr>
              <a:buFont typeface="+mj-lt"/>
              <a:buAutoNum type="arabicPeriod"/>
            </a:pPr>
            <a:r>
              <a:rPr lang="en-US" sz="1600" b="1" u="sng" dirty="0" err="1"/>
              <a:t>Busca</a:t>
            </a:r>
            <a:r>
              <a:rPr lang="en-US" sz="1600" b="1" u="sng" dirty="0"/>
              <a:t> no semantic scholar</a:t>
            </a:r>
          </a:p>
          <a:p>
            <a:pPr marL="0" indent="0">
              <a:buNone/>
            </a:pPr>
            <a:r>
              <a:rPr lang="en-US" sz="1600" dirty="0">
                <a:latin typeface="Courier New" panose="02070309020205020404" pitchFamily="49" charset="0"/>
                <a:cs typeface="Courier New" panose="02070309020205020404" pitchFamily="49" charset="0"/>
              </a:rPr>
              <a:t>SURVEY_FILTERS =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fields_of_study</a:t>
            </a:r>
            <a:r>
              <a:rPr lang="en-US" sz="1600" dirty="0">
                <a:latin typeface="Courier New" panose="02070309020205020404" pitchFamily="49" charset="0"/>
                <a:cs typeface="Courier New" panose="02070309020205020404" pitchFamily="49" charset="0"/>
              </a:rPr>
              <a:t>": 'Computer Science',</a:t>
            </a:r>
          </a:p>
          <a:p>
            <a:pPr marL="0" indent="0">
              <a:buNone/>
            </a:pPr>
            <a:r>
              <a:rPr lang="en-US" sz="1600" dirty="0">
                <a:latin typeface="Courier New" panose="02070309020205020404" pitchFamily="49" charset="0"/>
                <a:cs typeface="Courier New" panose="02070309020205020404" pitchFamily="49" charset="0"/>
              </a:rPr>
              <a:t>  "year": '2020-2023',</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only_open_access</a:t>
            </a:r>
            <a:r>
              <a:rPr lang="en-US" sz="1600" dirty="0">
                <a:latin typeface="Courier New" panose="02070309020205020404" pitchFamily="49" charset="0"/>
                <a:cs typeface="Courier New" panose="02070309020205020404" pitchFamily="49" charset="0"/>
              </a:rPr>
              <a:t>": True,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max_number_of_papers</a:t>
            </a:r>
            <a:r>
              <a:rPr lang="en-US" sz="1600" dirty="0">
                <a:latin typeface="Courier New" panose="02070309020205020404" pitchFamily="49" charset="0"/>
                <a:cs typeface="Courier New" panose="02070309020205020404" pitchFamily="49" charset="0"/>
              </a:rPr>
              <a:t>": 9999, </a:t>
            </a:r>
          </a:p>
          <a:p>
            <a:pPr marL="0" indent="0">
              <a:buNone/>
            </a:pPr>
            <a:r>
              <a:rPr lang="en-US" sz="1600" dirty="0">
                <a:latin typeface="Courier New" panose="02070309020205020404" pitchFamily="49" charset="0"/>
                <a:cs typeface="Courier New" panose="02070309020205020404" pitchFamily="49" charset="0"/>
              </a:rPr>
              <a:t>}</a:t>
            </a:r>
          </a:p>
          <a:p>
            <a:endParaRPr lang="en-US" sz="1600" dirty="0"/>
          </a:p>
          <a:p>
            <a:pPr>
              <a:buFont typeface="+mj-lt"/>
              <a:buAutoNum type="arabicPeriod" startAt="2"/>
            </a:pPr>
            <a:r>
              <a:rPr lang="en-US" sz="1600" b="1" u="sng" dirty="0" err="1"/>
              <a:t>Estrutura</a:t>
            </a:r>
            <a:r>
              <a:rPr lang="en-US" sz="1600" b="1" u="sng" dirty="0"/>
              <a:t> da </a:t>
            </a:r>
            <a:r>
              <a:rPr lang="en-US" sz="1600" b="1" i="1" u="sng" dirty="0"/>
              <a:t>survey</a:t>
            </a:r>
          </a:p>
          <a:p>
            <a:pPr marL="0" indent="0">
              <a:buNone/>
            </a:pPr>
            <a:endParaRPr lang="en-US" sz="1600" dirty="0"/>
          </a:p>
          <a:p>
            <a:pPr marL="0" indent="0">
              <a:buNone/>
            </a:pPr>
            <a:r>
              <a:rPr lang="en-US" sz="1600" dirty="0">
                <a:latin typeface="Courier New" panose="02070309020205020404" pitchFamily="49" charset="0"/>
                <a:cs typeface="Courier New" panose="02070309020205020404" pitchFamily="49" charset="0"/>
              </a:rPr>
              <a:t>SURVEY_STRUCTURE =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n_sections</a:t>
            </a:r>
            <a:r>
              <a:rPr lang="en-US" sz="1600" dirty="0">
                <a:latin typeface="Courier New" panose="02070309020205020404" pitchFamily="49" charset="0"/>
                <a:cs typeface="Courier New" panose="02070309020205020404" pitchFamily="49" charset="0"/>
              </a:rPr>
              <a:t>": [5, 2], # 5 sections with 3 subsections</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n_papers_to_suggest_title_section</a:t>
            </a:r>
            <a:r>
              <a:rPr lang="en-US" sz="1600" dirty="0">
                <a:latin typeface="Courier New" panose="02070309020205020404" pitchFamily="49" charset="0"/>
                <a:cs typeface="Courier New" panose="02070309020205020404" pitchFamily="49" charset="0"/>
              </a:rPr>
              <a:t>": 10,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max_papers_per_section_as_ref</a:t>
            </a:r>
            <a:r>
              <a:rPr lang="en-US" sz="1600" dirty="0">
                <a:latin typeface="Courier New" panose="02070309020205020404" pitchFamily="49" charset="0"/>
                <a:cs typeface="Courier New" panose="02070309020205020404" pitchFamily="49" charset="0"/>
              </a:rPr>
              <a:t>": 20,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n_papers_to_cluster_in_subsections</a:t>
            </a:r>
            <a:r>
              <a:rPr lang="en-US" sz="1600" dirty="0">
                <a:latin typeface="Courier New" panose="02070309020205020404" pitchFamily="49" charset="0"/>
                <a:cs typeface="Courier New" panose="02070309020205020404" pitchFamily="49" charset="0"/>
              </a:rPr>
              <a:t>": 50, </a:t>
            </a:r>
          </a:p>
          <a:p>
            <a:pPr marL="0" indent="0">
              <a:buNone/>
            </a:pPr>
            <a:r>
              <a:rPr lang="en-US" sz="1600" dirty="0">
                <a:latin typeface="Courier New" panose="02070309020205020404" pitchFamily="49" charset="0"/>
                <a:cs typeface="Courier New" panose="02070309020205020404" pitchFamily="49" charset="0"/>
              </a:rPr>
              <a:t>}</a:t>
            </a:r>
            <a:endParaRPr lang="pt-BR" sz="1600" dirty="0">
              <a:latin typeface="Courier New" panose="02070309020205020404" pitchFamily="49" charset="0"/>
              <a:cs typeface="Courier New" panose="02070309020205020404" pitchFamily="49" charset="0"/>
            </a:endParaRPr>
          </a:p>
        </p:txBody>
      </p:sp>
      <p:sp>
        <p:nvSpPr>
          <p:cNvPr id="4" name="Espaço Reservado para Número de Slide 3">
            <a:extLst>
              <a:ext uri="{FF2B5EF4-FFF2-40B4-BE49-F238E27FC236}">
                <a16:creationId xmlns:a16="http://schemas.microsoft.com/office/drawing/2014/main" id="{E843098F-730A-FFDA-8E77-AA49E7A61504}"/>
              </a:ext>
            </a:extLst>
          </p:cNvPr>
          <p:cNvSpPr>
            <a:spLocks noGrp="1"/>
          </p:cNvSpPr>
          <p:nvPr>
            <p:ph type="sldNum" sz="quarter" idx="12"/>
          </p:nvPr>
        </p:nvSpPr>
        <p:spPr/>
        <p:txBody>
          <a:bodyPr/>
          <a:lstStyle/>
          <a:p>
            <a:fld id="{09547FFD-A9DB-45CC-9B87-0767630864AA}" type="slidenum">
              <a:rPr lang="pt-BR" smtClean="0"/>
              <a:pPr/>
              <a:t>4</a:t>
            </a:fld>
            <a:r>
              <a:rPr lang="pt-BR"/>
              <a:t>/19</a:t>
            </a:r>
            <a:endParaRPr lang="pt-BR" dirty="0"/>
          </a:p>
        </p:txBody>
      </p:sp>
    </p:spTree>
    <p:extLst>
      <p:ext uri="{BB962C8B-B14F-4D97-AF65-F5344CB8AC3E}">
        <p14:creationId xmlns:p14="http://schemas.microsoft.com/office/powerpoint/2010/main" val="333905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2" name="CaixaDeTexto 1">
            <a:extLst>
              <a:ext uri="{FF2B5EF4-FFF2-40B4-BE49-F238E27FC236}">
                <a16:creationId xmlns:a16="http://schemas.microsoft.com/office/drawing/2014/main" id="{1C3FCF87-CD65-9356-1DAF-32509325E83F}"/>
              </a:ext>
            </a:extLst>
          </p:cNvPr>
          <p:cNvSpPr txBox="1"/>
          <p:nvPr/>
        </p:nvSpPr>
        <p:spPr>
          <a:xfrm>
            <a:off x="3206" y="2852936"/>
            <a:ext cx="7634206" cy="2031325"/>
          </a:xfrm>
          <a:prstGeom prst="rect">
            <a:avLst/>
          </a:prstGeom>
          <a:noFill/>
        </p:spPr>
        <p:txBody>
          <a:bodyPr wrap="none" rtlCol="0">
            <a:spAutoFit/>
          </a:bodyPr>
          <a:lstStyle/>
          <a:p>
            <a:pPr algn="ctr"/>
            <a:r>
              <a:rPr lang="pt-BR" b="1" u="sng" dirty="0"/>
              <a:t>1. Busca Inicial</a:t>
            </a:r>
          </a:p>
          <a:p>
            <a:pPr marL="342900" indent="-342900">
              <a:buFont typeface="Arial" panose="020B0604020202020204" pitchFamily="34" charset="0"/>
              <a:buChar char="•"/>
            </a:pPr>
            <a:r>
              <a:rPr lang="pt-BR" dirty="0"/>
              <a:t>Query:</a:t>
            </a:r>
          </a:p>
          <a:p>
            <a:pPr marL="800100" lvl="1" indent="-342900">
              <a:buFont typeface="Arial" panose="020B0604020202020204" pitchFamily="34" charset="0"/>
              <a:buChar char="•"/>
            </a:pPr>
            <a:r>
              <a:rPr lang="fr-FR" dirty="0"/>
              <a:t>survey_topic = 'large </a:t>
            </a:r>
            <a:r>
              <a:rPr lang="fr-FR" dirty="0" err="1"/>
              <a:t>language</a:t>
            </a:r>
            <a:r>
              <a:rPr lang="fr-FR" dirty="0"/>
              <a:t> </a:t>
            </a:r>
            <a:r>
              <a:rPr lang="fr-FR" dirty="0" err="1"/>
              <a:t>models</a:t>
            </a:r>
            <a:r>
              <a:rPr lang="fr-FR" dirty="0"/>
              <a:t> for </a:t>
            </a:r>
            <a:r>
              <a:rPr lang="fr-FR" dirty="0" err="1"/>
              <a:t>textual</a:t>
            </a:r>
            <a:r>
              <a:rPr lang="fr-FR" dirty="0"/>
              <a:t> information </a:t>
            </a:r>
            <a:r>
              <a:rPr lang="fr-FR" dirty="0" err="1"/>
              <a:t>retrieval</a:t>
            </a:r>
            <a:r>
              <a:rPr lang="fr-FR" dirty="0"/>
              <a:t>'</a:t>
            </a:r>
          </a:p>
          <a:p>
            <a:pPr marL="342900" indent="-342900">
              <a:buFont typeface="Arial" panose="020B0604020202020204" pitchFamily="34" charset="0"/>
              <a:buChar char="•"/>
            </a:pPr>
            <a:r>
              <a:rPr lang="pt-BR" dirty="0" err="1"/>
              <a:t>Semantic</a:t>
            </a:r>
            <a:r>
              <a:rPr lang="pt-BR" dirty="0"/>
              <a:t> Scholar API</a:t>
            </a:r>
          </a:p>
          <a:p>
            <a:pPr marL="800100" lvl="1" indent="-342900">
              <a:buFont typeface="Arial" panose="020B0604020202020204" pitchFamily="34" charset="0"/>
              <a:buChar char="•"/>
            </a:pPr>
            <a:r>
              <a:rPr lang="pt-BR" dirty="0"/>
              <a:t>Field: Computer Science</a:t>
            </a:r>
          </a:p>
          <a:p>
            <a:pPr marL="800100" lvl="1" indent="-342900">
              <a:buFont typeface="Arial" panose="020B0604020202020204" pitchFamily="34" charset="0"/>
              <a:buChar char="•"/>
            </a:pPr>
            <a:r>
              <a:rPr lang="pt-BR" dirty="0"/>
              <a:t>Year: 2020-2023</a:t>
            </a:r>
          </a:p>
          <a:p>
            <a:pPr marL="800100" lvl="1" indent="-342900">
              <a:buFont typeface="Arial" panose="020B0604020202020204" pitchFamily="34" charset="0"/>
              <a:buChar char="•"/>
            </a:pPr>
            <a:r>
              <a:rPr lang="pt-BR" dirty="0" err="1"/>
              <a:t>openAccessPdf</a:t>
            </a:r>
            <a:r>
              <a:rPr lang="pt-BR" dirty="0"/>
              <a:t>: </a:t>
            </a:r>
            <a:r>
              <a:rPr lang="pt-BR" dirty="0" err="1"/>
              <a:t>True</a:t>
            </a:r>
            <a:endParaRPr lang="pt-BR" dirty="0"/>
          </a:p>
        </p:txBody>
      </p:sp>
    </p:spTree>
    <p:extLst>
      <p:ext uri="{BB962C8B-B14F-4D97-AF65-F5344CB8AC3E}">
        <p14:creationId xmlns:p14="http://schemas.microsoft.com/office/powerpoint/2010/main" val="14796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p:cTn id="20" dur="indefinite"/>
                                        <p:tgtEl>
                                          <p:spTgt spid="2">
                                            <p:txEl>
                                              <p:pRg st="1" end="1"/>
                                            </p:txEl>
                                          </p:spTgt>
                                        </p:tgtEl>
                                        <p:attrNameLst>
                                          <p:attrName>style.opacity</p:attrName>
                                        </p:attrNameLst>
                                      </p:cBhvr>
                                      <p:to>
                                        <p:strVal val="0.5"/>
                                      </p:to>
                                    </p:set>
                                    <p:animEffect filter="image" prLst="opacity: 0.5">
                                      <p:cBhvr rctx="IE">
                                        <p:cTn id="21" dur="indefinite"/>
                                        <p:tgtEl>
                                          <p:spTgt spid="2">
                                            <p:txEl>
                                              <p:pRg st="1" end="1"/>
                                            </p:txEl>
                                          </p:spTgt>
                                        </p:tgtEl>
                                      </p:cBhvr>
                                    </p:animEffect>
                                  </p:childTnLst>
                                </p:cTn>
                              </p:par>
                              <p:par>
                                <p:cTn id="22" presetID="9" presetClass="emph" presetSubtype="0" nodeType="withEffect">
                                  <p:stCondLst>
                                    <p:cond delay="0"/>
                                  </p:stCondLst>
                                  <p:childTnLst>
                                    <p:set>
                                      <p:cBhvr>
                                        <p:cTn id="23" dur="indefinite"/>
                                        <p:tgtEl>
                                          <p:spTgt spid="2">
                                            <p:txEl>
                                              <p:pRg st="2" end="2"/>
                                            </p:txEl>
                                          </p:spTgt>
                                        </p:tgtEl>
                                        <p:attrNameLst>
                                          <p:attrName>style.opacity</p:attrName>
                                        </p:attrNameLst>
                                      </p:cBhvr>
                                      <p:to>
                                        <p:strVal val="0.5"/>
                                      </p:to>
                                    </p:set>
                                    <p:animEffect filter="image" prLst="opacity: 0.5">
                                      <p:cBhvr rctx="IE">
                                        <p:cTn id="24" dur="indefinite"/>
                                        <p:tgtEl>
                                          <p:spTgt spid="2">
                                            <p:txEl>
                                              <p:pRg st="2" end="2"/>
                                            </p:txEl>
                                          </p:spTgt>
                                        </p:tgtEl>
                                      </p:cBhvr>
                                    </p:animEffect>
                                  </p:childTnLst>
                                </p:cTn>
                              </p:par>
                              <p:par>
                                <p:cTn id="25" presetID="9" presetClass="emph" presetSubtype="0" grpId="1" nodeType="withEffect">
                                  <p:stCondLst>
                                    <p:cond delay="0"/>
                                  </p:stCondLst>
                                  <p:childTnLst>
                                    <p:set>
                                      <p:cBhvr>
                                        <p:cTn id="26" dur="indefinite"/>
                                        <p:tgtEl>
                                          <p:spTgt spid="4"/>
                                        </p:tgtEl>
                                        <p:attrNameLst>
                                          <p:attrName>style.opacity</p:attrName>
                                        </p:attrNameLst>
                                      </p:cBhvr>
                                      <p:to>
                                        <p:strVal val="0.5"/>
                                      </p:to>
                                    </p:set>
                                    <p:animEffect filter="image" prLst="opacity: 0.5">
                                      <p:cBhvr rctx="IE">
                                        <p:cTn id="27" dur="indefinite"/>
                                        <p:tgtEl>
                                          <p:spTgt spid="4"/>
                                        </p:tgtEl>
                                      </p:cBhvr>
                                    </p:animEffect>
                                  </p:childTnLst>
                                </p:cTn>
                              </p:par>
                            </p:childTnLst>
                          </p:cTn>
                        </p:par>
                        <p:par>
                          <p:cTn id="28" fill="hold">
                            <p:stCondLst>
                              <p:cond delay="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500"/>
                                        <p:tgtEl>
                                          <p:spTgt spid="2">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500"/>
                                        <p:tgtEl>
                                          <p:spTgt spid="2">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500"/>
                                        <p:tgtEl>
                                          <p:spTgt spid="2">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p:cTn id="50" dur="indefinite"/>
                                        <p:tgtEl>
                                          <p:spTgt spid="11"/>
                                        </p:tgtEl>
                                        <p:attrNameLst>
                                          <p:attrName>style.opacity</p:attrName>
                                        </p:attrNameLst>
                                      </p:cBhvr>
                                      <p:to>
                                        <p:strVal val="0.5"/>
                                      </p:to>
                                    </p:set>
                                    <p:animEffect filter="image" prLst="opacity: 0.5">
                                      <p:cBhvr rctx="IE">
                                        <p:cTn id="51" dur="indefinite"/>
                                        <p:tgtEl>
                                          <p:spTgt spid="11"/>
                                        </p:tgtEl>
                                      </p:cBhvr>
                                    </p:animEffect>
                                  </p:childTnLst>
                                </p:cTn>
                              </p:par>
                              <p:par>
                                <p:cTn id="52" presetID="9" presetClass="emph" presetSubtype="0" nodeType="withEffect">
                                  <p:stCondLst>
                                    <p:cond delay="0"/>
                                  </p:stCondLst>
                                  <p:childTnLst>
                                    <p:set>
                                      <p:cBhvr>
                                        <p:cTn id="53" dur="indefinite"/>
                                        <p:tgtEl>
                                          <p:spTgt spid="12"/>
                                        </p:tgtEl>
                                        <p:attrNameLst>
                                          <p:attrName>style.opacity</p:attrName>
                                        </p:attrNameLst>
                                      </p:cBhvr>
                                      <p:to>
                                        <p:strVal val="0.5"/>
                                      </p:to>
                                    </p:set>
                                    <p:animEffect filter="image" prLst="opacity: 0.5">
                                      <p:cBhvr rctx="IE">
                                        <p:cTn id="54" dur="indefinite"/>
                                        <p:tgtEl>
                                          <p:spTgt spid="12"/>
                                        </p:tgtEl>
                                      </p:cBhvr>
                                    </p:animEffect>
                                  </p:childTnLst>
                                </p:cTn>
                              </p:par>
                              <p:par>
                                <p:cTn id="55" presetID="9" presetClass="emph" presetSubtype="0" grpId="0" nodeType="withEffect">
                                  <p:stCondLst>
                                    <p:cond delay="0"/>
                                  </p:stCondLst>
                                  <p:childTnLst>
                                    <p:set>
                                      <p:cBhvr>
                                        <p:cTn id="56" dur="indefinite"/>
                                        <p:tgtEl>
                                          <p:spTgt spid="2">
                                            <p:txEl>
                                              <p:pRg st="1" end="1"/>
                                            </p:txEl>
                                          </p:spTgt>
                                        </p:tgtEl>
                                        <p:attrNameLst>
                                          <p:attrName>style.opacity</p:attrName>
                                        </p:attrNameLst>
                                      </p:cBhvr>
                                      <p:to>
                                        <p:strVal val="0.5"/>
                                      </p:to>
                                    </p:set>
                                    <p:animEffect filter="image" prLst="opacity: 0.5">
                                      <p:cBhvr rctx="IE">
                                        <p:cTn id="57" dur="indefinite"/>
                                        <p:tgtEl>
                                          <p:spTgt spid="2">
                                            <p:txEl>
                                              <p:pRg st="1" end="1"/>
                                            </p:txEl>
                                          </p:spTgt>
                                        </p:tgtEl>
                                      </p:cBhvr>
                                    </p:animEffect>
                                  </p:childTnLst>
                                </p:cTn>
                              </p:par>
                              <p:par>
                                <p:cTn id="58" presetID="9" presetClass="emph" presetSubtype="0" grpId="0" nodeType="withEffect">
                                  <p:stCondLst>
                                    <p:cond delay="0"/>
                                  </p:stCondLst>
                                  <p:childTnLst>
                                    <p:set>
                                      <p:cBhvr>
                                        <p:cTn id="59" dur="indefinite"/>
                                        <p:tgtEl>
                                          <p:spTgt spid="2">
                                            <p:txEl>
                                              <p:pRg st="2" end="2"/>
                                            </p:txEl>
                                          </p:spTgt>
                                        </p:tgtEl>
                                        <p:attrNameLst>
                                          <p:attrName>style.opacity</p:attrName>
                                        </p:attrNameLst>
                                      </p:cBhvr>
                                      <p:to>
                                        <p:strVal val="0.5"/>
                                      </p:to>
                                    </p:set>
                                    <p:animEffect filter="image" prLst="opacity: 0.5">
                                      <p:cBhvr rctx="IE">
                                        <p:cTn id="60" dur="indefinite"/>
                                        <p:tgtEl>
                                          <p:spTgt spid="2">
                                            <p:txEl>
                                              <p:pRg st="2" end="2"/>
                                            </p:txEl>
                                          </p:spTgt>
                                        </p:tgtEl>
                                      </p:cBhvr>
                                    </p:animEffect>
                                  </p:childTnLst>
                                </p:cTn>
                              </p:par>
                              <p:par>
                                <p:cTn id="61" presetID="9" presetClass="emph" presetSubtype="0" grpId="0" nodeType="withEffect">
                                  <p:stCondLst>
                                    <p:cond delay="0"/>
                                  </p:stCondLst>
                                  <p:childTnLst>
                                    <p:set>
                                      <p:cBhvr>
                                        <p:cTn id="62" dur="indefinite"/>
                                        <p:tgtEl>
                                          <p:spTgt spid="2">
                                            <p:txEl>
                                              <p:pRg st="3" end="3"/>
                                            </p:txEl>
                                          </p:spTgt>
                                        </p:tgtEl>
                                        <p:attrNameLst>
                                          <p:attrName>style.opacity</p:attrName>
                                        </p:attrNameLst>
                                      </p:cBhvr>
                                      <p:to>
                                        <p:strVal val="0.5"/>
                                      </p:to>
                                    </p:set>
                                    <p:animEffect filter="image" prLst="opacity: 0.5">
                                      <p:cBhvr rctx="IE">
                                        <p:cTn id="63" dur="indefinite"/>
                                        <p:tgtEl>
                                          <p:spTgt spid="2">
                                            <p:txEl>
                                              <p:pRg st="3" end="3"/>
                                            </p:txEl>
                                          </p:spTgt>
                                        </p:tgtEl>
                                      </p:cBhvr>
                                    </p:animEffect>
                                  </p:childTnLst>
                                </p:cTn>
                              </p:par>
                              <p:par>
                                <p:cTn id="64" presetID="9" presetClass="emph" presetSubtype="0" grpId="0" nodeType="withEffect">
                                  <p:stCondLst>
                                    <p:cond delay="0"/>
                                  </p:stCondLst>
                                  <p:childTnLst>
                                    <p:set>
                                      <p:cBhvr>
                                        <p:cTn id="65" dur="indefinite"/>
                                        <p:tgtEl>
                                          <p:spTgt spid="2">
                                            <p:txEl>
                                              <p:pRg st="4" end="4"/>
                                            </p:txEl>
                                          </p:spTgt>
                                        </p:tgtEl>
                                        <p:attrNameLst>
                                          <p:attrName>style.opacity</p:attrName>
                                        </p:attrNameLst>
                                      </p:cBhvr>
                                      <p:to>
                                        <p:strVal val="0.5"/>
                                      </p:to>
                                    </p:set>
                                    <p:animEffect filter="image" prLst="opacity: 0.5">
                                      <p:cBhvr rctx="IE">
                                        <p:cTn id="66" dur="indefinite"/>
                                        <p:tgtEl>
                                          <p:spTgt spid="2">
                                            <p:txEl>
                                              <p:pRg st="4" end="4"/>
                                            </p:txEl>
                                          </p:spTgt>
                                        </p:tgtEl>
                                      </p:cBhvr>
                                    </p:animEffect>
                                  </p:childTnLst>
                                </p:cTn>
                              </p:par>
                              <p:par>
                                <p:cTn id="67" presetID="9" presetClass="emph" presetSubtype="0" grpId="0" nodeType="withEffect">
                                  <p:stCondLst>
                                    <p:cond delay="0"/>
                                  </p:stCondLst>
                                  <p:childTnLst>
                                    <p:set>
                                      <p:cBhvr>
                                        <p:cTn id="68" dur="indefinite"/>
                                        <p:tgtEl>
                                          <p:spTgt spid="2">
                                            <p:txEl>
                                              <p:pRg st="5" end="5"/>
                                            </p:txEl>
                                          </p:spTgt>
                                        </p:tgtEl>
                                        <p:attrNameLst>
                                          <p:attrName>style.opacity</p:attrName>
                                        </p:attrNameLst>
                                      </p:cBhvr>
                                      <p:to>
                                        <p:strVal val="0.5"/>
                                      </p:to>
                                    </p:set>
                                    <p:animEffect filter="image" prLst="opacity: 0.5">
                                      <p:cBhvr rctx="IE">
                                        <p:cTn id="69" dur="indefinite"/>
                                        <p:tgtEl>
                                          <p:spTgt spid="2">
                                            <p:txEl>
                                              <p:pRg st="5" end="5"/>
                                            </p:txEl>
                                          </p:spTgt>
                                        </p:tgtEl>
                                      </p:cBhvr>
                                    </p:animEffect>
                                  </p:childTnLst>
                                </p:cTn>
                              </p:par>
                              <p:par>
                                <p:cTn id="70" presetID="9" presetClass="emph" presetSubtype="0" grpId="0" nodeType="withEffect">
                                  <p:stCondLst>
                                    <p:cond delay="0"/>
                                  </p:stCondLst>
                                  <p:childTnLst>
                                    <p:set>
                                      <p:cBhvr>
                                        <p:cTn id="71" dur="indefinite"/>
                                        <p:tgtEl>
                                          <p:spTgt spid="2">
                                            <p:txEl>
                                              <p:pRg st="6" end="6"/>
                                            </p:txEl>
                                          </p:spTgt>
                                        </p:tgtEl>
                                        <p:attrNameLst>
                                          <p:attrName>style.opacity</p:attrName>
                                        </p:attrNameLst>
                                      </p:cBhvr>
                                      <p:to>
                                        <p:strVal val="0.5"/>
                                      </p:to>
                                    </p:set>
                                    <p:animEffect filter="image" prLst="opacity: 0.5">
                                      <p:cBhvr rctx="IE">
                                        <p:cTn id="72" dur="indefinite"/>
                                        <p:tgtEl>
                                          <p:spTgt spid="2">
                                            <p:txEl>
                                              <p:pRg st="6" end="6"/>
                                            </p:txEl>
                                          </p:spTgt>
                                        </p:tgtEl>
                                      </p:cBhvr>
                                    </p:animEffect>
                                  </p:childTnLst>
                                </p:cTn>
                              </p:par>
                            </p:childTnLst>
                          </p:cTn>
                        </p:par>
                        <p:par>
                          <p:cTn id="73" fill="hold">
                            <p:stCondLst>
                              <p:cond delay="0"/>
                            </p:stCondLst>
                            <p:childTnLst>
                              <p:par>
                                <p:cTn id="74" presetID="10" presetClass="entr" presetSubtype="0" fill="hold" nodeType="after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500"/>
                                        <p:tgtEl>
                                          <p:spTgt spid="2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9" grpId="0" animBg="1"/>
      <p:bldP spid="20" grpId="0" animBg="1"/>
      <p:bldP spid="21" grpId="0" animBg="1"/>
      <p:bldP spid="22" grpId="0" animBg="1"/>
      <p:bldP spid="23" grpId="0"/>
      <p:bldP spid="2"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sp>
        <p:nvSpPr>
          <p:cNvPr id="5" name="CaixaDeTexto 4">
            <a:extLst>
              <a:ext uri="{FF2B5EF4-FFF2-40B4-BE49-F238E27FC236}">
                <a16:creationId xmlns:a16="http://schemas.microsoft.com/office/drawing/2014/main" id="{F511208B-B708-AAF1-5771-07A281416C27}"/>
              </a:ext>
            </a:extLst>
          </p:cNvPr>
          <p:cNvSpPr txBox="1"/>
          <p:nvPr/>
        </p:nvSpPr>
        <p:spPr>
          <a:xfrm>
            <a:off x="0" y="2852936"/>
            <a:ext cx="3677802" cy="1477328"/>
          </a:xfrm>
          <a:prstGeom prst="rect">
            <a:avLst/>
          </a:prstGeom>
          <a:noFill/>
        </p:spPr>
        <p:txBody>
          <a:bodyPr wrap="none" rtlCol="0">
            <a:spAutoFit/>
          </a:bodyPr>
          <a:lstStyle/>
          <a:p>
            <a:pPr algn="ctr"/>
            <a:r>
              <a:rPr lang="pt-BR" b="1" u="sng" dirty="0"/>
              <a:t>2. Agrupamento</a:t>
            </a:r>
          </a:p>
          <a:p>
            <a:pPr marL="342900" indent="-342900">
              <a:buFont typeface="Arial" panose="020B0604020202020204" pitchFamily="34" charset="0"/>
              <a:buChar char="•"/>
            </a:pPr>
            <a:endParaRPr lang="pt-BR" dirty="0"/>
          </a:p>
          <a:p>
            <a:pPr marL="342900" indent="-342900">
              <a:buFont typeface="Arial" panose="020B0604020202020204" pitchFamily="34" charset="0"/>
              <a:buChar char="•"/>
            </a:pPr>
            <a:r>
              <a:rPr lang="pt-BR" dirty="0"/>
              <a:t>SpecterV2:</a:t>
            </a:r>
          </a:p>
          <a:p>
            <a:pPr marL="800100" lvl="1" indent="-342900">
              <a:buFont typeface="Arial" panose="020B0604020202020204" pitchFamily="34" charset="0"/>
              <a:buChar char="•"/>
            </a:pPr>
            <a:r>
              <a:rPr lang="pt-BR" dirty="0"/>
              <a:t>Título [SEP] Abstract</a:t>
            </a:r>
          </a:p>
          <a:p>
            <a:pPr marL="800100" lvl="1" indent="-342900">
              <a:buFont typeface="Arial" panose="020B0604020202020204" pitchFamily="34" charset="0"/>
              <a:buChar char="•"/>
            </a:pPr>
            <a:r>
              <a:rPr lang="pt-BR" dirty="0" err="1"/>
              <a:t>Adapter</a:t>
            </a:r>
            <a:r>
              <a:rPr lang="pt-BR" dirty="0"/>
              <a:t>: specter2_proximity</a:t>
            </a:r>
          </a:p>
        </p:txBody>
      </p:sp>
    </p:spTree>
    <p:extLst>
      <p:ext uri="{BB962C8B-B14F-4D97-AF65-F5344CB8AC3E}">
        <p14:creationId xmlns:p14="http://schemas.microsoft.com/office/powerpoint/2010/main" val="427824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2"/>
                                        </p:tgtEl>
                                        <p:attrNameLst>
                                          <p:attrName>style.opacity</p:attrName>
                                        </p:attrNameLst>
                                      </p:cBhvr>
                                      <p:to>
                                        <p:strVal val="0.5"/>
                                      </p:to>
                                    </p:set>
                                    <p:animEffect filter="image" prLst="opacity: 0.5">
                                      <p:cBhvr rctx="IE">
                                        <p:cTn id="28" dur="indefinite"/>
                                        <p:tgtEl>
                                          <p:spTgt spid="22"/>
                                        </p:tgtEl>
                                      </p:cBhvr>
                                    </p:animEffect>
                                  </p:childTnLst>
                                </p:cTn>
                              </p:par>
                              <p:par>
                                <p:cTn id="29" presetID="9" presetClass="emph" presetSubtype="0" grpId="0" nodeType="withEffect">
                                  <p:stCondLst>
                                    <p:cond delay="0"/>
                                  </p:stCondLst>
                                  <p:childTnLst>
                                    <p:set>
                                      <p:cBhvr>
                                        <p:cTn id="30" dur="indefinite"/>
                                        <p:tgtEl>
                                          <p:spTgt spid="23"/>
                                        </p:tgtEl>
                                        <p:attrNameLst>
                                          <p:attrName>style.opacity</p:attrName>
                                        </p:attrNameLst>
                                      </p:cBhvr>
                                      <p:to>
                                        <p:strVal val="0.5"/>
                                      </p:to>
                                    </p:set>
                                    <p:animEffect filter="image" prLst="opacity: 0.5">
                                      <p:cBhvr rctx="IE">
                                        <p:cTn id="31" dur="indefinite"/>
                                        <p:tgtEl>
                                          <p:spTgt spid="23"/>
                                        </p:tgtEl>
                                      </p:cBhvr>
                                    </p:animEffect>
                                  </p:childTnLst>
                                </p:cTn>
                              </p:par>
                            </p:childTnLst>
                          </p:cTn>
                        </p:par>
                        <p:par>
                          <p:cTn id="32" fill="hold">
                            <p:stCondLst>
                              <p:cond delay="0"/>
                            </p:stCondLst>
                            <p:childTnLst>
                              <p:par>
                                <p:cTn id="33" presetID="10" presetClass="entr" presetSubtype="0" fill="hold" nodeType="after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6"/>
                                        </p:tgtEl>
                                        <p:attrNameLst>
                                          <p:attrName>style.visibility</p:attrName>
                                        </p:attrNameLst>
                                      </p:cBhvr>
                                      <p:to>
                                        <p:strVal val="visible"/>
                                      </p:to>
                                    </p:set>
                                    <p:animEffect transition="in" filter="fade">
                                      <p:cBhvr>
                                        <p:cTn id="41" dur="500"/>
                                        <p:tgtEl>
                                          <p:spTgt spid="86"/>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fade">
                                      <p:cBhvr>
                                        <p:cTn id="50" dur="500"/>
                                        <p:tgtEl>
                                          <p:spTgt spid="5">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mph" presetSubtype="0" nodeType="clickEffect">
                                  <p:stCondLst>
                                    <p:cond delay="0"/>
                                  </p:stCondLst>
                                  <p:childTnLst>
                                    <p:set>
                                      <p:cBhvr>
                                        <p:cTn id="54" dur="indefinite"/>
                                        <p:tgtEl>
                                          <p:spTgt spid="87"/>
                                        </p:tgtEl>
                                        <p:attrNameLst>
                                          <p:attrName>style.opacity</p:attrName>
                                        </p:attrNameLst>
                                      </p:cBhvr>
                                      <p:to>
                                        <p:strVal val="0.5"/>
                                      </p:to>
                                    </p:set>
                                    <p:animEffect filter="image" prLst="opacity: 0.5">
                                      <p:cBhvr rctx="IE">
                                        <p:cTn id="55" dur="indefinite"/>
                                        <p:tgtEl>
                                          <p:spTgt spid="87"/>
                                        </p:tgtEl>
                                      </p:cBhvr>
                                    </p:animEffect>
                                  </p:childTnLst>
                                </p:cTn>
                              </p:par>
                              <p:par>
                                <p:cTn id="56" presetID="9" presetClass="emph" presetSubtype="0" grpId="1" nodeType="withEffect">
                                  <p:stCondLst>
                                    <p:cond delay="0"/>
                                  </p:stCondLst>
                                  <p:childTnLst>
                                    <p:set>
                                      <p:cBhvr>
                                        <p:cTn id="57" dur="indefinite"/>
                                        <p:tgtEl>
                                          <p:spTgt spid="86"/>
                                        </p:tgtEl>
                                        <p:attrNameLst>
                                          <p:attrName>style.opacity</p:attrName>
                                        </p:attrNameLst>
                                      </p:cBhvr>
                                      <p:to>
                                        <p:strVal val="0.5"/>
                                      </p:to>
                                    </p:set>
                                    <p:animEffect filter="image" prLst="opacity: 0.5">
                                      <p:cBhvr rctx="IE">
                                        <p:cTn id="58" dur="indefinite"/>
                                        <p:tgtEl>
                                          <p:spTgt spid="86"/>
                                        </p:tgtEl>
                                      </p:cBhvr>
                                    </p:animEffect>
                                  </p:childTnLst>
                                </p:cTn>
                              </p:par>
                              <p:par>
                                <p:cTn id="59" presetID="9" presetClass="emph" presetSubtype="0" nodeType="withEffect">
                                  <p:stCondLst>
                                    <p:cond delay="0"/>
                                  </p:stCondLst>
                                  <p:childTnLst>
                                    <p:set>
                                      <p:cBhvr>
                                        <p:cTn id="60" dur="indefinite"/>
                                        <p:tgtEl>
                                          <p:spTgt spid="5">
                                            <p:txEl>
                                              <p:pRg st="2" end="2"/>
                                            </p:txEl>
                                          </p:spTgt>
                                        </p:tgtEl>
                                        <p:attrNameLst>
                                          <p:attrName>style.opacity</p:attrName>
                                        </p:attrNameLst>
                                      </p:cBhvr>
                                      <p:to>
                                        <p:strVal val="0.5"/>
                                      </p:to>
                                    </p:set>
                                    <p:animEffect filter="image" prLst="opacity: 0.5">
                                      <p:cBhvr rctx="IE">
                                        <p:cTn id="61" dur="indefinite"/>
                                        <p:tgtEl>
                                          <p:spTgt spid="5">
                                            <p:txEl>
                                              <p:pRg st="2" end="2"/>
                                            </p:txEl>
                                          </p:spTgt>
                                        </p:tgtEl>
                                      </p:cBhvr>
                                    </p:animEffect>
                                  </p:childTnLst>
                                </p:cTn>
                              </p:par>
                              <p:par>
                                <p:cTn id="62" presetID="9" presetClass="emph" presetSubtype="0" nodeType="withEffect">
                                  <p:stCondLst>
                                    <p:cond delay="0"/>
                                  </p:stCondLst>
                                  <p:childTnLst>
                                    <p:set>
                                      <p:cBhvr>
                                        <p:cTn id="63" dur="indefinite"/>
                                        <p:tgtEl>
                                          <p:spTgt spid="5">
                                            <p:txEl>
                                              <p:pRg st="3" end="3"/>
                                            </p:txEl>
                                          </p:spTgt>
                                        </p:tgtEl>
                                        <p:attrNameLst>
                                          <p:attrName>style.opacity</p:attrName>
                                        </p:attrNameLst>
                                      </p:cBhvr>
                                      <p:to>
                                        <p:strVal val="0.5"/>
                                      </p:to>
                                    </p:set>
                                    <p:animEffect filter="image" prLst="opacity: 0.5">
                                      <p:cBhvr rctx="IE">
                                        <p:cTn id="64" dur="indefinite"/>
                                        <p:tgtEl>
                                          <p:spTgt spid="5">
                                            <p:txEl>
                                              <p:pRg st="3" end="3"/>
                                            </p:txEl>
                                          </p:spTgt>
                                        </p:tgtEl>
                                      </p:cBhvr>
                                    </p:animEffect>
                                  </p:childTnLst>
                                </p:cTn>
                              </p:par>
                              <p:par>
                                <p:cTn id="65" presetID="9" presetClass="emph" presetSubtype="0" nodeType="withEffect">
                                  <p:stCondLst>
                                    <p:cond delay="0"/>
                                  </p:stCondLst>
                                  <p:childTnLst>
                                    <p:set>
                                      <p:cBhvr>
                                        <p:cTn id="66" dur="indefinite"/>
                                        <p:tgtEl>
                                          <p:spTgt spid="5">
                                            <p:txEl>
                                              <p:pRg st="4" end="4"/>
                                            </p:txEl>
                                          </p:spTgt>
                                        </p:tgtEl>
                                        <p:attrNameLst>
                                          <p:attrName>style.opacity</p:attrName>
                                        </p:attrNameLst>
                                      </p:cBhvr>
                                      <p:to>
                                        <p:strVal val="0.5"/>
                                      </p:to>
                                    </p:set>
                                    <p:animEffect filter="image" prLst="opacity: 0.5">
                                      <p:cBhvr rctx="IE">
                                        <p:cTn id="67" dur="indefinite"/>
                                        <p:tgtEl>
                                          <p:spTgt spid="5">
                                            <p:txEl>
                                              <p:pRg st="4" end="4"/>
                                            </p:txEl>
                                          </p:spTgt>
                                        </p:tgtEl>
                                      </p:cBhvr>
                                    </p:animEffect>
                                  </p:childTnLst>
                                </p:cTn>
                              </p:par>
                            </p:childTnLst>
                          </p:cTn>
                        </p:par>
                        <p:par>
                          <p:cTn id="68" fill="hold">
                            <p:stCondLst>
                              <p:cond delay="0"/>
                            </p:stCondLst>
                            <p:childTnLst>
                              <p:par>
                                <p:cTn id="69" presetID="10" presetClass="entr" presetSubtype="0" fill="hold" nodeType="after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fade">
                                      <p:cBhvr>
                                        <p:cTn id="71" dur="500"/>
                                        <p:tgtEl>
                                          <p:spTgt spid="99"/>
                                        </p:tgtEl>
                                      </p:cBhvr>
                                    </p:animEffect>
                                  </p:childTnLst>
                                </p:cTn>
                              </p:par>
                              <p:par>
                                <p:cTn id="72" presetID="10" presetClass="entr" presetSubtype="0" fill="hold" nodeType="with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fade">
                                      <p:cBhvr>
                                        <p:cTn id="7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8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3" name="Retângulo: Cantos Arredondados 102">
            <a:extLst>
              <a:ext uri="{FF2B5EF4-FFF2-40B4-BE49-F238E27FC236}">
                <a16:creationId xmlns:a16="http://schemas.microsoft.com/office/drawing/2014/main" id="{1EEBD9EA-B7D4-B158-2A49-D97E19536289}"/>
              </a:ext>
            </a:extLst>
          </p:cNvPr>
          <p:cNvSpPr/>
          <p:nvPr/>
        </p:nvSpPr>
        <p:spPr>
          <a:xfrm>
            <a:off x="1021765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cxnSp>
        <p:nvCxnSpPr>
          <p:cNvPr id="112" name="Conector: Angulado 111">
            <a:extLst>
              <a:ext uri="{FF2B5EF4-FFF2-40B4-BE49-F238E27FC236}">
                <a16:creationId xmlns:a16="http://schemas.microsoft.com/office/drawing/2014/main" id="{D04A30B0-973F-2030-4131-BB969403DD2E}"/>
              </a:ext>
            </a:extLst>
          </p:cNvPr>
          <p:cNvCxnSpPr>
            <a:cxnSpLocks/>
            <a:stCxn id="105" idx="3"/>
            <a:endCxn id="103" idx="0"/>
          </p:cNvCxnSpPr>
          <p:nvPr/>
        </p:nvCxnSpPr>
        <p:spPr>
          <a:xfrm>
            <a:off x="6537438" y="328687"/>
            <a:ext cx="4043917" cy="9998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tângulo: Cantos Arredondados 112">
            <a:extLst>
              <a:ext uri="{FF2B5EF4-FFF2-40B4-BE49-F238E27FC236}">
                <a16:creationId xmlns:a16="http://schemas.microsoft.com/office/drawing/2014/main" id="{208436D1-AEAC-9720-9BE1-00D61A760133}"/>
              </a:ext>
            </a:extLst>
          </p:cNvPr>
          <p:cNvSpPr/>
          <p:nvPr/>
        </p:nvSpPr>
        <p:spPr>
          <a:xfrm>
            <a:off x="682473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114" name="Conector: Angulado 113">
            <a:extLst>
              <a:ext uri="{FF2B5EF4-FFF2-40B4-BE49-F238E27FC236}">
                <a16:creationId xmlns:a16="http://schemas.microsoft.com/office/drawing/2014/main" id="{79A8EF81-ACD4-E433-6AE6-B138B36ADFF8}"/>
              </a:ext>
            </a:extLst>
          </p:cNvPr>
          <p:cNvCxnSpPr>
            <a:cxnSpLocks/>
            <a:stCxn id="95" idx="3"/>
            <a:endCxn id="113" idx="0"/>
          </p:cNvCxnSpPr>
          <p:nvPr/>
        </p:nvCxnSpPr>
        <p:spPr>
          <a:xfrm>
            <a:off x="6484539" y="1037830"/>
            <a:ext cx="703896" cy="29068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tângulo: Cantos Arredondados 116">
            <a:extLst>
              <a:ext uri="{FF2B5EF4-FFF2-40B4-BE49-F238E27FC236}">
                <a16:creationId xmlns:a16="http://schemas.microsoft.com/office/drawing/2014/main" id="{9991DF32-14C8-E68C-81D3-A1915A731942}"/>
              </a:ext>
            </a:extLst>
          </p:cNvPr>
          <p:cNvSpPr/>
          <p:nvPr/>
        </p:nvSpPr>
        <p:spPr>
          <a:xfrm>
            <a:off x="852119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124" name="CaixaDeTexto 123">
            <a:extLst>
              <a:ext uri="{FF2B5EF4-FFF2-40B4-BE49-F238E27FC236}">
                <a16:creationId xmlns:a16="http://schemas.microsoft.com/office/drawing/2014/main" id="{788B28CF-0F74-A17D-005E-43277162C905}"/>
              </a:ext>
            </a:extLst>
          </p:cNvPr>
          <p:cNvSpPr txBox="1"/>
          <p:nvPr/>
        </p:nvSpPr>
        <p:spPr>
          <a:xfrm>
            <a:off x="6704970" y="1940698"/>
            <a:ext cx="968535" cy="369332"/>
          </a:xfrm>
          <a:prstGeom prst="rect">
            <a:avLst/>
          </a:prstGeom>
          <a:noFill/>
        </p:spPr>
        <p:txBody>
          <a:bodyPr wrap="none" rtlCol="0">
            <a:spAutoFit/>
          </a:bodyPr>
          <a:lstStyle/>
          <a:p>
            <a:r>
              <a:rPr lang="pt-BR" dirty="0" err="1"/>
              <a:t>Tópico</a:t>
            </a:r>
            <a:r>
              <a:rPr lang="pt-BR" baseline="-25000" dirty="0" err="1"/>
              <a:t>Gn</a:t>
            </a:r>
            <a:endParaRPr lang="pt-BR" baseline="-25000" dirty="0"/>
          </a:p>
        </p:txBody>
      </p:sp>
      <p:sp>
        <p:nvSpPr>
          <p:cNvPr id="125" name="CaixaDeTexto 124">
            <a:extLst>
              <a:ext uri="{FF2B5EF4-FFF2-40B4-BE49-F238E27FC236}">
                <a16:creationId xmlns:a16="http://schemas.microsoft.com/office/drawing/2014/main" id="{756EC513-AED2-8010-E71E-08F793764893}"/>
              </a:ext>
            </a:extLst>
          </p:cNvPr>
          <p:cNvSpPr txBox="1"/>
          <p:nvPr/>
        </p:nvSpPr>
        <p:spPr>
          <a:xfrm>
            <a:off x="8401430" y="1929047"/>
            <a:ext cx="966931" cy="369332"/>
          </a:xfrm>
          <a:prstGeom prst="rect">
            <a:avLst/>
          </a:prstGeom>
          <a:noFill/>
        </p:spPr>
        <p:txBody>
          <a:bodyPr wrap="none" rtlCol="0">
            <a:spAutoFit/>
          </a:bodyPr>
          <a:lstStyle/>
          <a:p>
            <a:r>
              <a:rPr lang="pt-BR" dirty="0"/>
              <a:t>Tópico</a:t>
            </a:r>
            <a:r>
              <a:rPr lang="pt-BR" baseline="-25000" dirty="0"/>
              <a:t>G2</a:t>
            </a:r>
          </a:p>
        </p:txBody>
      </p:sp>
      <p:sp>
        <p:nvSpPr>
          <p:cNvPr id="126" name="CaixaDeTexto 125">
            <a:extLst>
              <a:ext uri="{FF2B5EF4-FFF2-40B4-BE49-F238E27FC236}">
                <a16:creationId xmlns:a16="http://schemas.microsoft.com/office/drawing/2014/main" id="{45404BFB-65A1-8169-B325-2EBC1F7F9ED5}"/>
              </a:ext>
            </a:extLst>
          </p:cNvPr>
          <p:cNvSpPr txBox="1"/>
          <p:nvPr/>
        </p:nvSpPr>
        <p:spPr>
          <a:xfrm>
            <a:off x="10097088" y="1940698"/>
            <a:ext cx="966931" cy="369332"/>
          </a:xfrm>
          <a:prstGeom prst="rect">
            <a:avLst/>
          </a:prstGeom>
          <a:noFill/>
        </p:spPr>
        <p:txBody>
          <a:bodyPr wrap="none" rtlCol="0">
            <a:spAutoFit/>
          </a:bodyPr>
          <a:lstStyle/>
          <a:p>
            <a:r>
              <a:rPr lang="pt-BR" dirty="0"/>
              <a:t>Tópico</a:t>
            </a:r>
            <a:r>
              <a:rPr lang="pt-BR" baseline="-25000" dirty="0"/>
              <a:t>G1</a:t>
            </a:r>
          </a:p>
        </p:txBody>
      </p:sp>
      <p:cxnSp>
        <p:nvCxnSpPr>
          <p:cNvPr id="1173" name="Conector: Angulado 1172">
            <a:extLst>
              <a:ext uri="{FF2B5EF4-FFF2-40B4-BE49-F238E27FC236}">
                <a16:creationId xmlns:a16="http://schemas.microsoft.com/office/drawing/2014/main" id="{8B394622-3643-B950-344E-CA6ED85440DD}"/>
              </a:ext>
            </a:extLst>
          </p:cNvPr>
          <p:cNvCxnSpPr>
            <a:cxnSpLocks/>
            <a:stCxn id="106" idx="3"/>
            <a:endCxn id="117" idx="0"/>
          </p:cNvCxnSpPr>
          <p:nvPr/>
        </p:nvCxnSpPr>
        <p:spPr>
          <a:xfrm>
            <a:off x="6537438" y="683259"/>
            <a:ext cx="2347457" cy="6452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9" name="Conector de Seta Reta 1188">
            <a:extLst>
              <a:ext uri="{FF2B5EF4-FFF2-40B4-BE49-F238E27FC236}">
                <a16:creationId xmlns:a16="http://schemas.microsoft.com/office/drawing/2014/main" id="{E5039618-86B3-D410-CCC3-9BACF9F00509}"/>
              </a:ext>
            </a:extLst>
          </p:cNvPr>
          <p:cNvCxnSpPr>
            <a:cxnSpLocks/>
          </p:cNvCxnSpPr>
          <p:nvPr/>
        </p:nvCxnSpPr>
        <p:spPr>
          <a:xfrm>
            <a:off x="718843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2" name="Conector de Seta Reta 1191">
            <a:extLst>
              <a:ext uri="{FF2B5EF4-FFF2-40B4-BE49-F238E27FC236}">
                <a16:creationId xmlns:a16="http://schemas.microsoft.com/office/drawing/2014/main" id="{B727164C-C449-EE9E-00A9-B4BEB779BF0B}"/>
              </a:ext>
            </a:extLst>
          </p:cNvPr>
          <p:cNvCxnSpPr>
            <a:cxnSpLocks/>
          </p:cNvCxnSpPr>
          <p:nvPr/>
        </p:nvCxnSpPr>
        <p:spPr>
          <a:xfrm>
            <a:off x="8884895" y="1733464"/>
            <a:ext cx="1" cy="195583"/>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195" name="Conector de Seta Reta 1194">
            <a:extLst>
              <a:ext uri="{FF2B5EF4-FFF2-40B4-BE49-F238E27FC236}">
                <a16:creationId xmlns:a16="http://schemas.microsoft.com/office/drawing/2014/main" id="{3C9D319E-A684-662B-9E5E-CDD63A3C9140}"/>
              </a:ext>
            </a:extLst>
          </p:cNvPr>
          <p:cNvCxnSpPr>
            <a:cxnSpLocks/>
          </p:cNvCxnSpPr>
          <p:nvPr/>
        </p:nvCxnSpPr>
        <p:spPr>
          <a:xfrm>
            <a:off x="1058135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 name="CaixaDeTexto 1">
            <a:extLst>
              <a:ext uri="{FF2B5EF4-FFF2-40B4-BE49-F238E27FC236}">
                <a16:creationId xmlns:a16="http://schemas.microsoft.com/office/drawing/2014/main" id="{E272FABB-504E-5562-08FA-FED94CC780C6}"/>
              </a:ext>
            </a:extLst>
          </p:cNvPr>
          <p:cNvSpPr txBox="1"/>
          <p:nvPr/>
        </p:nvSpPr>
        <p:spPr>
          <a:xfrm>
            <a:off x="0" y="2852936"/>
            <a:ext cx="10416479" cy="3693319"/>
          </a:xfrm>
          <a:prstGeom prst="rect">
            <a:avLst/>
          </a:prstGeom>
          <a:noFill/>
        </p:spPr>
        <p:txBody>
          <a:bodyPr wrap="square" rtlCol="0">
            <a:spAutoFit/>
          </a:bodyPr>
          <a:lstStyle/>
          <a:p>
            <a:pPr algn="ctr"/>
            <a:r>
              <a:rPr lang="pt-BR" b="1" u="sng" dirty="0"/>
              <a:t>3. Tópicos/Seções</a:t>
            </a:r>
          </a:p>
          <a:p>
            <a:pPr marL="342900" indent="-342900">
              <a:buFont typeface="Arial" panose="020B0604020202020204" pitchFamily="34" charset="0"/>
              <a:buChar char="•"/>
            </a:pPr>
            <a:endParaRPr lang="pt-BR" dirty="0"/>
          </a:p>
          <a:p>
            <a:pPr marL="0" indent="0">
              <a:buNone/>
            </a:pPr>
            <a:r>
              <a:rPr lang="en-US" dirty="0">
                <a:latin typeface="Courier New" panose="02070309020205020404" pitchFamily="49" charset="0"/>
                <a:cs typeface="Courier New" panose="02070309020205020404" pitchFamily="49" charset="0"/>
              </a:rPr>
              <a:t>You are a renowned scientist who is writing a survey 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survey_topic</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You are currently writing a section about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query_section</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I will send you a list of title and abstract of scientific articles. Most of them cover a specific topic about the section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query_section</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Your task is to find out what this topic is and suggest a good title for a section</a:t>
            </a:r>
            <a:r>
              <a:rPr lang="en-US" dirty="0">
                <a:latin typeface="Courier New" panose="02070309020205020404" pitchFamily="49" charset="0"/>
                <a:cs typeface="Courier New" panose="02070309020205020404" pitchFamily="49" charset="0"/>
              </a:rPr>
              <a:t> in a scientific survey that addresses it.</a:t>
            </a:r>
          </a:p>
          <a:p>
            <a:r>
              <a:rPr lang="en-US" dirty="0">
                <a:latin typeface="Courier New" panose="02070309020205020404" pitchFamily="49" charset="0"/>
                <a:cs typeface="Courier New" panose="02070309020205020404" pitchFamily="49" charset="0"/>
              </a:rPr>
              <a:t>You should also explain your reasoning.</a:t>
            </a:r>
          </a:p>
          <a:p>
            <a:endParaRPr lang="en-US" dirty="0">
              <a:latin typeface="Courier New" panose="02070309020205020404" pitchFamily="49" charset="0"/>
              <a:cs typeface="Courier New" panose="02070309020205020404" pitchFamily="49" charset="0"/>
            </a:endParaRPr>
          </a:p>
          <a:p>
            <a:r>
              <a:rPr lang="en-US" b="1" dirty="0" err="1">
                <a:latin typeface="Abadi" panose="020B0604020104020204" pitchFamily="34" charset="0"/>
                <a:cs typeface="Courier New" panose="02070309020205020404" pitchFamily="49" charset="0"/>
              </a:rPr>
              <a:t>survey_topic</a:t>
            </a:r>
            <a:r>
              <a:rPr lang="en-US" b="1" dirty="0">
                <a:latin typeface="Abadi" panose="020B0604020104020204" pitchFamily="34" charset="0"/>
                <a:cs typeface="Courier New" panose="02070309020205020404" pitchFamily="49" charset="0"/>
              </a:rPr>
              <a:t> =</a:t>
            </a:r>
            <a:r>
              <a:rPr lang="en-US" dirty="0">
                <a:latin typeface="Abadi" panose="020B0604020104020204" pitchFamily="34" charset="0"/>
                <a:cs typeface="Courier New" panose="02070309020205020404" pitchFamily="49" charset="0"/>
              </a:rPr>
              <a:t> ‘neural information retrieval'</a:t>
            </a:r>
          </a:p>
          <a:p>
            <a:pPr marL="0" indent="0">
              <a:buNone/>
            </a:pPr>
            <a:r>
              <a:rPr lang="en-US" b="1" dirty="0" err="1">
                <a:latin typeface="Abadi" panose="020B0604020104020204" pitchFamily="34" charset="0"/>
                <a:cs typeface="Courier New" panose="02070309020205020404" pitchFamily="49" charset="0"/>
              </a:rPr>
              <a:t>query_section</a:t>
            </a:r>
            <a:r>
              <a:rPr lang="en-US" b="1" dirty="0">
                <a:latin typeface="Abadi" panose="020B0604020104020204" pitchFamily="34" charset="0"/>
                <a:cs typeface="Courier New" panose="02070309020205020404" pitchFamily="49" charset="0"/>
              </a:rPr>
              <a:t> =</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chamadas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recursivas</a:t>
            </a:r>
            <a:r>
              <a:rPr lang="en-US" dirty="0">
                <a:latin typeface="Abadi" panose="020B0604020104020204" pitchFamily="34" charset="0"/>
                <a:cs typeface="Courier New" panose="02070309020205020404" pitchFamily="49" charset="0"/>
              </a:rPr>
              <a:t> de </a:t>
            </a:r>
            <a:r>
              <a:rPr lang="en-US" dirty="0" err="1">
                <a:latin typeface="Abadi" panose="020B0604020104020204" pitchFamily="34" charset="0"/>
                <a:cs typeface="Courier New" panose="02070309020205020404" pitchFamily="49" charset="0"/>
              </a:rPr>
              <a:t>acordo</a:t>
            </a:r>
            <a:r>
              <a:rPr lang="en-US" dirty="0">
                <a:latin typeface="Abadi" panose="020B0604020104020204" pitchFamily="34" charset="0"/>
                <a:cs typeface="Courier New" panose="02070309020205020404" pitchFamily="49" charset="0"/>
              </a:rPr>
              <a:t> com o total de </a:t>
            </a:r>
            <a:r>
              <a:rPr lang="en-US" dirty="0" err="1">
                <a:latin typeface="Abadi" panose="020B0604020104020204" pitchFamily="34" charset="0"/>
                <a:cs typeface="Courier New" panose="02070309020205020404" pitchFamily="49" charset="0"/>
              </a:rPr>
              <a:t>seções</a:t>
            </a:r>
            <a:r>
              <a:rPr lang="en-US" dirty="0">
                <a:latin typeface="Abadi" panose="020B0604020104020204" pitchFamily="34" charset="0"/>
                <a:cs typeface="Courier New" panose="02070309020205020404" pitchFamily="49" charset="0"/>
              </a:rPr>
              <a:t>/</a:t>
            </a:r>
            <a:r>
              <a:rPr lang="en-US" dirty="0" err="1">
                <a:latin typeface="Abadi" panose="020B0604020104020204" pitchFamily="34" charset="0"/>
                <a:cs typeface="Courier New" panose="02070309020205020404" pitchFamily="49" charset="0"/>
              </a:rPr>
              <a:t>subseções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definidas</a:t>
            </a:r>
            <a:endParaRPr lang="pt-BR" dirty="0"/>
          </a:p>
        </p:txBody>
      </p:sp>
    </p:spTree>
    <p:extLst>
      <p:ext uri="{BB962C8B-B14F-4D97-AF65-F5344CB8AC3E}">
        <p14:creationId xmlns:p14="http://schemas.microsoft.com/office/powerpoint/2010/main" val="77325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2"/>
                                        </p:tgtEl>
                                        <p:attrNameLst>
                                          <p:attrName>style.opacity</p:attrName>
                                        </p:attrNameLst>
                                      </p:cBhvr>
                                      <p:to>
                                        <p:strVal val="0.5"/>
                                      </p:to>
                                    </p:set>
                                    <p:animEffect filter="image" prLst="opacity: 0.5">
                                      <p:cBhvr rctx="IE">
                                        <p:cTn id="28" dur="indefinite"/>
                                        <p:tgtEl>
                                          <p:spTgt spid="22"/>
                                        </p:tgtEl>
                                      </p:cBhvr>
                                    </p:animEffect>
                                  </p:childTnLst>
                                </p:cTn>
                              </p:par>
                              <p:par>
                                <p:cTn id="29" presetID="9" presetClass="emph" presetSubtype="0" grpId="0" nodeType="withEffect">
                                  <p:stCondLst>
                                    <p:cond delay="0"/>
                                  </p:stCondLst>
                                  <p:childTnLst>
                                    <p:set>
                                      <p:cBhvr>
                                        <p:cTn id="30" dur="indefinite"/>
                                        <p:tgtEl>
                                          <p:spTgt spid="23"/>
                                        </p:tgtEl>
                                        <p:attrNameLst>
                                          <p:attrName>style.opacity</p:attrName>
                                        </p:attrNameLst>
                                      </p:cBhvr>
                                      <p:to>
                                        <p:strVal val="0.5"/>
                                      </p:to>
                                    </p:set>
                                    <p:animEffect filter="image" prLst="opacity: 0.5">
                                      <p:cBhvr rctx="IE">
                                        <p:cTn id="31" dur="indefinite"/>
                                        <p:tgtEl>
                                          <p:spTgt spid="23"/>
                                        </p:tgtEl>
                                      </p:cBhvr>
                                    </p:animEffect>
                                  </p:childTnLst>
                                </p:cTn>
                              </p:par>
                              <p:par>
                                <p:cTn id="32" presetID="9" presetClass="emph" presetSubtype="0" grpId="0" nodeType="withEffect">
                                  <p:stCondLst>
                                    <p:cond delay="0"/>
                                  </p:stCondLst>
                                  <p:childTnLst>
                                    <p:set>
                                      <p:cBhvr>
                                        <p:cTn id="33" dur="indefinite"/>
                                        <p:tgtEl>
                                          <p:spTgt spid="86"/>
                                        </p:tgtEl>
                                        <p:attrNameLst>
                                          <p:attrName>style.opacity</p:attrName>
                                        </p:attrNameLst>
                                      </p:cBhvr>
                                      <p:to>
                                        <p:strVal val="0.5"/>
                                      </p:to>
                                    </p:set>
                                    <p:animEffect filter="image" prLst="opacity: 0.5">
                                      <p:cBhvr rctx="IE">
                                        <p:cTn id="34" dur="indefinite"/>
                                        <p:tgtEl>
                                          <p:spTgt spid="86"/>
                                        </p:tgtEl>
                                      </p:cBhvr>
                                    </p:animEffect>
                                  </p:childTnLst>
                                </p:cTn>
                              </p:par>
                              <p:par>
                                <p:cTn id="35" presetID="9" presetClass="emph" presetSubtype="0" nodeType="withEffect">
                                  <p:stCondLst>
                                    <p:cond delay="0"/>
                                  </p:stCondLst>
                                  <p:childTnLst>
                                    <p:set>
                                      <p:cBhvr>
                                        <p:cTn id="36" dur="indefinite"/>
                                        <p:tgtEl>
                                          <p:spTgt spid="87"/>
                                        </p:tgtEl>
                                        <p:attrNameLst>
                                          <p:attrName>style.opacity</p:attrName>
                                        </p:attrNameLst>
                                      </p:cBhvr>
                                      <p:to>
                                        <p:strVal val="0.5"/>
                                      </p:to>
                                    </p:set>
                                    <p:animEffect filter="image" prLst="opacity: 0.5">
                                      <p:cBhvr rctx="IE">
                                        <p:cTn id="37" dur="indefinite"/>
                                        <p:tgtEl>
                                          <p:spTgt spid="87"/>
                                        </p:tgtEl>
                                      </p:cBhvr>
                                    </p:animEffect>
                                  </p:childTnLst>
                                </p:cTn>
                              </p:par>
                              <p:par>
                                <p:cTn id="38" presetID="9" presetClass="emph" presetSubtype="0" nodeType="withEffect">
                                  <p:stCondLst>
                                    <p:cond delay="0"/>
                                  </p:stCondLst>
                                  <p:childTnLst>
                                    <p:set>
                                      <p:cBhvr>
                                        <p:cTn id="39" dur="indefinite"/>
                                        <p:tgtEl>
                                          <p:spTgt spid="99"/>
                                        </p:tgtEl>
                                        <p:attrNameLst>
                                          <p:attrName>style.opacity</p:attrName>
                                        </p:attrNameLst>
                                      </p:cBhvr>
                                      <p:to>
                                        <p:strVal val="0.5"/>
                                      </p:to>
                                    </p:set>
                                    <p:animEffect filter="image" prLst="opacity: 0.5">
                                      <p:cBhvr rctx="IE">
                                        <p:cTn id="40" dur="indefinite"/>
                                        <p:tgtEl>
                                          <p:spTgt spid="99"/>
                                        </p:tgtEl>
                                      </p:cBhvr>
                                    </p:animEffect>
                                  </p:childTnLst>
                                </p:cTn>
                              </p:par>
                              <p:par>
                                <p:cTn id="41" presetID="9" presetClass="emph" presetSubtype="0" nodeType="withEffect">
                                  <p:stCondLst>
                                    <p:cond delay="0"/>
                                  </p:stCondLst>
                                  <p:childTnLst>
                                    <p:set>
                                      <p:cBhvr>
                                        <p:cTn id="42" dur="indefinite"/>
                                        <p:tgtEl>
                                          <p:spTgt spid="108"/>
                                        </p:tgtEl>
                                        <p:attrNameLst>
                                          <p:attrName>style.opacity</p:attrName>
                                        </p:attrNameLst>
                                      </p:cBhvr>
                                      <p:to>
                                        <p:strVal val="0.5"/>
                                      </p:to>
                                    </p:set>
                                    <p:animEffect filter="image" prLst="opacity: 0.5">
                                      <p:cBhvr rctx="IE">
                                        <p:cTn id="43" dur="indefinite"/>
                                        <p:tgtEl>
                                          <p:spTgt spid="108"/>
                                        </p:tgtEl>
                                      </p:cBhvr>
                                    </p:animEffect>
                                  </p:childTnLst>
                                </p:cTn>
                              </p:par>
                            </p:childTnLst>
                          </p:cTn>
                        </p:par>
                        <p:par>
                          <p:cTn id="44" fill="hold">
                            <p:stCondLst>
                              <p:cond delay="0"/>
                            </p:stCondLst>
                            <p:childTnLst>
                              <p:par>
                                <p:cTn id="45" presetID="10" presetClass="entr" presetSubtype="0" fill="hold" nodeType="after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animEffect transition="in" filter="fade">
                                      <p:cBhvr>
                                        <p:cTn id="47" dur="500"/>
                                        <p:tgtEl>
                                          <p:spTgt spid="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fade">
                                      <p:cBhvr>
                                        <p:cTn id="50" dur="500"/>
                                        <p:tgtEl>
                                          <p:spTgt spid="103"/>
                                        </p:tgtEl>
                                      </p:cBhvr>
                                    </p:animEffect>
                                  </p:childTnLst>
                                </p:cTn>
                              </p:par>
                              <p:par>
                                <p:cTn id="51" presetID="10" presetClass="entr" presetSubtype="0" fill="hold" nodeType="with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fade">
                                      <p:cBhvr>
                                        <p:cTn id="53" dur="500"/>
                                        <p:tgtEl>
                                          <p:spTgt spid="11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fade">
                                      <p:cBhvr>
                                        <p:cTn id="56" dur="500"/>
                                        <p:tgtEl>
                                          <p:spTgt spid="113"/>
                                        </p:tgtEl>
                                      </p:cBhvr>
                                    </p:animEffect>
                                  </p:childTnLst>
                                </p:cTn>
                              </p:par>
                              <p:par>
                                <p:cTn id="57" presetID="10" presetClass="entr" presetSubtype="0" fill="hold" nodeType="with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fade">
                                      <p:cBhvr>
                                        <p:cTn id="59" dur="500"/>
                                        <p:tgtEl>
                                          <p:spTgt spid="1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7"/>
                                        </p:tgtEl>
                                        <p:attrNameLst>
                                          <p:attrName>style.visibility</p:attrName>
                                        </p:attrNameLst>
                                      </p:cBhvr>
                                      <p:to>
                                        <p:strVal val="visible"/>
                                      </p:to>
                                    </p:set>
                                    <p:animEffect transition="in" filter="fade">
                                      <p:cBhvr>
                                        <p:cTn id="62" dur="500"/>
                                        <p:tgtEl>
                                          <p:spTgt spid="1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4"/>
                                        </p:tgtEl>
                                        <p:attrNameLst>
                                          <p:attrName>style.visibility</p:attrName>
                                        </p:attrNameLst>
                                      </p:cBhvr>
                                      <p:to>
                                        <p:strVal val="visible"/>
                                      </p:to>
                                    </p:set>
                                    <p:animEffect transition="in" filter="fade">
                                      <p:cBhvr>
                                        <p:cTn id="65" dur="500"/>
                                        <p:tgtEl>
                                          <p:spTgt spid="12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5"/>
                                        </p:tgtEl>
                                        <p:attrNameLst>
                                          <p:attrName>style.visibility</p:attrName>
                                        </p:attrNameLst>
                                      </p:cBhvr>
                                      <p:to>
                                        <p:strVal val="visible"/>
                                      </p:to>
                                    </p:set>
                                    <p:animEffect transition="in" filter="fade">
                                      <p:cBhvr>
                                        <p:cTn id="68" dur="500"/>
                                        <p:tgtEl>
                                          <p:spTgt spid="1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6"/>
                                        </p:tgtEl>
                                        <p:attrNameLst>
                                          <p:attrName>style.visibility</p:attrName>
                                        </p:attrNameLst>
                                      </p:cBhvr>
                                      <p:to>
                                        <p:strVal val="visible"/>
                                      </p:to>
                                    </p:set>
                                    <p:animEffect transition="in" filter="fade">
                                      <p:cBhvr>
                                        <p:cTn id="71" dur="500"/>
                                        <p:tgtEl>
                                          <p:spTgt spid="126"/>
                                        </p:tgtEl>
                                      </p:cBhvr>
                                    </p:animEffect>
                                  </p:childTnLst>
                                </p:cTn>
                              </p:par>
                              <p:par>
                                <p:cTn id="72" presetID="10" presetClass="entr" presetSubtype="0" fill="hold" nodeType="withEffect">
                                  <p:stCondLst>
                                    <p:cond delay="0"/>
                                  </p:stCondLst>
                                  <p:childTnLst>
                                    <p:set>
                                      <p:cBhvr>
                                        <p:cTn id="73" dur="1" fill="hold">
                                          <p:stCondLst>
                                            <p:cond delay="0"/>
                                          </p:stCondLst>
                                        </p:cTn>
                                        <p:tgtEl>
                                          <p:spTgt spid="1173"/>
                                        </p:tgtEl>
                                        <p:attrNameLst>
                                          <p:attrName>style.visibility</p:attrName>
                                        </p:attrNameLst>
                                      </p:cBhvr>
                                      <p:to>
                                        <p:strVal val="visible"/>
                                      </p:to>
                                    </p:set>
                                    <p:animEffect transition="in" filter="fade">
                                      <p:cBhvr>
                                        <p:cTn id="74" dur="500"/>
                                        <p:tgtEl>
                                          <p:spTgt spid="1173"/>
                                        </p:tgtEl>
                                      </p:cBhvr>
                                    </p:animEffect>
                                  </p:childTnLst>
                                </p:cTn>
                              </p:par>
                              <p:par>
                                <p:cTn id="75" presetID="10" presetClass="entr" presetSubtype="0" fill="hold" nodeType="withEffect">
                                  <p:stCondLst>
                                    <p:cond delay="0"/>
                                  </p:stCondLst>
                                  <p:childTnLst>
                                    <p:set>
                                      <p:cBhvr>
                                        <p:cTn id="76" dur="1" fill="hold">
                                          <p:stCondLst>
                                            <p:cond delay="0"/>
                                          </p:stCondLst>
                                        </p:cTn>
                                        <p:tgtEl>
                                          <p:spTgt spid="1189"/>
                                        </p:tgtEl>
                                        <p:attrNameLst>
                                          <p:attrName>style.visibility</p:attrName>
                                        </p:attrNameLst>
                                      </p:cBhvr>
                                      <p:to>
                                        <p:strVal val="visible"/>
                                      </p:to>
                                    </p:set>
                                    <p:animEffect transition="in" filter="fade">
                                      <p:cBhvr>
                                        <p:cTn id="77" dur="500"/>
                                        <p:tgtEl>
                                          <p:spTgt spid="1189"/>
                                        </p:tgtEl>
                                      </p:cBhvr>
                                    </p:animEffect>
                                  </p:childTnLst>
                                </p:cTn>
                              </p:par>
                              <p:par>
                                <p:cTn id="78" presetID="10" presetClass="entr" presetSubtype="0" fill="hold" nodeType="withEffect">
                                  <p:stCondLst>
                                    <p:cond delay="0"/>
                                  </p:stCondLst>
                                  <p:childTnLst>
                                    <p:set>
                                      <p:cBhvr>
                                        <p:cTn id="79" dur="1" fill="hold">
                                          <p:stCondLst>
                                            <p:cond delay="0"/>
                                          </p:stCondLst>
                                        </p:cTn>
                                        <p:tgtEl>
                                          <p:spTgt spid="1192"/>
                                        </p:tgtEl>
                                        <p:attrNameLst>
                                          <p:attrName>style.visibility</p:attrName>
                                        </p:attrNameLst>
                                      </p:cBhvr>
                                      <p:to>
                                        <p:strVal val="visible"/>
                                      </p:to>
                                    </p:set>
                                    <p:animEffect transition="in" filter="fade">
                                      <p:cBhvr>
                                        <p:cTn id="80" dur="500"/>
                                        <p:tgtEl>
                                          <p:spTgt spid="1192"/>
                                        </p:tgtEl>
                                      </p:cBhvr>
                                    </p:animEffect>
                                  </p:childTnLst>
                                </p:cTn>
                              </p:par>
                              <p:par>
                                <p:cTn id="81" presetID="10" presetClass="entr" presetSubtype="0" fill="hold" nodeType="withEffect">
                                  <p:stCondLst>
                                    <p:cond delay="0"/>
                                  </p:stCondLst>
                                  <p:childTnLst>
                                    <p:set>
                                      <p:cBhvr>
                                        <p:cTn id="82" dur="1" fill="hold">
                                          <p:stCondLst>
                                            <p:cond delay="0"/>
                                          </p:stCondLst>
                                        </p:cTn>
                                        <p:tgtEl>
                                          <p:spTgt spid="1195"/>
                                        </p:tgtEl>
                                        <p:attrNameLst>
                                          <p:attrName>style.visibility</p:attrName>
                                        </p:attrNameLst>
                                      </p:cBhvr>
                                      <p:to>
                                        <p:strVal val="visible"/>
                                      </p:to>
                                    </p:set>
                                    <p:animEffect transition="in" filter="fade">
                                      <p:cBhvr>
                                        <p:cTn id="83" dur="500"/>
                                        <p:tgtEl>
                                          <p:spTgt spid="1195"/>
                                        </p:tgtEl>
                                      </p:cBhvr>
                                    </p:animEffect>
                                  </p:childTnLst>
                                </p:cTn>
                              </p:par>
                              <p:par>
                                <p:cTn id="84" presetID="10" presetClass="entr" presetSubtype="0" fill="hold" nodeType="withEffect">
                                  <p:stCondLst>
                                    <p:cond delay="0"/>
                                  </p:stCondLst>
                                  <p:childTnLst>
                                    <p:set>
                                      <p:cBhvr>
                                        <p:cTn id="85" dur="1" fill="hold">
                                          <p:stCondLst>
                                            <p:cond delay="0"/>
                                          </p:stCondLst>
                                        </p:cTn>
                                        <p:tgtEl>
                                          <p:spTgt spid="2">
                                            <p:txEl>
                                              <p:pRg st="2" end="2"/>
                                            </p:txEl>
                                          </p:spTgt>
                                        </p:tgtEl>
                                        <p:attrNameLst>
                                          <p:attrName>style.visibility</p:attrName>
                                        </p:attrNameLst>
                                      </p:cBhvr>
                                      <p:to>
                                        <p:strVal val="visible"/>
                                      </p:to>
                                    </p:set>
                                    <p:animEffect transition="in" filter="fade">
                                      <p:cBhvr>
                                        <p:cTn id="86" dur="500"/>
                                        <p:tgtEl>
                                          <p:spTgt spid="2">
                                            <p:txEl>
                                              <p:pRg st="2" end="2"/>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2">
                                            <p:txEl>
                                              <p:pRg st="3" end="3"/>
                                            </p:txEl>
                                          </p:spTgt>
                                        </p:tgtEl>
                                        <p:attrNameLst>
                                          <p:attrName>style.visibility</p:attrName>
                                        </p:attrNameLst>
                                      </p:cBhvr>
                                      <p:to>
                                        <p:strVal val="visible"/>
                                      </p:to>
                                    </p:set>
                                    <p:animEffect transition="in" filter="fade">
                                      <p:cBhvr>
                                        <p:cTn id="89" dur="500"/>
                                        <p:tgtEl>
                                          <p:spTgt spid="2">
                                            <p:txEl>
                                              <p:pRg st="3" end="3"/>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2">
                                            <p:txEl>
                                              <p:pRg st="8" end="8"/>
                                            </p:txEl>
                                          </p:spTgt>
                                        </p:tgtEl>
                                        <p:attrNameLst>
                                          <p:attrName>style.visibility</p:attrName>
                                        </p:attrNameLst>
                                      </p:cBhvr>
                                      <p:to>
                                        <p:strVal val="visible"/>
                                      </p:to>
                                    </p:set>
                                    <p:animEffect transition="in" filter="fade">
                                      <p:cBhvr>
                                        <p:cTn id="92" dur="500"/>
                                        <p:tgtEl>
                                          <p:spTgt spid="2">
                                            <p:txEl>
                                              <p:pRg st="8" end="8"/>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
                                            <p:txEl>
                                              <p:pRg st="9" end="9"/>
                                            </p:txEl>
                                          </p:spTgt>
                                        </p:tgtEl>
                                        <p:attrNameLst>
                                          <p:attrName>style.visibility</p:attrName>
                                        </p:attrNameLst>
                                      </p:cBhvr>
                                      <p:to>
                                        <p:strVal val="visible"/>
                                      </p:to>
                                    </p:set>
                                    <p:animEffect transition="in" filter="fade">
                                      <p:cBhvr>
                                        <p:cTn id="95" dur="500"/>
                                        <p:tgtEl>
                                          <p:spTgt spid="2">
                                            <p:txEl>
                                              <p:pRg st="9" end="9"/>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animEffect transition="in" filter="fade">
                                      <p:cBhvr>
                                        <p:cTn id="98" dur="500"/>
                                        <p:tgtEl>
                                          <p:spTgt spid="2">
                                            <p:txEl>
                                              <p:pRg st="4" end="4"/>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2">
                                            <p:txEl>
                                              <p:pRg st="5" end="5"/>
                                            </p:txEl>
                                          </p:spTgt>
                                        </p:tgtEl>
                                        <p:attrNameLst>
                                          <p:attrName>style.visibility</p:attrName>
                                        </p:attrNameLst>
                                      </p:cBhvr>
                                      <p:to>
                                        <p:strVal val="visible"/>
                                      </p:to>
                                    </p:set>
                                    <p:animEffect transition="in" filter="fade">
                                      <p:cBhvr>
                                        <p:cTn id="101" dur="500"/>
                                        <p:tgtEl>
                                          <p:spTgt spid="2">
                                            <p:txEl>
                                              <p:pRg st="5" end="5"/>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2">
                                            <p:txEl>
                                              <p:pRg st="6" end="6"/>
                                            </p:txEl>
                                          </p:spTgt>
                                        </p:tgtEl>
                                        <p:attrNameLst>
                                          <p:attrName>style.visibility</p:attrName>
                                        </p:attrNameLst>
                                      </p:cBhvr>
                                      <p:to>
                                        <p:strVal val="visible"/>
                                      </p:to>
                                    </p:set>
                                    <p:animEffect transition="in" filter="fade">
                                      <p:cBhvr>
                                        <p:cTn id="10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103" grpId="0" animBg="1"/>
      <p:bldP spid="113" grpId="0" animBg="1"/>
      <p:bldP spid="117" grpId="0" animBg="1"/>
      <p:bldP spid="124" grpId="0"/>
      <p:bldP spid="125" grpId="0"/>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9731D-25BC-A121-EF75-11FF310983BA}"/>
              </a:ext>
            </a:extLst>
          </p:cNvPr>
          <p:cNvSpPr>
            <a:spLocks noGrp="1"/>
          </p:cNvSpPr>
          <p:nvPr>
            <p:ph type="title"/>
          </p:nvPr>
        </p:nvSpPr>
        <p:spPr/>
        <p:txBody>
          <a:bodyPr/>
          <a:lstStyle/>
          <a:p>
            <a:r>
              <a:rPr lang="pt-BR" dirty="0"/>
              <a:t>Seções sugeridas</a:t>
            </a:r>
          </a:p>
        </p:txBody>
      </p:sp>
      <p:sp>
        <p:nvSpPr>
          <p:cNvPr id="3" name="Espaço Reservado para Conteúdo 2">
            <a:extLst>
              <a:ext uri="{FF2B5EF4-FFF2-40B4-BE49-F238E27FC236}">
                <a16:creationId xmlns:a16="http://schemas.microsoft.com/office/drawing/2014/main" id="{6DAE64E3-8F79-2556-3761-EE80CB18B2FB}"/>
              </a:ext>
            </a:extLst>
          </p:cNvPr>
          <p:cNvSpPr>
            <a:spLocks noGrp="1"/>
          </p:cNvSpPr>
          <p:nvPr>
            <p:ph idx="1"/>
          </p:nvPr>
        </p:nvSpPr>
        <p:spPr/>
        <p:txBody>
          <a:bodyPr>
            <a:normAutofit fontScale="40000" lnSpcReduction="20000"/>
          </a:bodyPr>
          <a:lstStyle/>
          <a:p>
            <a:pPr marL="0" indent="0">
              <a:buNone/>
            </a:pPr>
            <a:r>
              <a:rPr lang="en-US" dirty="0"/>
              <a:t>1 Enhancing Text Information Retrieval with Neural Models</a:t>
            </a:r>
          </a:p>
          <a:p>
            <a:pPr marL="0" indent="0">
              <a:buNone/>
            </a:pPr>
            <a:r>
              <a:rPr lang="en-US" dirty="0"/>
              <a:t>	1.1 Incorporating Neural Models for Text Information Retrieval</a:t>
            </a:r>
          </a:p>
          <a:p>
            <a:pPr marL="0" indent="0">
              <a:buNone/>
            </a:pPr>
            <a:r>
              <a:rPr lang="en-US" dirty="0"/>
              <a:t>	1.2 Enhancing Text Information Retrieval with Neural Models: A Comprehensive Survey</a:t>
            </a:r>
          </a:p>
          <a:p>
            <a:pPr marL="0" indent="0">
              <a:buNone/>
            </a:pPr>
            <a:r>
              <a:rPr lang="en-US" dirty="0"/>
              <a:t>	1.3 Applying Neural Models for Text Information Retrieval</a:t>
            </a:r>
          </a:p>
          <a:p>
            <a:pPr marL="0" indent="0">
              <a:buNone/>
            </a:pPr>
            <a:r>
              <a:rPr lang="en-US" dirty="0"/>
              <a:t>2 Deep Learning Approaches for Text Classification in Information Retrieval</a:t>
            </a:r>
          </a:p>
          <a:p>
            <a:pPr marL="0" indent="0">
              <a:buNone/>
            </a:pPr>
            <a:r>
              <a:rPr lang="en-US" dirty="0"/>
              <a:t>	2.1 Leveraging Cross-Document Interactions for Learning-to-Rank in Deep Learning Framework</a:t>
            </a:r>
          </a:p>
          <a:p>
            <a:pPr marL="0" indent="0">
              <a:buNone/>
            </a:pPr>
            <a:r>
              <a:rPr lang="en-US" dirty="0"/>
              <a:t>	2.2 Specialized Interfaces for Domain-specific Information Retrieval in Deep Learning Approaches</a:t>
            </a:r>
          </a:p>
          <a:p>
            <a:pPr marL="0" indent="0">
              <a:buNone/>
            </a:pPr>
            <a:r>
              <a:rPr lang="en-US" dirty="0"/>
              <a:t>	2.3 Deep Learning Approaches for Text Classification in Information Retrieval</a:t>
            </a:r>
          </a:p>
          <a:p>
            <a:pPr marL="0" indent="0">
              <a:buNone/>
            </a:pPr>
            <a:r>
              <a:rPr lang="en-US" dirty="0"/>
              <a:t>3 Advancements in Neural Network-based Text Analysis and Retrieval</a:t>
            </a:r>
          </a:p>
          <a:p>
            <a:pPr marL="0" indent="0">
              <a:buNone/>
            </a:pPr>
            <a:r>
              <a:rPr lang="en-US" dirty="0"/>
              <a:t>	3.1 Advancements in Multimodal Feature Fusion for User Preference Prediction in Social Media</a:t>
            </a:r>
          </a:p>
          <a:p>
            <a:pPr marL="0" indent="0">
              <a:buNone/>
            </a:pPr>
            <a:r>
              <a:rPr lang="en-US" dirty="0"/>
              <a:t>	3.2 Advancements in Neural Network-based Text Mining and Information Retrieval</a:t>
            </a:r>
          </a:p>
          <a:p>
            <a:pPr marL="0" indent="0">
              <a:buNone/>
            </a:pPr>
            <a:r>
              <a:rPr lang="en-US" dirty="0"/>
              <a:t>	3.3 Exploring Multimodal Clues for Text Analysis and Retrieval</a:t>
            </a:r>
          </a:p>
          <a:p>
            <a:pPr marL="0" indent="0">
              <a:buNone/>
            </a:pPr>
            <a:r>
              <a:rPr lang="en-US" dirty="0"/>
              <a:t>4 Deep Learning Approaches for Text Information Retrieval</a:t>
            </a:r>
          </a:p>
          <a:p>
            <a:pPr marL="0" indent="0">
              <a:buNone/>
            </a:pPr>
            <a:r>
              <a:rPr lang="en-US" dirty="0"/>
              <a:t>	4.1 Efficient Content-Based Image Retrieval using Deep Learning</a:t>
            </a:r>
          </a:p>
          <a:p>
            <a:pPr marL="0" indent="0">
              <a:buNone/>
            </a:pPr>
            <a:r>
              <a:rPr lang="en-US" dirty="0"/>
              <a:t>	4.2 Enriching Text with Semantic Information from Ontologies for Deep Learning Approaches</a:t>
            </a:r>
          </a:p>
          <a:p>
            <a:pPr marL="0" indent="0">
              <a:buNone/>
            </a:pPr>
            <a:r>
              <a:rPr lang="en-US" dirty="0"/>
              <a:t>	4.3 Deep Learning Models for Text Classification and Information Extraction</a:t>
            </a:r>
          </a:p>
          <a:p>
            <a:pPr marL="0" indent="0">
              <a:buNone/>
            </a:pPr>
            <a:r>
              <a:rPr lang="en-US" dirty="0"/>
              <a:t>5 Advancements in Neural Network-based Text Summarization and Information Extraction</a:t>
            </a:r>
          </a:p>
          <a:p>
            <a:pPr marL="0" indent="0">
              <a:buNone/>
            </a:pPr>
            <a:r>
              <a:rPr lang="en-US" dirty="0"/>
              <a:t>	5.1 Advancements in Text Similarity Calculation and Content Extraction using Neural Networks</a:t>
            </a:r>
          </a:p>
          <a:p>
            <a:pPr marL="0" indent="0">
              <a:buNone/>
            </a:pPr>
            <a:r>
              <a:rPr lang="en-US" dirty="0"/>
              <a:t>	5.2 Enhancing Local Feature Extraction with Global Representation for Neural Text Classification</a:t>
            </a:r>
          </a:p>
          <a:p>
            <a:pPr marL="0" indent="0">
              <a:buNone/>
            </a:pPr>
            <a:r>
              <a:rPr lang="en-US" dirty="0"/>
              <a:t>	5.3 Advancements in Neural Network-based Text Summarization and Information Extraction: A Comprehensive Review</a:t>
            </a:r>
            <a:endParaRPr lang="pt-BR" dirty="0"/>
          </a:p>
        </p:txBody>
      </p:sp>
      <p:sp>
        <p:nvSpPr>
          <p:cNvPr id="4" name="Espaço Reservado para Número de Slide 3">
            <a:extLst>
              <a:ext uri="{FF2B5EF4-FFF2-40B4-BE49-F238E27FC236}">
                <a16:creationId xmlns:a16="http://schemas.microsoft.com/office/drawing/2014/main" id="{B0219906-D0E1-B798-829D-4924575C3979}"/>
              </a:ext>
            </a:extLst>
          </p:cNvPr>
          <p:cNvSpPr>
            <a:spLocks noGrp="1"/>
          </p:cNvSpPr>
          <p:nvPr>
            <p:ph type="sldNum" sz="quarter" idx="12"/>
          </p:nvPr>
        </p:nvSpPr>
        <p:spPr/>
        <p:txBody>
          <a:bodyPr/>
          <a:lstStyle/>
          <a:p>
            <a:fld id="{09547FFD-A9DB-45CC-9B87-0767630864AA}" type="slidenum">
              <a:rPr lang="pt-BR" smtClean="0"/>
              <a:pPr/>
              <a:t>8</a:t>
            </a:fld>
            <a:r>
              <a:rPr lang="pt-BR"/>
              <a:t>/19</a:t>
            </a:r>
            <a:endParaRPr lang="pt-BR" dirty="0"/>
          </a:p>
        </p:txBody>
      </p:sp>
    </p:spTree>
    <p:extLst>
      <p:ext uri="{BB962C8B-B14F-4D97-AF65-F5344CB8AC3E}">
        <p14:creationId xmlns:p14="http://schemas.microsoft.com/office/powerpoint/2010/main" val="372922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088FDB1B-3FB3-1CE9-F54B-5BA7B1239F2D}"/>
              </a:ext>
            </a:extLst>
          </p:cNvPr>
          <p:cNvSpPr/>
          <p:nvPr/>
        </p:nvSpPr>
        <p:spPr>
          <a:xfrm>
            <a:off x="63331" y="486698"/>
            <a:ext cx="466725" cy="388679"/>
          </a:xfrm>
          <a:prstGeom prst="roundRect">
            <a:avLst/>
          </a:prstGeom>
          <a:solidFill>
            <a:srgbClr val="C55A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q</a:t>
            </a:r>
            <a:endParaRPr lang="pt-BR" i="1" baseline="-25000" dirty="0"/>
          </a:p>
        </p:txBody>
      </p:sp>
      <p:grpSp>
        <p:nvGrpSpPr>
          <p:cNvPr id="12" name="Agrupar 11">
            <a:extLst>
              <a:ext uri="{FF2B5EF4-FFF2-40B4-BE49-F238E27FC236}">
                <a16:creationId xmlns:a16="http://schemas.microsoft.com/office/drawing/2014/main" id="{448B6D41-5352-A0AD-CF55-06D344C51340}"/>
              </a:ext>
            </a:extLst>
          </p:cNvPr>
          <p:cNvGrpSpPr/>
          <p:nvPr/>
        </p:nvGrpSpPr>
        <p:grpSpPr>
          <a:xfrm>
            <a:off x="781686" y="173831"/>
            <a:ext cx="1469862" cy="1014412"/>
            <a:chOff x="1896110" y="957262"/>
            <a:chExt cx="2028825" cy="1400175"/>
          </a:xfrm>
        </p:grpSpPr>
        <p:sp>
          <p:nvSpPr>
            <p:cNvPr id="9" name="Fluxograma: Disco Magnético 8">
              <a:extLst>
                <a:ext uri="{FF2B5EF4-FFF2-40B4-BE49-F238E27FC236}">
                  <a16:creationId xmlns:a16="http://schemas.microsoft.com/office/drawing/2014/main" id="{FBABAE3B-9206-98AF-FD97-2B3A650D4007}"/>
                </a:ext>
              </a:extLst>
            </p:cNvPr>
            <p:cNvSpPr/>
            <p:nvPr/>
          </p:nvSpPr>
          <p:spPr>
            <a:xfrm>
              <a:off x="1896110" y="957262"/>
              <a:ext cx="2028825" cy="1400175"/>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descr="Logotipo&#10;&#10;Descrição gerada automaticamente">
              <a:extLst>
                <a:ext uri="{FF2B5EF4-FFF2-40B4-BE49-F238E27FC236}">
                  <a16:creationId xmlns:a16="http://schemas.microsoft.com/office/drawing/2014/main" id="{1876E88E-8AE8-1AD9-2F88-25CACB78D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262" y="1457722"/>
              <a:ext cx="1620520" cy="732630"/>
            </a:xfrm>
            <a:prstGeom prst="rect">
              <a:avLst/>
            </a:prstGeom>
          </p:spPr>
        </p:pic>
      </p:grpSp>
      <p:cxnSp>
        <p:nvCxnSpPr>
          <p:cNvPr id="11" name="Conector de Seta Reta 10">
            <a:extLst>
              <a:ext uri="{FF2B5EF4-FFF2-40B4-BE49-F238E27FC236}">
                <a16:creationId xmlns:a16="http://schemas.microsoft.com/office/drawing/2014/main" id="{9AC04397-4D68-FEBC-F6BF-42F63A25577F}"/>
              </a:ext>
            </a:extLst>
          </p:cNvPr>
          <p:cNvCxnSpPr>
            <a:cxnSpLocks/>
            <a:stCxn id="4" idx="3"/>
            <a:endCxn id="9" idx="2"/>
          </p:cNvCxnSpPr>
          <p:nvPr/>
        </p:nvCxnSpPr>
        <p:spPr>
          <a:xfrm flipV="1">
            <a:off x="530056" y="681037"/>
            <a:ext cx="251630" cy="1"/>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C4D7E29-7E72-E4B3-5A70-3A0660DB3CCA}"/>
              </a:ext>
            </a:extLst>
          </p:cNvPr>
          <p:cNvCxnSpPr>
            <a:cxnSpLocks/>
            <a:stCxn id="9" idx="4"/>
          </p:cNvCxnSpPr>
          <p:nvPr/>
        </p:nvCxnSpPr>
        <p:spPr>
          <a:xfrm>
            <a:off x="2251548"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Retângulo: Cantos Arredondados 18">
            <a:extLst>
              <a:ext uri="{FF2B5EF4-FFF2-40B4-BE49-F238E27FC236}">
                <a16:creationId xmlns:a16="http://schemas.microsoft.com/office/drawing/2014/main" id="{BA7658B1-610B-539D-BC58-B9DF272837FB}"/>
              </a:ext>
            </a:extLst>
          </p:cNvPr>
          <p:cNvSpPr/>
          <p:nvPr/>
        </p:nvSpPr>
        <p:spPr>
          <a:xfrm>
            <a:off x="2643457" y="97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1</a:t>
            </a:r>
          </a:p>
        </p:txBody>
      </p:sp>
      <p:sp>
        <p:nvSpPr>
          <p:cNvPr id="20" name="Retângulo: Cantos Arredondados 19">
            <a:extLst>
              <a:ext uri="{FF2B5EF4-FFF2-40B4-BE49-F238E27FC236}">
                <a16:creationId xmlns:a16="http://schemas.microsoft.com/office/drawing/2014/main" id="{51ABCD96-4D9F-4729-656E-16A6E409050F}"/>
              </a:ext>
            </a:extLst>
          </p:cNvPr>
          <p:cNvSpPr/>
          <p:nvPr/>
        </p:nvSpPr>
        <p:spPr>
          <a:xfrm>
            <a:off x="2643457" y="6265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2</a:t>
            </a:r>
          </a:p>
        </p:txBody>
      </p:sp>
      <p:sp>
        <p:nvSpPr>
          <p:cNvPr id="21" name="Retângulo: Cantos Arredondados 20">
            <a:extLst>
              <a:ext uri="{FF2B5EF4-FFF2-40B4-BE49-F238E27FC236}">
                <a16:creationId xmlns:a16="http://schemas.microsoft.com/office/drawing/2014/main" id="{42BFEADB-C384-AE53-BC21-7109A8EB14D7}"/>
              </a:ext>
            </a:extLst>
          </p:cNvPr>
          <p:cNvSpPr/>
          <p:nvPr/>
        </p:nvSpPr>
        <p:spPr>
          <a:xfrm>
            <a:off x="2643457" y="1156096"/>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a:t>a</a:t>
            </a:r>
            <a:r>
              <a:rPr lang="pt-BR" i="1" baseline="-25000" dirty="0"/>
              <a:t>3</a:t>
            </a:r>
          </a:p>
        </p:txBody>
      </p:sp>
      <p:sp>
        <p:nvSpPr>
          <p:cNvPr id="22" name="Retângulo: Cantos Arredondados 21">
            <a:extLst>
              <a:ext uri="{FF2B5EF4-FFF2-40B4-BE49-F238E27FC236}">
                <a16:creationId xmlns:a16="http://schemas.microsoft.com/office/drawing/2014/main" id="{D136AB67-858F-F680-C026-6D32E0C89957}"/>
              </a:ext>
            </a:extLst>
          </p:cNvPr>
          <p:cNvSpPr/>
          <p:nvPr/>
        </p:nvSpPr>
        <p:spPr>
          <a:xfrm>
            <a:off x="2643457" y="1938574"/>
            <a:ext cx="466725" cy="388679"/>
          </a:xfrm>
          <a:prstGeom prst="round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i="1" dirty="0" err="1"/>
              <a:t>a</a:t>
            </a:r>
            <a:r>
              <a:rPr lang="pt-BR" i="1" baseline="-25000" dirty="0" err="1"/>
              <a:t>n</a:t>
            </a:r>
            <a:endParaRPr lang="pt-BR" i="1" baseline="-25000" dirty="0"/>
          </a:p>
        </p:txBody>
      </p:sp>
      <p:sp>
        <p:nvSpPr>
          <p:cNvPr id="23" name="CaixaDeTexto 22">
            <a:extLst>
              <a:ext uri="{FF2B5EF4-FFF2-40B4-BE49-F238E27FC236}">
                <a16:creationId xmlns:a16="http://schemas.microsoft.com/office/drawing/2014/main" id="{02BE1D74-97D2-D177-9516-6345F99C8C53}"/>
              </a:ext>
            </a:extLst>
          </p:cNvPr>
          <p:cNvSpPr txBox="1"/>
          <p:nvPr/>
        </p:nvSpPr>
        <p:spPr>
          <a:xfrm>
            <a:off x="2697924" y="1542721"/>
            <a:ext cx="357790" cy="369332"/>
          </a:xfrm>
          <a:prstGeom prst="rect">
            <a:avLst/>
          </a:prstGeom>
          <a:noFill/>
        </p:spPr>
        <p:txBody>
          <a:bodyPr wrap="none" rtlCol="0" anchor="ctr" anchorCtr="0">
            <a:spAutoFit/>
          </a:bodyPr>
          <a:lstStyle/>
          <a:p>
            <a:r>
              <a:rPr lang="pt-BR" dirty="0"/>
              <a:t>...</a:t>
            </a:r>
          </a:p>
        </p:txBody>
      </p:sp>
      <p:sp>
        <p:nvSpPr>
          <p:cNvPr id="86" name="Retângulo: Cantos Arredondados 85">
            <a:extLst>
              <a:ext uri="{FF2B5EF4-FFF2-40B4-BE49-F238E27FC236}">
                <a16:creationId xmlns:a16="http://schemas.microsoft.com/office/drawing/2014/main" id="{49E1334B-9E2D-5E50-BED9-B3ED808DA930}"/>
              </a:ext>
            </a:extLst>
          </p:cNvPr>
          <p:cNvSpPr/>
          <p:nvPr/>
        </p:nvSpPr>
        <p:spPr>
          <a:xfrm>
            <a:off x="3473676" y="420715"/>
            <a:ext cx="1523188" cy="52064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Agrupamento</a:t>
            </a:r>
          </a:p>
        </p:txBody>
      </p:sp>
      <p:cxnSp>
        <p:nvCxnSpPr>
          <p:cNvPr id="87" name="Conector de Seta Reta 86">
            <a:extLst>
              <a:ext uri="{FF2B5EF4-FFF2-40B4-BE49-F238E27FC236}">
                <a16:creationId xmlns:a16="http://schemas.microsoft.com/office/drawing/2014/main" id="{11D89D54-F7FC-7C51-92BE-233987D425C8}"/>
              </a:ext>
            </a:extLst>
          </p:cNvPr>
          <p:cNvCxnSpPr>
            <a:cxnSpLocks/>
          </p:cNvCxnSpPr>
          <p:nvPr/>
        </p:nvCxnSpPr>
        <p:spPr>
          <a:xfrm>
            <a:off x="3215262" y="681037"/>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99" name="Conector de Seta Reta 98">
            <a:extLst>
              <a:ext uri="{FF2B5EF4-FFF2-40B4-BE49-F238E27FC236}">
                <a16:creationId xmlns:a16="http://schemas.microsoft.com/office/drawing/2014/main" id="{F16E453A-CF6C-3A96-F729-D9F5803F01D1}"/>
              </a:ext>
            </a:extLst>
          </p:cNvPr>
          <p:cNvCxnSpPr>
            <a:cxnSpLocks/>
            <a:stCxn id="86" idx="3"/>
          </p:cNvCxnSpPr>
          <p:nvPr/>
        </p:nvCxnSpPr>
        <p:spPr>
          <a:xfrm flipV="1">
            <a:off x="4996864" y="672928"/>
            <a:ext cx="252000"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108" name="Agrupar 107">
            <a:extLst>
              <a:ext uri="{FF2B5EF4-FFF2-40B4-BE49-F238E27FC236}">
                <a16:creationId xmlns:a16="http://schemas.microsoft.com/office/drawing/2014/main" id="{5459FA99-AD3A-ACFA-0103-8FA8D1221DD4}"/>
              </a:ext>
            </a:extLst>
          </p:cNvPr>
          <p:cNvGrpSpPr/>
          <p:nvPr/>
        </p:nvGrpSpPr>
        <p:grpSpPr>
          <a:xfrm>
            <a:off x="5273951" y="143258"/>
            <a:ext cx="1263487" cy="1080000"/>
            <a:chOff x="6293126" y="1400941"/>
            <a:chExt cx="1263487" cy="1075559"/>
          </a:xfrm>
        </p:grpSpPr>
        <p:sp>
          <p:nvSpPr>
            <p:cNvPr id="95" name="CaixaDeTexto 94">
              <a:extLst>
                <a:ext uri="{FF2B5EF4-FFF2-40B4-BE49-F238E27FC236}">
                  <a16:creationId xmlns:a16="http://schemas.microsoft.com/office/drawing/2014/main" id="{78C74DA8-EFE9-3F82-72D4-3F8B9487E2C6}"/>
                </a:ext>
              </a:extLst>
            </p:cNvPr>
            <p:cNvSpPr txBox="1"/>
            <p:nvPr/>
          </p:nvSpPr>
          <p:spPr>
            <a:xfrm>
              <a:off x="6293126" y="2107168"/>
              <a:ext cx="1210588" cy="369332"/>
            </a:xfrm>
            <a:prstGeom prst="rect">
              <a:avLst/>
            </a:prstGeom>
            <a:noFill/>
          </p:spPr>
          <p:txBody>
            <a:bodyPr wrap="none" rtlCol="0">
              <a:spAutoFit/>
            </a:bodyPr>
            <a:lstStyle/>
            <a:p>
              <a:r>
                <a:rPr lang="pt-BR" dirty="0" err="1"/>
                <a:t>G</a:t>
              </a:r>
              <a:r>
                <a:rPr lang="pt-BR" i="1" baseline="-25000" dirty="0" err="1"/>
                <a:t>n</a:t>
              </a:r>
              <a:r>
                <a:rPr lang="pt-BR" dirty="0"/>
                <a:t>= {a</a:t>
              </a:r>
              <a:r>
                <a:rPr lang="pt-BR" i="1" baseline="-25000" dirty="0"/>
                <a:t>4</a:t>
              </a:r>
              <a:r>
                <a:rPr lang="pt-BR" dirty="0"/>
                <a:t>, </a:t>
              </a:r>
              <a:r>
                <a:rPr lang="pt-BR" dirty="0" err="1"/>
                <a:t>a</a:t>
              </a:r>
              <a:r>
                <a:rPr lang="pt-BR" i="1" baseline="-25000" dirty="0" err="1"/>
                <a:t>n</a:t>
              </a:r>
              <a:r>
                <a:rPr lang="pt-BR" dirty="0"/>
                <a:t>}</a:t>
              </a:r>
            </a:p>
          </p:txBody>
        </p:sp>
        <p:sp>
          <p:nvSpPr>
            <p:cNvPr id="105" name="CaixaDeTexto 104">
              <a:extLst>
                <a:ext uri="{FF2B5EF4-FFF2-40B4-BE49-F238E27FC236}">
                  <a16:creationId xmlns:a16="http://schemas.microsoft.com/office/drawing/2014/main" id="{B25BA7EC-224D-71C2-DF7A-BCDADF7FAFE4}"/>
                </a:ext>
              </a:extLst>
            </p:cNvPr>
            <p:cNvSpPr txBox="1"/>
            <p:nvPr/>
          </p:nvSpPr>
          <p:spPr>
            <a:xfrm>
              <a:off x="6293126" y="1400941"/>
              <a:ext cx="1263487" cy="369332"/>
            </a:xfrm>
            <a:prstGeom prst="rect">
              <a:avLst/>
            </a:prstGeom>
            <a:noFill/>
          </p:spPr>
          <p:txBody>
            <a:bodyPr wrap="none" rtlCol="0">
              <a:spAutoFit/>
            </a:bodyPr>
            <a:lstStyle/>
            <a:p>
              <a:r>
                <a:rPr lang="pt-BR" dirty="0"/>
                <a:t>G</a:t>
              </a:r>
              <a:r>
                <a:rPr lang="pt-BR" i="1" baseline="-25000" dirty="0"/>
                <a:t>1</a:t>
              </a:r>
              <a:r>
                <a:rPr lang="pt-BR" dirty="0"/>
                <a:t> = {a</a:t>
              </a:r>
              <a:r>
                <a:rPr lang="pt-BR" i="1" baseline="-25000" dirty="0"/>
                <a:t>1</a:t>
              </a:r>
              <a:r>
                <a:rPr lang="pt-BR" dirty="0"/>
                <a:t>, a</a:t>
              </a:r>
              <a:r>
                <a:rPr lang="pt-BR" i="1" baseline="-25000" dirty="0"/>
                <a:t>3</a:t>
              </a:r>
              <a:r>
                <a:rPr lang="pt-BR" dirty="0"/>
                <a:t>}</a:t>
              </a:r>
            </a:p>
          </p:txBody>
        </p:sp>
        <p:sp>
          <p:nvSpPr>
            <p:cNvPr id="106" name="CaixaDeTexto 105">
              <a:extLst>
                <a:ext uri="{FF2B5EF4-FFF2-40B4-BE49-F238E27FC236}">
                  <a16:creationId xmlns:a16="http://schemas.microsoft.com/office/drawing/2014/main" id="{48CA6F51-A53A-D691-D4C4-550A319410CA}"/>
                </a:ext>
              </a:extLst>
            </p:cNvPr>
            <p:cNvSpPr txBox="1"/>
            <p:nvPr/>
          </p:nvSpPr>
          <p:spPr>
            <a:xfrm>
              <a:off x="6293126" y="1754055"/>
              <a:ext cx="1263487" cy="369332"/>
            </a:xfrm>
            <a:prstGeom prst="rect">
              <a:avLst/>
            </a:prstGeom>
            <a:noFill/>
          </p:spPr>
          <p:txBody>
            <a:bodyPr wrap="none" rtlCol="0">
              <a:spAutoFit/>
            </a:bodyPr>
            <a:lstStyle/>
            <a:p>
              <a:r>
                <a:rPr lang="pt-BR" dirty="0"/>
                <a:t>G</a:t>
              </a:r>
              <a:r>
                <a:rPr lang="pt-BR" i="1" baseline="-25000" dirty="0"/>
                <a:t>2</a:t>
              </a:r>
              <a:r>
                <a:rPr lang="pt-BR" dirty="0"/>
                <a:t> = {a</a:t>
              </a:r>
              <a:r>
                <a:rPr lang="pt-BR" i="1" baseline="-25000" dirty="0"/>
                <a:t>2</a:t>
              </a:r>
              <a:r>
                <a:rPr lang="pt-BR" dirty="0"/>
                <a:t>, a</a:t>
              </a:r>
              <a:r>
                <a:rPr lang="pt-BR" i="1" baseline="-25000" dirty="0"/>
                <a:t>5</a:t>
              </a:r>
              <a:r>
                <a:rPr lang="pt-BR" dirty="0"/>
                <a:t>}</a:t>
              </a:r>
            </a:p>
          </p:txBody>
        </p:sp>
      </p:grpSp>
      <p:sp>
        <p:nvSpPr>
          <p:cNvPr id="1040" name="Fluxograma: Disco Magnético 1039">
            <a:extLst>
              <a:ext uri="{FF2B5EF4-FFF2-40B4-BE49-F238E27FC236}">
                <a16:creationId xmlns:a16="http://schemas.microsoft.com/office/drawing/2014/main" id="{819FF5D1-6ACE-0597-2CAD-94C1E72CA48E}"/>
              </a:ext>
            </a:extLst>
          </p:cNvPr>
          <p:cNvSpPr/>
          <p:nvPr/>
        </p:nvSpPr>
        <p:spPr>
          <a:xfrm>
            <a:off x="1034537" y="4046401"/>
            <a:ext cx="1469862" cy="1014412"/>
          </a:xfrm>
          <a:prstGeom prst="flowChartMagneticDisk">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Textos Completos</a:t>
            </a:r>
          </a:p>
        </p:txBody>
      </p:sp>
      <p:sp>
        <p:nvSpPr>
          <p:cNvPr id="1049" name="Retângulo: Cantos Arredondados 1048">
            <a:extLst>
              <a:ext uri="{FF2B5EF4-FFF2-40B4-BE49-F238E27FC236}">
                <a16:creationId xmlns:a16="http://schemas.microsoft.com/office/drawing/2014/main" id="{F4213CD0-2DBE-33D5-D289-E28448E0A652}"/>
              </a:ext>
            </a:extLst>
          </p:cNvPr>
          <p:cNvSpPr/>
          <p:nvPr/>
        </p:nvSpPr>
        <p:spPr>
          <a:xfrm>
            <a:off x="2772808" y="4351132"/>
            <a:ext cx="1100745"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Chunker</a:t>
            </a:r>
            <a:endParaRPr lang="pt-BR" dirty="0">
              <a:solidFill>
                <a:schemeClr val="tx1"/>
              </a:solidFill>
            </a:endParaRPr>
          </a:p>
        </p:txBody>
      </p:sp>
      <p:cxnSp>
        <p:nvCxnSpPr>
          <p:cNvPr id="1061" name="Conector de Seta Reta 1060">
            <a:extLst>
              <a:ext uri="{FF2B5EF4-FFF2-40B4-BE49-F238E27FC236}">
                <a16:creationId xmlns:a16="http://schemas.microsoft.com/office/drawing/2014/main" id="{1E128A15-2D33-CA2C-6C76-C74DF788522D}"/>
              </a:ext>
            </a:extLst>
          </p:cNvPr>
          <p:cNvCxnSpPr>
            <a:cxnSpLocks/>
            <a:stCxn id="1040" idx="4"/>
          </p:cNvCxnSpPr>
          <p:nvPr/>
        </p:nvCxnSpPr>
        <p:spPr>
          <a:xfrm>
            <a:off x="2504399" y="4553607"/>
            <a:ext cx="250799"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077" name="CaixaDeTexto 1076">
            <a:extLst>
              <a:ext uri="{FF2B5EF4-FFF2-40B4-BE49-F238E27FC236}">
                <a16:creationId xmlns:a16="http://schemas.microsoft.com/office/drawing/2014/main" id="{2C2C2FD0-8CFC-9238-203F-BE619B5EF9F4}"/>
              </a:ext>
            </a:extLst>
          </p:cNvPr>
          <p:cNvSpPr txBox="1"/>
          <p:nvPr/>
        </p:nvSpPr>
        <p:spPr>
          <a:xfrm>
            <a:off x="372600" y="3403443"/>
            <a:ext cx="409086" cy="369332"/>
          </a:xfrm>
          <a:prstGeom prst="rect">
            <a:avLst/>
          </a:prstGeom>
          <a:noFill/>
        </p:spPr>
        <p:txBody>
          <a:bodyPr wrap="none" rtlCol="0">
            <a:spAutoFit/>
          </a:bodyPr>
          <a:lstStyle/>
          <a:p>
            <a:r>
              <a:rPr lang="pt-BR" dirty="0"/>
              <a:t>G</a:t>
            </a:r>
            <a:r>
              <a:rPr lang="pt-BR" baseline="-25000" dirty="0"/>
              <a:t>1</a:t>
            </a:r>
          </a:p>
        </p:txBody>
      </p:sp>
      <p:sp>
        <p:nvSpPr>
          <p:cNvPr id="1078" name="CaixaDeTexto 1077">
            <a:extLst>
              <a:ext uri="{FF2B5EF4-FFF2-40B4-BE49-F238E27FC236}">
                <a16:creationId xmlns:a16="http://schemas.microsoft.com/office/drawing/2014/main" id="{5321694B-683E-B5B3-BF66-65CC9EBBD10E}"/>
              </a:ext>
            </a:extLst>
          </p:cNvPr>
          <p:cNvSpPr txBox="1"/>
          <p:nvPr/>
        </p:nvSpPr>
        <p:spPr>
          <a:xfrm>
            <a:off x="372600" y="4371445"/>
            <a:ext cx="409086" cy="369332"/>
          </a:xfrm>
          <a:prstGeom prst="rect">
            <a:avLst/>
          </a:prstGeom>
          <a:noFill/>
        </p:spPr>
        <p:txBody>
          <a:bodyPr wrap="none" rtlCol="0">
            <a:spAutoFit/>
          </a:bodyPr>
          <a:lstStyle/>
          <a:p>
            <a:r>
              <a:rPr lang="pt-BR" dirty="0"/>
              <a:t>G</a:t>
            </a:r>
            <a:r>
              <a:rPr lang="pt-BR" baseline="-25000" dirty="0"/>
              <a:t>2</a:t>
            </a:r>
          </a:p>
        </p:txBody>
      </p:sp>
      <p:sp>
        <p:nvSpPr>
          <p:cNvPr id="1079" name="CaixaDeTexto 1078">
            <a:extLst>
              <a:ext uri="{FF2B5EF4-FFF2-40B4-BE49-F238E27FC236}">
                <a16:creationId xmlns:a16="http://schemas.microsoft.com/office/drawing/2014/main" id="{7087F537-C54F-1541-B386-6EFA8D592D1F}"/>
              </a:ext>
            </a:extLst>
          </p:cNvPr>
          <p:cNvSpPr txBox="1"/>
          <p:nvPr/>
        </p:nvSpPr>
        <p:spPr>
          <a:xfrm>
            <a:off x="371798" y="5339447"/>
            <a:ext cx="410690" cy="369332"/>
          </a:xfrm>
          <a:prstGeom prst="rect">
            <a:avLst/>
          </a:prstGeom>
          <a:noFill/>
        </p:spPr>
        <p:txBody>
          <a:bodyPr wrap="none" rtlCol="0">
            <a:spAutoFit/>
          </a:bodyPr>
          <a:lstStyle/>
          <a:p>
            <a:r>
              <a:rPr lang="pt-BR" dirty="0" err="1"/>
              <a:t>G</a:t>
            </a:r>
            <a:r>
              <a:rPr lang="pt-BR" i="1" baseline="-25000" dirty="0" err="1"/>
              <a:t>n</a:t>
            </a:r>
            <a:endParaRPr lang="pt-BR" i="1" baseline="-25000" dirty="0"/>
          </a:p>
        </p:txBody>
      </p:sp>
      <p:cxnSp>
        <p:nvCxnSpPr>
          <p:cNvPr id="1081" name="Conector: Angulado 1080">
            <a:extLst>
              <a:ext uri="{FF2B5EF4-FFF2-40B4-BE49-F238E27FC236}">
                <a16:creationId xmlns:a16="http://schemas.microsoft.com/office/drawing/2014/main" id="{0458143C-F4B8-1D05-C3CC-7F3F5D172B64}"/>
              </a:ext>
            </a:extLst>
          </p:cNvPr>
          <p:cNvCxnSpPr>
            <a:stCxn id="1077" idx="3"/>
            <a:endCxn id="1040" idx="1"/>
          </p:cNvCxnSpPr>
          <p:nvPr/>
        </p:nvCxnSpPr>
        <p:spPr>
          <a:xfrm>
            <a:off x="781686" y="3588109"/>
            <a:ext cx="987782" cy="45829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3" name="Conector de Seta Reta 1082">
            <a:extLst>
              <a:ext uri="{FF2B5EF4-FFF2-40B4-BE49-F238E27FC236}">
                <a16:creationId xmlns:a16="http://schemas.microsoft.com/office/drawing/2014/main" id="{4B793385-42F4-B99E-1CED-E2A033D19ED8}"/>
              </a:ext>
            </a:extLst>
          </p:cNvPr>
          <p:cNvCxnSpPr>
            <a:cxnSpLocks/>
          </p:cNvCxnSpPr>
          <p:nvPr/>
        </p:nvCxnSpPr>
        <p:spPr>
          <a:xfrm flipV="1">
            <a:off x="768031" y="4553607"/>
            <a:ext cx="25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5" name="Conector: Angulado 1084">
            <a:extLst>
              <a:ext uri="{FF2B5EF4-FFF2-40B4-BE49-F238E27FC236}">
                <a16:creationId xmlns:a16="http://schemas.microsoft.com/office/drawing/2014/main" id="{E8B468A0-89E3-4E12-4D72-8700466A9E54}"/>
              </a:ext>
            </a:extLst>
          </p:cNvPr>
          <p:cNvCxnSpPr>
            <a:stCxn id="1079" idx="3"/>
            <a:endCxn id="1040" idx="3"/>
          </p:cNvCxnSpPr>
          <p:nvPr/>
        </p:nvCxnSpPr>
        <p:spPr>
          <a:xfrm flipV="1">
            <a:off x="782488" y="5060813"/>
            <a:ext cx="986980" cy="46330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3" name="Fluxograma: Disco Magnético 1102">
            <a:extLst>
              <a:ext uri="{FF2B5EF4-FFF2-40B4-BE49-F238E27FC236}">
                <a16:creationId xmlns:a16="http://schemas.microsoft.com/office/drawing/2014/main" id="{38425FAB-F51B-8FF5-5146-099BDDBAC019}"/>
              </a:ext>
            </a:extLst>
          </p:cNvPr>
          <p:cNvSpPr/>
          <p:nvPr/>
        </p:nvSpPr>
        <p:spPr>
          <a:xfrm>
            <a:off x="4176880" y="3309878"/>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1</a:t>
            </a:r>
          </a:p>
        </p:txBody>
      </p:sp>
      <p:sp>
        <p:nvSpPr>
          <p:cNvPr id="3" name="Fluxograma: Disco Magnético 2">
            <a:extLst>
              <a:ext uri="{FF2B5EF4-FFF2-40B4-BE49-F238E27FC236}">
                <a16:creationId xmlns:a16="http://schemas.microsoft.com/office/drawing/2014/main" id="{4871799A-E46B-D9B4-1EDD-AA0FA89E6FB2}"/>
              </a:ext>
            </a:extLst>
          </p:cNvPr>
          <p:cNvSpPr/>
          <p:nvPr/>
        </p:nvSpPr>
        <p:spPr>
          <a:xfrm>
            <a:off x="4178618" y="4254807"/>
            <a:ext cx="1357200" cy="597600"/>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G</a:t>
            </a:r>
            <a:r>
              <a:rPr lang="pt-BR" baseline="-25000" dirty="0">
                <a:solidFill>
                  <a:schemeClr val="tx1"/>
                </a:solidFill>
              </a:rPr>
              <a:t>2</a:t>
            </a:r>
          </a:p>
        </p:txBody>
      </p:sp>
      <p:sp>
        <p:nvSpPr>
          <p:cNvPr id="5" name="Fluxograma: Disco Magnético 4">
            <a:extLst>
              <a:ext uri="{FF2B5EF4-FFF2-40B4-BE49-F238E27FC236}">
                <a16:creationId xmlns:a16="http://schemas.microsoft.com/office/drawing/2014/main" id="{9CFAAECA-5A86-8EF9-0809-B7717FAFBABB}"/>
              </a:ext>
            </a:extLst>
          </p:cNvPr>
          <p:cNvSpPr/>
          <p:nvPr/>
        </p:nvSpPr>
        <p:spPr>
          <a:xfrm>
            <a:off x="4175382" y="5199736"/>
            <a:ext cx="1358698" cy="599141"/>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solidFill>
                  <a:schemeClr val="tx1"/>
                </a:solidFill>
              </a:rPr>
              <a:t>VectorDB</a:t>
            </a:r>
            <a:r>
              <a:rPr lang="pt-BR" dirty="0">
                <a:solidFill>
                  <a:schemeClr val="tx1"/>
                </a:solidFill>
              </a:rPr>
              <a:t> </a:t>
            </a:r>
            <a:r>
              <a:rPr lang="pt-BR" dirty="0" err="1">
                <a:solidFill>
                  <a:schemeClr val="tx1"/>
                </a:solidFill>
              </a:rPr>
              <a:t>G</a:t>
            </a:r>
            <a:r>
              <a:rPr lang="pt-BR" baseline="-25000" dirty="0" err="1">
                <a:solidFill>
                  <a:schemeClr val="tx1"/>
                </a:solidFill>
              </a:rPr>
              <a:t>n</a:t>
            </a:r>
            <a:endParaRPr lang="pt-BR" baseline="-25000" dirty="0">
              <a:solidFill>
                <a:schemeClr val="tx1"/>
              </a:solidFill>
            </a:endParaRPr>
          </a:p>
        </p:txBody>
      </p:sp>
      <p:cxnSp>
        <p:nvCxnSpPr>
          <p:cNvPr id="6" name="Conector de Seta Reta 5">
            <a:extLst>
              <a:ext uri="{FF2B5EF4-FFF2-40B4-BE49-F238E27FC236}">
                <a16:creationId xmlns:a16="http://schemas.microsoft.com/office/drawing/2014/main" id="{7F705031-2F44-D463-6910-3898A17DC84A}"/>
              </a:ext>
            </a:extLst>
          </p:cNvPr>
          <p:cNvCxnSpPr>
            <a:cxnSpLocks/>
            <a:stCxn id="1049" idx="3"/>
            <a:endCxn id="3" idx="2"/>
          </p:cNvCxnSpPr>
          <p:nvPr/>
        </p:nvCxnSpPr>
        <p:spPr>
          <a:xfrm>
            <a:off x="3873553" y="4553607"/>
            <a:ext cx="305065" cy="0"/>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do 13">
            <a:extLst>
              <a:ext uri="{FF2B5EF4-FFF2-40B4-BE49-F238E27FC236}">
                <a16:creationId xmlns:a16="http://schemas.microsoft.com/office/drawing/2014/main" id="{B58CA421-42BC-3B9D-D9DE-4825D1C6C035}"/>
              </a:ext>
            </a:extLst>
          </p:cNvPr>
          <p:cNvCxnSpPr>
            <a:cxnSpLocks/>
            <a:stCxn id="1049" idx="0"/>
            <a:endCxn id="1103" idx="2"/>
          </p:cNvCxnSpPr>
          <p:nvPr/>
        </p:nvCxnSpPr>
        <p:spPr>
          <a:xfrm rot="5400000" flipH="1" flipV="1">
            <a:off x="3378803" y="3553056"/>
            <a:ext cx="742454" cy="85369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do 16">
            <a:extLst>
              <a:ext uri="{FF2B5EF4-FFF2-40B4-BE49-F238E27FC236}">
                <a16:creationId xmlns:a16="http://schemas.microsoft.com/office/drawing/2014/main" id="{D2C63F8B-D4CD-8C20-55E8-0082943DAAF0}"/>
              </a:ext>
            </a:extLst>
          </p:cNvPr>
          <p:cNvCxnSpPr>
            <a:cxnSpLocks/>
            <a:stCxn id="1049" idx="2"/>
            <a:endCxn id="5" idx="2"/>
          </p:cNvCxnSpPr>
          <p:nvPr/>
        </p:nvCxnSpPr>
        <p:spPr>
          <a:xfrm rot="16200000" flipH="1">
            <a:off x="3377669" y="4701593"/>
            <a:ext cx="743225" cy="85220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91FF06BF-6132-5BC5-8E4E-186119B97175}"/>
              </a:ext>
            </a:extLst>
          </p:cNvPr>
          <p:cNvSpPr txBox="1"/>
          <p:nvPr/>
        </p:nvSpPr>
        <p:spPr>
          <a:xfrm>
            <a:off x="6096000" y="3256725"/>
            <a:ext cx="5957137" cy="2862322"/>
          </a:xfrm>
          <a:prstGeom prst="rect">
            <a:avLst/>
          </a:prstGeom>
          <a:noFill/>
        </p:spPr>
        <p:txBody>
          <a:bodyPr wrap="square" rtlCol="0">
            <a:spAutoFit/>
          </a:bodyPr>
          <a:lstStyle/>
          <a:p>
            <a:pPr algn="ctr"/>
            <a:r>
              <a:rPr lang="pt-BR" b="1" u="sng" dirty="0"/>
              <a:t>4. Indexação (textos completos)</a:t>
            </a:r>
          </a:p>
          <a:p>
            <a:pPr algn="ctr"/>
            <a:endParaRPr lang="pt-BR" b="1" u="sng" dirty="0"/>
          </a:p>
          <a:p>
            <a:pPr marL="342900" indent="-342900" algn="just">
              <a:buFont typeface="+mj-lt"/>
              <a:buAutoNum type="arabicPeriod"/>
            </a:pPr>
            <a:r>
              <a:rPr lang="pt-BR" dirty="0"/>
              <a:t>SpecterV2</a:t>
            </a:r>
          </a:p>
          <a:p>
            <a:pPr marL="342900" indent="-342900" algn="just">
              <a:buFont typeface="+mj-lt"/>
              <a:buAutoNum type="arabicPeriod"/>
            </a:pPr>
            <a:r>
              <a:rPr lang="pt-BR" dirty="0" err="1"/>
              <a:t>Grobid</a:t>
            </a:r>
            <a:r>
              <a:rPr lang="pt-BR" dirty="0"/>
              <a:t> para geração de </a:t>
            </a:r>
            <a:r>
              <a:rPr lang="pt-BR" dirty="0" err="1"/>
              <a:t>dict</a:t>
            </a:r>
            <a:r>
              <a:rPr lang="pt-BR" dirty="0"/>
              <a:t> do </a:t>
            </a:r>
            <a:r>
              <a:rPr lang="pt-BR" i="1" dirty="0" err="1"/>
              <a:t>paper</a:t>
            </a:r>
            <a:r>
              <a:rPr lang="pt-BR" dirty="0"/>
              <a:t>.</a:t>
            </a:r>
          </a:p>
          <a:p>
            <a:pPr marL="800100" lvl="1" indent="-342900" algn="just">
              <a:buFont typeface="Arial" panose="020B0604020202020204" pitchFamily="34" charset="0"/>
              <a:buChar char="•"/>
            </a:pPr>
            <a:r>
              <a:rPr lang="pt-BR" dirty="0"/>
              <a:t>Recuperar apenas texto do corpo do </a:t>
            </a:r>
            <a:r>
              <a:rPr lang="pt-BR" i="1" dirty="0" err="1"/>
              <a:t>paper</a:t>
            </a:r>
            <a:r>
              <a:rPr lang="pt-BR" dirty="0"/>
              <a:t>.</a:t>
            </a:r>
          </a:p>
          <a:p>
            <a:pPr marL="800100" lvl="1" indent="-342900" algn="just">
              <a:buFont typeface="Arial" panose="020B0604020202020204" pitchFamily="34" charset="0"/>
              <a:buChar char="•"/>
            </a:pPr>
            <a:r>
              <a:rPr lang="pt-BR" dirty="0"/>
              <a:t>Caso </a:t>
            </a:r>
            <a:r>
              <a:rPr lang="pt-BR" dirty="0" err="1"/>
              <a:t>grobid</a:t>
            </a:r>
            <a:r>
              <a:rPr lang="pt-BR" dirty="0"/>
              <a:t> falhe, usa o </a:t>
            </a:r>
            <a:r>
              <a:rPr lang="pt-BR" dirty="0" err="1"/>
              <a:t>PDFium</a:t>
            </a:r>
            <a:r>
              <a:rPr lang="pt-BR" dirty="0"/>
              <a:t> (texto entre </a:t>
            </a:r>
            <a:r>
              <a:rPr lang="pt-BR" i="1" dirty="0" err="1"/>
              <a:t>introduction</a:t>
            </a:r>
            <a:r>
              <a:rPr lang="pt-BR" dirty="0"/>
              <a:t> e </a:t>
            </a:r>
            <a:r>
              <a:rPr lang="pt-BR" i="1" dirty="0" err="1"/>
              <a:t>reference</a:t>
            </a:r>
            <a:r>
              <a:rPr lang="pt-BR" dirty="0"/>
              <a:t>).</a:t>
            </a:r>
          </a:p>
          <a:p>
            <a:pPr marL="342900" indent="-342900" algn="just">
              <a:buFont typeface="+mj-lt"/>
              <a:buAutoNum type="arabicPeriod"/>
            </a:pPr>
            <a:r>
              <a:rPr lang="pt-BR" dirty="0" err="1"/>
              <a:t>Chunks</a:t>
            </a:r>
            <a:r>
              <a:rPr lang="pt-BR" dirty="0"/>
              <a:t> (trechos) do texto completo.</a:t>
            </a:r>
          </a:p>
          <a:p>
            <a:pPr marL="800100" lvl="1" indent="-342900" algn="just">
              <a:buFont typeface="Arial" panose="020B0604020202020204" pitchFamily="34" charset="0"/>
              <a:buChar char="•"/>
            </a:pPr>
            <a:r>
              <a:rPr lang="pt-BR" i="1" dirty="0" err="1"/>
              <a:t>SpacyTextSplitter</a:t>
            </a:r>
            <a:r>
              <a:rPr lang="pt-BR" i="1" dirty="0"/>
              <a:t> </a:t>
            </a:r>
            <a:r>
              <a:rPr lang="pt-BR" dirty="0"/>
              <a:t>modificado para sentenças</a:t>
            </a:r>
          </a:p>
          <a:p>
            <a:pPr marL="800100" lvl="1" indent="-342900" algn="just">
              <a:buFont typeface="Arial" panose="020B0604020202020204" pitchFamily="34" charset="0"/>
              <a:buChar char="•"/>
            </a:pPr>
            <a:r>
              <a:rPr lang="pt-BR" dirty="0"/>
              <a:t>7 sentenças com </a:t>
            </a:r>
            <a:r>
              <a:rPr lang="pt-BR" i="1" dirty="0" err="1"/>
              <a:t>overlap</a:t>
            </a:r>
            <a:r>
              <a:rPr lang="pt-BR" i="1" dirty="0"/>
              <a:t> </a:t>
            </a:r>
            <a:r>
              <a:rPr lang="pt-BR" dirty="0"/>
              <a:t>(</a:t>
            </a:r>
            <a:r>
              <a:rPr lang="pt-BR" i="1" dirty="0" err="1"/>
              <a:t>stride</a:t>
            </a:r>
            <a:r>
              <a:rPr lang="pt-BR" dirty="0"/>
              <a:t>) 2</a:t>
            </a:r>
          </a:p>
        </p:txBody>
      </p:sp>
      <p:sp>
        <p:nvSpPr>
          <p:cNvPr id="26" name="Retângulo: Cantos Arredondados 25">
            <a:extLst>
              <a:ext uri="{FF2B5EF4-FFF2-40B4-BE49-F238E27FC236}">
                <a16:creationId xmlns:a16="http://schemas.microsoft.com/office/drawing/2014/main" id="{9C2480BB-B601-4C62-0B96-B6A475094FAB}"/>
              </a:ext>
            </a:extLst>
          </p:cNvPr>
          <p:cNvSpPr/>
          <p:nvPr/>
        </p:nvSpPr>
        <p:spPr>
          <a:xfrm>
            <a:off x="1021765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27" name="Conector: Angulado 26">
            <a:extLst>
              <a:ext uri="{FF2B5EF4-FFF2-40B4-BE49-F238E27FC236}">
                <a16:creationId xmlns:a16="http://schemas.microsoft.com/office/drawing/2014/main" id="{F34C49B5-F51F-B974-46BD-F278A587A057}"/>
              </a:ext>
            </a:extLst>
          </p:cNvPr>
          <p:cNvCxnSpPr>
            <a:cxnSpLocks/>
            <a:endCxn id="26" idx="0"/>
          </p:cNvCxnSpPr>
          <p:nvPr/>
        </p:nvCxnSpPr>
        <p:spPr>
          <a:xfrm>
            <a:off x="6537438" y="328687"/>
            <a:ext cx="4043917" cy="9998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Cantos Arredondados 27">
            <a:extLst>
              <a:ext uri="{FF2B5EF4-FFF2-40B4-BE49-F238E27FC236}">
                <a16:creationId xmlns:a16="http://schemas.microsoft.com/office/drawing/2014/main" id="{75D7EEA2-1A04-B52D-00C4-EB8F49EE3C99}"/>
              </a:ext>
            </a:extLst>
          </p:cNvPr>
          <p:cNvSpPr/>
          <p:nvPr/>
        </p:nvSpPr>
        <p:spPr>
          <a:xfrm>
            <a:off x="682473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cxnSp>
        <p:nvCxnSpPr>
          <p:cNvPr id="29" name="Conector: Angulado 28">
            <a:extLst>
              <a:ext uri="{FF2B5EF4-FFF2-40B4-BE49-F238E27FC236}">
                <a16:creationId xmlns:a16="http://schemas.microsoft.com/office/drawing/2014/main" id="{F061A5D1-BD33-5256-1B9D-F69EAF440759}"/>
              </a:ext>
            </a:extLst>
          </p:cNvPr>
          <p:cNvCxnSpPr>
            <a:cxnSpLocks/>
            <a:endCxn id="28" idx="0"/>
          </p:cNvCxnSpPr>
          <p:nvPr/>
        </p:nvCxnSpPr>
        <p:spPr>
          <a:xfrm>
            <a:off x="6484539" y="1037830"/>
            <a:ext cx="703896" cy="29068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tângulo: Cantos Arredondados 29">
            <a:extLst>
              <a:ext uri="{FF2B5EF4-FFF2-40B4-BE49-F238E27FC236}">
                <a16:creationId xmlns:a16="http://schemas.microsoft.com/office/drawing/2014/main" id="{FE54DF0C-E1AC-C889-290E-B4C6064B15A8}"/>
              </a:ext>
            </a:extLst>
          </p:cNvPr>
          <p:cNvSpPr/>
          <p:nvPr/>
        </p:nvSpPr>
        <p:spPr>
          <a:xfrm>
            <a:off x="8521190" y="1328514"/>
            <a:ext cx="727410" cy="40495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GPT</a:t>
            </a:r>
          </a:p>
        </p:txBody>
      </p:sp>
      <p:sp>
        <p:nvSpPr>
          <p:cNvPr id="31" name="CaixaDeTexto 30">
            <a:extLst>
              <a:ext uri="{FF2B5EF4-FFF2-40B4-BE49-F238E27FC236}">
                <a16:creationId xmlns:a16="http://schemas.microsoft.com/office/drawing/2014/main" id="{323D756A-3DBA-2A7D-5EB4-09A02F32DFA3}"/>
              </a:ext>
            </a:extLst>
          </p:cNvPr>
          <p:cNvSpPr txBox="1"/>
          <p:nvPr/>
        </p:nvSpPr>
        <p:spPr>
          <a:xfrm>
            <a:off x="6704970" y="1940698"/>
            <a:ext cx="968535" cy="369332"/>
          </a:xfrm>
          <a:prstGeom prst="rect">
            <a:avLst/>
          </a:prstGeom>
          <a:noFill/>
        </p:spPr>
        <p:txBody>
          <a:bodyPr wrap="none" rtlCol="0">
            <a:spAutoFit/>
          </a:bodyPr>
          <a:lstStyle/>
          <a:p>
            <a:r>
              <a:rPr lang="pt-BR" dirty="0" err="1"/>
              <a:t>Tópico</a:t>
            </a:r>
            <a:r>
              <a:rPr lang="pt-BR" baseline="-25000" dirty="0" err="1"/>
              <a:t>Gn</a:t>
            </a:r>
            <a:endParaRPr lang="pt-BR" baseline="-25000" dirty="0"/>
          </a:p>
        </p:txBody>
      </p:sp>
      <p:sp>
        <p:nvSpPr>
          <p:cNvPr id="64" name="CaixaDeTexto 63">
            <a:extLst>
              <a:ext uri="{FF2B5EF4-FFF2-40B4-BE49-F238E27FC236}">
                <a16:creationId xmlns:a16="http://schemas.microsoft.com/office/drawing/2014/main" id="{E53B2720-2229-5802-4F1A-A6A134872D03}"/>
              </a:ext>
            </a:extLst>
          </p:cNvPr>
          <p:cNvSpPr txBox="1"/>
          <p:nvPr/>
        </p:nvSpPr>
        <p:spPr>
          <a:xfrm>
            <a:off x="8401430" y="1929047"/>
            <a:ext cx="966931" cy="369332"/>
          </a:xfrm>
          <a:prstGeom prst="rect">
            <a:avLst/>
          </a:prstGeom>
          <a:noFill/>
        </p:spPr>
        <p:txBody>
          <a:bodyPr wrap="none" rtlCol="0">
            <a:spAutoFit/>
          </a:bodyPr>
          <a:lstStyle/>
          <a:p>
            <a:r>
              <a:rPr lang="pt-BR" dirty="0"/>
              <a:t>Tópico</a:t>
            </a:r>
            <a:r>
              <a:rPr lang="pt-BR" baseline="-25000" dirty="0"/>
              <a:t>G2</a:t>
            </a:r>
          </a:p>
        </p:txBody>
      </p:sp>
      <p:sp>
        <p:nvSpPr>
          <p:cNvPr id="65" name="CaixaDeTexto 64">
            <a:extLst>
              <a:ext uri="{FF2B5EF4-FFF2-40B4-BE49-F238E27FC236}">
                <a16:creationId xmlns:a16="http://schemas.microsoft.com/office/drawing/2014/main" id="{22E3D1D6-C33B-0FC8-2F57-780F2281D2B5}"/>
              </a:ext>
            </a:extLst>
          </p:cNvPr>
          <p:cNvSpPr txBox="1"/>
          <p:nvPr/>
        </p:nvSpPr>
        <p:spPr>
          <a:xfrm>
            <a:off x="10097088" y="1940698"/>
            <a:ext cx="966931" cy="369332"/>
          </a:xfrm>
          <a:prstGeom prst="rect">
            <a:avLst/>
          </a:prstGeom>
          <a:noFill/>
        </p:spPr>
        <p:txBody>
          <a:bodyPr wrap="none" rtlCol="0">
            <a:spAutoFit/>
          </a:bodyPr>
          <a:lstStyle/>
          <a:p>
            <a:r>
              <a:rPr lang="pt-BR" dirty="0"/>
              <a:t>Tópico</a:t>
            </a:r>
            <a:r>
              <a:rPr lang="pt-BR" baseline="-25000" dirty="0"/>
              <a:t>G1</a:t>
            </a:r>
          </a:p>
        </p:txBody>
      </p:sp>
      <p:cxnSp>
        <p:nvCxnSpPr>
          <p:cNvPr id="66" name="Conector: Angulado 65">
            <a:extLst>
              <a:ext uri="{FF2B5EF4-FFF2-40B4-BE49-F238E27FC236}">
                <a16:creationId xmlns:a16="http://schemas.microsoft.com/office/drawing/2014/main" id="{7F26E432-B308-71BB-0C77-12103D498131}"/>
              </a:ext>
            </a:extLst>
          </p:cNvPr>
          <p:cNvCxnSpPr>
            <a:cxnSpLocks/>
            <a:endCxn id="30" idx="0"/>
          </p:cNvCxnSpPr>
          <p:nvPr/>
        </p:nvCxnSpPr>
        <p:spPr>
          <a:xfrm>
            <a:off x="6537438" y="683259"/>
            <a:ext cx="2347457" cy="6452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de Seta Reta 66">
            <a:extLst>
              <a:ext uri="{FF2B5EF4-FFF2-40B4-BE49-F238E27FC236}">
                <a16:creationId xmlns:a16="http://schemas.microsoft.com/office/drawing/2014/main" id="{0C19413C-2C09-152F-307E-324ED9A9955D}"/>
              </a:ext>
            </a:extLst>
          </p:cNvPr>
          <p:cNvCxnSpPr>
            <a:cxnSpLocks/>
          </p:cNvCxnSpPr>
          <p:nvPr/>
        </p:nvCxnSpPr>
        <p:spPr>
          <a:xfrm>
            <a:off x="718843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8" name="Conector de Seta Reta 67">
            <a:extLst>
              <a:ext uri="{FF2B5EF4-FFF2-40B4-BE49-F238E27FC236}">
                <a16:creationId xmlns:a16="http://schemas.microsoft.com/office/drawing/2014/main" id="{63CF461A-4CE4-617A-6BDE-11CA9FF8D62F}"/>
              </a:ext>
            </a:extLst>
          </p:cNvPr>
          <p:cNvCxnSpPr>
            <a:cxnSpLocks/>
          </p:cNvCxnSpPr>
          <p:nvPr/>
        </p:nvCxnSpPr>
        <p:spPr>
          <a:xfrm>
            <a:off x="8884895" y="1733464"/>
            <a:ext cx="1" cy="195583"/>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9" name="Conector de Seta Reta 68">
            <a:extLst>
              <a:ext uri="{FF2B5EF4-FFF2-40B4-BE49-F238E27FC236}">
                <a16:creationId xmlns:a16="http://schemas.microsoft.com/office/drawing/2014/main" id="{EA215DA4-1275-BA66-095E-D7D36A489BFF}"/>
              </a:ext>
            </a:extLst>
          </p:cNvPr>
          <p:cNvCxnSpPr>
            <a:cxnSpLocks/>
          </p:cNvCxnSpPr>
          <p:nvPr/>
        </p:nvCxnSpPr>
        <p:spPr>
          <a:xfrm>
            <a:off x="10581355" y="1733464"/>
            <a:ext cx="1" cy="207234"/>
          </a:xfrm>
          <a:prstGeom prst="straightConnector1">
            <a:avLst/>
          </a:prstGeom>
          <a:ln w="317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7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5"/>
                                      </p:to>
                                    </p:set>
                                    <p:animEffect filter="image" prLst="opacity: 0.5">
                                      <p:cBhvr rctx="IE">
                                        <p:cTn id="10" dur="indefinite"/>
                                        <p:tgtEl>
                                          <p:spTgt spid="12"/>
                                        </p:tgtEl>
                                      </p:cBhvr>
                                    </p:animEffect>
                                  </p:childTnLst>
                                </p:cTn>
                              </p:par>
                              <p:par>
                                <p:cTn id="11" presetID="9" presetClass="emph" presetSubtype="0" nodeType="withEffect">
                                  <p:stCondLst>
                                    <p:cond delay="0"/>
                                  </p:stCondLst>
                                  <p:childTnLst>
                                    <p:set>
                                      <p:cBhvr>
                                        <p:cTn id="12" dur="indefinite"/>
                                        <p:tgtEl>
                                          <p:spTgt spid="11"/>
                                        </p:tgtEl>
                                        <p:attrNameLst>
                                          <p:attrName>style.opacity</p:attrName>
                                        </p:attrNameLst>
                                      </p:cBhvr>
                                      <p:to>
                                        <p:strVal val="0.5"/>
                                      </p:to>
                                    </p:set>
                                    <p:animEffect filter="image" prLst="opacity: 0.5">
                                      <p:cBhvr rctx="IE">
                                        <p:cTn id="13" dur="indefinite"/>
                                        <p:tgtEl>
                                          <p:spTgt spid="11"/>
                                        </p:tgtEl>
                                      </p:cBhvr>
                                    </p:animEffect>
                                  </p:childTnLst>
                                </p:cTn>
                              </p:par>
                              <p:par>
                                <p:cTn id="14" presetID="9" presetClass="emph" presetSubtype="0" nodeType="withEffect">
                                  <p:stCondLst>
                                    <p:cond delay="0"/>
                                  </p:stCondLst>
                                  <p:childTnLst>
                                    <p:set>
                                      <p:cBhvr>
                                        <p:cTn id="15" dur="indefinite"/>
                                        <p:tgtEl>
                                          <p:spTgt spid="13"/>
                                        </p:tgtEl>
                                        <p:attrNameLst>
                                          <p:attrName>style.opacity</p:attrName>
                                        </p:attrNameLst>
                                      </p:cBhvr>
                                      <p:to>
                                        <p:strVal val="0.5"/>
                                      </p:to>
                                    </p:set>
                                    <p:animEffect filter="image" prLst="opacity: 0.5">
                                      <p:cBhvr rctx="IE">
                                        <p:cTn id="16" dur="indefinite"/>
                                        <p:tgtEl>
                                          <p:spTgt spid="13"/>
                                        </p:tgtEl>
                                      </p:cBhvr>
                                    </p:animEffect>
                                  </p:childTnLst>
                                </p:cTn>
                              </p:par>
                              <p:par>
                                <p:cTn id="17" presetID="9" presetClass="emph" presetSubtype="0" grpId="0" nodeType="withEffect">
                                  <p:stCondLst>
                                    <p:cond delay="0"/>
                                  </p:stCondLst>
                                  <p:childTnLst>
                                    <p:set>
                                      <p:cBhvr>
                                        <p:cTn id="18" dur="indefinite"/>
                                        <p:tgtEl>
                                          <p:spTgt spid="19"/>
                                        </p:tgtEl>
                                        <p:attrNameLst>
                                          <p:attrName>style.opacity</p:attrName>
                                        </p:attrNameLst>
                                      </p:cBhvr>
                                      <p:to>
                                        <p:strVal val="0.5"/>
                                      </p:to>
                                    </p:set>
                                    <p:animEffect filter="image" prLst="opacity: 0.5">
                                      <p:cBhvr rctx="IE">
                                        <p:cTn id="19" dur="indefinite"/>
                                        <p:tgtEl>
                                          <p:spTgt spid="19"/>
                                        </p:tgtEl>
                                      </p:cBhvr>
                                    </p:animEffect>
                                  </p:childTnLst>
                                </p:cTn>
                              </p:par>
                              <p:par>
                                <p:cTn id="20" presetID="9" presetClass="emph" presetSubtype="0" grpId="0" nodeType="withEffect">
                                  <p:stCondLst>
                                    <p:cond delay="0"/>
                                  </p:stCondLst>
                                  <p:childTnLst>
                                    <p:set>
                                      <p:cBhvr>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par>
                                <p:cTn id="23" presetID="9" presetClass="emph" presetSubtype="0" grpId="0" nodeType="withEffect">
                                  <p:stCondLst>
                                    <p:cond delay="0"/>
                                  </p:stCondLst>
                                  <p:childTnLst>
                                    <p:set>
                                      <p:cBhvr>
                                        <p:cTn id="24" dur="indefinite"/>
                                        <p:tgtEl>
                                          <p:spTgt spid="21"/>
                                        </p:tgtEl>
                                        <p:attrNameLst>
                                          <p:attrName>style.opacity</p:attrName>
                                        </p:attrNameLst>
                                      </p:cBhvr>
                                      <p:to>
                                        <p:strVal val="0.5"/>
                                      </p:to>
                                    </p:set>
                                    <p:animEffect filter="image" prLst="opacity: 0.5">
                                      <p:cBhvr rctx="IE">
                                        <p:cTn id="25" dur="indefinite"/>
                                        <p:tgtEl>
                                          <p:spTgt spid="21"/>
                                        </p:tgtEl>
                                      </p:cBhvr>
                                    </p:animEffect>
                                  </p:childTnLst>
                                </p:cTn>
                              </p:par>
                              <p:par>
                                <p:cTn id="26" presetID="9" presetClass="emph" presetSubtype="0" grpId="0" nodeType="withEffect">
                                  <p:stCondLst>
                                    <p:cond delay="0"/>
                                  </p:stCondLst>
                                  <p:childTnLst>
                                    <p:set>
                                      <p:cBhvr>
                                        <p:cTn id="27" dur="indefinite"/>
                                        <p:tgtEl>
                                          <p:spTgt spid="22"/>
                                        </p:tgtEl>
                                        <p:attrNameLst>
                                          <p:attrName>style.opacity</p:attrName>
                                        </p:attrNameLst>
                                      </p:cBhvr>
                                      <p:to>
                                        <p:strVal val="0.5"/>
                                      </p:to>
                                    </p:set>
                                    <p:animEffect filter="image" prLst="opacity: 0.5">
                                      <p:cBhvr rctx="IE">
                                        <p:cTn id="28" dur="indefinite"/>
                                        <p:tgtEl>
                                          <p:spTgt spid="22"/>
                                        </p:tgtEl>
                                      </p:cBhvr>
                                    </p:animEffect>
                                  </p:childTnLst>
                                </p:cTn>
                              </p:par>
                              <p:par>
                                <p:cTn id="29" presetID="9" presetClass="emph" presetSubtype="0" grpId="0" nodeType="withEffect">
                                  <p:stCondLst>
                                    <p:cond delay="0"/>
                                  </p:stCondLst>
                                  <p:childTnLst>
                                    <p:set>
                                      <p:cBhvr>
                                        <p:cTn id="30" dur="indefinite"/>
                                        <p:tgtEl>
                                          <p:spTgt spid="23"/>
                                        </p:tgtEl>
                                        <p:attrNameLst>
                                          <p:attrName>style.opacity</p:attrName>
                                        </p:attrNameLst>
                                      </p:cBhvr>
                                      <p:to>
                                        <p:strVal val="0.5"/>
                                      </p:to>
                                    </p:set>
                                    <p:animEffect filter="image" prLst="opacity: 0.5">
                                      <p:cBhvr rctx="IE">
                                        <p:cTn id="31" dur="indefinite"/>
                                        <p:tgtEl>
                                          <p:spTgt spid="23"/>
                                        </p:tgtEl>
                                      </p:cBhvr>
                                    </p:animEffect>
                                  </p:childTnLst>
                                </p:cTn>
                              </p:par>
                              <p:par>
                                <p:cTn id="32" presetID="9" presetClass="emph" presetSubtype="0" grpId="0" nodeType="withEffect">
                                  <p:stCondLst>
                                    <p:cond delay="0"/>
                                  </p:stCondLst>
                                  <p:childTnLst>
                                    <p:set>
                                      <p:cBhvr>
                                        <p:cTn id="33" dur="indefinite"/>
                                        <p:tgtEl>
                                          <p:spTgt spid="86"/>
                                        </p:tgtEl>
                                        <p:attrNameLst>
                                          <p:attrName>style.opacity</p:attrName>
                                        </p:attrNameLst>
                                      </p:cBhvr>
                                      <p:to>
                                        <p:strVal val="0.5"/>
                                      </p:to>
                                    </p:set>
                                    <p:animEffect filter="image" prLst="opacity: 0.5">
                                      <p:cBhvr rctx="IE">
                                        <p:cTn id="34" dur="indefinite"/>
                                        <p:tgtEl>
                                          <p:spTgt spid="86"/>
                                        </p:tgtEl>
                                      </p:cBhvr>
                                    </p:animEffect>
                                  </p:childTnLst>
                                </p:cTn>
                              </p:par>
                              <p:par>
                                <p:cTn id="35" presetID="9" presetClass="emph" presetSubtype="0" nodeType="withEffect">
                                  <p:stCondLst>
                                    <p:cond delay="0"/>
                                  </p:stCondLst>
                                  <p:childTnLst>
                                    <p:set>
                                      <p:cBhvr>
                                        <p:cTn id="36" dur="indefinite"/>
                                        <p:tgtEl>
                                          <p:spTgt spid="87"/>
                                        </p:tgtEl>
                                        <p:attrNameLst>
                                          <p:attrName>style.opacity</p:attrName>
                                        </p:attrNameLst>
                                      </p:cBhvr>
                                      <p:to>
                                        <p:strVal val="0.5"/>
                                      </p:to>
                                    </p:set>
                                    <p:animEffect filter="image" prLst="opacity: 0.5">
                                      <p:cBhvr rctx="IE">
                                        <p:cTn id="37" dur="indefinite"/>
                                        <p:tgtEl>
                                          <p:spTgt spid="87"/>
                                        </p:tgtEl>
                                      </p:cBhvr>
                                    </p:animEffect>
                                  </p:childTnLst>
                                </p:cTn>
                              </p:par>
                              <p:par>
                                <p:cTn id="38" presetID="9" presetClass="emph" presetSubtype="0" nodeType="withEffect">
                                  <p:stCondLst>
                                    <p:cond delay="0"/>
                                  </p:stCondLst>
                                  <p:childTnLst>
                                    <p:set>
                                      <p:cBhvr>
                                        <p:cTn id="39" dur="indefinite"/>
                                        <p:tgtEl>
                                          <p:spTgt spid="99"/>
                                        </p:tgtEl>
                                        <p:attrNameLst>
                                          <p:attrName>style.opacity</p:attrName>
                                        </p:attrNameLst>
                                      </p:cBhvr>
                                      <p:to>
                                        <p:strVal val="0.5"/>
                                      </p:to>
                                    </p:set>
                                    <p:animEffect filter="image" prLst="opacity: 0.5">
                                      <p:cBhvr rctx="IE">
                                        <p:cTn id="40" dur="indefinite"/>
                                        <p:tgtEl>
                                          <p:spTgt spid="99"/>
                                        </p:tgtEl>
                                      </p:cBhvr>
                                    </p:animEffect>
                                  </p:childTnLst>
                                </p:cTn>
                              </p:par>
                              <p:par>
                                <p:cTn id="41" presetID="9" presetClass="emph" presetSubtype="0" nodeType="withEffect">
                                  <p:stCondLst>
                                    <p:cond delay="0"/>
                                  </p:stCondLst>
                                  <p:childTnLst>
                                    <p:set>
                                      <p:cBhvr>
                                        <p:cTn id="42" dur="indefinite"/>
                                        <p:tgtEl>
                                          <p:spTgt spid="108"/>
                                        </p:tgtEl>
                                        <p:attrNameLst>
                                          <p:attrName>style.opacity</p:attrName>
                                        </p:attrNameLst>
                                      </p:cBhvr>
                                      <p:to>
                                        <p:strVal val="0.5"/>
                                      </p:to>
                                    </p:set>
                                    <p:animEffect filter="image" prLst="opacity: 0.5">
                                      <p:cBhvr rctx="IE">
                                        <p:cTn id="43" dur="indefinite"/>
                                        <p:tgtEl>
                                          <p:spTgt spid="108"/>
                                        </p:tgtEl>
                                      </p:cBhvr>
                                    </p:animEffect>
                                  </p:childTnLst>
                                </p:cTn>
                              </p:par>
                              <p:par>
                                <p:cTn id="44" presetID="9" presetClass="emph" presetSubtype="0" grpId="0" nodeType="withEffect">
                                  <p:stCondLst>
                                    <p:cond delay="0"/>
                                  </p:stCondLst>
                                  <p:childTnLst>
                                    <p:set>
                                      <p:cBhvr>
                                        <p:cTn id="45" dur="indefinite"/>
                                        <p:tgtEl>
                                          <p:spTgt spid="26"/>
                                        </p:tgtEl>
                                        <p:attrNameLst>
                                          <p:attrName>style.opacity</p:attrName>
                                        </p:attrNameLst>
                                      </p:cBhvr>
                                      <p:to>
                                        <p:strVal val="0.5"/>
                                      </p:to>
                                    </p:set>
                                    <p:animEffect filter="image" prLst="opacity: 0.5">
                                      <p:cBhvr rctx="IE">
                                        <p:cTn id="46" dur="indefinite"/>
                                        <p:tgtEl>
                                          <p:spTgt spid="26"/>
                                        </p:tgtEl>
                                      </p:cBhvr>
                                    </p:animEffect>
                                  </p:childTnLst>
                                </p:cTn>
                              </p:par>
                              <p:par>
                                <p:cTn id="47" presetID="9" presetClass="emph" presetSubtype="0" nodeType="withEffect">
                                  <p:stCondLst>
                                    <p:cond delay="0"/>
                                  </p:stCondLst>
                                  <p:childTnLst>
                                    <p:set>
                                      <p:cBhvr>
                                        <p:cTn id="48" dur="indefinite"/>
                                        <p:tgtEl>
                                          <p:spTgt spid="27"/>
                                        </p:tgtEl>
                                        <p:attrNameLst>
                                          <p:attrName>style.opacity</p:attrName>
                                        </p:attrNameLst>
                                      </p:cBhvr>
                                      <p:to>
                                        <p:strVal val="0.5"/>
                                      </p:to>
                                    </p:set>
                                    <p:animEffect filter="image" prLst="opacity: 0.5">
                                      <p:cBhvr rctx="IE">
                                        <p:cTn id="49" dur="indefinite"/>
                                        <p:tgtEl>
                                          <p:spTgt spid="27"/>
                                        </p:tgtEl>
                                      </p:cBhvr>
                                    </p:animEffect>
                                  </p:childTnLst>
                                </p:cTn>
                              </p:par>
                              <p:par>
                                <p:cTn id="50" presetID="9" presetClass="emph" presetSubtype="0" grpId="0" nodeType="withEffect">
                                  <p:stCondLst>
                                    <p:cond delay="0"/>
                                  </p:stCondLst>
                                  <p:childTnLst>
                                    <p:set>
                                      <p:cBhvr>
                                        <p:cTn id="51" dur="indefinite"/>
                                        <p:tgtEl>
                                          <p:spTgt spid="28"/>
                                        </p:tgtEl>
                                        <p:attrNameLst>
                                          <p:attrName>style.opacity</p:attrName>
                                        </p:attrNameLst>
                                      </p:cBhvr>
                                      <p:to>
                                        <p:strVal val="0.5"/>
                                      </p:to>
                                    </p:set>
                                    <p:animEffect filter="image" prLst="opacity: 0.5">
                                      <p:cBhvr rctx="IE">
                                        <p:cTn id="52" dur="indefinite"/>
                                        <p:tgtEl>
                                          <p:spTgt spid="28"/>
                                        </p:tgtEl>
                                      </p:cBhvr>
                                    </p:animEffect>
                                  </p:childTnLst>
                                </p:cTn>
                              </p:par>
                              <p:par>
                                <p:cTn id="53" presetID="9" presetClass="emph" presetSubtype="0" nodeType="withEffect">
                                  <p:stCondLst>
                                    <p:cond delay="0"/>
                                  </p:stCondLst>
                                  <p:childTnLst>
                                    <p:set>
                                      <p:cBhvr>
                                        <p:cTn id="54" dur="indefinite"/>
                                        <p:tgtEl>
                                          <p:spTgt spid="29"/>
                                        </p:tgtEl>
                                        <p:attrNameLst>
                                          <p:attrName>style.opacity</p:attrName>
                                        </p:attrNameLst>
                                      </p:cBhvr>
                                      <p:to>
                                        <p:strVal val="0.5"/>
                                      </p:to>
                                    </p:set>
                                    <p:animEffect filter="image" prLst="opacity: 0.5">
                                      <p:cBhvr rctx="IE">
                                        <p:cTn id="55" dur="indefinite"/>
                                        <p:tgtEl>
                                          <p:spTgt spid="29"/>
                                        </p:tgtEl>
                                      </p:cBhvr>
                                    </p:animEffect>
                                  </p:childTnLst>
                                </p:cTn>
                              </p:par>
                              <p:par>
                                <p:cTn id="56" presetID="9" presetClass="emph" presetSubtype="0" grpId="0" nodeType="withEffect">
                                  <p:stCondLst>
                                    <p:cond delay="0"/>
                                  </p:stCondLst>
                                  <p:childTnLst>
                                    <p:set>
                                      <p:cBhvr>
                                        <p:cTn id="57" dur="indefinite"/>
                                        <p:tgtEl>
                                          <p:spTgt spid="30"/>
                                        </p:tgtEl>
                                        <p:attrNameLst>
                                          <p:attrName>style.opacity</p:attrName>
                                        </p:attrNameLst>
                                      </p:cBhvr>
                                      <p:to>
                                        <p:strVal val="0.5"/>
                                      </p:to>
                                    </p:set>
                                    <p:animEffect filter="image" prLst="opacity: 0.5">
                                      <p:cBhvr rctx="IE">
                                        <p:cTn id="58" dur="indefinite"/>
                                        <p:tgtEl>
                                          <p:spTgt spid="30"/>
                                        </p:tgtEl>
                                      </p:cBhvr>
                                    </p:animEffect>
                                  </p:childTnLst>
                                </p:cTn>
                              </p:par>
                              <p:par>
                                <p:cTn id="59" presetID="9" presetClass="emph" presetSubtype="0" grpId="0" nodeType="withEffect">
                                  <p:stCondLst>
                                    <p:cond delay="0"/>
                                  </p:stCondLst>
                                  <p:childTnLst>
                                    <p:set>
                                      <p:cBhvr>
                                        <p:cTn id="60" dur="indefinite"/>
                                        <p:tgtEl>
                                          <p:spTgt spid="31"/>
                                        </p:tgtEl>
                                        <p:attrNameLst>
                                          <p:attrName>style.opacity</p:attrName>
                                        </p:attrNameLst>
                                      </p:cBhvr>
                                      <p:to>
                                        <p:strVal val="0.5"/>
                                      </p:to>
                                    </p:set>
                                    <p:animEffect filter="image" prLst="opacity: 0.5">
                                      <p:cBhvr rctx="IE">
                                        <p:cTn id="61" dur="indefinite"/>
                                        <p:tgtEl>
                                          <p:spTgt spid="31"/>
                                        </p:tgtEl>
                                      </p:cBhvr>
                                    </p:animEffect>
                                  </p:childTnLst>
                                </p:cTn>
                              </p:par>
                              <p:par>
                                <p:cTn id="62" presetID="9" presetClass="emph" presetSubtype="0" grpId="0" nodeType="withEffect">
                                  <p:stCondLst>
                                    <p:cond delay="0"/>
                                  </p:stCondLst>
                                  <p:childTnLst>
                                    <p:set>
                                      <p:cBhvr>
                                        <p:cTn id="63" dur="indefinite"/>
                                        <p:tgtEl>
                                          <p:spTgt spid="64"/>
                                        </p:tgtEl>
                                        <p:attrNameLst>
                                          <p:attrName>style.opacity</p:attrName>
                                        </p:attrNameLst>
                                      </p:cBhvr>
                                      <p:to>
                                        <p:strVal val="0.5"/>
                                      </p:to>
                                    </p:set>
                                    <p:animEffect filter="image" prLst="opacity: 0.5">
                                      <p:cBhvr rctx="IE">
                                        <p:cTn id="64" dur="indefinite"/>
                                        <p:tgtEl>
                                          <p:spTgt spid="64"/>
                                        </p:tgtEl>
                                      </p:cBhvr>
                                    </p:animEffect>
                                  </p:childTnLst>
                                </p:cTn>
                              </p:par>
                              <p:par>
                                <p:cTn id="65" presetID="9" presetClass="emph" presetSubtype="0" grpId="0" nodeType="withEffect">
                                  <p:stCondLst>
                                    <p:cond delay="0"/>
                                  </p:stCondLst>
                                  <p:childTnLst>
                                    <p:set>
                                      <p:cBhvr>
                                        <p:cTn id="66" dur="indefinite"/>
                                        <p:tgtEl>
                                          <p:spTgt spid="65"/>
                                        </p:tgtEl>
                                        <p:attrNameLst>
                                          <p:attrName>style.opacity</p:attrName>
                                        </p:attrNameLst>
                                      </p:cBhvr>
                                      <p:to>
                                        <p:strVal val="0.5"/>
                                      </p:to>
                                    </p:set>
                                    <p:animEffect filter="image" prLst="opacity: 0.5">
                                      <p:cBhvr rctx="IE">
                                        <p:cTn id="67" dur="indefinite"/>
                                        <p:tgtEl>
                                          <p:spTgt spid="65"/>
                                        </p:tgtEl>
                                      </p:cBhvr>
                                    </p:animEffect>
                                  </p:childTnLst>
                                </p:cTn>
                              </p:par>
                              <p:par>
                                <p:cTn id="68" presetID="9" presetClass="emph" presetSubtype="0" nodeType="withEffect">
                                  <p:stCondLst>
                                    <p:cond delay="0"/>
                                  </p:stCondLst>
                                  <p:childTnLst>
                                    <p:set>
                                      <p:cBhvr>
                                        <p:cTn id="69" dur="indefinite"/>
                                        <p:tgtEl>
                                          <p:spTgt spid="66"/>
                                        </p:tgtEl>
                                        <p:attrNameLst>
                                          <p:attrName>style.opacity</p:attrName>
                                        </p:attrNameLst>
                                      </p:cBhvr>
                                      <p:to>
                                        <p:strVal val="0.5"/>
                                      </p:to>
                                    </p:set>
                                    <p:animEffect filter="image" prLst="opacity: 0.5">
                                      <p:cBhvr rctx="IE">
                                        <p:cTn id="70" dur="indefinite"/>
                                        <p:tgtEl>
                                          <p:spTgt spid="66"/>
                                        </p:tgtEl>
                                      </p:cBhvr>
                                    </p:animEffect>
                                  </p:childTnLst>
                                </p:cTn>
                              </p:par>
                              <p:par>
                                <p:cTn id="71" presetID="9" presetClass="emph" presetSubtype="0" nodeType="withEffect">
                                  <p:stCondLst>
                                    <p:cond delay="0"/>
                                  </p:stCondLst>
                                  <p:childTnLst>
                                    <p:set>
                                      <p:cBhvr>
                                        <p:cTn id="72" dur="indefinite"/>
                                        <p:tgtEl>
                                          <p:spTgt spid="67"/>
                                        </p:tgtEl>
                                        <p:attrNameLst>
                                          <p:attrName>style.opacity</p:attrName>
                                        </p:attrNameLst>
                                      </p:cBhvr>
                                      <p:to>
                                        <p:strVal val="0.5"/>
                                      </p:to>
                                    </p:set>
                                    <p:animEffect filter="image" prLst="opacity: 0.5">
                                      <p:cBhvr rctx="IE">
                                        <p:cTn id="73" dur="indefinite"/>
                                        <p:tgtEl>
                                          <p:spTgt spid="67"/>
                                        </p:tgtEl>
                                      </p:cBhvr>
                                    </p:animEffect>
                                  </p:childTnLst>
                                </p:cTn>
                              </p:par>
                              <p:par>
                                <p:cTn id="74" presetID="9" presetClass="emph" presetSubtype="0" nodeType="withEffect">
                                  <p:stCondLst>
                                    <p:cond delay="0"/>
                                  </p:stCondLst>
                                  <p:childTnLst>
                                    <p:set>
                                      <p:cBhvr>
                                        <p:cTn id="75" dur="indefinite"/>
                                        <p:tgtEl>
                                          <p:spTgt spid="68"/>
                                        </p:tgtEl>
                                        <p:attrNameLst>
                                          <p:attrName>style.opacity</p:attrName>
                                        </p:attrNameLst>
                                      </p:cBhvr>
                                      <p:to>
                                        <p:strVal val="0.5"/>
                                      </p:to>
                                    </p:set>
                                    <p:animEffect filter="image" prLst="opacity: 0.5">
                                      <p:cBhvr rctx="IE">
                                        <p:cTn id="76" dur="indefinite"/>
                                        <p:tgtEl>
                                          <p:spTgt spid="68"/>
                                        </p:tgtEl>
                                      </p:cBhvr>
                                    </p:animEffect>
                                  </p:childTnLst>
                                </p:cTn>
                              </p:par>
                              <p:par>
                                <p:cTn id="77" presetID="9" presetClass="emph" presetSubtype="0" nodeType="withEffect">
                                  <p:stCondLst>
                                    <p:cond delay="0"/>
                                  </p:stCondLst>
                                  <p:childTnLst>
                                    <p:set>
                                      <p:cBhvr>
                                        <p:cTn id="78" dur="indefinite"/>
                                        <p:tgtEl>
                                          <p:spTgt spid="69"/>
                                        </p:tgtEl>
                                        <p:attrNameLst>
                                          <p:attrName>style.opacity</p:attrName>
                                        </p:attrNameLst>
                                      </p:cBhvr>
                                      <p:to>
                                        <p:strVal val="0.5"/>
                                      </p:to>
                                    </p:set>
                                    <p:animEffect filter="image" prLst="opacity: 0.5">
                                      <p:cBhvr rctx="IE">
                                        <p:cTn id="79" dur="indefinite"/>
                                        <p:tgtEl>
                                          <p:spTgt spid="69"/>
                                        </p:tgtEl>
                                      </p:cBhvr>
                                    </p:animEffect>
                                  </p:childTnLst>
                                </p:cTn>
                              </p:par>
                            </p:childTnLst>
                          </p:cTn>
                        </p:par>
                        <p:par>
                          <p:cTn id="80" fill="hold">
                            <p:stCondLst>
                              <p:cond delay="0"/>
                            </p:stCondLst>
                            <p:childTnLst>
                              <p:par>
                                <p:cTn id="81" presetID="10" presetClass="entr" presetSubtype="0" fill="hold" nodeType="afterEffect">
                                  <p:stCondLst>
                                    <p:cond delay="0"/>
                                  </p:stCondLst>
                                  <p:childTnLst>
                                    <p:set>
                                      <p:cBhvr>
                                        <p:cTn id="82" dur="1" fill="hold">
                                          <p:stCondLst>
                                            <p:cond delay="0"/>
                                          </p:stCondLst>
                                        </p:cTn>
                                        <p:tgtEl>
                                          <p:spTgt spid="25">
                                            <p:txEl>
                                              <p:pRg st="0" end="0"/>
                                            </p:txEl>
                                          </p:spTgt>
                                        </p:tgtEl>
                                        <p:attrNameLst>
                                          <p:attrName>style.visibility</p:attrName>
                                        </p:attrNameLst>
                                      </p:cBhvr>
                                      <p:to>
                                        <p:strVal val="visible"/>
                                      </p:to>
                                    </p:set>
                                    <p:animEffect transition="in" filter="fade">
                                      <p:cBhvr>
                                        <p:cTn id="83" dur="500"/>
                                        <p:tgtEl>
                                          <p:spTgt spid="25">
                                            <p:txEl>
                                              <p:pRg st="0" end="0"/>
                                            </p:txEl>
                                          </p:spTgt>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25">
                                            <p:txEl>
                                              <p:pRg st="2" end="2"/>
                                            </p:txEl>
                                          </p:spTgt>
                                        </p:tgtEl>
                                        <p:attrNameLst>
                                          <p:attrName>style.visibility</p:attrName>
                                        </p:attrNameLst>
                                      </p:cBhvr>
                                      <p:to>
                                        <p:strVal val="visible"/>
                                      </p:to>
                                    </p:set>
                                    <p:animEffect transition="in" filter="fade">
                                      <p:cBhvr>
                                        <p:cTn id="87" dur="500"/>
                                        <p:tgtEl>
                                          <p:spTgt spid="25">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40"/>
                                        </p:tgtEl>
                                        <p:attrNameLst>
                                          <p:attrName>style.visibility</p:attrName>
                                        </p:attrNameLst>
                                      </p:cBhvr>
                                      <p:to>
                                        <p:strVal val="visible"/>
                                      </p:to>
                                    </p:set>
                                    <p:animEffect transition="in" filter="fade">
                                      <p:cBhvr>
                                        <p:cTn id="92" dur="500"/>
                                        <p:tgtEl>
                                          <p:spTgt spid="104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77"/>
                                        </p:tgtEl>
                                        <p:attrNameLst>
                                          <p:attrName>style.visibility</p:attrName>
                                        </p:attrNameLst>
                                      </p:cBhvr>
                                      <p:to>
                                        <p:strVal val="visible"/>
                                      </p:to>
                                    </p:set>
                                    <p:animEffect transition="in" filter="fade">
                                      <p:cBhvr>
                                        <p:cTn id="95" dur="500"/>
                                        <p:tgtEl>
                                          <p:spTgt spid="1077"/>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078"/>
                                        </p:tgtEl>
                                        <p:attrNameLst>
                                          <p:attrName>style.visibility</p:attrName>
                                        </p:attrNameLst>
                                      </p:cBhvr>
                                      <p:to>
                                        <p:strVal val="visible"/>
                                      </p:to>
                                    </p:set>
                                    <p:animEffect transition="in" filter="fade">
                                      <p:cBhvr>
                                        <p:cTn id="98" dur="500"/>
                                        <p:tgtEl>
                                          <p:spTgt spid="107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079"/>
                                        </p:tgtEl>
                                        <p:attrNameLst>
                                          <p:attrName>style.visibility</p:attrName>
                                        </p:attrNameLst>
                                      </p:cBhvr>
                                      <p:to>
                                        <p:strVal val="visible"/>
                                      </p:to>
                                    </p:set>
                                    <p:animEffect transition="in" filter="fade">
                                      <p:cBhvr>
                                        <p:cTn id="101" dur="500"/>
                                        <p:tgtEl>
                                          <p:spTgt spid="1079"/>
                                        </p:tgtEl>
                                      </p:cBhvr>
                                    </p:animEffect>
                                  </p:childTnLst>
                                </p:cTn>
                              </p:par>
                              <p:par>
                                <p:cTn id="102" presetID="10" presetClass="entr" presetSubtype="0" fill="hold" nodeType="withEffect">
                                  <p:stCondLst>
                                    <p:cond delay="0"/>
                                  </p:stCondLst>
                                  <p:childTnLst>
                                    <p:set>
                                      <p:cBhvr>
                                        <p:cTn id="103" dur="1" fill="hold">
                                          <p:stCondLst>
                                            <p:cond delay="0"/>
                                          </p:stCondLst>
                                        </p:cTn>
                                        <p:tgtEl>
                                          <p:spTgt spid="1081"/>
                                        </p:tgtEl>
                                        <p:attrNameLst>
                                          <p:attrName>style.visibility</p:attrName>
                                        </p:attrNameLst>
                                      </p:cBhvr>
                                      <p:to>
                                        <p:strVal val="visible"/>
                                      </p:to>
                                    </p:set>
                                    <p:animEffect transition="in" filter="fade">
                                      <p:cBhvr>
                                        <p:cTn id="104" dur="500"/>
                                        <p:tgtEl>
                                          <p:spTgt spid="1081"/>
                                        </p:tgtEl>
                                      </p:cBhvr>
                                    </p:animEffect>
                                  </p:childTnLst>
                                </p:cTn>
                              </p:par>
                              <p:par>
                                <p:cTn id="105" presetID="10" presetClass="entr" presetSubtype="0" fill="hold" nodeType="withEffect">
                                  <p:stCondLst>
                                    <p:cond delay="0"/>
                                  </p:stCondLst>
                                  <p:childTnLst>
                                    <p:set>
                                      <p:cBhvr>
                                        <p:cTn id="106" dur="1" fill="hold">
                                          <p:stCondLst>
                                            <p:cond delay="0"/>
                                          </p:stCondLst>
                                        </p:cTn>
                                        <p:tgtEl>
                                          <p:spTgt spid="1083"/>
                                        </p:tgtEl>
                                        <p:attrNameLst>
                                          <p:attrName>style.visibility</p:attrName>
                                        </p:attrNameLst>
                                      </p:cBhvr>
                                      <p:to>
                                        <p:strVal val="visible"/>
                                      </p:to>
                                    </p:set>
                                    <p:animEffect transition="in" filter="fade">
                                      <p:cBhvr>
                                        <p:cTn id="107" dur="500"/>
                                        <p:tgtEl>
                                          <p:spTgt spid="1083"/>
                                        </p:tgtEl>
                                      </p:cBhvr>
                                    </p:animEffect>
                                  </p:childTnLst>
                                </p:cTn>
                              </p:par>
                              <p:par>
                                <p:cTn id="108" presetID="10" presetClass="entr" presetSubtype="0" fill="hold" nodeType="withEffect">
                                  <p:stCondLst>
                                    <p:cond delay="0"/>
                                  </p:stCondLst>
                                  <p:childTnLst>
                                    <p:set>
                                      <p:cBhvr>
                                        <p:cTn id="109" dur="1" fill="hold">
                                          <p:stCondLst>
                                            <p:cond delay="0"/>
                                          </p:stCondLst>
                                        </p:cTn>
                                        <p:tgtEl>
                                          <p:spTgt spid="1085"/>
                                        </p:tgtEl>
                                        <p:attrNameLst>
                                          <p:attrName>style.visibility</p:attrName>
                                        </p:attrNameLst>
                                      </p:cBhvr>
                                      <p:to>
                                        <p:strVal val="visible"/>
                                      </p:to>
                                    </p:set>
                                    <p:animEffect transition="in" filter="fade">
                                      <p:cBhvr>
                                        <p:cTn id="110" dur="500"/>
                                        <p:tgtEl>
                                          <p:spTgt spid="1085"/>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25">
                                            <p:txEl>
                                              <p:pRg st="3" end="3"/>
                                            </p:txEl>
                                          </p:spTgt>
                                        </p:tgtEl>
                                        <p:attrNameLst>
                                          <p:attrName>style.visibility</p:attrName>
                                        </p:attrNameLst>
                                      </p:cBhvr>
                                      <p:to>
                                        <p:strVal val="visible"/>
                                      </p:to>
                                    </p:set>
                                    <p:animEffect transition="in" filter="fade">
                                      <p:cBhvr>
                                        <p:cTn id="114" dur="500"/>
                                        <p:tgtEl>
                                          <p:spTgt spid="25">
                                            <p:txEl>
                                              <p:pRg st="3" end="3"/>
                                            </p:txEl>
                                          </p:spTgt>
                                        </p:tgtEl>
                                      </p:cBhvr>
                                    </p:animEffect>
                                  </p:childTnLst>
                                </p:cTn>
                              </p:par>
                            </p:childTnLst>
                          </p:cTn>
                        </p:par>
                        <p:par>
                          <p:cTn id="115" fill="hold">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25">
                                            <p:txEl>
                                              <p:pRg st="4" end="4"/>
                                            </p:txEl>
                                          </p:spTgt>
                                        </p:tgtEl>
                                        <p:attrNameLst>
                                          <p:attrName>style.visibility</p:attrName>
                                        </p:attrNameLst>
                                      </p:cBhvr>
                                      <p:to>
                                        <p:strVal val="visible"/>
                                      </p:to>
                                    </p:set>
                                    <p:animEffect transition="in" filter="fade">
                                      <p:cBhvr>
                                        <p:cTn id="118" dur="500"/>
                                        <p:tgtEl>
                                          <p:spTgt spid="25">
                                            <p:txEl>
                                              <p:pRg st="4" end="4"/>
                                            </p:txEl>
                                          </p:spTgt>
                                        </p:tgtEl>
                                      </p:cBhvr>
                                    </p:animEffect>
                                  </p:childTnLst>
                                </p:cTn>
                              </p:par>
                            </p:childTnLst>
                          </p:cTn>
                        </p:par>
                        <p:par>
                          <p:cTn id="119" fill="hold">
                            <p:stCondLst>
                              <p:cond delay="1500"/>
                            </p:stCondLst>
                            <p:childTnLst>
                              <p:par>
                                <p:cTn id="120" presetID="10" presetClass="entr" presetSubtype="0" fill="hold" nodeType="afterEffect">
                                  <p:stCondLst>
                                    <p:cond delay="0"/>
                                  </p:stCondLst>
                                  <p:childTnLst>
                                    <p:set>
                                      <p:cBhvr>
                                        <p:cTn id="121" dur="1" fill="hold">
                                          <p:stCondLst>
                                            <p:cond delay="0"/>
                                          </p:stCondLst>
                                        </p:cTn>
                                        <p:tgtEl>
                                          <p:spTgt spid="25">
                                            <p:txEl>
                                              <p:pRg st="5" end="5"/>
                                            </p:txEl>
                                          </p:spTgt>
                                        </p:tgtEl>
                                        <p:attrNameLst>
                                          <p:attrName>style.visibility</p:attrName>
                                        </p:attrNameLst>
                                      </p:cBhvr>
                                      <p:to>
                                        <p:strVal val="visible"/>
                                      </p:to>
                                    </p:set>
                                    <p:animEffect transition="in" filter="fade">
                                      <p:cBhvr>
                                        <p:cTn id="122" dur="500"/>
                                        <p:tgtEl>
                                          <p:spTgt spid="25">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mph" presetSubtype="0" grpId="1" nodeType="clickEffect">
                                  <p:stCondLst>
                                    <p:cond delay="0"/>
                                  </p:stCondLst>
                                  <p:childTnLst>
                                    <p:set>
                                      <p:cBhvr>
                                        <p:cTn id="126" dur="indefinite"/>
                                        <p:tgtEl>
                                          <p:spTgt spid="1040"/>
                                        </p:tgtEl>
                                        <p:attrNameLst>
                                          <p:attrName>style.opacity</p:attrName>
                                        </p:attrNameLst>
                                      </p:cBhvr>
                                      <p:to>
                                        <p:strVal val="0.5"/>
                                      </p:to>
                                    </p:set>
                                    <p:animEffect filter="image" prLst="opacity: 0.5">
                                      <p:cBhvr rctx="IE">
                                        <p:cTn id="127" dur="indefinite"/>
                                        <p:tgtEl>
                                          <p:spTgt spid="1040"/>
                                        </p:tgtEl>
                                      </p:cBhvr>
                                    </p:animEffect>
                                  </p:childTnLst>
                                </p:cTn>
                              </p:par>
                              <p:par>
                                <p:cTn id="128" presetID="9" presetClass="emph" presetSubtype="0" grpId="1" nodeType="withEffect">
                                  <p:stCondLst>
                                    <p:cond delay="0"/>
                                  </p:stCondLst>
                                  <p:childTnLst>
                                    <p:set>
                                      <p:cBhvr>
                                        <p:cTn id="129" dur="indefinite"/>
                                        <p:tgtEl>
                                          <p:spTgt spid="1077"/>
                                        </p:tgtEl>
                                        <p:attrNameLst>
                                          <p:attrName>style.opacity</p:attrName>
                                        </p:attrNameLst>
                                      </p:cBhvr>
                                      <p:to>
                                        <p:strVal val="0.5"/>
                                      </p:to>
                                    </p:set>
                                    <p:animEffect filter="image" prLst="opacity: 0.5">
                                      <p:cBhvr rctx="IE">
                                        <p:cTn id="130" dur="indefinite"/>
                                        <p:tgtEl>
                                          <p:spTgt spid="1077"/>
                                        </p:tgtEl>
                                      </p:cBhvr>
                                    </p:animEffect>
                                  </p:childTnLst>
                                </p:cTn>
                              </p:par>
                              <p:par>
                                <p:cTn id="131" presetID="9" presetClass="emph" presetSubtype="0" grpId="1" nodeType="withEffect">
                                  <p:stCondLst>
                                    <p:cond delay="0"/>
                                  </p:stCondLst>
                                  <p:childTnLst>
                                    <p:set>
                                      <p:cBhvr>
                                        <p:cTn id="132" dur="indefinite"/>
                                        <p:tgtEl>
                                          <p:spTgt spid="1078"/>
                                        </p:tgtEl>
                                        <p:attrNameLst>
                                          <p:attrName>style.opacity</p:attrName>
                                        </p:attrNameLst>
                                      </p:cBhvr>
                                      <p:to>
                                        <p:strVal val="0.5"/>
                                      </p:to>
                                    </p:set>
                                    <p:animEffect filter="image" prLst="opacity: 0.5">
                                      <p:cBhvr rctx="IE">
                                        <p:cTn id="133" dur="indefinite"/>
                                        <p:tgtEl>
                                          <p:spTgt spid="1078"/>
                                        </p:tgtEl>
                                      </p:cBhvr>
                                    </p:animEffect>
                                  </p:childTnLst>
                                </p:cTn>
                              </p:par>
                              <p:par>
                                <p:cTn id="134" presetID="9" presetClass="emph" presetSubtype="0" grpId="1" nodeType="withEffect">
                                  <p:stCondLst>
                                    <p:cond delay="0"/>
                                  </p:stCondLst>
                                  <p:childTnLst>
                                    <p:set>
                                      <p:cBhvr>
                                        <p:cTn id="135" dur="indefinite"/>
                                        <p:tgtEl>
                                          <p:spTgt spid="1079"/>
                                        </p:tgtEl>
                                        <p:attrNameLst>
                                          <p:attrName>style.opacity</p:attrName>
                                        </p:attrNameLst>
                                      </p:cBhvr>
                                      <p:to>
                                        <p:strVal val="0.5"/>
                                      </p:to>
                                    </p:set>
                                    <p:animEffect filter="image" prLst="opacity: 0.5">
                                      <p:cBhvr rctx="IE">
                                        <p:cTn id="136" dur="indefinite"/>
                                        <p:tgtEl>
                                          <p:spTgt spid="1079"/>
                                        </p:tgtEl>
                                      </p:cBhvr>
                                    </p:animEffect>
                                  </p:childTnLst>
                                </p:cTn>
                              </p:par>
                              <p:par>
                                <p:cTn id="137" presetID="9" presetClass="emph" presetSubtype="0" nodeType="withEffect">
                                  <p:stCondLst>
                                    <p:cond delay="0"/>
                                  </p:stCondLst>
                                  <p:childTnLst>
                                    <p:set>
                                      <p:cBhvr>
                                        <p:cTn id="138" dur="indefinite"/>
                                        <p:tgtEl>
                                          <p:spTgt spid="1081"/>
                                        </p:tgtEl>
                                        <p:attrNameLst>
                                          <p:attrName>style.opacity</p:attrName>
                                        </p:attrNameLst>
                                      </p:cBhvr>
                                      <p:to>
                                        <p:strVal val="0.5"/>
                                      </p:to>
                                    </p:set>
                                    <p:animEffect filter="image" prLst="opacity: 0.5">
                                      <p:cBhvr rctx="IE">
                                        <p:cTn id="139" dur="indefinite"/>
                                        <p:tgtEl>
                                          <p:spTgt spid="1081"/>
                                        </p:tgtEl>
                                      </p:cBhvr>
                                    </p:animEffect>
                                  </p:childTnLst>
                                </p:cTn>
                              </p:par>
                              <p:par>
                                <p:cTn id="140" presetID="9" presetClass="emph" presetSubtype="0" nodeType="withEffect">
                                  <p:stCondLst>
                                    <p:cond delay="0"/>
                                  </p:stCondLst>
                                  <p:childTnLst>
                                    <p:set>
                                      <p:cBhvr>
                                        <p:cTn id="141" dur="indefinite"/>
                                        <p:tgtEl>
                                          <p:spTgt spid="1083"/>
                                        </p:tgtEl>
                                        <p:attrNameLst>
                                          <p:attrName>style.opacity</p:attrName>
                                        </p:attrNameLst>
                                      </p:cBhvr>
                                      <p:to>
                                        <p:strVal val="0.5"/>
                                      </p:to>
                                    </p:set>
                                    <p:animEffect filter="image" prLst="opacity: 0.5">
                                      <p:cBhvr rctx="IE">
                                        <p:cTn id="142" dur="indefinite"/>
                                        <p:tgtEl>
                                          <p:spTgt spid="1083"/>
                                        </p:tgtEl>
                                      </p:cBhvr>
                                    </p:animEffect>
                                  </p:childTnLst>
                                </p:cTn>
                              </p:par>
                              <p:par>
                                <p:cTn id="143" presetID="9" presetClass="emph" presetSubtype="0" nodeType="withEffect">
                                  <p:stCondLst>
                                    <p:cond delay="0"/>
                                  </p:stCondLst>
                                  <p:childTnLst>
                                    <p:set>
                                      <p:cBhvr>
                                        <p:cTn id="144" dur="indefinite"/>
                                        <p:tgtEl>
                                          <p:spTgt spid="1085"/>
                                        </p:tgtEl>
                                        <p:attrNameLst>
                                          <p:attrName>style.opacity</p:attrName>
                                        </p:attrNameLst>
                                      </p:cBhvr>
                                      <p:to>
                                        <p:strVal val="0.5"/>
                                      </p:to>
                                    </p:set>
                                    <p:animEffect filter="image" prLst="opacity: 0.5">
                                      <p:cBhvr rctx="IE">
                                        <p:cTn id="145" dur="indefinite"/>
                                        <p:tgtEl>
                                          <p:spTgt spid="1085"/>
                                        </p:tgtEl>
                                      </p:cBhvr>
                                    </p:animEffect>
                                  </p:childTnLst>
                                </p:cTn>
                              </p:par>
                            </p:childTnLst>
                          </p:cTn>
                        </p:par>
                        <p:par>
                          <p:cTn id="146" fill="hold">
                            <p:stCondLst>
                              <p:cond delay="0"/>
                            </p:stCondLst>
                            <p:childTnLst>
                              <p:par>
                                <p:cTn id="147" presetID="10" presetClass="entr" presetSubtype="0" fill="hold" nodeType="afterEffect">
                                  <p:stCondLst>
                                    <p:cond delay="0"/>
                                  </p:stCondLst>
                                  <p:childTnLst>
                                    <p:set>
                                      <p:cBhvr>
                                        <p:cTn id="148" dur="1" fill="hold">
                                          <p:stCondLst>
                                            <p:cond delay="0"/>
                                          </p:stCondLst>
                                        </p:cTn>
                                        <p:tgtEl>
                                          <p:spTgt spid="1061"/>
                                        </p:tgtEl>
                                        <p:attrNameLst>
                                          <p:attrName>style.visibility</p:attrName>
                                        </p:attrNameLst>
                                      </p:cBhvr>
                                      <p:to>
                                        <p:strVal val="visible"/>
                                      </p:to>
                                    </p:set>
                                    <p:animEffect transition="in" filter="fade">
                                      <p:cBhvr>
                                        <p:cTn id="149" dur="500"/>
                                        <p:tgtEl>
                                          <p:spTgt spid="1061"/>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49"/>
                                        </p:tgtEl>
                                        <p:attrNameLst>
                                          <p:attrName>style.visibility</p:attrName>
                                        </p:attrNameLst>
                                      </p:cBhvr>
                                      <p:to>
                                        <p:strVal val="visible"/>
                                      </p:to>
                                    </p:set>
                                    <p:animEffect transition="in" filter="fade">
                                      <p:cBhvr>
                                        <p:cTn id="152" dur="500"/>
                                        <p:tgtEl>
                                          <p:spTgt spid="1049"/>
                                        </p:tgtEl>
                                      </p:cBhvr>
                                    </p:animEffect>
                                  </p:childTnLst>
                                </p:cTn>
                              </p:par>
                            </p:childTnLst>
                          </p:cTn>
                        </p:par>
                        <p:par>
                          <p:cTn id="153" fill="hold">
                            <p:stCondLst>
                              <p:cond delay="500"/>
                            </p:stCondLst>
                            <p:childTnLst>
                              <p:par>
                                <p:cTn id="154" presetID="10" presetClass="entr" presetSubtype="0" fill="hold" nodeType="afterEffect">
                                  <p:stCondLst>
                                    <p:cond delay="0"/>
                                  </p:stCondLst>
                                  <p:childTnLst>
                                    <p:set>
                                      <p:cBhvr>
                                        <p:cTn id="155" dur="1" fill="hold">
                                          <p:stCondLst>
                                            <p:cond delay="0"/>
                                          </p:stCondLst>
                                        </p:cTn>
                                        <p:tgtEl>
                                          <p:spTgt spid="25">
                                            <p:txEl>
                                              <p:pRg st="6" end="6"/>
                                            </p:txEl>
                                          </p:spTgt>
                                        </p:tgtEl>
                                        <p:attrNameLst>
                                          <p:attrName>style.visibility</p:attrName>
                                        </p:attrNameLst>
                                      </p:cBhvr>
                                      <p:to>
                                        <p:strVal val="visible"/>
                                      </p:to>
                                    </p:set>
                                    <p:animEffect transition="in" filter="fade">
                                      <p:cBhvr>
                                        <p:cTn id="156" dur="500"/>
                                        <p:tgtEl>
                                          <p:spTgt spid="25">
                                            <p:txEl>
                                              <p:pRg st="6" end="6"/>
                                            </p:txEl>
                                          </p:spTgt>
                                        </p:tgtEl>
                                      </p:cBhvr>
                                    </p:animEffect>
                                  </p:childTnLst>
                                </p:cTn>
                              </p:par>
                            </p:childTnLst>
                          </p:cTn>
                        </p:par>
                        <p:par>
                          <p:cTn id="157" fill="hold">
                            <p:stCondLst>
                              <p:cond delay="1000"/>
                            </p:stCondLst>
                            <p:childTnLst>
                              <p:par>
                                <p:cTn id="158" presetID="10" presetClass="entr" presetSubtype="0" fill="hold" nodeType="afterEffect">
                                  <p:stCondLst>
                                    <p:cond delay="0"/>
                                  </p:stCondLst>
                                  <p:childTnLst>
                                    <p:set>
                                      <p:cBhvr>
                                        <p:cTn id="159" dur="1" fill="hold">
                                          <p:stCondLst>
                                            <p:cond delay="0"/>
                                          </p:stCondLst>
                                        </p:cTn>
                                        <p:tgtEl>
                                          <p:spTgt spid="25">
                                            <p:txEl>
                                              <p:pRg st="7" end="7"/>
                                            </p:txEl>
                                          </p:spTgt>
                                        </p:tgtEl>
                                        <p:attrNameLst>
                                          <p:attrName>style.visibility</p:attrName>
                                        </p:attrNameLst>
                                      </p:cBhvr>
                                      <p:to>
                                        <p:strVal val="visible"/>
                                      </p:to>
                                    </p:set>
                                    <p:animEffect transition="in" filter="fade">
                                      <p:cBhvr>
                                        <p:cTn id="160" dur="500"/>
                                        <p:tgtEl>
                                          <p:spTgt spid="25">
                                            <p:txEl>
                                              <p:pRg st="7" end="7"/>
                                            </p:txEl>
                                          </p:spTgt>
                                        </p:tgtEl>
                                      </p:cBhvr>
                                    </p:animEffect>
                                  </p:childTnLst>
                                </p:cTn>
                              </p:par>
                            </p:childTnLst>
                          </p:cTn>
                        </p:par>
                        <p:par>
                          <p:cTn id="161" fill="hold">
                            <p:stCondLst>
                              <p:cond delay="1500"/>
                            </p:stCondLst>
                            <p:childTnLst>
                              <p:par>
                                <p:cTn id="162" presetID="10" presetClass="entr" presetSubtype="0" fill="hold" nodeType="afterEffect">
                                  <p:stCondLst>
                                    <p:cond delay="0"/>
                                  </p:stCondLst>
                                  <p:childTnLst>
                                    <p:set>
                                      <p:cBhvr>
                                        <p:cTn id="163" dur="1" fill="hold">
                                          <p:stCondLst>
                                            <p:cond delay="0"/>
                                          </p:stCondLst>
                                        </p:cTn>
                                        <p:tgtEl>
                                          <p:spTgt spid="25">
                                            <p:txEl>
                                              <p:pRg st="8" end="8"/>
                                            </p:txEl>
                                          </p:spTgt>
                                        </p:tgtEl>
                                        <p:attrNameLst>
                                          <p:attrName>style.visibility</p:attrName>
                                        </p:attrNameLst>
                                      </p:cBhvr>
                                      <p:to>
                                        <p:strVal val="visible"/>
                                      </p:to>
                                    </p:set>
                                    <p:animEffect transition="in" filter="fade">
                                      <p:cBhvr>
                                        <p:cTn id="164" dur="500"/>
                                        <p:tgtEl>
                                          <p:spTgt spid="25">
                                            <p:txEl>
                                              <p:pRg st="8" end="8"/>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mph" presetSubtype="0" nodeType="clickEffect">
                                  <p:stCondLst>
                                    <p:cond delay="0"/>
                                  </p:stCondLst>
                                  <p:childTnLst>
                                    <p:set>
                                      <p:cBhvr>
                                        <p:cTn id="168" dur="indefinite"/>
                                        <p:tgtEl>
                                          <p:spTgt spid="1061"/>
                                        </p:tgtEl>
                                        <p:attrNameLst>
                                          <p:attrName>style.opacity</p:attrName>
                                        </p:attrNameLst>
                                      </p:cBhvr>
                                      <p:to>
                                        <p:strVal val="0.5"/>
                                      </p:to>
                                    </p:set>
                                    <p:animEffect filter="image" prLst="opacity: 0.5">
                                      <p:cBhvr rctx="IE">
                                        <p:cTn id="169" dur="indefinite"/>
                                        <p:tgtEl>
                                          <p:spTgt spid="1061"/>
                                        </p:tgtEl>
                                      </p:cBhvr>
                                    </p:animEffect>
                                  </p:childTnLst>
                                </p:cTn>
                              </p:par>
                              <p:par>
                                <p:cTn id="170" presetID="9" presetClass="emph" presetSubtype="0" grpId="1" nodeType="withEffect">
                                  <p:stCondLst>
                                    <p:cond delay="0"/>
                                  </p:stCondLst>
                                  <p:childTnLst>
                                    <p:set>
                                      <p:cBhvr>
                                        <p:cTn id="171" dur="indefinite"/>
                                        <p:tgtEl>
                                          <p:spTgt spid="1049"/>
                                        </p:tgtEl>
                                        <p:attrNameLst>
                                          <p:attrName>style.opacity</p:attrName>
                                        </p:attrNameLst>
                                      </p:cBhvr>
                                      <p:to>
                                        <p:strVal val="0.5"/>
                                      </p:to>
                                    </p:set>
                                    <p:animEffect filter="image" prLst="opacity: 0.5">
                                      <p:cBhvr rctx="IE">
                                        <p:cTn id="172" dur="indefinite"/>
                                        <p:tgtEl>
                                          <p:spTgt spid="1049"/>
                                        </p:tgtEl>
                                      </p:cBhvr>
                                    </p:animEffect>
                                  </p:childTnLst>
                                </p:cTn>
                              </p:par>
                              <p:par>
                                <p:cTn id="173" presetID="10" presetClass="entr" presetSubtype="0" fill="hold" nodeType="withEffect">
                                  <p:stCondLst>
                                    <p:cond delay="0"/>
                                  </p:stCondLst>
                                  <p:childTnLst>
                                    <p:set>
                                      <p:cBhvr>
                                        <p:cTn id="174" dur="1" fill="hold">
                                          <p:stCondLst>
                                            <p:cond delay="0"/>
                                          </p:stCondLst>
                                        </p:cTn>
                                        <p:tgtEl>
                                          <p:spTgt spid="14"/>
                                        </p:tgtEl>
                                        <p:attrNameLst>
                                          <p:attrName>style.visibility</p:attrName>
                                        </p:attrNameLst>
                                      </p:cBhvr>
                                      <p:to>
                                        <p:strVal val="visible"/>
                                      </p:to>
                                    </p:set>
                                    <p:animEffect transition="in" filter="fade">
                                      <p:cBhvr>
                                        <p:cTn id="175" dur="500"/>
                                        <p:tgtEl>
                                          <p:spTgt spid="14"/>
                                        </p:tgtEl>
                                      </p:cBhvr>
                                    </p:animEffect>
                                  </p:childTnLst>
                                </p:cTn>
                              </p:par>
                              <p:par>
                                <p:cTn id="176" presetID="10" presetClass="entr" presetSubtype="0" fill="hold" nodeType="withEffect">
                                  <p:stCondLst>
                                    <p:cond delay="0"/>
                                  </p:stCondLst>
                                  <p:childTnLst>
                                    <p:set>
                                      <p:cBhvr>
                                        <p:cTn id="177" dur="1" fill="hold">
                                          <p:stCondLst>
                                            <p:cond delay="0"/>
                                          </p:stCondLst>
                                        </p:cTn>
                                        <p:tgtEl>
                                          <p:spTgt spid="6"/>
                                        </p:tgtEl>
                                        <p:attrNameLst>
                                          <p:attrName>style.visibility</p:attrName>
                                        </p:attrNameLst>
                                      </p:cBhvr>
                                      <p:to>
                                        <p:strVal val="visible"/>
                                      </p:to>
                                    </p:set>
                                    <p:animEffect transition="in" filter="fade">
                                      <p:cBhvr>
                                        <p:cTn id="178" dur="500"/>
                                        <p:tgtEl>
                                          <p:spTgt spid="6"/>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103"/>
                                        </p:tgtEl>
                                        <p:attrNameLst>
                                          <p:attrName>style.visibility</p:attrName>
                                        </p:attrNameLst>
                                      </p:cBhvr>
                                      <p:to>
                                        <p:strVal val="visible"/>
                                      </p:to>
                                    </p:set>
                                    <p:animEffect transition="in" filter="fade">
                                      <p:cBhvr>
                                        <p:cTn id="181" dur="500"/>
                                        <p:tgtEl>
                                          <p:spTgt spid="110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
                                        </p:tgtEl>
                                        <p:attrNameLst>
                                          <p:attrName>style.visibility</p:attrName>
                                        </p:attrNameLst>
                                      </p:cBhvr>
                                      <p:to>
                                        <p:strVal val="visible"/>
                                      </p:to>
                                    </p:set>
                                    <p:animEffect transition="in" filter="fade">
                                      <p:cBhvr>
                                        <p:cTn id="184" dur="500"/>
                                        <p:tgtEl>
                                          <p:spTgt spid="3"/>
                                        </p:tgtEl>
                                      </p:cBhvr>
                                    </p:animEffect>
                                  </p:childTnLst>
                                </p:cTn>
                              </p:par>
                              <p:par>
                                <p:cTn id="185" presetID="10" presetClass="entr" presetSubtype="0" fill="hold" nodeType="withEffect">
                                  <p:stCondLst>
                                    <p:cond delay="0"/>
                                  </p:stCondLst>
                                  <p:childTnLst>
                                    <p:set>
                                      <p:cBhvr>
                                        <p:cTn id="186" dur="1" fill="hold">
                                          <p:stCondLst>
                                            <p:cond delay="0"/>
                                          </p:stCondLst>
                                        </p:cTn>
                                        <p:tgtEl>
                                          <p:spTgt spid="17"/>
                                        </p:tgtEl>
                                        <p:attrNameLst>
                                          <p:attrName>style.visibility</p:attrName>
                                        </p:attrNameLst>
                                      </p:cBhvr>
                                      <p:to>
                                        <p:strVal val="visible"/>
                                      </p:to>
                                    </p:set>
                                    <p:animEffect transition="in" filter="fade">
                                      <p:cBhvr>
                                        <p:cTn id="187" dur="500"/>
                                        <p:tgtEl>
                                          <p:spTgt spid="17"/>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
                                        </p:tgtEl>
                                        <p:attrNameLst>
                                          <p:attrName>style.visibility</p:attrName>
                                        </p:attrNameLst>
                                      </p:cBhvr>
                                      <p:to>
                                        <p:strVal val="visible"/>
                                      </p:to>
                                    </p:set>
                                    <p:animEffect transition="in" filter="fade">
                                      <p:cBhvr>
                                        <p:cTn id="19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23" grpId="0"/>
      <p:bldP spid="86" grpId="0" animBg="1"/>
      <p:bldP spid="1040" grpId="0" animBg="1"/>
      <p:bldP spid="1040" grpId="1" animBg="1"/>
      <p:bldP spid="1049" grpId="0" animBg="1"/>
      <p:bldP spid="1049" grpId="1" animBg="1"/>
      <p:bldP spid="1077" grpId="0"/>
      <p:bldP spid="1077" grpId="1"/>
      <p:bldP spid="1078" grpId="0"/>
      <p:bldP spid="1078" grpId="1"/>
      <p:bldP spid="1079" grpId="0"/>
      <p:bldP spid="1079" grpId="1"/>
      <p:bldP spid="1103" grpId="0" animBg="1"/>
      <p:bldP spid="3" grpId="0" animBg="1"/>
      <p:bldP spid="5" grpId="0" animBg="1"/>
      <p:bldP spid="26" grpId="0" animBg="1"/>
      <p:bldP spid="28" grpId="0" animBg="1"/>
      <p:bldP spid="30" grpId="0" animBg="1"/>
      <p:bldP spid="31" grpId="0"/>
      <p:bldP spid="64" grpId="0"/>
      <p:bldP spid="65"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158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68787</TotalTime>
  <Words>1792</Words>
  <Application>Microsoft Office PowerPoint</Application>
  <PresentationFormat>Widescreen</PresentationFormat>
  <Paragraphs>368</Paragraphs>
  <Slides>21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Abadi</vt:lpstr>
      <vt:lpstr>Arial</vt:lpstr>
      <vt:lpstr>Arial Black</vt:lpstr>
      <vt:lpstr>Calibri</vt:lpstr>
      <vt:lpstr>Courier New</vt:lpstr>
      <vt:lpstr>Tema do Office</vt:lpstr>
      <vt:lpstr>Apresentação do PowerPoint</vt:lpstr>
      <vt:lpstr>Objetivo</vt:lpstr>
      <vt:lpstr>Abordagem 1</vt:lpstr>
      <vt:lpstr>Hiperparâmetros</vt:lpstr>
      <vt:lpstr>Apresentação do PowerPoint</vt:lpstr>
      <vt:lpstr>Apresentação do PowerPoint</vt:lpstr>
      <vt:lpstr>Apresentação do PowerPoint</vt:lpstr>
      <vt:lpstr>Seções sugeridas</vt:lpstr>
      <vt:lpstr>Apresentação do PowerPoint</vt:lpstr>
      <vt:lpstr>Apresentação do PowerPoint</vt:lpstr>
      <vt:lpstr>Apresentação do PowerPoint</vt:lpstr>
      <vt:lpstr>Apresentação do PowerPoint</vt:lpstr>
      <vt:lpstr>Apresentação do PowerPoint</vt:lpstr>
      <vt:lpstr>Abordagem 2</vt:lpstr>
      <vt:lpstr>Avaliação</vt:lpstr>
      <vt:lpstr>Avaliação Geração semiautomática</vt:lpstr>
      <vt:lpstr>Exemplos gerados Text Representations for Ranking - BOW Encodings</vt:lpstr>
      <vt:lpstr>Exemplos gerados Text Representations for Ranking - Word Embeddings</vt:lpstr>
      <vt:lpstr>Exemplos gerados Learned Sparse Retrieval - Sparse representation learning</vt:lpstr>
      <vt:lpstr>Exemplos gerados Learned Sparse Retrieval - Sparse representation learning</vt:lpstr>
      <vt:lpstr>Trabalhos Futuros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gubartz</dc:creator>
  <cp:lastModifiedBy>Gustavo Bartz</cp:lastModifiedBy>
  <cp:revision>3713</cp:revision>
  <cp:lastPrinted>2014-02-25T17:56:46Z</cp:lastPrinted>
  <dcterms:created xsi:type="dcterms:W3CDTF">2011-12-06T16:21:35Z</dcterms:created>
  <dcterms:modified xsi:type="dcterms:W3CDTF">2023-06-28T19:50:01Z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2023-06-28T11:42:49Z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ce5ef538-7243-4664-9c3f-3f4d8d535afd</vt:lpwstr>
  </property>
  <property fmtid="{D5CDD505-2E9C-101B-9397-08002B2CF9AE}" pid="7" name="MSIP_Label_defa4170-0d19-0005-0004-bc88714345d2_ActionId">
    <vt:lpwstr>6aa53d0b-08c1-4364-b921-bf0a55ef5b36</vt:lpwstr>
  </property>
  <property fmtid="{D5CDD505-2E9C-101B-9397-08002B2CF9AE}" pid="8" name="MSIP_Label_defa4170-0d19-0005-0004-bc88714345d2_ContentBits">
    <vt:lpwstr>0</vt:lpwstr>
  </property>
</Properties>
</file>