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90" r:id="rId7"/>
    <p:sldId id="291" r:id="rId8"/>
    <p:sldId id="292" r:id="rId9"/>
    <p:sldId id="293" r:id="rId10"/>
    <p:sldId id="289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07/03/2023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07/03/2023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19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96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68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08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 capítulo 1 de 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680208" y="2496423"/>
            <a:ext cx="7458512" cy="12094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i="1" dirty="0" err="1"/>
              <a:t>Pretrained</a:t>
            </a:r>
            <a:r>
              <a:rPr lang="pt-BR" sz="4000" i="1" dirty="0"/>
              <a:t> Transformers for </a:t>
            </a:r>
            <a:r>
              <a:rPr lang="pt-BR" sz="4000" i="1" dirty="0" err="1"/>
              <a:t>Text</a:t>
            </a:r>
            <a:r>
              <a:rPr lang="pt-BR" sz="4000" i="1" dirty="0"/>
              <a:t> Ranking: BERT </a:t>
            </a:r>
            <a:r>
              <a:rPr lang="pt-BR" sz="4000" i="1" dirty="0" err="1"/>
              <a:t>and</a:t>
            </a:r>
            <a:r>
              <a:rPr lang="pt-BR" sz="4000" i="1" dirty="0"/>
              <a:t> </a:t>
            </a:r>
            <a:r>
              <a:rPr lang="pt-BR" sz="4000" i="1" dirty="0" err="1"/>
              <a:t>Beyond</a:t>
            </a:r>
            <a:br>
              <a:rPr lang="pt-BR" sz="4000" i="1" dirty="0"/>
            </a:br>
            <a:r>
              <a:rPr lang="pt-BR" sz="2000" i="1" dirty="0"/>
              <a:t>(Jimmy Lin, Rodrigo Nogueira, Andrew Yates)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ranqueamento de texto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para ranqueamento de texto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Histórico: desse ~1940 até BERT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582539BB-02A6-8FE4-9C9A-D872102B547C}"/>
              </a:ext>
            </a:extLst>
          </p:cNvPr>
          <p:cNvSpPr/>
          <p:nvPr/>
        </p:nvSpPr>
        <p:spPr>
          <a:xfrm>
            <a:off x="241308" y="2014809"/>
            <a:ext cx="5854692" cy="4599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3884102" y="1200482"/>
            <a:ext cx="3464653" cy="527650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ranking. Aplicações: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D1DD9E80-874B-1376-DEA7-576984257FF5}"/>
              </a:ext>
            </a:extLst>
          </p:cNvPr>
          <p:cNvSpPr txBox="1">
            <a:spLocks/>
          </p:cNvSpPr>
          <p:nvPr/>
        </p:nvSpPr>
        <p:spPr>
          <a:xfrm>
            <a:off x="385893" y="2014809"/>
            <a:ext cx="5710107" cy="47066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Recuperação de informação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de busca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(QA)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Infoboxes</a:t>
            </a:r>
            <a:r>
              <a:rPr lang="pt-B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(identificar texto no documento)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Ansering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(CQA)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Quora</a:t>
            </a:r>
            <a:r>
              <a:rPr lang="pt-B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r>
              <a:rPr lang="pt-B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indent="0">
              <a:buNone/>
            </a:pP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Jornais,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PubMed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C92ED3F-2EED-C17F-BC54-E4E4DEDB9279}"/>
              </a:ext>
            </a:extLst>
          </p:cNvPr>
          <p:cNvSpPr/>
          <p:nvPr/>
        </p:nvSpPr>
        <p:spPr>
          <a:xfrm>
            <a:off x="6239187" y="2014809"/>
            <a:ext cx="5854692" cy="4599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FAE2815-17A9-62C1-7BF4-690502960914}"/>
              </a:ext>
            </a:extLst>
          </p:cNvPr>
          <p:cNvSpPr txBox="1">
            <a:spLocks/>
          </p:cNvSpPr>
          <p:nvPr/>
        </p:nvSpPr>
        <p:spPr>
          <a:xfrm>
            <a:off x="6401988" y="2067445"/>
            <a:ext cx="5710107" cy="47066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a outras aplicações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NLP: Ranquear texto para decidir entidades (por exemplo E1 vende A1 para E2)</a:t>
            </a:r>
          </a:p>
        </p:txBody>
      </p:sp>
    </p:spTree>
    <p:extLst>
      <p:ext uri="{BB962C8B-B14F-4D97-AF65-F5344CB8AC3E}">
        <p14:creationId xmlns:p14="http://schemas.microsoft.com/office/powerpoint/2010/main" val="426819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Linha do tempo 1/2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3" name="Seta: Divisa 2">
            <a:extLst>
              <a:ext uri="{FF2B5EF4-FFF2-40B4-BE49-F238E27FC236}">
                <a16:creationId xmlns:a16="http://schemas.microsoft.com/office/drawing/2014/main" id="{5BD04718-4893-676D-8AE7-AEAC04EEA929}"/>
              </a:ext>
            </a:extLst>
          </p:cNvPr>
          <p:cNvSpPr/>
          <p:nvPr/>
        </p:nvSpPr>
        <p:spPr>
          <a:xfrm>
            <a:off x="176169" y="1543628"/>
            <a:ext cx="11744587" cy="553673"/>
          </a:xfrm>
          <a:prstGeom prst="chevron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C1BCC2-1D62-575E-F4AF-993660E23032}"/>
              </a:ext>
            </a:extLst>
          </p:cNvPr>
          <p:cNvSpPr txBox="1"/>
          <p:nvPr/>
        </p:nvSpPr>
        <p:spPr>
          <a:xfrm>
            <a:off x="1447101" y="1635798"/>
            <a:ext cx="1004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1940		1950		1960		1970		1980</a:t>
            </a:r>
            <a:endParaRPr lang="pt-BR" b="1" dirty="0"/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CC427A39-53F1-B67E-D227-701B00809E08}"/>
              </a:ext>
            </a:extLst>
          </p:cNvPr>
          <p:cNvSpPr txBox="1">
            <a:spLocks/>
          </p:cNvSpPr>
          <p:nvPr/>
        </p:nvSpPr>
        <p:spPr>
          <a:xfrm>
            <a:off x="1568741" y="3104890"/>
            <a:ext cx="2374085" cy="114843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Identificada necessidade de usar máquinas para melhorar acesso a informação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481B16A-1A6C-B340-1F4C-82D36B50B71B}"/>
              </a:ext>
            </a:extLst>
          </p:cNvPr>
          <p:cNvCxnSpPr>
            <a:cxnSpLocks/>
          </p:cNvCxnSpPr>
          <p:nvPr/>
        </p:nvCxnSpPr>
        <p:spPr>
          <a:xfrm>
            <a:off x="2466363" y="1890919"/>
            <a:ext cx="0" cy="123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0C2F62E5-0ACD-B1C6-7451-4ABFD02952A8}"/>
              </a:ext>
            </a:extLst>
          </p:cNvPr>
          <p:cNvSpPr txBox="1">
            <a:spLocks/>
          </p:cNvSpPr>
          <p:nvPr/>
        </p:nvSpPr>
        <p:spPr>
          <a:xfrm>
            <a:off x="31459" y="2554876"/>
            <a:ext cx="2374085" cy="114843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de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ranking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1A6081A-0303-3A64-49E4-9C9D5BE90863}"/>
              </a:ext>
            </a:extLst>
          </p:cNvPr>
          <p:cNvCxnSpPr>
            <a:cxnSpLocks/>
          </p:cNvCxnSpPr>
          <p:nvPr/>
        </p:nvCxnSpPr>
        <p:spPr>
          <a:xfrm>
            <a:off x="857075" y="1886725"/>
            <a:ext cx="0" cy="69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153A4D3-A300-1C6F-8264-2B70C249C91F}"/>
              </a:ext>
            </a:extLst>
          </p:cNvPr>
          <p:cNvCxnSpPr>
            <a:cxnSpLocks/>
          </p:cNvCxnSpPr>
          <p:nvPr/>
        </p:nvCxnSpPr>
        <p:spPr>
          <a:xfrm>
            <a:off x="5026404" y="1866715"/>
            <a:ext cx="0" cy="3443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0B52D601-E68C-A8B3-0F69-C590842C167D}"/>
              </a:ext>
            </a:extLst>
          </p:cNvPr>
          <p:cNvSpPr txBox="1">
            <a:spLocks/>
          </p:cNvSpPr>
          <p:nvPr/>
        </p:nvSpPr>
        <p:spPr>
          <a:xfrm>
            <a:off x="3953311" y="5390476"/>
            <a:ext cx="2374085" cy="114843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Precursor do TF-IDF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DCCBA8B-A2A1-BA09-E003-516AAAC996FC}"/>
              </a:ext>
            </a:extLst>
          </p:cNvPr>
          <p:cNvCxnSpPr>
            <a:cxnSpLocks/>
          </p:cNvCxnSpPr>
          <p:nvPr/>
        </p:nvCxnSpPr>
        <p:spPr>
          <a:xfrm>
            <a:off x="5556309" y="1866715"/>
            <a:ext cx="0" cy="223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15C1F870-ED69-F3D4-7C9A-2602B9F60CD8}"/>
              </a:ext>
            </a:extLst>
          </p:cNvPr>
          <p:cNvSpPr txBox="1">
            <a:spLocks/>
          </p:cNvSpPr>
          <p:nvPr/>
        </p:nvSpPr>
        <p:spPr>
          <a:xfrm>
            <a:off x="5212360" y="4172128"/>
            <a:ext cx="2374085" cy="114843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do problema de recuperação de texto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5CEC87-31F9-8041-60D9-382550E680D3}"/>
              </a:ext>
            </a:extLst>
          </p:cNvPr>
          <p:cNvCxnSpPr>
            <a:cxnSpLocks/>
          </p:cNvCxnSpPr>
          <p:nvPr/>
        </p:nvCxnSpPr>
        <p:spPr>
          <a:xfrm>
            <a:off x="8342852" y="1866715"/>
            <a:ext cx="0" cy="345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0A72B7D-1A68-F898-01B6-29D0242FB1D0}"/>
              </a:ext>
            </a:extLst>
          </p:cNvPr>
          <p:cNvSpPr txBox="1">
            <a:spLocks/>
          </p:cNvSpPr>
          <p:nvPr/>
        </p:nvSpPr>
        <p:spPr>
          <a:xfrm>
            <a:off x="6757333" y="5390475"/>
            <a:ext cx="5163423" cy="7502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Space Model: documentos e queries são representados por “bag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words” usando vetores esparsos</a:t>
            </a:r>
          </a:p>
        </p:txBody>
      </p:sp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A392F132-5421-EC8F-A02A-86504E9BD52D}"/>
              </a:ext>
            </a:extLst>
          </p:cNvPr>
          <p:cNvSpPr/>
          <p:nvPr/>
        </p:nvSpPr>
        <p:spPr>
          <a:xfrm rot="16200000">
            <a:off x="6842415" y="1076681"/>
            <a:ext cx="649013" cy="2351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99DA3A14-053B-03E1-9B22-65E616052726}"/>
              </a:ext>
            </a:extLst>
          </p:cNvPr>
          <p:cNvSpPr txBox="1">
            <a:spLocks/>
          </p:cNvSpPr>
          <p:nvPr/>
        </p:nvSpPr>
        <p:spPr>
          <a:xfrm>
            <a:off x="5944299" y="2634015"/>
            <a:ext cx="2374085" cy="114843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Debate do mérito da indexação automática versus tradicional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9998585-8319-4E59-81CB-157C028846EE}"/>
              </a:ext>
            </a:extLst>
          </p:cNvPr>
          <p:cNvSpPr/>
          <p:nvPr/>
        </p:nvSpPr>
        <p:spPr>
          <a:xfrm>
            <a:off x="360727" y="6303769"/>
            <a:ext cx="10519794" cy="4177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Nessa época ainda era apenas busca exata: carro é diferente de automóvel</a:t>
            </a:r>
          </a:p>
        </p:txBody>
      </p:sp>
    </p:spTree>
    <p:extLst>
      <p:ext uri="{BB962C8B-B14F-4D97-AF65-F5344CB8AC3E}">
        <p14:creationId xmlns:p14="http://schemas.microsoft.com/office/powerpoint/2010/main" val="89116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Linha do tempo 2/2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3" name="Seta: Divisa 2">
            <a:extLst>
              <a:ext uri="{FF2B5EF4-FFF2-40B4-BE49-F238E27FC236}">
                <a16:creationId xmlns:a16="http://schemas.microsoft.com/office/drawing/2014/main" id="{5BD04718-4893-676D-8AE7-AEAC04EEA929}"/>
              </a:ext>
            </a:extLst>
          </p:cNvPr>
          <p:cNvSpPr/>
          <p:nvPr/>
        </p:nvSpPr>
        <p:spPr>
          <a:xfrm>
            <a:off x="176169" y="1543628"/>
            <a:ext cx="11744587" cy="553673"/>
          </a:xfrm>
          <a:prstGeom prst="chevron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C1BCC2-1D62-575E-F4AF-993660E23032}"/>
              </a:ext>
            </a:extLst>
          </p:cNvPr>
          <p:cNvSpPr txBox="1"/>
          <p:nvPr/>
        </p:nvSpPr>
        <p:spPr>
          <a:xfrm>
            <a:off x="1447101" y="1635798"/>
            <a:ext cx="1004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1980		1990		2000		2010		2020</a:t>
            </a:r>
            <a:endParaRPr lang="pt-BR" b="1" dirty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0C2F62E5-0ACD-B1C6-7451-4ABFD02952A8}"/>
              </a:ext>
            </a:extLst>
          </p:cNvPr>
          <p:cNvSpPr txBox="1">
            <a:spLocks/>
          </p:cNvSpPr>
          <p:nvPr/>
        </p:nvSpPr>
        <p:spPr>
          <a:xfrm>
            <a:off x="1447101" y="4452204"/>
            <a:ext cx="2146186" cy="114843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1A6081A-0303-3A64-49E4-9C9D5BE90863}"/>
              </a:ext>
            </a:extLst>
          </p:cNvPr>
          <p:cNvCxnSpPr>
            <a:cxnSpLocks/>
          </p:cNvCxnSpPr>
          <p:nvPr/>
        </p:nvCxnSpPr>
        <p:spPr>
          <a:xfrm flipH="1">
            <a:off x="3144875" y="1886725"/>
            <a:ext cx="35523" cy="247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5CEC87-31F9-8041-60D9-382550E680D3}"/>
              </a:ext>
            </a:extLst>
          </p:cNvPr>
          <p:cNvCxnSpPr>
            <a:cxnSpLocks/>
          </p:cNvCxnSpPr>
          <p:nvPr/>
        </p:nvCxnSpPr>
        <p:spPr>
          <a:xfrm>
            <a:off x="8593223" y="1886725"/>
            <a:ext cx="0" cy="345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A392F132-5421-EC8F-A02A-86504E9BD52D}"/>
              </a:ext>
            </a:extLst>
          </p:cNvPr>
          <p:cNvSpPr/>
          <p:nvPr/>
        </p:nvSpPr>
        <p:spPr>
          <a:xfrm rot="16200000">
            <a:off x="3151614" y="1392928"/>
            <a:ext cx="649013" cy="1911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9998585-8319-4E59-81CB-157C028846EE}"/>
              </a:ext>
            </a:extLst>
          </p:cNvPr>
          <p:cNvSpPr/>
          <p:nvPr/>
        </p:nvSpPr>
        <p:spPr>
          <a:xfrm>
            <a:off x="360727" y="6303769"/>
            <a:ext cx="10519794" cy="4177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 já se considera o significado das palavras: carro não é mais diferente de automóvel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E64748E3-B26B-562A-3B0D-25B47BC20BB6}"/>
              </a:ext>
            </a:extLst>
          </p:cNvPr>
          <p:cNvSpPr txBox="1">
            <a:spLocks/>
          </p:cNvSpPr>
          <p:nvPr/>
        </p:nvSpPr>
        <p:spPr>
          <a:xfrm>
            <a:off x="3295260" y="2727709"/>
            <a:ext cx="2146186" cy="417705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Okapi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BM25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72655EA6-2A0A-4CAC-018C-5DE77CE16E6F}"/>
              </a:ext>
            </a:extLst>
          </p:cNvPr>
          <p:cNvSpPr txBox="1">
            <a:spLocks/>
          </p:cNvSpPr>
          <p:nvPr/>
        </p:nvSpPr>
        <p:spPr>
          <a:xfrm>
            <a:off x="8112966" y="5404466"/>
            <a:ext cx="2146186" cy="417705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878D3A5-09A4-757D-65B9-F8289A2FEF06}"/>
              </a:ext>
            </a:extLst>
          </p:cNvPr>
          <p:cNvCxnSpPr>
            <a:cxnSpLocks/>
          </p:cNvCxnSpPr>
          <p:nvPr/>
        </p:nvCxnSpPr>
        <p:spPr>
          <a:xfrm>
            <a:off x="8754954" y="1886725"/>
            <a:ext cx="0" cy="104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20A36682-382C-879E-514A-9AB3B9645920}"/>
              </a:ext>
            </a:extLst>
          </p:cNvPr>
          <p:cNvSpPr txBox="1">
            <a:spLocks/>
          </p:cNvSpPr>
          <p:nvPr/>
        </p:nvSpPr>
        <p:spPr>
          <a:xfrm>
            <a:off x="8703491" y="2936561"/>
            <a:ext cx="2146186" cy="898321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BERT em ranqueamento de texto</a:t>
            </a:r>
          </a:p>
        </p:txBody>
      </p:sp>
      <p:sp>
        <p:nvSpPr>
          <p:cNvPr id="23" name="Chave Esquerda 22">
            <a:extLst>
              <a:ext uri="{FF2B5EF4-FFF2-40B4-BE49-F238E27FC236}">
                <a16:creationId xmlns:a16="http://schemas.microsoft.com/office/drawing/2014/main" id="{462DBFFF-6169-E2B2-246B-7DE4D818F686}"/>
              </a:ext>
            </a:extLst>
          </p:cNvPr>
          <p:cNvSpPr/>
          <p:nvPr/>
        </p:nvSpPr>
        <p:spPr>
          <a:xfrm rot="16200000">
            <a:off x="6856313" y="1010266"/>
            <a:ext cx="649013" cy="2638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41A1A41C-6F64-6D48-99D5-B89A69A756EC}"/>
              </a:ext>
            </a:extLst>
          </p:cNvPr>
          <p:cNvSpPr txBox="1">
            <a:spLocks/>
          </p:cNvSpPr>
          <p:nvPr/>
        </p:nvSpPr>
        <p:spPr>
          <a:xfrm>
            <a:off x="6232707" y="2688113"/>
            <a:ext cx="2146186" cy="417705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6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Questão curiosa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2018, Lin levantou a questão: 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 que ponto modelos de ranqueamento baseados em redes neurais funcionam considerando dados que estão disponíveis publicamente?</a:t>
            </a:r>
          </a:p>
          <a:p>
            <a:pPr marL="0" indent="0">
              <a:buNone/>
            </a:pPr>
            <a:endParaRPr lang="pt-BR" sz="2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2019, Yang et al fizeram uma análise dos trabalhos antigos e descobriram que não funcionavam.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2019 isso mudou com o BERT...</a:t>
            </a:r>
          </a:p>
        </p:txBody>
      </p:sp>
    </p:spTree>
    <p:extLst>
      <p:ext uri="{BB962C8B-B14F-4D97-AF65-F5344CB8AC3E}">
        <p14:creationId xmlns:p14="http://schemas.microsoft.com/office/powerpoint/2010/main" val="172358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78</TotalTime>
  <Words>315</Words>
  <Application>Microsoft Office PowerPoint</Application>
  <PresentationFormat>Widescreen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Skeena</vt:lpstr>
      <vt:lpstr>Times New Roman</vt:lpstr>
      <vt:lpstr>Tema do Office</vt:lpstr>
      <vt:lpstr>Leitura do capítulo 1 de  </vt:lpstr>
      <vt:lpstr>Contribuições</vt:lpstr>
      <vt:lpstr>Conceitos importantes</vt:lpstr>
      <vt:lpstr>Linha do tempo 1/2</vt:lpstr>
      <vt:lpstr>Linha do tempo 2/2</vt:lpstr>
      <vt:lpstr>Questão curiosa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Leitura do capítulo 1 de  </dc:title>
  <dc:creator>Leandro Carísio Fernandes</dc:creator>
  <cp:lastModifiedBy>Leandro Carísio Fernandes</cp:lastModifiedBy>
  <cp:revision>7</cp:revision>
  <dcterms:created xsi:type="dcterms:W3CDTF">2023-03-07T13:43:49Z</dcterms:created>
  <dcterms:modified xsi:type="dcterms:W3CDTF">2023-03-07T15:01:54Z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