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6" r:id="rId6"/>
    <p:sldId id="309" r:id="rId7"/>
    <p:sldId id="310" r:id="rId8"/>
    <p:sldId id="306" r:id="rId9"/>
    <p:sldId id="311" r:id="rId10"/>
    <p:sldId id="314" r:id="rId11"/>
    <p:sldId id="312" r:id="rId12"/>
    <p:sldId id="313" r:id="rId13"/>
    <p:sldId id="315" r:id="rId14"/>
    <p:sldId id="307" r:id="rId15"/>
    <p:sldId id="316" r:id="rId16"/>
    <p:sldId id="308" r:id="rId17"/>
    <p:sldId id="289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26/04/2023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26/04/2023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46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9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6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36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1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9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</a:t>
            </a:r>
            <a:r>
              <a:rPr lang="pt-BR" sz="4000" dirty="0" err="1"/>
              <a:t>Splade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28468"/>
            <a:ext cx="11694252" cy="3510951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 que os tokens extraídos do CLS/SEP não são muito relevantes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Apesar de reduzir o tamanho do índice, é uma redução singela (de 242,1 MB para 235,6 MB). Espera-se uma redução na latência.</a:t>
            </a:r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1FEA2F7-B77B-B835-259F-76CB6F85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99605"/>
              </p:ext>
            </p:extLst>
          </p:nvPr>
        </p:nvGraphicFramePr>
        <p:xfrm>
          <a:off x="2414258" y="2410219"/>
          <a:ext cx="7035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719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2729482">
                  <a:extLst>
                    <a:ext uri="{9D8B030D-6E8A-4147-A177-3AD203B41FA5}">
                      <a16:colId xmlns:a16="http://schemas.microsoft.com/office/drawing/2014/main" val="2148391779"/>
                    </a:ext>
                  </a:extLst>
                </a:gridCol>
              </a:tblGrid>
              <a:tr h="21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splade-cocondenser-ensembledistil</a:t>
                      </a:r>
                      <a:endParaRPr lang="pt-B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217814">
                <a:tc>
                  <a:txBody>
                    <a:bodyPr/>
                    <a:lstStyle/>
                    <a:p>
                      <a:r>
                        <a:rPr lang="pt-BR" dirty="0"/>
                        <a:t>Multiplicação matricial, fp32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 0,7290 para 0,7276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217814">
                <a:tc>
                  <a:txBody>
                    <a:bodyPr/>
                    <a:lstStyle/>
                    <a:p>
                      <a:r>
                        <a:rPr lang="pt-BR" dirty="0"/>
                        <a:t>Índice,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 0,7269 para 0,7242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89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75770"/>
              </p:ext>
            </p:extLst>
          </p:nvPr>
        </p:nvGraphicFramePr>
        <p:xfrm>
          <a:off x="450430" y="1519365"/>
          <a:ext cx="1090337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38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1878832">
                  <a:extLst>
                    <a:ext uri="{9D8B030D-6E8A-4147-A177-3AD203B41FA5}">
                      <a16:colId xmlns:a16="http://schemas.microsoft.com/office/drawing/2014/main" val="214839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nDCG@10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0,5956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0,6719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busca densa (Aula6)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11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Resultados desta aula -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splade-cocondenser-ensembledistil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3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, f16, índice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0,7269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0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max, f16, índice, sem contrib. SEP e 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0,7242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0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00"/>
                          </a:highlight>
                        </a:rPr>
                        <a:t>0,7290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1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, f32, índice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00"/>
                          </a:highlight>
                        </a:rPr>
                        <a:t>0,7282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9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sum,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highlight>
                            <a:srgbClr val="00FFFF"/>
                          </a:highlight>
                        </a:rPr>
                        <a:t>0,1921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sum, f16, 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FF"/>
                          </a:highlight>
                        </a:rPr>
                        <a:t>0,1931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0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08714"/>
              </p:ext>
            </p:extLst>
          </p:nvPr>
        </p:nvGraphicFramePr>
        <p:xfrm>
          <a:off x="450430" y="1890205"/>
          <a:ext cx="109033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38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1878832">
                  <a:extLst>
                    <a:ext uri="{9D8B030D-6E8A-4147-A177-3AD203B41FA5}">
                      <a16:colId xmlns:a16="http://schemas.microsoft.com/office/drawing/2014/main" val="214839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 (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, f16, índice, com </a:t>
                      </a:r>
                      <a:r>
                        <a:rPr lang="pt-BR" dirty="0" err="1"/>
                        <a:t>contrib</a:t>
                      </a:r>
                      <a:r>
                        <a:rPr lang="pt-BR" dirty="0"/>
                        <a:t>. SEP e CLS)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nDCG@10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baseplate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splade-cocondenser-selfdistil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0,7348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splade-cocondenser-selfdistil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0,7348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splade-cocondenser-ensembledistil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/splade_v2_distil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0,7103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0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9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Tópico para discussão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implementação usando a função SUM como agregação deu um resultado muito ruim.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o score conforme proposto no SPLADEv2 piorou os resultados.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 que a melhor combinação foi a função agregação MAX (SPLADEv2) com o score calculado conforme SPLADEv1.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 sentido isso? Ou foi algum bug no desenvolvimento?</a:t>
            </a:r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306744" y="34290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202722" y="34290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4098700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2807474" y="4405092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 de entrada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7030976" y="2999345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262316" y="349175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994678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419880" y="342694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813818" y="3476861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C29750-115E-C287-AAA5-08A057BBF7E4}"/>
              </a:ext>
            </a:extLst>
          </p:cNvPr>
          <p:cNvSpPr txBox="1"/>
          <p:nvPr/>
        </p:nvSpPr>
        <p:spPr>
          <a:xfrm>
            <a:off x="9815115" y="34925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........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147292" y="3184280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1755475" y="3661796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7140403D-1A78-6F49-6558-CEF672BC7B85}"/>
              </a:ext>
            </a:extLst>
          </p:cNvPr>
          <p:cNvSpPr/>
          <p:nvPr/>
        </p:nvSpPr>
        <p:spPr>
          <a:xfrm>
            <a:off x="3436905" y="510368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8A874394-E798-6E86-EDB9-32937336B477}"/>
              </a:ext>
            </a:extLst>
          </p:cNvPr>
          <p:cNvSpPr/>
          <p:nvPr/>
        </p:nvSpPr>
        <p:spPr>
          <a:xfrm>
            <a:off x="4332883" y="510368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33016FF5-6F90-1D25-1C7E-A17D58109808}"/>
              </a:ext>
            </a:extLst>
          </p:cNvPr>
          <p:cNvSpPr/>
          <p:nvPr/>
        </p:nvSpPr>
        <p:spPr>
          <a:xfrm>
            <a:off x="5228861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9BDABF0-3B50-AE44-A7A5-E58A55A29C46}"/>
              </a:ext>
            </a:extLst>
          </p:cNvPr>
          <p:cNvSpPr/>
          <p:nvPr/>
        </p:nvSpPr>
        <p:spPr>
          <a:xfrm>
            <a:off x="6124839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ECD6ED7-29AF-9592-B8B0-00574472B668}"/>
              </a:ext>
            </a:extLst>
          </p:cNvPr>
          <p:cNvSpPr/>
          <p:nvPr/>
        </p:nvSpPr>
        <p:spPr>
          <a:xfrm>
            <a:off x="2550041" y="51016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8E88C152-D59C-4377-DBDB-EB667AADB0BA}"/>
              </a:ext>
            </a:extLst>
          </p:cNvPr>
          <p:cNvSpPr/>
          <p:nvPr/>
        </p:nvSpPr>
        <p:spPr>
          <a:xfrm>
            <a:off x="3436905" y="420823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79CA30C8-1669-F70D-E221-860C92C73BDA}"/>
              </a:ext>
            </a:extLst>
          </p:cNvPr>
          <p:cNvSpPr/>
          <p:nvPr/>
        </p:nvSpPr>
        <p:spPr>
          <a:xfrm>
            <a:off x="4332883" y="420823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EF976488-B83D-8EC7-20BA-B9E136F04B0E}"/>
              </a:ext>
            </a:extLst>
          </p:cNvPr>
          <p:cNvSpPr/>
          <p:nvPr/>
        </p:nvSpPr>
        <p:spPr>
          <a:xfrm>
            <a:off x="5228861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2826FEE1-16CB-52DE-5413-4782DFAB3E40}"/>
              </a:ext>
            </a:extLst>
          </p:cNvPr>
          <p:cNvSpPr/>
          <p:nvPr/>
        </p:nvSpPr>
        <p:spPr>
          <a:xfrm>
            <a:off x="6124839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6974948D-D549-6BA5-A323-50438E98E77C}"/>
              </a:ext>
            </a:extLst>
          </p:cNvPr>
          <p:cNvSpPr/>
          <p:nvPr/>
        </p:nvSpPr>
        <p:spPr>
          <a:xfrm>
            <a:off x="2550041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314C3B4F-26C1-BA25-6A86-1522EFF0387F}"/>
              </a:ext>
            </a:extLst>
          </p:cNvPr>
          <p:cNvSpPr/>
          <p:nvPr/>
        </p:nvSpPr>
        <p:spPr>
          <a:xfrm>
            <a:off x="3436846" y="38163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9C9935F7-F3A5-1735-57E8-A229EEE48F8F}"/>
              </a:ext>
            </a:extLst>
          </p:cNvPr>
          <p:cNvSpPr/>
          <p:nvPr/>
        </p:nvSpPr>
        <p:spPr>
          <a:xfrm>
            <a:off x="4332824" y="38163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2" name="Cubo 31">
            <a:extLst>
              <a:ext uri="{FF2B5EF4-FFF2-40B4-BE49-F238E27FC236}">
                <a16:creationId xmlns:a16="http://schemas.microsoft.com/office/drawing/2014/main" id="{73D1CA13-AF22-36A7-6D1F-1052C29E768F}"/>
              </a:ext>
            </a:extLst>
          </p:cNvPr>
          <p:cNvSpPr/>
          <p:nvPr/>
        </p:nvSpPr>
        <p:spPr>
          <a:xfrm>
            <a:off x="5228802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Cubo 32">
            <a:extLst>
              <a:ext uri="{FF2B5EF4-FFF2-40B4-BE49-F238E27FC236}">
                <a16:creationId xmlns:a16="http://schemas.microsoft.com/office/drawing/2014/main" id="{14659635-A910-5BC5-AC2C-C9C2598B1D76}"/>
              </a:ext>
            </a:extLst>
          </p:cNvPr>
          <p:cNvSpPr/>
          <p:nvPr/>
        </p:nvSpPr>
        <p:spPr>
          <a:xfrm>
            <a:off x="6124780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30F6FB31-EF44-306A-824F-209935A8315D}"/>
              </a:ext>
            </a:extLst>
          </p:cNvPr>
          <p:cNvSpPr/>
          <p:nvPr/>
        </p:nvSpPr>
        <p:spPr>
          <a:xfrm>
            <a:off x="2549982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Cubo 34">
            <a:extLst>
              <a:ext uri="{FF2B5EF4-FFF2-40B4-BE49-F238E27FC236}">
                <a16:creationId xmlns:a16="http://schemas.microsoft.com/office/drawing/2014/main" id="{27059A97-8740-D27A-4938-3FDBC7524BEF}"/>
              </a:ext>
            </a:extLst>
          </p:cNvPr>
          <p:cNvSpPr/>
          <p:nvPr/>
        </p:nvSpPr>
        <p:spPr>
          <a:xfrm>
            <a:off x="3436846" y="3422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6" name="Cubo 35">
            <a:extLst>
              <a:ext uri="{FF2B5EF4-FFF2-40B4-BE49-F238E27FC236}">
                <a16:creationId xmlns:a16="http://schemas.microsoft.com/office/drawing/2014/main" id="{03694F33-F882-3DC3-B52A-D31F78945C87}"/>
              </a:ext>
            </a:extLst>
          </p:cNvPr>
          <p:cNvSpPr/>
          <p:nvPr/>
        </p:nvSpPr>
        <p:spPr>
          <a:xfrm>
            <a:off x="4332824" y="34224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id="{45760BAE-128F-8930-EE81-5C4BC9EBC634}"/>
              </a:ext>
            </a:extLst>
          </p:cNvPr>
          <p:cNvSpPr/>
          <p:nvPr/>
        </p:nvSpPr>
        <p:spPr>
          <a:xfrm>
            <a:off x="5228802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8" name="Cubo 37">
            <a:extLst>
              <a:ext uri="{FF2B5EF4-FFF2-40B4-BE49-F238E27FC236}">
                <a16:creationId xmlns:a16="http://schemas.microsoft.com/office/drawing/2014/main" id="{28A10423-F8A8-63FA-6796-335FE7B83488}"/>
              </a:ext>
            </a:extLst>
          </p:cNvPr>
          <p:cNvSpPr/>
          <p:nvPr/>
        </p:nvSpPr>
        <p:spPr>
          <a:xfrm>
            <a:off x="6124780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0BF64C91-C71E-8D84-D548-EF9D8BA33189}"/>
              </a:ext>
            </a:extLst>
          </p:cNvPr>
          <p:cNvSpPr/>
          <p:nvPr/>
        </p:nvSpPr>
        <p:spPr>
          <a:xfrm>
            <a:off x="2549982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40" name="Cubo 39">
            <a:extLst>
              <a:ext uri="{FF2B5EF4-FFF2-40B4-BE49-F238E27FC236}">
                <a16:creationId xmlns:a16="http://schemas.microsoft.com/office/drawing/2014/main" id="{71C8BC3E-D02D-1765-D3FB-96CB3720FDC3}"/>
              </a:ext>
            </a:extLst>
          </p:cNvPr>
          <p:cNvSpPr/>
          <p:nvPr/>
        </p:nvSpPr>
        <p:spPr>
          <a:xfrm>
            <a:off x="3436787" y="303063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Cubo 40">
            <a:extLst>
              <a:ext uri="{FF2B5EF4-FFF2-40B4-BE49-F238E27FC236}">
                <a16:creationId xmlns:a16="http://schemas.microsoft.com/office/drawing/2014/main" id="{200CA846-2757-39D2-3E3C-5F254E004F14}"/>
              </a:ext>
            </a:extLst>
          </p:cNvPr>
          <p:cNvSpPr/>
          <p:nvPr/>
        </p:nvSpPr>
        <p:spPr>
          <a:xfrm>
            <a:off x="4332765" y="30306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2" name="Cubo 41">
            <a:extLst>
              <a:ext uri="{FF2B5EF4-FFF2-40B4-BE49-F238E27FC236}">
                <a16:creationId xmlns:a16="http://schemas.microsoft.com/office/drawing/2014/main" id="{AF8A3CCD-02CE-8143-6DFF-180D8CA5E58C}"/>
              </a:ext>
            </a:extLst>
          </p:cNvPr>
          <p:cNvSpPr/>
          <p:nvPr/>
        </p:nvSpPr>
        <p:spPr>
          <a:xfrm>
            <a:off x="5228743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43" name="Cubo 42">
            <a:extLst>
              <a:ext uri="{FF2B5EF4-FFF2-40B4-BE49-F238E27FC236}">
                <a16:creationId xmlns:a16="http://schemas.microsoft.com/office/drawing/2014/main" id="{BA4D9217-36AB-40BB-C1B8-31281C8CE9FE}"/>
              </a:ext>
            </a:extLst>
          </p:cNvPr>
          <p:cNvSpPr/>
          <p:nvPr/>
        </p:nvSpPr>
        <p:spPr>
          <a:xfrm>
            <a:off x="6124721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Cubo 43">
            <a:extLst>
              <a:ext uri="{FF2B5EF4-FFF2-40B4-BE49-F238E27FC236}">
                <a16:creationId xmlns:a16="http://schemas.microsoft.com/office/drawing/2014/main" id="{250828A2-4842-6D7B-245F-5D2FA0FD9263}"/>
              </a:ext>
            </a:extLst>
          </p:cNvPr>
          <p:cNvSpPr/>
          <p:nvPr/>
        </p:nvSpPr>
        <p:spPr>
          <a:xfrm>
            <a:off x="2549923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5" name="Cubo 44">
            <a:extLst>
              <a:ext uri="{FF2B5EF4-FFF2-40B4-BE49-F238E27FC236}">
                <a16:creationId xmlns:a16="http://schemas.microsoft.com/office/drawing/2014/main" id="{7898E12C-5332-EB7E-FF3E-BCAA02AB2806}"/>
              </a:ext>
            </a:extLst>
          </p:cNvPr>
          <p:cNvSpPr/>
          <p:nvPr/>
        </p:nvSpPr>
        <p:spPr>
          <a:xfrm>
            <a:off x="3436787" y="26346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6" name="Cubo 45">
            <a:extLst>
              <a:ext uri="{FF2B5EF4-FFF2-40B4-BE49-F238E27FC236}">
                <a16:creationId xmlns:a16="http://schemas.microsoft.com/office/drawing/2014/main" id="{19BFFF19-DB57-9C1D-68A8-D932084115A0}"/>
              </a:ext>
            </a:extLst>
          </p:cNvPr>
          <p:cNvSpPr/>
          <p:nvPr/>
        </p:nvSpPr>
        <p:spPr>
          <a:xfrm>
            <a:off x="4332765" y="26346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47" name="Cubo 46">
            <a:extLst>
              <a:ext uri="{FF2B5EF4-FFF2-40B4-BE49-F238E27FC236}">
                <a16:creationId xmlns:a16="http://schemas.microsoft.com/office/drawing/2014/main" id="{AC984B2D-0C02-0F4E-ED09-E62C6DDF4B23}"/>
              </a:ext>
            </a:extLst>
          </p:cNvPr>
          <p:cNvSpPr/>
          <p:nvPr/>
        </p:nvSpPr>
        <p:spPr>
          <a:xfrm>
            <a:off x="5228743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8" name="Cubo 47">
            <a:extLst>
              <a:ext uri="{FF2B5EF4-FFF2-40B4-BE49-F238E27FC236}">
                <a16:creationId xmlns:a16="http://schemas.microsoft.com/office/drawing/2014/main" id="{8732A87A-2EF7-CB74-D4BD-E469A36971F9}"/>
              </a:ext>
            </a:extLst>
          </p:cNvPr>
          <p:cNvSpPr/>
          <p:nvPr/>
        </p:nvSpPr>
        <p:spPr>
          <a:xfrm>
            <a:off x="6124721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ubo 48">
            <a:extLst>
              <a:ext uri="{FF2B5EF4-FFF2-40B4-BE49-F238E27FC236}">
                <a16:creationId xmlns:a16="http://schemas.microsoft.com/office/drawing/2014/main" id="{FAF468E3-2AA3-B25A-3F04-DAB3E18C457C}"/>
              </a:ext>
            </a:extLst>
          </p:cNvPr>
          <p:cNvSpPr/>
          <p:nvPr/>
        </p:nvSpPr>
        <p:spPr>
          <a:xfrm>
            <a:off x="2549923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CA7145D4-6D47-ACA3-377A-1FBCB8A7B5AC}"/>
              </a:ext>
            </a:extLst>
          </p:cNvPr>
          <p:cNvSpPr/>
          <p:nvPr/>
        </p:nvSpPr>
        <p:spPr>
          <a:xfrm>
            <a:off x="3436728" y="22428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1" name="Cubo 50">
            <a:extLst>
              <a:ext uri="{FF2B5EF4-FFF2-40B4-BE49-F238E27FC236}">
                <a16:creationId xmlns:a16="http://schemas.microsoft.com/office/drawing/2014/main" id="{D2B4F8EF-5D28-D98B-2B5F-7A4DF5F3BF28}"/>
              </a:ext>
            </a:extLst>
          </p:cNvPr>
          <p:cNvSpPr/>
          <p:nvPr/>
        </p:nvSpPr>
        <p:spPr>
          <a:xfrm>
            <a:off x="4332706" y="22428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2" name="Cubo 51">
            <a:extLst>
              <a:ext uri="{FF2B5EF4-FFF2-40B4-BE49-F238E27FC236}">
                <a16:creationId xmlns:a16="http://schemas.microsoft.com/office/drawing/2014/main" id="{2F8CE4BC-096D-3098-8837-0655DD39BBED}"/>
              </a:ext>
            </a:extLst>
          </p:cNvPr>
          <p:cNvSpPr/>
          <p:nvPr/>
        </p:nvSpPr>
        <p:spPr>
          <a:xfrm>
            <a:off x="5228684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96B2550D-C2AC-58F6-2069-C6D9761E2A01}"/>
              </a:ext>
            </a:extLst>
          </p:cNvPr>
          <p:cNvSpPr/>
          <p:nvPr/>
        </p:nvSpPr>
        <p:spPr>
          <a:xfrm>
            <a:off x="6124662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FB322C86-A0AC-07F4-6844-C41BB98B1E45}"/>
              </a:ext>
            </a:extLst>
          </p:cNvPr>
          <p:cNvSpPr/>
          <p:nvPr/>
        </p:nvSpPr>
        <p:spPr>
          <a:xfrm>
            <a:off x="2549864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5" name="Seta: para a Direita 54">
            <a:extLst>
              <a:ext uri="{FF2B5EF4-FFF2-40B4-BE49-F238E27FC236}">
                <a16:creationId xmlns:a16="http://schemas.microsoft.com/office/drawing/2014/main" id="{6208A796-920E-40BF-0274-499C9A9BA803}"/>
              </a:ext>
            </a:extLst>
          </p:cNvPr>
          <p:cNvSpPr/>
          <p:nvPr/>
        </p:nvSpPr>
        <p:spPr>
          <a:xfrm>
            <a:off x="8208197" y="3155746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Max/Sum</a:t>
            </a:r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9726752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9726693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9726693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9726634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9726634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9726575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9347454" y="51821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 do modelo</a:t>
            </a:r>
          </a:p>
        </p:txBody>
      </p:sp>
      <p:sp>
        <p:nvSpPr>
          <p:cNvPr id="63" name="Chave Direita 62">
            <a:extLst>
              <a:ext uri="{FF2B5EF4-FFF2-40B4-BE49-F238E27FC236}">
                <a16:creationId xmlns:a16="http://schemas.microsoft.com/office/drawing/2014/main" id="{51A3975F-9454-3BA4-736A-5D9A7E0611AE}"/>
              </a:ext>
            </a:extLst>
          </p:cNvPr>
          <p:cNvSpPr/>
          <p:nvPr/>
        </p:nvSpPr>
        <p:spPr>
          <a:xfrm>
            <a:off x="7304930" y="2249987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have Direita 63">
            <a:extLst>
              <a:ext uri="{FF2B5EF4-FFF2-40B4-BE49-F238E27FC236}">
                <a16:creationId xmlns:a16="http://schemas.microsoft.com/office/drawing/2014/main" id="{11D8FFAD-E9FB-9368-B546-1BB1217662A3}"/>
              </a:ext>
            </a:extLst>
          </p:cNvPr>
          <p:cNvSpPr/>
          <p:nvPr/>
        </p:nvSpPr>
        <p:spPr>
          <a:xfrm>
            <a:off x="10954341" y="2259552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9CEF668-AABA-DB40-B440-006428708F9F}"/>
              </a:ext>
            </a:extLst>
          </p:cNvPr>
          <p:cNvSpPr txBox="1"/>
          <p:nvPr/>
        </p:nvSpPr>
        <p:spPr>
          <a:xfrm rot="16200000">
            <a:off x="10164416" y="321383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2F74853-CD47-47B5-58B1-45D48A064BED}"/>
              </a:ext>
            </a:extLst>
          </p:cNvPr>
          <p:cNvSpPr txBox="1"/>
          <p:nvPr/>
        </p:nvSpPr>
        <p:spPr>
          <a:xfrm rot="16200000">
            <a:off x="6515005" y="330652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7" name="Chave Direita 66">
            <a:extLst>
              <a:ext uri="{FF2B5EF4-FFF2-40B4-BE49-F238E27FC236}">
                <a16:creationId xmlns:a16="http://schemas.microsoft.com/office/drawing/2014/main" id="{E8E78C48-4E2C-831E-E4FB-077374C60BE1}"/>
              </a:ext>
            </a:extLst>
          </p:cNvPr>
          <p:cNvSpPr/>
          <p:nvPr/>
        </p:nvSpPr>
        <p:spPr>
          <a:xfrm rot="5400000">
            <a:off x="4594680" y="3805028"/>
            <a:ext cx="357208" cy="4446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E0B7FE7-B2A5-FBED-18C8-0143A980DDF8}"/>
              </a:ext>
            </a:extLst>
          </p:cNvPr>
          <p:cNvSpPr txBox="1"/>
          <p:nvPr/>
        </p:nvSpPr>
        <p:spPr>
          <a:xfrm>
            <a:off x="3949999" y="6227776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tokens</a:t>
            </a:r>
          </a:p>
        </p:txBody>
      </p:sp>
    </p:spTree>
    <p:extLst>
      <p:ext uri="{BB962C8B-B14F-4D97-AF65-F5344CB8AC3E}">
        <p14:creationId xmlns:p14="http://schemas.microsoft.com/office/powerpoint/2010/main" val="39992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3223210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3223151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3223151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3223092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3223092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3223033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1281217" y="5068311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Query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3BD84016-E438-221D-7C74-6B7C5806CAED}"/>
              </a:ext>
            </a:extLst>
          </p:cNvPr>
          <p:cNvSpPr/>
          <p:nvPr/>
        </p:nvSpPr>
        <p:spPr>
          <a:xfrm>
            <a:off x="1281394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6A3553C7-7942-1A53-3CF3-8A7BE52C73F7}"/>
              </a:ext>
            </a:extLst>
          </p:cNvPr>
          <p:cNvSpPr/>
          <p:nvPr/>
        </p:nvSpPr>
        <p:spPr>
          <a:xfrm>
            <a:off x="1281335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BFA572FE-D47E-4C42-2A3D-EB6A2A52CE38}"/>
              </a:ext>
            </a:extLst>
          </p:cNvPr>
          <p:cNvSpPr/>
          <p:nvPr/>
        </p:nvSpPr>
        <p:spPr>
          <a:xfrm>
            <a:off x="1281335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3AF21CD1-5B95-3840-2777-64D1C5BB54F1}"/>
              </a:ext>
            </a:extLst>
          </p:cNvPr>
          <p:cNvSpPr/>
          <p:nvPr/>
        </p:nvSpPr>
        <p:spPr>
          <a:xfrm>
            <a:off x="1281276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B50DADD-C9A0-E780-D21F-29BF5DCA35E6}"/>
              </a:ext>
            </a:extLst>
          </p:cNvPr>
          <p:cNvSpPr/>
          <p:nvPr/>
        </p:nvSpPr>
        <p:spPr>
          <a:xfrm>
            <a:off x="1281276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CDEBEAE7-FE61-76BB-BA51-C59EA8BC8DCE}"/>
              </a:ext>
            </a:extLst>
          </p:cNvPr>
          <p:cNvSpPr/>
          <p:nvPr/>
        </p:nvSpPr>
        <p:spPr>
          <a:xfrm>
            <a:off x="1281217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BF8F59-0874-9D74-75FC-DB726C1A4670}"/>
              </a:ext>
            </a:extLst>
          </p:cNvPr>
          <p:cNvSpPr txBox="1"/>
          <p:nvPr/>
        </p:nvSpPr>
        <p:spPr>
          <a:xfrm>
            <a:off x="3223033" y="518522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Documento</a:t>
            </a:r>
          </a:p>
        </p:txBody>
      </p:sp>
      <p:sp>
        <p:nvSpPr>
          <p:cNvPr id="23" name="Chave Direita 22">
            <a:extLst>
              <a:ext uri="{FF2B5EF4-FFF2-40B4-BE49-F238E27FC236}">
                <a16:creationId xmlns:a16="http://schemas.microsoft.com/office/drawing/2014/main" id="{8D227D5B-E49E-1FD9-9A63-E1E5BFA4B969}"/>
              </a:ext>
            </a:extLst>
          </p:cNvPr>
          <p:cNvSpPr/>
          <p:nvPr/>
        </p:nvSpPr>
        <p:spPr>
          <a:xfrm rot="10800000">
            <a:off x="890740" y="2182799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7059C-262A-6B3D-635D-7A562FDDDC02}"/>
              </a:ext>
            </a:extLst>
          </p:cNvPr>
          <p:cNvSpPr txBox="1"/>
          <p:nvPr/>
        </p:nvSpPr>
        <p:spPr>
          <a:xfrm rot="16200000">
            <a:off x="-627934" y="3150430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51E436-0EB3-6842-E70C-089CAD324699}"/>
              </a:ext>
            </a:extLst>
          </p:cNvPr>
          <p:cNvSpPr txBox="1"/>
          <p:nvPr/>
        </p:nvSpPr>
        <p:spPr>
          <a:xfrm>
            <a:off x="5608946" y="2109988"/>
            <a:ext cx="5831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Score(d, q) = produto escalar entre d e q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SpladeV2 os elementos do vetor da query são {0, 1}.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pequeno, dá pra guardar a matriz de documento e resolver com uma multiplicação de matrizes.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grande, dá pra resolver com um índice invertido guardando como chave o token (ou </a:t>
            </a:r>
            <a:r>
              <a:rPr lang="pt-BR" dirty="0" err="1"/>
              <a:t>token_id</a:t>
            </a:r>
            <a:r>
              <a:rPr lang="pt-BR" dirty="0"/>
              <a:t>) e a lista de documento e score do documento</a:t>
            </a:r>
          </a:p>
        </p:txBody>
      </p:sp>
    </p:spTree>
    <p:extLst>
      <p:ext uri="{BB962C8B-B14F-4D97-AF65-F5344CB8AC3E}">
        <p14:creationId xmlns:p14="http://schemas.microsoft.com/office/powerpoint/2010/main" val="204087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1"/>
            <a:ext cx="11694252" cy="153022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primeira simulação era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0.0000</a:t>
            </a:r>
          </a:p>
          <a:p>
            <a:pPr marL="914400" lvl="2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Solução: Eu estava gerando os textos sem os tokens [CLS] e [SEP]</a:t>
            </a: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8587942C-5C4B-CD18-5B5B-158FD259FFFF}"/>
              </a:ext>
            </a:extLst>
          </p:cNvPr>
          <p:cNvSpPr/>
          <p:nvPr/>
        </p:nvSpPr>
        <p:spPr>
          <a:xfrm>
            <a:off x="1053296" y="362033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124B51B-F204-1BB1-1711-D5D3743F3B1E}"/>
              </a:ext>
            </a:extLst>
          </p:cNvPr>
          <p:cNvSpPr/>
          <p:nvPr/>
        </p:nvSpPr>
        <p:spPr>
          <a:xfrm>
            <a:off x="1949274" y="36203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B1650451-93D6-B3D9-42F9-439E4A7C70F4}"/>
              </a:ext>
            </a:extLst>
          </p:cNvPr>
          <p:cNvSpPr/>
          <p:nvPr/>
        </p:nvSpPr>
        <p:spPr>
          <a:xfrm>
            <a:off x="2845252" y="362033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1032749" y="5072762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1928727" y="507276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2824705" y="507276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3720683" y="507276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145885" y="507070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AA30F143-AE3B-2638-41AE-F57086CFEFE7}"/>
              </a:ext>
            </a:extLst>
          </p:cNvPr>
          <p:cNvSpPr/>
          <p:nvPr/>
        </p:nvSpPr>
        <p:spPr>
          <a:xfrm>
            <a:off x="4869099" y="3518544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6B150F0-7AC9-3B28-5C4C-BCA5150A80CA}"/>
              </a:ext>
            </a:extLst>
          </p:cNvPr>
          <p:cNvSpPr/>
          <p:nvPr/>
        </p:nvSpPr>
        <p:spPr>
          <a:xfrm>
            <a:off x="4869099" y="4968918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0B1B9B-C07B-436B-CFD1-B42B775E5BD8}"/>
              </a:ext>
            </a:extLst>
          </p:cNvPr>
          <p:cNvSpPr txBox="1"/>
          <p:nvPr/>
        </p:nvSpPr>
        <p:spPr>
          <a:xfrm>
            <a:off x="6471072" y="4918022"/>
            <a:ext cx="5198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anywhere best cafe country culture eat eating famous farm favorite food habitat headquarters hotel location locations murphy pie pizza place places restaurant restaurants shop that venue visit where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83660A-9648-CF9D-0EC6-763BCA11E3D0}"/>
              </a:ext>
            </a:extLst>
          </p:cNvPr>
          <p:cNvSpPr txBox="1"/>
          <p:nvPr/>
        </p:nvSpPr>
        <p:spPr>
          <a:xfrm>
            <a:off x="6386165" y="3684625"/>
            <a:ext cx="519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 , - . / a cheese </a:t>
            </a:r>
            <a:r>
              <a:rPr lang="en-US" dirty="0" err="1"/>
              <a:t>dave</a:t>
            </a:r>
            <a:r>
              <a:rPr lang="en-US" dirty="0"/>
              <a:t> </a:t>
            </a:r>
            <a:r>
              <a:rPr lang="en-US" dirty="0" err="1"/>
              <a:t>dom</a:t>
            </a:r>
            <a:r>
              <a:rPr lang="en-US" dirty="0"/>
              <a:t> food </a:t>
            </a:r>
            <a:r>
              <a:rPr lang="en-US" dirty="0" err="1"/>
              <a:t>fred</a:t>
            </a:r>
            <a:r>
              <a:rPr lang="en-US" dirty="0"/>
              <a:t> is meat pie pizza restaurant smith the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1"/>
            <a:ext cx="11694252" cy="20822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/splade_v2_distil estava gerando resultado nada a ver: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Solução após ver caderno do Pedro Gabriel: Usar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DistilBertTokenizer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DistilBertForMaskedLM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(ou usar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...)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1032749" y="483645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1928727" y="483645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2824705" y="48364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3720683" y="48364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145885" y="483440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6B150F0-7AC9-3B28-5C4C-BCA5150A80CA}"/>
              </a:ext>
            </a:extLst>
          </p:cNvPr>
          <p:cNvSpPr/>
          <p:nvPr/>
        </p:nvSpPr>
        <p:spPr>
          <a:xfrm>
            <a:off x="4869099" y="4732614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5BE036-83B3-00A2-5537-F62A958C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81" y="3893906"/>
            <a:ext cx="5318212" cy="265910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B70C56-2BB6-EF4B-15FF-C00117431CBB}"/>
              </a:ext>
            </a:extLst>
          </p:cNvPr>
          <p:cNvSpPr txBox="1"/>
          <p:nvPr/>
        </p:nvSpPr>
        <p:spPr>
          <a:xfrm>
            <a:off x="4165067" y="5710019"/>
            <a:ext cx="221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BertTokenizer</a:t>
            </a:r>
            <a:endParaRPr lang="pt-B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BertForMaskedLM</a:t>
            </a:r>
            <a:endParaRPr lang="pt-BR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298093"/>
            <a:ext cx="11694252" cy="4812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Lentidão na etapa de inferência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Solução: Ordenar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antes de indexar e usar fp16 (ideia de Marcos Piau) diminui o tempo de processamento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Solução: Máscara estava na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 não na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Borela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C5B76B-0450-6452-2F16-7F1DFFDE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0" y="4464532"/>
            <a:ext cx="9382125" cy="1095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241527-362E-85C5-01D4-F6128EF7E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952" y="5758854"/>
            <a:ext cx="8239125" cy="838200"/>
          </a:xfrm>
          <a:prstGeom prst="rect">
            <a:avLst/>
          </a:prstGeom>
        </p:spPr>
      </p:pic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37A627F-E6AD-7E89-F20E-4CF53D425D35}"/>
              </a:ext>
            </a:extLst>
          </p:cNvPr>
          <p:cNvSpPr/>
          <p:nvPr/>
        </p:nvSpPr>
        <p:spPr>
          <a:xfrm rot="5400000">
            <a:off x="2863970" y="5721151"/>
            <a:ext cx="707366" cy="6556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22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0"/>
            <a:ext cx="11694252" cy="4812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ordem dos fatores altera o resultado: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anywhere best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 country culture eat eating famous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farm favorite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habitat headquarters hotel location locations murphy pie pizza place places restaurant restaurants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shop that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 country culture eat eating famous food habitat headquarters hotel </a:t>
            </a:r>
            <a:r>
              <a:rPr lang="en-US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locations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murphy pie pizza place places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restaurant restaurants venue where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5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28468"/>
            <a:ext cx="11694252" cy="55295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Muitos tokens são extraídos do CLS/SEP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contribuição do CLS/SEP: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baker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booth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bowl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country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dave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diner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domino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eden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food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habitat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hotel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hut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joe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murphy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pie pizza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sandwich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shop 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en-US" sz="2400" dirty="0">
              <a:solidFill>
                <a:schemeClr val="accent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CLS/SEP: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 best cafe country culture eat eating famous farm favorite food habitat headquarters hotel location locations murphy pie pizza place places restaurant restaurants shop that venue visit where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6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purl.org/dc/terms/"/>
    <ds:schemaRef ds:uri="230e9df3-be65-4c73-a93b-d1236ebd677e"/>
    <ds:schemaRef ds:uri="http://schemas.microsoft.com/office/2006/metadata/properties"/>
    <ds:schemaRef ds:uri="16c05727-aa75-4e4a-9b5f-8a80a1165891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1236</TotalTime>
  <Words>833</Words>
  <Application>Microsoft Office PowerPoint</Application>
  <PresentationFormat>Widescreen</PresentationFormat>
  <Paragraphs>207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Skeena</vt:lpstr>
      <vt:lpstr>Symbol</vt:lpstr>
      <vt:lpstr>Times New Roman</vt:lpstr>
      <vt:lpstr>Tema do Office</vt:lpstr>
      <vt:lpstr>Notebook – Splade</vt:lpstr>
      <vt:lpstr>Conceitos do exercício</vt:lpstr>
      <vt:lpstr>Conceitos do exercício</vt:lpstr>
      <vt:lpstr>Conceitos do exercício</vt:lpstr>
      <vt:lpstr>Problemas e soluções no desenvolvimento</vt:lpstr>
      <vt:lpstr>Problemas e soluções no desenvolvimento</vt:lpstr>
      <vt:lpstr>Problemas e soluções no desenvolvimento</vt:lpstr>
      <vt:lpstr>Resultados interessantes/inesperados</vt:lpstr>
      <vt:lpstr>Resultados interessantes/inesperados</vt:lpstr>
      <vt:lpstr>Resultados interessantes/inesperados</vt:lpstr>
      <vt:lpstr>Resultados</vt:lpstr>
      <vt:lpstr>Resultados</vt:lpstr>
      <vt:lpstr>Tópico para discussão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67</cp:revision>
  <dcterms:created xsi:type="dcterms:W3CDTF">2023-03-07T13:43:49Z</dcterms:created>
  <dcterms:modified xsi:type="dcterms:W3CDTF">2023-04-26T12:39:47Z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