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3" r:id="rId7"/>
    <p:sldId id="298" r:id="rId8"/>
    <p:sldId id="295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289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15/03/2023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15/03/2023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19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118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199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40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309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81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789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332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85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00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29" y="629173"/>
            <a:ext cx="7726959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Notebook – Classificação de resenhas de livros</a:t>
            </a:r>
            <a:endParaRPr lang="pt-BR" sz="2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F346-9A8B-A520-A540-B4DA9731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32" y="5914239"/>
            <a:ext cx="2743200" cy="5098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9B8D7631-A3F2-2100-0B2F-3C1187957AF6}"/>
              </a:ext>
            </a:extLst>
          </p:cNvPr>
          <p:cNvSpPr txBox="1">
            <a:spLocks/>
          </p:cNvSpPr>
          <p:nvPr/>
        </p:nvSpPr>
        <p:spPr>
          <a:xfrm>
            <a:off x="176168" y="1359071"/>
            <a:ext cx="11694252" cy="536240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 de confusão (classificação manual 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versus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classificação automática, 100 exemplos):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 mais erros do que no zero-shot (30 </a:t>
            </a:r>
            <a:r>
              <a:rPr lang="pt-BR" sz="2400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21).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2015832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– 3) </a:t>
            </a:r>
            <a:r>
              <a:rPr lang="pt-BR" dirty="0" err="1"/>
              <a:t>Few</a:t>
            </a:r>
            <a:r>
              <a:rPr lang="pt-BR" dirty="0"/>
              <a:t>-shot – matriz de confusão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B61073-6D87-C2F0-BBCF-A389EE924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301" y="2117464"/>
            <a:ext cx="5591165" cy="238173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6EE2B18-F74C-7D9B-78ED-7F34745A0524}"/>
              </a:ext>
            </a:extLst>
          </p:cNvPr>
          <p:cNvSpPr/>
          <p:nvPr/>
        </p:nvSpPr>
        <p:spPr>
          <a:xfrm rot="1428162">
            <a:off x="6167533" y="3443112"/>
            <a:ext cx="3079103" cy="33590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3826242-40C9-6E32-A9A1-FE247D221D1F}"/>
              </a:ext>
            </a:extLst>
          </p:cNvPr>
          <p:cNvSpPr/>
          <p:nvPr/>
        </p:nvSpPr>
        <p:spPr>
          <a:xfrm rot="1428162">
            <a:off x="6076415" y="3625877"/>
            <a:ext cx="2096591" cy="335902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FBF787-003B-2F3F-B119-7E74B973A17D}"/>
              </a:ext>
            </a:extLst>
          </p:cNvPr>
          <p:cNvSpPr/>
          <p:nvPr/>
        </p:nvSpPr>
        <p:spPr>
          <a:xfrm rot="1428162">
            <a:off x="6957898" y="3140380"/>
            <a:ext cx="2096591" cy="335902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D0E9B50-C7F3-E6AD-02D6-A9382122E6FD}"/>
              </a:ext>
            </a:extLst>
          </p:cNvPr>
          <p:cNvSpPr/>
          <p:nvPr/>
        </p:nvSpPr>
        <p:spPr>
          <a:xfrm rot="1428162">
            <a:off x="6378601" y="3848360"/>
            <a:ext cx="747422" cy="33590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9A5AD2-A07D-F36B-B518-16BC0F3D46F4}"/>
              </a:ext>
            </a:extLst>
          </p:cNvPr>
          <p:cNvSpPr/>
          <p:nvPr/>
        </p:nvSpPr>
        <p:spPr>
          <a:xfrm rot="1428162">
            <a:off x="8236888" y="2972592"/>
            <a:ext cx="747422" cy="33590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82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9B8D7631-A3F2-2100-0B2F-3C1187957AF6}"/>
              </a:ext>
            </a:extLst>
          </p:cNvPr>
          <p:cNvSpPr txBox="1">
            <a:spLocks/>
          </p:cNvSpPr>
          <p:nvPr/>
        </p:nvSpPr>
        <p:spPr>
          <a:xfrm>
            <a:off x="176168" y="1359071"/>
            <a:ext cx="11694252" cy="536240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tipos de erros são semelhantes do no zero-shot. Entretanto, nesse caso ocorreu alguns resultados inesperados: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 Ao contrário do solicitado, às vezes o modelo informava o motivo da classificação: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“Neutra (não é uma resenha, mas sim um resumo da trama do livro)” </a:t>
            </a:r>
          </a:p>
          <a:p>
            <a:pPr marL="0" indent="0">
              <a:buNone/>
            </a:pP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“Negativa (devido aos erros de ortografia e gramática)”</a:t>
            </a:r>
          </a:p>
          <a:p>
            <a:pPr marL="0" indent="0">
              <a:buNone/>
            </a:pPr>
            <a:endParaRPr lang="pt-BR" sz="2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 Mesmo “entendendo” que a resenha só conta a história, dava uma classificação:</a:t>
            </a:r>
          </a:p>
          <a:p>
            <a:pPr marL="0" indent="0">
              <a:buNone/>
            </a:pP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“Negativa (a resenha não fala especificamente sobre o livro "Capitães de Areia", mas sim sobre a história em si e a realidade social que ela retrata)”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2015832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– 3) </a:t>
            </a:r>
            <a:r>
              <a:rPr lang="pt-BR" dirty="0" err="1"/>
              <a:t>Few</a:t>
            </a:r>
            <a:r>
              <a:rPr lang="pt-BR" dirty="0"/>
              <a:t>-shot – tipos de erros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29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9B8D7631-A3F2-2100-0B2F-3C1187957AF6}"/>
              </a:ext>
            </a:extLst>
          </p:cNvPr>
          <p:cNvSpPr txBox="1">
            <a:spLocks/>
          </p:cNvSpPr>
          <p:nvPr/>
        </p:nvSpPr>
        <p:spPr>
          <a:xfrm>
            <a:off x="176168" y="1359071"/>
            <a:ext cx="11694252" cy="536240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esse exemplo, zero-shot teve resultados muito melhores que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-shot.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possível explicação pode ser que, ao apresentar exemplos para o modelo, posso tê-lo induzido a exemplos de erros que vi ocorrendo no zero-shot fazendo com que o modelo “olhe” para determinados tipos de dados/padrões e deixe de generalizar tão bem quanto antes.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2015832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– 4) Zero-shot </a:t>
            </a:r>
            <a:r>
              <a:rPr lang="pt-BR" i="1" dirty="0" err="1"/>
              <a:t>vs</a:t>
            </a:r>
            <a:r>
              <a:rPr lang="pt-BR" dirty="0"/>
              <a:t> </a:t>
            </a:r>
            <a:r>
              <a:rPr lang="pt-BR" dirty="0" err="1"/>
              <a:t>Few</a:t>
            </a:r>
            <a:r>
              <a:rPr lang="pt-BR" dirty="0"/>
              <a:t>-shot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00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Aplicação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43492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 esse exercício, usei a base de dados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[1].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1600 resenhas (em português) de livros de 7 autores.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objetivo é classificar cada resenha em positiva, negativa ou neutra indicando se o leitor gostou ou não do livro.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usada a API da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(gpt-3.5-turbo).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52AD22-20B9-0943-47C1-FBD5E5BAC39E}"/>
              </a:ext>
            </a:extLst>
          </p:cNvPr>
          <p:cNvSpPr txBox="1"/>
          <p:nvPr/>
        </p:nvSpPr>
        <p:spPr>
          <a:xfrm>
            <a:off x="176168" y="6356350"/>
            <a:ext cx="6129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[1] https://www.linguateca.pt/Repositorio/ReLi/</a:t>
            </a:r>
          </a:p>
        </p:txBody>
      </p:sp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importantes do exercício feito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59071"/>
            <a:ext cx="11694252" cy="379885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Zero-Shot e 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-Shot</a:t>
            </a:r>
          </a:p>
          <a:p>
            <a:pPr marL="0" indent="0">
              <a:buNone/>
            </a:pPr>
            <a:endParaRPr lang="pt-BR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refere a quantidade de exemplos que são fornecidos no tempo de inferência ao apresentar uma tarefa para o modelo.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zero-shot, apenas a tarefa é apresentada. No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-shot, além da tarefa, alguns exemplos são fornecidos.</a:t>
            </a:r>
          </a:p>
        </p:txBody>
      </p:sp>
    </p:spTree>
    <p:extLst>
      <p:ext uri="{BB962C8B-B14F-4D97-AF65-F5344CB8AC3E}">
        <p14:creationId xmlns:p14="http://schemas.microsoft.com/office/powerpoint/2010/main" val="393511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– 1) classificação manual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59071"/>
            <a:ext cx="11694252" cy="530052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base de dados é anotada, mas não no escopo da resenha. Apenas de frases das resenhas. Assim, uma resenha pode ter frases anotadas com polaridade positiva ou negativa.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isso, foi feita a classificação manual de 100 resenhas escolhidas aleatoriamente pelo computador. As resenhas tem a seguinte distribuição: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Há uma dose de subjetividade na classificação manual. Dependendo da resenha, outro classificador humano poderia escolher uma classificação diferente da minha.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4C2E11-B267-167E-F374-DC1B3DE1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382" y="3927089"/>
            <a:ext cx="5227236" cy="13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6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– 2) Zero-shot - classificação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59071"/>
            <a:ext cx="11694252" cy="31855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Formato da mensagem enviada para a API: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feita a classificação das 1.600 resenhas. A distribuição foi: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5A315C-5C44-6220-06F4-7DF55BED4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626" y="1907653"/>
            <a:ext cx="6782747" cy="16194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A68B16-E077-8A63-C918-2FC7F81B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46" y="4708694"/>
            <a:ext cx="5007965" cy="143262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B80234B-4EEF-2CB5-D754-91C122AF1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551" y="4684618"/>
            <a:ext cx="5321475" cy="1416679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6D5621F-5BB0-B922-2929-CCEA7341D510}"/>
              </a:ext>
            </a:extLst>
          </p:cNvPr>
          <p:cNvCxnSpPr/>
          <p:nvPr/>
        </p:nvCxnSpPr>
        <p:spPr>
          <a:xfrm>
            <a:off x="1082703" y="6101297"/>
            <a:ext cx="202720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089DD16-2087-C1A3-5049-50463A28CB03}"/>
              </a:ext>
            </a:extLst>
          </p:cNvPr>
          <p:cNvCxnSpPr>
            <a:cxnSpLocks/>
          </p:cNvCxnSpPr>
          <p:nvPr/>
        </p:nvCxnSpPr>
        <p:spPr>
          <a:xfrm>
            <a:off x="7460166" y="6047500"/>
            <a:ext cx="22716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120CC5FA-F1E1-5724-FAAD-E9D8459BD025}"/>
              </a:ext>
            </a:extLst>
          </p:cNvPr>
          <p:cNvSpPr/>
          <p:nvPr/>
        </p:nvSpPr>
        <p:spPr>
          <a:xfrm>
            <a:off x="360727" y="6303769"/>
            <a:ext cx="10519794" cy="4177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porcentagem por tipo de classificação do GPT é relativamente parecida da classificação manual</a:t>
            </a:r>
          </a:p>
        </p:txBody>
      </p:sp>
    </p:spTree>
    <p:extLst>
      <p:ext uri="{BB962C8B-B14F-4D97-AF65-F5344CB8AC3E}">
        <p14:creationId xmlns:p14="http://schemas.microsoft.com/office/powerpoint/2010/main" val="382195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2015832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– 2) Zero-shot – matriz de confusão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59071"/>
            <a:ext cx="11694252" cy="5362404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 de confusão (classificação manual 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versus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classificação automática, 100 exemplos):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maior parte do erro ficou limitada a uma diferença de 1 classe. Houve apenas 2 exemplos, que o GPT classificou como negativo e a classificação manual foi positiva.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Obs.: A classificação manual foi feita antes de olhar os resultados da automática.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2C07F0-68CB-AB8F-1EA5-18BC3885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166" y="2059370"/>
            <a:ext cx="5375577" cy="231542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E56D939-12F1-2DAD-C69E-66D3092CCC06}"/>
              </a:ext>
            </a:extLst>
          </p:cNvPr>
          <p:cNvSpPr/>
          <p:nvPr/>
        </p:nvSpPr>
        <p:spPr>
          <a:xfrm rot="1428162">
            <a:off x="6167533" y="3443112"/>
            <a:ext cx="3079103" cy="33590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CEC715F-392B-182D-846F-E359B714D92B}"/>
              </a:ext>
            </a:extLst>
          </p:cNvPr>
          <p:cNvSpPr/>
          <p:nvPr/>
        </p:nvSpPr>
        <p:spPr>
          <a:xfrm rot="1428162">
            <a:off x="6076415" y="3625877"/>
            <a:ext cx="2096591" cy="335902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BE0DBA8-85BE-47F8-A5B4-63A98A9AFD58}"/>
              </a:ext>
            </a:extLst>
          </p:cNvPr>
          <p:cNvSpPr/>
          <p:nvPr/>
        </p:nvSpPr>
        <p:spPr>
          <a:xfrm rot="1428162">
            <a:off x="6957898" y="3140380"/>
            <a:ext cx="2096591" cy="335902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5E501C1-AB36-AA5D-6228-96DDEEA79BF1}"/>
              </a:ext>
            </a:extLst>
          </p:cNvPr>
          <p:cNvSpPr/>
          <p:nvPr/>
        </p:nvSpPr>
        <p:spPr>
          <a:xfrm rot="1428162">
            <a:off x="6378601" y="3848360"/>
            <a:ext cx="747422" cy="33590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B4CAE95-DE9A-F577-3704-DC2A4078F539}"/>
              </a:ext>
            </a:extLst>
          </p:cNvPr>
          <p:cNvSpPr/>
          <p:nvPr/>
        </p:nvSpPr>
        <p:spPr>
          <a:xfrm rot="1428162">
            <a:off x="8236888" y="2972592"/>
            <a:ext cx="747422" cy="33590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27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– 2) Zero-Shot – tipos de erros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59071"/>
            <a:ext cx="11694252" cy="86161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Algumas resenhas são confusas e poderiam ter tido uma anotação diferente por outra pessoa: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591147-7795-185A-553A-4D9167561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531" y="2220686"/>
            <a:ext cx="8487960" cy="168616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261D936-0516-2AE9-646B-9E94A70AE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531" y="4140860"/>
            <a:ext cx="3096057" cy="295316"/>
          </a:xfrm>
          <a:prstGeom prst="rect">
            <a:avLst/>
          </a:prstGeom>
        </p:spPr>
      </p:pic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46F740F8-915B-1B0F-6F8E-07FA83D16C6C}"/>
              </a:ext>
            </a:extLst>
          </p:cNvPr>
          <p:cNvSpPr txBox="1">
            <a:spLocks/>
          </p:cNvSpPr>
          <p:nvPr/>
        </p:nvSpPr>
        <p:spPr>
          <a:xfrm>
            <a:off x="179272" y="4758523"/>
            <a:ext cx="11694252" cy="86161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Algumas apenas resenhas relatam a história e foram classificadas assim mesmo:</a:t>
            </a:r>
          </a:p>
        </p:txBody>
      </p:sp>
    </p:spTree>
    <p:extLst>
      <p:ext uri="{BB962C8B-B14F-4D97-AF65-F5344CB8AC3E}">
        <p14:creationId xmlns:p14="http://schemas.microsoft.com/office/powerpoint/2010/main" val="383260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– 2) Zero-Shot – tipos de erros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59071"/>
            <a:ext cx="11694252" cy="86161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Algumas resenhas contam coisas positivas/negativas sobre outras coisas que não o livro:</a:t>
            </a:r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46F740F8-915B-1B0F-6F8E-07FA83D16C6C}"/>
              </a:ext>
            </a:extLst>
          </p:cNvPr>
          <p:cNvSpPr txBox="1">
            <a:spLocks/>
          </p:cNvSpPr>
          <p:nvPr/>
        </p:nvSpPr>
        <p:spPr>
          <a:xfrm>
            <a:off x="179272" y="4030735"/>
            <a:ext cx="11694252" cy="86161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de identificar o pensamento dominante em caso de conflito de ideias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C46E08-9283-7118-9FDF-DEFFA7410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537" y="2558845"/>
            <a:ext cx="8726118" cy="5048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46C002C-EC47-E431-3D3E-EAB208C58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290" y="5199877"/>
            <a:ext cx="4706007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2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– 3) </a:t>
            </a:r>
            <a:r>
              <a:rPr lang="pt-BR" dirty="0" err="1"/>
              <a:t>Few</a:t>
            </a:r>
            <a:r>
              <a:rPr lang="pt-BR" dirty="0"/>
              <a:t>-shot - mensagem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59071"/>
            <a:ext cx="11694252" cy="530052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Formato da mensagem: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Optei por pegar uma resenha positiva e uma negativa da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sobre outro livro (A biblioteca da meia-noite). Para o exemplo neutro, utilizei parte da sinopse do livro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5D008E-9E02-13CE-6824-85A3F3949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405" y="1995157"/>
            <a:ext cx="9002381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16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241</TotalTime>
  <Words>712</Words>
  <Application>Microsoft Office PowerPoint</Application>
  <PresentationFormat>Widescreen</PresentationFormat>
  <Paragraphs>150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Skeena</vt:lpstr>
      <vt:lpstr>Times New Roman</vt:lpstr>
      <vt:lpstr>Tema do Office</vt:lpstr>
      <vt:lpstr>Notebook – Classificação de resenhas de livros</vt:lpstr>
      <vt:lpstr>Aplicação</vt:lpstr>
      <vt:lpstr>Conceitos importantes do exercício feito</vt:lpstr>
      <vt:lpstr>Resultados – 1) classificação manual</vt:lpstr>
      <vt:lpstr>Resultados – 2) Zero-shot - classificação</vt:lpstr>
      <vt:lpstr>Resultados – 2) Zero-shot – matriz de confusão</vt:lpstr>
      <vt:lpstr>Resultados – 2) Zero-Shot – tipos de erros</vt:lpstr>
      <vt:lpstr>Resultados – 2) Zero-Shot – tipos de erros</vt:lpstr>
      <vt:lpstr>Resultados – 3) Few-shot - mensagem</vt:lpstr>
      <vt:lpstr>Resultados – 3) Few-shot – matriz de confusão</vt:lpstr>
      <vt:lpstr>Resultados – 3) Few-shot – tipos de erros</vt:lpstr>
      <vt:lpstr>Resultados – 4) Zero-shot vs Few-shot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Leitura do capítulo 1 de</dc:title>
  <dc:creator>Leandro Carísio Fernandes</dc:creator>
  <cp:lastModifiedBy>Leandro Carisio Fernandes</cp:lastModifiedBy>
  <cp:revision>20</cp:revision>
  <dcterms:created xsi:type="dcterms:W3CDTF">2023-03-07T13:43:49Z</dcterms:created>
  <dcterms:modified xsi:type="dcterms:W3CDTF">2023-03-15T20:52:34Z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