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6" r:id="rId6"/>
    <p:sldId id="317" r:id="rId7"/>
    <p:sldId id="319" r:id="rId8"/>
    <p:sldId id="320" r:id="rId9"/>
    <p:sldId id="321" r:id="rId10"/>
    <p:sldId id="318" r:id="rId11"/>
    <p:sldId id="28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C7FC1-09EB-4DC4-A2F8-A6B123FCEB6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9CABE3-8516-46E0-A32C-E2A9B35C4A97}">
      <dgm:prSet phldrT="[Texto]"/>
      <dgm:spPr/>
      <dgm:t>
        <a:bodyPr/>
        <a:lstStyle/>
        <a:p>
          <a:r>
            <a:rPr lang="pt-BR" dirty="0" err="1"/>
            <a:t>Decompose</a:t>
          </a:r>
          <a:r>
            <a:rPr lang="pt-BR" dirty="0"/>
            <a:t> (LLM)</a:t>
          </a:r>
        </a:p>
      </dgm:t>
    </dgm:pt>
    <dgm:pt modelId="{07731B2A-9344-4007-A3AE-D4633AAF5EA3}" type="parTrans" cxnId="{083DD627-A22E-40CC-8581-18B5C38238EF}">
      <dgm:prSet/>
      <dgm:spPr/>
      <dgm:t>
        <a:bodyPr/>
        <a:lstStyle/>
        <a:p>
          <a:endParaRPr lang="pt-BR"/>
        </a:p>
      </dgm:t>
    </dgm:pt>
    <dgm:pt modelId="{F1416CBB-9FBD-466B-9FBC-14C3A5E34E2E}" type="sibTrans" cxnId="{083DD627-A22E-40CC-8581-18B5C38238EF}">
      <dgm:prSet/>
      <dgm:spPr/>
      <dgm:t>
        <a:bodyPr/>
        <a:lstStyle/>
        <a:p>
          <a:endParaRPr lang="pt-BR"/>
        </a:p>
      </dgm:t>
    </dgm:pt>
    <dgm:pt modelId="{2AA68EEA-B521-49F5-B3AF-7A1C743177C6}">
      <dgm:prSet phldrT="[Texto]"/>
      <dgm:spPr/>
      <dgm:t>
        <a:bodyPr/>
        <a:lstStyle/>
        <a:p>
          <a:r>
            <a:rPr lang="pt-BR" dirty="0"/>
            <a:t>Search</a:t>
          </a:r>
        </a:p>
      </dgm:t>
    </dgm:pt>
    <dgm:pt modelId="{823BD5C4-73B4-4239-97E6-1422FEF3A30C}" type="parTrans" cxnId="{341580CE-A23E-42FB-9A83-A39B97945FA2}">
      <dgm:prSet/>
      <dgm:spPr/>
      <dgm:t>
        <a:bodyPr/>
        <a:lstStyle/>
        <a:p>
          <a:endParaRPr lang="pt-BR"/>
        </a:p>
      </dgm:t>
    </dgm:pt>
    <dgm:pt modelId="{83F6202D-959D-49E5-929A-13BBFE3EF22F}" type="sibTrans" cxnId="{341580CE-A23E-42FB-9A83-A39B97945FA2}">
      <dgm:prSet/>
      <dgm:spPr/>
      <dgm:t>
        <a:bodyPr/>
        <a:lstStyle/>
        <a:p>
          <a:endParaRPr lang="pt-BR"/>
        </a:p>
      </dgm:t>
    </dgm:pt>
    <dgm:pt modelId="{E5BB94F4-E865-4A05-8F56-1BA4BE447525}">
      <dgm:prSet phldrT="[Texto]"/>
      <dgm:spPr/>
      <dgm:t>
        <a:bodyPr/>
        <a:lstStyle/>
        <a:p>
          <a:r>
            <a:rPr lang="pt-BR" dirty="0" err="1"/>
            <a:t>Aggregate</a:t>
          </a:r>
          <a:endParaRPr lang="pt-BR" dirty="0"/>
        </a:p>
      </dgm:t>
    </dgm:pt>
    <dgm:pt modelId="{44D76979-1B48-4398-96D7-2F89848AC9A3}" type="parTrans" cxnId="{D59B6DC7-0266-4CEA-83F0-DCFAFAE8E717}">
      <dgm:prSet/>
      <dgm:spPr/>
      <dgm:t>
        <a:bodyPr/>
        <a:lstStyle/>
        <a:p>
          <a:endParaRPr lang="pt-BR"/>
        </a:p>
      </dgm:t>
    </dgm:pt>
    <dgm:pt modelId="{2DCD107B-7953-4BDB-A095-7A843EDE9FD4}" type="sibTrans" cxnId="{D59B6DC7-0266-4CEA-83F0-DCFAFAE8E717}">
      <dgm:prSet/>
      <dgm:spPr/>
      <dgm:t>
        <a:bodyPr/>
        <a:lstStyle/>
        <a:p>
          <a:endParaRPr lang="pt-BR"/>
        </a:p>
      </dgm:t>
    </dgm:pt>
    <dgm:pt modelId="{85CA1252-76B6-4FE3-A797-28B693B2A81F}" type="pres">
      <dgm:prSet presAssocID="{56DC7FC1-09EB-4DC4-A2F8-A6B123FCEB60}" presName="Name0" presStyleCnt="0">
        <dgm:presLayoutVars>
          <dgm:dir/>
          <dgm:animLvl val="lvl"/>
          <dgm:resizeHandles val="exact"/>
        </dgm:presLayoutVars>
      </dgm:prSet>
      <dgm:spPr/>
    </dgm:pt>
    <dgm:pt modelId="{8B1E78E1-A79B-498F-984A-0A40C5FC2D8B}" type="pres">
      <dgm:prSet presAssocID="{CD9CABE3-8516-46E0-A32C-E2A9B35C4A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3DB2F5B-B2B6-4BA0-8082-77C4721E30E7}" type="pres">
      <dgm:prSet presAssocID="{F1416CBB-9FBD-466B-9FBC-14C3A5E34E2E}" presName="parTxOnlySpace" presStyleCnt="0"/>
      <dgm:spPr/>
    </dgm:pt>
    <dgm:pt modelId="{62676C02-2445-40A1-88CD-EEEF85821D63}" type="pres">
      <dgm:prSet presAssocID="{2AA68EEA-B521-49F5-B3AF-7A1C743177C6}" presName="parTxOnly" presStyleLbl="node1" presStyleIdx="1" presStyleCnt="3" custLinFactNeighborX="0" custLinFactNeighborY="-50828">
        <dgm:presLayoutVars>
          <dgm:chMax val="0"/>
          <dgm:chPref val="0"/>
          <dgm:bulletEnabled val="1"/>
        </dgm:presLayoutVars>
      </dgm:prSet>
      <dgm:spPr/>
    </dgm:pt>
    <dgm:pt modelId="{C59EB7CA-6C98-459A-B376-761EC8803D79}" type="pres">
      <dgm:prSet presAssocID="{83F6202D-959D-49E5-929A-13BBFE3EF22F}" presName="parTxOnlySpace" presStyleCnt="0"/>
      <dgm:spPr/>
    </dgm:pt>
    <dgm:pt modelId="{25F6BC24-EF23-4AA1-888D-0DBCA9E1956D}" type="pres">
      <dgm:prSet presAssocID="{E5BB94F4-E865-4A05-8F56-1BA4BE44752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0AE0E24-E3FB-4A95-A12E-7B2D3AD83F61}" type="presOf" srcId="{2AA68EEA-B521-49F5-B3AF-7A1C743177C6}" destId="{62676C02-2445-40A1-88CD-EEEF85821D63}" srcOrd="0" destOrd="0" presId="urn:microsoft.com/office/officeart/2005/8/layout/chevron1"/>
    <dgm:cxn modelId="{083DD627-A22E-40CC-8581-18B5C38238EF}" srcId="{56DC7FC1-09EB-4DC4-A2F8-A6B123FCEB60}" destId="{CD9CABE3-8516-46E0-A32C-E2A9B35C4A97}" srcOrd="0" destOrd="0" parTransId="{07731B2A-9344-4007-A3AE-D4633AAF5EA3}" sibTransId="{F1416CBB-9FBD-466B-9FBC-14C3A5E34E2E}"/>
    <dgm:cxn modelId="{249E4929-9D30-414E-8BD5-34490A756BB8}" type="presOf" srcId="{E5BB94F4-E865-4A05-8F56-1BA4BE447525}" destId="{25F6BC24-EF23-4AA1-888D-0DBCA9E1956D}" srcOrd="0" destOrd="0" presId="urn:microsoft.com/office/officeart/2005/8/layout/chevron1"/>
    <dgm:cxn modelId="{A71FE329-7518-40BD-ACF3-5CFA1CAC7393}" type="presOf" srcId="{56DC7FC1-09EB-4DC4-A2F8-A6B123FCEB60}" destId="{85CA1252-76B6-4FE3-A797-28B693B2A81F}" srcOrd="0" destOrd="0" presId="urn:microsoft.com/office/officeart/2005/8/layout/chevron1"/>
    <dgm:cxn modelId="{3BE01A82-DFFF-4757-9DD2-E1AF5104A404}" type="presOf" srcId="{CD9CABE3-8516-46E0-A32C-E2A9B35C4A97}" destId="{8B1E78E1-A79B-498F-984A-0A40C5FC2D8B}" srcOrd="0" destOrd="0" presId="urn:microsoft.com/office/officeart/2005/8/layout/chevron1"/>
    <dgm:cxn modelId="{D59B6DC7-0266-4CEA-83F0-DCFAFAE8E717}" srcId="{56DC7FC1-09EB-4DC4-A2F8-A6B123FCEB60}" destId="{E5BB94F4-E865-4A05-8F56-1BA4BE447525}" srcOrd="2" destOrd="0" parTransId="{44D76979-1B48-4398-96D7-2F89848AC9A3}" sibTransId="{2DCD107B-7953-4BDB-A095-7A843EDE9FD4}"/>
    <dgm:cxn modelId="{341580CE-A23E-42FB-9A83-A39B97945FA2}" srcId="{56DC7FC1-09EB-4DC4-A2F8-A6B123FCEB60}" destId="{2AA68EEA-B521-49F5-B3AF-7A1C743177C6}" srcOrd="1" destOrd="0" parTransId="{823BD5C4-73B4-4239-97E6-1422FEF3A30C}" sibTransId="{83F6202D-959D-49E5-929A-13BBFE3EF22F}"/>
    <dgm:cxn modelId="{17B10685-CEF1-425B-97D4-15F70030695A}" type="presParOf" srcId="{85CA1252-76B6-4FE3-A797-28B693B2A81F}" destId="{8B1E78E1-A79B-498F-984A-0A40C5FC2D8B}" srcOrd="0" destOrd="0" presId="urn:microsoft.com/office/officeart/2005/8/layout/chevron1"/>
    <dgm:cxn modelId="{4E52EE44-EF94-446A-A7E6-4D677824A731}" type="presParOf" srcId="{85CA1252-76B6-4FE3-A797-28B693B2A81F}" destId="{E3DB2F5B-B2B6-4BA0-8082-77C4721E30E7}" srcOrd="1" destOrd="0" presId="urn:microsoft.com/office/officeart/2005/8/layout/chevron1"/>
    <dgm:cxn modelId="{72FD390E-3227-441C-A065-2A6805349E98}" type="presParOf" srcId="{85CA1252-76B6-4FE3-A797-28B693B2A81F}" destId="{62676C02-2445-40A1-88CD-EEEF85821D63}" srcOrd="2" destOrd="0" presId="urn:microsoft.com/office/officeart/2005/8/layout/chevron1"/>
    <dgm:cxn modelId="{7E71106A-22D5-493C-AF7D-F4E6FE10311C}" type="presParOf" srcId="{85CA1252-76B6-4FE3-A797-28B693B2A81F}" destId="{C59EB7CA-6C98-459A-B376-761EC8803D79}" srcOrd="3" destOrd="0" presId="urn:microsoft.com/office/officeart/2005/8/layout/chevron1"/>
    <dgm:cxn modelId="{18D73F53-5B3F-4F7B-A4B4-D1A052C89546}" type="presParOf" srcId="{85CA1252-76B6-4FE3-A797-28B693B2A81F}" destId="{25F6BC24-EF23-4AA1-888D-0DBCA9E195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E78E1-A79B-498F-984A-0A40C5FC2D8B}">
      <dsp:nvSpPr>
        <dsp:cNvPr id="0" name=""/>
        <dsp:cNvSpPr/>
      </dsp:nvSpPr>
      <dsp:spPr>
        <a:xfrm>
          <a:off x="3429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Decompose</a:t>
          </a:r>
          <a:r>
            <a:rPr lang="pt-BR" sz="3300" kern="1200" dirty="0"/>
            <a:t> (LLM)</a:t>
          </a:r>
        </a:p>
      </dsp:txBody>
      <dsp:txXfrm>
        <a:off x="368323" y="0"/>
        <a:ext cx="3448275" cy="729788"/>
      </dsp:txXfrm>
    </dsp:sp>
    <dsp:sp modelId="{62676C02-2445-40A1-88CD-EEEF85821D63}">
      <dsp:nvSpPr>
        <dsp:cNvPr id="0" name=""/>
        <dsp:cNvSpPr/>
      </dsp:nvSpPr>
      <dsp:spPr>
        <a:xfrm>
          <a:off x="3763686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Search</a:t>
          </a:r>
        </a:p>
      </dsp:txBody>
      <dsp:txXfrm>
        <a:off x="4128580" y="0"/>
        <a:ext cx="3448275" cy="729788"/>
      </dsp:txXfrm>
    </dsp:sp>
    <dsp:sp modelId="{25F6BC24-EF23-4AA1-888D-0DBCA9E1956D}">
      <dsp:nvSpPr>
        <dsp:cNvPr id="0" name=""/>
        <dsp:cNvSpPr/>
      </dsp:nvSpPr>
      <dsp:spPr>
        <a:xfrm>
          <a:off x="7523943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Aggregate</a:t>
          </a:r>
          <a:endParaRPr lang="pt-BR" sz="3300" kern="1200" dirty="0"/>
        </a:p>
      </dsp:txBody>
      <dsp:txXfrm>
        <a:off x="7888837" y="0"/>
        <a:ext cx="3448275" cy="72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17/05/2023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3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1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66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Visconde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18066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B8608D2-2569-790D-0D80-16300B89C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61380"/>
              </p:ext>
            </p:extLst>
          </p:nvPr>
        </p:nvGraphicFramePr>
        <p:xfrm>
          <a:off x="243281" y="2332119"/>
          <a:ext cx="11705437" cy="72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1A0BB9-B5E5-AE8D-115B-5D98DBB36F66}"/>
              </a:ext>
            </a:extLst>
          </p:cNvPr>
          <p:cNvSpPr txBox="1"/>
          <p:nvPr/>
        </p:nvSpPr>
        <p:spPr>
          <a:xfrm>
            <a:off x="1035170" y="3234910"/>
            <a:ext cx="23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Não foi usado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6E70A9-5C1B-7ED3-020F-D31C915F90B1}"/>
              </a:ext>
            </a:extLst>
          </p:cNvPr>
          <p:cNvSpPr txBox="1"/>
          <p:nvPr/>
        </p:nvSpPr>
        <p:spPr>
          <a:xfrm>
            <a:off x="4037162" y="3211917"/>
            <a:ext cx="3743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Intenção era usar BM25 + MonoT5, mas não consegui usá-lo.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Solução: BM25 + </a:t>
            </a:r>
            <a:r>
              <a:rPr lang="pt-BR" b="1" dirty="0" err="1">
                <a:solidFill>
                  <a:srgbClr val="00B0F0"/>
                </a:solidFill>
              </a:rPr>
              <a:t>reranqueador</a:t>
            </a:r>
            <a:r>
              <a:rPr lang="pt-BR" b="1" dirty="0">
                <a:solidFill>
                  <a:srgbClr val="00B0F0"/>
                </a:solidFill>
              </a:rPr>
              <a:t> </a:t>
            </a:r>
            <a:r>
              <a:rPr lang="pt-BR" b="1" dirty="0" err="1">
                <a:solidFill>
                  <a:srgbClr val="00B0F0"/>
                </a:solidFill>
              </a:rPr>
              <a:t>MiniLM</a:t>
            </a:r>
            <a:r>
              <a:rPr lang="pt-BR" b="1" dirty="0">
                <a:solidFill>
                  <a:srgbClr val="00B0F0"/>
                </a:solidFill>
              </a:rPr>
              <a:t> Aula 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577A311-9C81-FF0F-73A9-CC6527118B37}"/>
              </a:ext>
            </a:extLst>
          </p:cNvPr>
          <p:cNvSpPr txBox="1"/>
          <p:nvPr/>
        </p:nvSpPr>
        <p:spPr>
          <a:xfrm>
            <a:off x="8376249" y="3291817"/>
            <a:ext cx="294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A query e as 5 melhores respostas do passo anterior foram passadas para o gpt-3.5-turbo.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Considerações feitas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Usei as 100 primeiras perguntas do arquivo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iirc_test.json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Usei apenas os artigos de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context_articles.json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eram referenciados em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irrc_test.json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 7000 artigos, ~500.000 janelas de sentenças).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-shot: 2 exemplos fixos para cada chamada. Em cada exemplo, 4 documentos retornados.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final foi processado para pegar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depois de “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“. Além disso, resultados como “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“it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...”, “no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...” foram uniformizados para “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01671A-26E8-53CC-0E9E-0729DE8F1BAA}"/>
              </a:ext>
            </a:extLst>
          </p:cNvPr>
          <p:cNvSpPr/>
          <p:nvPr/>
        </p:nvSpPr>
        <p:spPr>
          <a:xfrm>
            <a:off x="99194" y="5098211"/>
            <a:ext cx="11511961" cy="126808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71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43945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Prompt usado com problema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B0199-5136-FC20-3FF2-5D072DC6E9DB}"/>
              </a:ext>
            </a:extLst>
          </p:cNvPr>
          <p:cNvSpPr txBox="1">
            <a:spLocks/>
          </p:cNvSpPr>
          <p:nvPr/>
        </p:nvSpPr>
        <p:spPr>
          <a:xfrm>
            <a:off x="248874" y="1324154"/>
            <a:ext cx="11694252" cy="53268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 para </a:t>
            </a:r>
            <a:r>
              <a:rPr lang="en-US" sz="2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docs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evidência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You are a helpful reader that reads a list of documents and use them as evidence to answer a question. </a:t>
            </a:r>
            <a:r>
              <a:rPr lang="en-US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only give direct answers</a:t>
            </a:r>
            <a:r>
              <a:rPr lang="en-US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vez de usar a role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usei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assitant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typo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prática era um zero-shot?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0.33 / EM: 0.30 (81 questões)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0.21 / EM: 0.17 (removendo respostas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58 questões)</a:t>
            </a:r>
          </a:p>
        </p:txBody>
      </p:sp>
    </p:spTree>
    <p:extLst>
      <p:ext uri="{BB962C8B-B14F-4D97-AF65-F5344CB8AC3E}">
        <p14:creationId xmlns:p14="http://schemas.microsoft.com/office/powerpoint/2010/main" val="35132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43945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Prompt final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B0199-5136-FC20-3FF2-5D072DC6E9DB}"/>
              </a:ext>
            </a:extLst>
          </p:cNvPr>
          <p:cNvSpPr txBox="1">
            <a:spLocks/>
          </p:cNvSpPr>
          <p:nvPr/>
        </p:nvSpPr>
        <p:spPr>
          <a:xfrm>
            <a:off x="248874" y="1324154"/>
            <a:ext cx="11694252" cy="50680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You are a helpful reader that reads a list of documents and use them as evidence to answer a question. You provide detailed explanations and concise answers.</a:t>
            </a: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caso o gpt-3.5-turbo já forneceu a explicação e a resposta.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0.377 / EM: 0.31 (100 questões)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0.257 / EM: 0.159 (removendo respostas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69 questões)</a:t>
            </a:r>
          </a:p>
        </p:txBody>
      </p:sp>
    </p:spTree>
    <p:extLst>
      <p:ext uri="{BB962C8B-B14F-4D97-AF65-F5344CB8AC3E}">
        <p14:creationId xmlns:p14="http://schemas.microsoft.com/office/powerpoint/2010/main" val="40330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43945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Caso curioso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B0199-5136-FC20-3FF2-5D072DC6E9DB}"/>
              </a:ext>
            </a:extLst>
          </p:cNvPr>
          <p:cNvSpPr txBox="1">
            <a:spLocks/>
          </p:cNvSpPr>
          <p:nvPr/>
        </p:nvSpPr>
        <p:spPr>
          <a:xfrm>
            <a:off x="248874" y="1324154"/>
            <a:ext cx="11694252" cy="53845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dos exemplos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 foi justamente o último caso de teste.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 what date did the Loma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Prieta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earthquake occur?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Evidence: According to [Document 1] and [Document 4], the Loma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Prieta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earthquake occur on </a:t>
            </a:r>
            <a:r>
              <a:rPr lang="en-US" sz="1600" b="1" dirty="0">
                <a:solidFill>
                  <a:srgbClr val="2121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October 17, 1989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Answer: </a:t>
            </a:r>
            <a:r>
              <a:rPr lang="en-US" sz="1600" b="1" dirty="0">
                <a:solidFill>
                  <a:srgbClr val="2121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1989-10-18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evidência apresentada foi diferente da resposta e essa diferença tem a ver com o fuso horário usado nos documentos.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se deparada com a mesma pergunta e os mesmos documentos, o modelo respondeu com “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17 1989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diferente da resposta passada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-shot.</a:t>
            </a:r>
          </a:p>
          <a:p>
            <a:pPr marL="0" indent="0" algn="ctr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significa nada, mas achei curioso.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4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405784"/>
            <a:ext cx="11694252" cy="408924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exercício usamos um subconjunto de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context_articles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considerando apenas os documentos apontados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deveríamos ter usado todo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context_article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vez de menos de 15% dele?</a:t>
            </a:r>
          </a:p>
        </p:txBody>
      </p:sp>
    </p:spTree>
    <p:extLst>
      <p:ext uri="{BB962C8B-B14F-4D97-AF65-F5344CB8AC3E}">
        <p14:creationId xmlns:p14="http://schemas.microsoft.com/office/powerpoint/2010/main" val="269464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1906</TotalTime>
  <Words>482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Skeena</vt:lpstr>
      <vt:lpstr>Times New Roman</vt:lpstr>
      <vt:lpstr>Tema do Office</vt:lpstr>
      <vt:lpstr>Notebook – Visconde</vt:lpstr>
      <vt:lpstr>Problemas e soluções no desenvolvimento</vt:lpstr>
      <vt:lpstr>Considerações feitas</vt:lpstr>
      <vt:lpstr>Prompt usado com problema</vt:lpstr>
      <vt:lpstr>Prompt final</vt:lpstr>
      <vt:lpstr>Caso curioso</vt:lpstr>
      <vt:lpstr>Dúvida básica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Visconde</dc:title>
  <dc:creator>Leandro Carísio Fernandes</dc:creator>
  <cp:lastModifiedBy>Leandro Carisio Fernandes</cp:lastModifiedBy>
  <cp:revision>91</cp:revision>
  <dcterms:created xsi:type="dcterms:W3CDTF">2023-03-07T13:43:49Z</dcterms:created>
  <dcterms:modified xsi:type="dcterms:W3CDTF">2023-05-17T21:47:31Z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