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96" r:id="rId6"/>
    <p:sldId id="306" r:id="rId7"/>
    <p:sldId id="311" r:id="rId8"/>
    <p:sldId id="317" r:id="rId9"/>
    <p:sldId id="316" r:id="rId10"/>
    <p:sldId id="318" r:id="rId11"/>
    <p:sldId id="289" r:id="rId1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A2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B5B42BD-8D3B-4B09-9029-8C63687D5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E2EC764-34EA-4620-8CF9-F605D96BC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CFE3099-591D-45A7-A51D-7A26F574396C}" type="datetime1">
              <a:rPr lang="pt-BR" smtClean="0"/>
              <a:t>03/05/2023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1FA7CC-A0A2-4292-AA1A-FFA1D3AC9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6C9D8F1-C311-48E0-A5EA-6AC70E14D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827EC1-36E0-417D-8141-8D14DF1BDF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852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12B0B-086E-405E-B6A3-A336C302B6B7}" type="datetime1">
              <a:rPr lang="pt-BR" smtClean="0"/>
              <a:pPr/>
              <a:t>03/05/2023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5BAF473-2665-42A7-89E3-C7BA7EB58D1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39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100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111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687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334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346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814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183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465970"/>
            <a:ext cx="5739882" cy="2387600"/>
          </a:xfrm>
        </p:spPr>
        <p:txBody>
          <a:bodyPr rtlCol="0"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95037"/>
            <a:ext cx="4573200" cy="1325563"/>
          </a:xfrm>
        </p:spPr>
        <p:txBody>
          <a:bodyPr rtlCol="0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4" name="Espaço Reservado para Texto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5" name="Espaço Reservado para Texto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6" name="Espaço Reservado para Texto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7" name="Espaço Reservado para Texto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8" name="Espaço Reservado para Texto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9" name="Espaço Reservado para Texto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spaço Reservado para Data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42" name="Espaço Reservado para Rodapé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43" name="Espaço Reservado para o Número do Slide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no painel do lado direit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2376805"/>
            <a:ext cx="501396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4150042"/>
            <a:ext cx="5013960" cy="196119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0" name="Espaço Reservado para o Número do Slide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encerramen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2402" y="2348318"/>
            <a:ext cx="2743200" cy="1659715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 rtlCol="0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e seçã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429000"/>
            <a:ext cx="10515600" cy="3080657"/>
          </a:xfrm>
        </p:spPr>
        <p:txBody>
          <a:bodyPr rtlCol="0"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a equip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Imagem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7" name="Espaço Reservado para Imagem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8" name="Espaço Reservado para Imagem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Imagem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2" name="Espaço Reservado para Texto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3" name="Espaço Reservado para Texto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4" name="Espaço Reservado para Data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5" name="Espaço Reservado para Rodapé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6" name="Espaço Reservado para o Número do Slide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2595562"/>
            <a:ext cx="5684520" cy="318103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1" name="Espaço Reservado para Data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2" name="Espaço Reservado para Rodapé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3" name="Espaço Reservado para o Número do Slide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595562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4529818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38200" y="3040514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38200" y="4993888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Data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15" name="Espaço Reservado para Rodapé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6" name="Espaço Reservado para o Número do Slide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quatro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24742" y="822325"/>
            <a:ext cx="9329058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24742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19111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024742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019111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024740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019109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024740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019109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1" name="Espaço Reservado para Data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2" name="Espaço Reservado para Rodapé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3" name="Espaço Reservado para o Número do Slide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do painel do lado esquer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3864426"/>
            <a:ext cx="5684520" cy="737734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3480" y="4879291"/>
            <a:ext cx="5684520" cy="13255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Espaço Reservado para Data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5" name="Espaço Reservado para Rodapé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6" name="Espaço Reservado para o Número do Slide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linhe o texto centrado com a borda no topo da págin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ralizar o text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Espaço Reservado para Data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9" name="Espaço Reservado para Rodapé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0" name="Espaço Reservado para o Número do Slide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tro conteúdo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1" name="Espaço Reservado para a imagem on-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2" name="Espaço Reservado para a imagem on-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3" name="Espaço Reservado para a imagem on-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4" name="Espaço Reservado para a imagem on-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5" name="Espaço Reservado para Data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6" name="Espaço Reservado para Rodapé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7" name="Espaço Reservado para o Número do Slide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quatro imagen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3200400" cy="2621139"/>
          </a:xfrm>
        </p:spPr>
        <p:txBody>
          <a:bodyPr rtlCol="0"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1" name="Espaço Reservado para a imagem on-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2" name="Espaço Reservado para a imagem on-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3" name="Espaço Reservado para a imagem on-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4" name="Espaço Reservado para a imagem on-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8200" y="4112198"/>
            <a:ext cx="3200400" cy="1395974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8" name="Espaço Reservado para Texto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38201" y="5511642"/>
            <a:ext cx="3200400" cy="844707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0" name="Espaço Reservado para Data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31" name="Espaço Reservado para Rodapé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32" name="Espaço Reservado para o Número do Slide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029" y="629173"/>
            <a:ext cx="7726959" cy="1209413"/>
          </a:xfrm>
        </p:spPr>
        <p:txBody>
          <a:bodyPr rtlCol="0">
            <a:normAutofit/>
          </a:bodyPr>
          <a:lstStyle/>
          <a:p>
            <a:pPr rtl="0"/>
            <a:r>
              <a:rPr lang="pt-BR" sz="4000" dirty="0"/>
              <a:t>Notebook – </a:t>
            </a:r>
            <a:r>
              <a:rPr lang="pt-BR" sz="4000" dirty="0" err="1"/>
              <a:t>Inpars</a:t>
            </a:r>
            <a:endParaRPr lang="pt-BR" sz="2000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41F346-9A8B-A520-A540-B4DA97317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7432" y="5914239"/>
            <a:ext cx="2743200" cy="509825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Leandro Carísio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Conceitos do exercício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2</a:t>
            </a:fld>
            <a:endParaRPr lang="pt-BR"/>
          </a:p>
        </p:txBody>
      </p:sp>
      <p:sp>
        <p:nvSpPr>
          <p:cNvPr id="5" name="Cubo 4">
            <a:extLst>
              <a:ext uri="{FF2B5EF4-FFF2-40B4-BE49-F238E27FC236}">
                <a16:creationId xmlns:a16="http://schemas.microsoft.com/office/drawing/2014/main" id="{87C0412B-39C5-B7B9-4885-9CF0A220C7E8}"/>
              </a:ext>
            </a:extLst>
          </p:cNvPr>
          <p:cNvSpPr/>
          <p:nvPr/>
        </p:nvSpPr>
        <p:spPr>
          <a:xfrm>
            <a:off x="2130109" y="5251798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Query</a:t>
            </a:r>
          </a:p>
        </p:txBody>
      </p:sp>
      <p:sp>
        <p:nvSpPr>
          <p:cNvPr id="6" name="Cubo 5">
            <a:extLst>
              <a:ext uri="{FF2B5EF4-FFF2-40B4-BE49-F238E27FC236}">
                <a16:creationId xmlns:a16="http://schemas.microsoft.com/office/drawing/2014/main" id="{3E9F7236-3CE4-5889-CBF3-02565AE70D62}"/>
              </a:ext>
            </a:extLst>
          </p:cNvPr>
          <p:cNvSpPr/>
          <p:nvPr/>
        </p:nvSpPr>
        <p:spPr>
          <a:xfrm>
            <a:off x="3026087" y="5251797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[SEP]</a:t>
            </a:r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id="{6365127E-DB5E-211C-5107-B85021DDEFC3}"/>
              </a:ext>
            </a:extLst>
          </p:cNvPr>
          <p:cNvSpPr/>
          <p:nvPr/>
        </p:nvSpPr>
        <p:spPr>
          <a:xfrm>
            <a:off x="3922065" y="5251796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8A6BF9-1307-C46D-27D8-4C2E447784EA}"/>
              </a:ext>
            </a:extLst>
          </p:cNvPr>
          <p:cNvSpPr txBox="1"/>
          <p:nvPr/>
        </p:nvSpPr>
        <p:spPr>
          <a:xfrm>
            <a:off x="8694144" y="6144489"/>
            <a:ext cx="2910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Lista do BM25 </a:t>
            </a:r>
            <a:r>
              <a:rPr lang="pt-BR" dirty="0" err="1"/>
              <a:t>re-ranqueada</a:t>
            </a:r>
            <a:endParaRPr lang="pt-BR" dirty="0"/>
          </a:p>
        </p:txBody>
      </p:sp>
      <p:sp>
        <p:nvSpPr>
          <p:cNvPr id="9" name="Cubo 8">
            <a:extLst>
              <a:ext uri="{FF2B5EF4-FFF2-40B4-BE49-F238E27FC236}">
                <a16:creationId xmlns:a16="http://schemas.microsoft.com/office/drawing/2014/main" id="{A4AA32A3-CB05-3FF3-B044-C552FA913918}"/>
              </a:ext>
            </a:extLst>
          </p:cNvPr>
          <p:cNvSpPr/>
          <p:nvPr/>
        </p:nvSpPr>
        <p:spPr>
          <a:xfrm>
            <a:off x="6854341" y="4822142"/>
            <a:ext cx="1460617" cy="1287057"/>
          </a:xfrm>
          <a:prstGeom prst="cub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DB904A45-1916-2BEA-D2C0-69F89B2C11E3}"/>
              </a:ext>
            </a:extLst>
          </p:cNvPr>
          <p:cNvSpPr/>
          <p:nvPr/>
        </p:nvSpPr>
        <p:spPr>
          <a:xfrm>
            <a:off x="6085681" y="5314554"/>
            <a:ext cx="591111" cy="400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ubo 17">
            <a:extLst>
              <a:ext uri="{FF2B5EF4-FFF2-40B4-BE49-F238E27FC236}">
                <a16:creationId xmlns:a16="http://schemas.microsoft.com/office/drawing/2014/main" id="{17825621-5D0D-8590-9DA3-84B0E475548D}"/>
              </a:ext>
            </a:extLst>
          </p:cNvPr>
          <p:cNvSpPr/>
          <p:nvPr/>
        </p:nvSpPr>
        <p:spPr>
          <a:xfrm>
            <a:off x="4818043" y="5251796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[SEP]</a:t>
            </a:r>
          </a:p>
        </p:txBody>
      </p:sp>
      <p:sp>
        <p:nvSpPr>
          <p:cNvPr id="19" name="Cubo 18">
            <a:extLst>
              <a:ext uri="{FF2B5EF4-FFF2-40B4-BE49-F238E27FC236}">
                <a16:creationId xmlns:a16="http://schemas.microsoft.com/office/drawing/2014/main" id="{C5A4E37A-B56A-D8C9-ED7D-D032AFBCFB98}"/>
              </a:ext>
            </a:extLst>
          </p:cNvPr>
          <p:cNvSpPr/>
          <p:nvPr/>
        </p:nvSpPr>
        <p:spPr>
          <a:xfrm>
            <a:off x="1243245" y="5249743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[CLS]</a:t>
            </a:r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38AE4A05-A63C-312D-A6E5-5452980323EF}"/>
              </a:ext>
            </a:extLst>
          </p:cNvPr>
          <p:cNvSpPr/>
          <p:nvPr/>
        </p:nvSpPr>
        <p:spPr>
          <a:xfrm>
            <a:off x="8637183" y="5299658"/>
            <a:ext cx="591111" cy="400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ubo 10">
            <a:extLst>
              <a:ext uri="{FF2B5EF4-FFF2-40B4-BE49-F238E27FC236}">
                <a16:creationId xmlns:a16="http://schemas.microsoft.com/office/drawing/2014/main" id="{20C8DB22-3943-12C9-1083-DE4295B64EB9}"/>
              </a:ext>
            </a:extLst>
          </p:cNvPr>
          <p:cNvSpPr/>
          <p:nvPr/>
        </p:nvSpPr>
        <p:spPr>
          <a:xfrm>
            <a:off x="2169881" y="2214045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Query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FAC13596-FEE3-6FED-0678-20312A5C4D10}"/>
              </a:ext>
            </a:extLst>
          </p:cNvPr>
          <p:cNvSpPr/>
          <p:nvPr/>
        </p:nvSpPr>
        <p:spPr>
          <a:xfrm>
            <a:off x="3600717" y="2270010"/>
            <a:ext cx="591111" cy="400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ubo 12">
            <a:extLst>
              <a:ext uri="{FF2B5EF4-FFF2-40B4-BE49-F238E27FC236}">
                <a16:creationId xmlns:a16="http://schemas.microsoft.com/office/drawing/2014/main" id="{DE4D05AF-8231-CD8B-1565-AE965C0A52E6}"/>
              </a:ext>
            </a:extLst>
          </p:cNvPr>
          <p:cNvSpPr/>
          <p:nvPr/>
        </p:nvSpPr>
        <p:spPr>
          <a:xfrm>
            <a:off x="4701463" y="1660081"/>
            <a:ext cx="1460617" cy="1287057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BM25</a:t>
            </a:r>
          </a:p>
        </p:txBody>
      </p:sp>
      <p:sp>
        <p:nvSpPr>
          <p:cNvPr id="14" name="Cubo 13">
            <a:extLst>
              <a:ext uri="{FF2B5EF4-FFF2-40B4-BE49-F238E27FC236}">
                <a16:creationId xmlns:a16="http://schemas.microsoft.com/office/drawing/2014/main" id="{3E25FE1F-FAD1-B09F-4DAD-71C666EE02BA}"/>
              </a:ext>
            </a:extLst>
          </p:cNvPr>
          <p:cNvSpPr/>
          <p:nvPr/>
        </p:nvSpPr>
        <p:spPr>
          <a:xfrm>
            <a:off x="7801686" y="2448470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Doc_n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Cubo 16">
            <a:extLst>
              <a:ext uri="{FF2B5EF4-FFF2-40B4-BE49-F238E27FC236}">
                <a16:creationId xmlns:a16="http://schemas.microsoft.com/office/drawing/2014/main" id="{6BBEA0BC-0DB0-1536-33C6-D3C39C79FFE3}"/>
              </a:ext>
            </a:extLst>
          </p:cNvPr>
          <p:cNvSpPr/>
          <p:nvPr/>
        </p:nvSpPr>
        <p:spPr>
          <a:xfrm>
            <a:off x="7801686" y="2057486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</a:p>
        </p:txBody>
      </p:sp>
      <p:sp>
        <p:nvSpPr>
          <p:cNvPr id="23" name="Cubo 22">
            <a:extLst>
              <a:ext uri="{FF2B5EF4-FFF2-40B4-BE49-F238E27FC236}">
                <a16:creationId xmlns:a16="http://schemas.microsoft.com/office/drawing/2014/main" id="{02013EE2-9089-1743-F399-914D584DCB6C}"/>
              </a:ext>
            </a:extLst>
          </p:cNvPr>
          <p:cNvSpPr/>
          <p:nvPr/>
        </p:nvSpPr>
        <p:spPr>
          <a:xfrm>
            <a:off x="7801686" y="1666502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Doc_1</a:t>
            </a:r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EFBE7078-1FB9-A728-DADB-4FDD35D410AC}"/>
              </a:ext>
            </a:extLst>
          </p:cNvPr>
          <p:cNvSpPr/>
          <p:nvPr/>
        </p:nvSpPr>
        <p:spPr>
          <a:xfrm>
            <a:off x="6993539" y="2159807"/>
            <a:ext cx="591111" cy="400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ubo 24">
            <a:extLst>
              <a:ext uri="{FF2B5EF4-FFF2-40B4-BE49-F238E27FC236}">
                <a16:creationId xmlns:a16="http://schemas.microsoft.com/office/drawing/2014/main" id="{7896F741-6965-F654-631D-061D024ACC1A}"/>
              </a:ext>
            </a:extLst>
          </p:cNvPr>
          <p:cNvSpPr/>
          <p:nvPr/>
        </p:nvSpPr>
        <p:spPr>
          <a:xfrm>
            <a:off x="9707419" y="5565124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Doc_y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Cubo 25">
            <a:extLst>
              <a:ext uri="{FF2B5EF4-FFF2-40B4-BE49-F238E27FC236}">
                <a16:creationId xmlns:a16="http://schemas.microsoft.com/office/drawing/2014/main" id="{32F0316F-779A-558B-5A00-29F5B44B7183}"/>
              </a:ext>
            </a:extLst>
          </p:cNvPr>
          <p:cNvSpPr/>
          <p:nvPr/>
        </p:nvSpPr>
        <p:spPr>
          <a:xfrm>
            <a:off x="9707419" y="5174140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</a:p>
        </p:txBody>
      </p:sp>
      <p:sp>
        <p:nvSpPr>
          <p:cNvPr id="27" name="Cubo 26">
            <a:extLst>
              <a:ext uri="{FF2B5EF4-FFF2-40B4-BE49-F238E27FC236}">
                <a16:creationId xmlns:a16="http://schemas.microsoft.com/office/drawing/2014/main" id="{35E96B45-EAAD-3D76-42D2-0A22A731CC07}"/>
              </a:ext>
            </a:extLst>
          </p:cNvPr>
          <p:cNvSpPr/>
          <p:nvPr/>
        </p:nvSpPr>
        <p:spPr>
          <a:xfrm>
            <a:off x="9707419" y="4783156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Doc_x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Seta: para Baixo 27">
            <a:extLst>
              <a:ext uri="{FF2B5EF4-FFF2-40B4-BE49-F238E27FC236}">
                <a16:creationId xmlns:a16="http://schemas.microsoft.com/office/drawing/2014/main" id="{5EC8C2DC-2788-A6E1-B360-94AB7E5172F4}"/>
              </a:ext>
            </a:extLst>
          </p:cNvPr>
          <p:cNvSpPr/>
          <p:nvPr/>
        </p:nvSpPr>
        <p:spPr>
          <a:xfrm rot="3472708">
            <a:off x="5949226" y="2164419"/>
            <a:ext cx="413755" cy="38038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E2160B6-9C9F-88C5-7AFC-A7CC0FF1A277}"/>
              </a:ext>
            </a:extLst>
          </p:cNvPr>
          <p:cNvSpPr txBox="1"/>
          <p:nvPr/>
        </p:nvSpPr>
        <p:spPr>
          <a:xfrm rot="19601744">
            <a:off x="4843343" y="3665643"/>
            <a:ext cx="2277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Para cada documento</a:t>
            </a:r>
          </a:p>
        </p:txBody>
      </p:sp>
    </p:spTree>
    <p:extLst>
      <p:ext uri="{BB962C8B-B14F-4D97-AF65-F5344CB8AC3E}">
        <p14:creationId xmlns:p14="http://schemas.microsoft.com/office/powerpoint/2010/main" val="158358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Problemas e soluções no desenvolvimento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3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643152"/>
            <a:ext cx="11694252" cy="66151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Primeira implementação sem separar a query do documento via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token_type_ids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Cubo 8">
            <a:extLst>
              <a:ext uri="{FF2B5EF4-FFF2-40B4-BE49-F238E27FC236}">
                <a16:creationId xmlns:a16="http://schemas.microsoft.com/office/drawing/2014/main" id="{71331AA7-3C38-961E-D980-E37EDDC8080F}"/>
              </a:ext>
            </a:extLst>
          </p:cNvPr>
          <p:cNvSpPr/>
          <p:nvPr/>
        </p:nvSpPr>
        <p:spPr>
          <a:xfrm>
            <a:off x="4304044" y="3438131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0" name="Cubo 9">
            <a:extLst>
              <a:ext uri="{FF2B5EF4-FFF2-40B4-BE49-F238E27FC236}">
                <a16:creationId xmlns:a16="http://schemas.microsoft.com/office/drawing/2014/main" id="{3C9BA421-8482-34DB-3F40-8B6270A13C56}"/>
              </a:ext>
            </a:extLst>
          </p:cNvPr>
          <p:cNvSpPr/>
          <p:nvPr/>
        </p:nvSpPr>
        <p:spPr>
          <a:xfrm>
            <a:off x="5200022" y="3438130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1" name="Cubo 10">
            <a:extLst>
              <a:ext uri="{FF2B5EF4-FFF2-40B4-BE49-F238E27FC236}">
                <a16:creationId xmlns:a16="http://schemas.microsoft.com/office/drawing/2014/main" id="{2859EF2F-820F-0930-48E1-E18CDED936E2}"/>
              </a:ext>
            </a:extLst>
          </p:cNvPr>
          <p:cNvSpPr/>
          <p:nvPr/>
        </p:nvSpPr>
        <p:spPr>
          <a:xfrm>
            <a:off x="6096000" y="3438129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2" name="Cubo 11">
            <a:extLst>
              <a:ext uri="{FF2B5EF4-FFF2-40B4-BE49-F238E27FC236}">
                <a16:creationId xmlns:a16="http://schemas.microsoft.com/office/drawing/2014/main" id="{066655AF-233D-25AB-8812-7A34FDE6E196}"/>
              </a:ext>
            </a:extLst>
          </p:cNvPr>
          <p:cNvSpPr/>
          <p:nvPr/>
        </p:nvSpPr>
        <p:spPr>
          <a:xfrm>
            <a:off x="6991978" y="3438129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3" name="Cubo 12">
            <a:extLst>
              <a:ext uri="{FF2B5EF4-FFF2-40B4-BE49-F238E27FC236}">
                <a16:creationId xmlns:a16="http://schemas.microsoft.com/office/drawing/2014/main" id="{2F70FFB6-2F93-6EF2-EA4C-74B8DB71201E}"/>
              </a:ext>
            </a:extLst>
          </p:cNvPr>
          <p:cNvSpPr/>
          <p:nvPr/>
        </p:nvSpPr>
        <p:spPr>
          <a:xfrm>
            <a:off x="3417180" y="3436076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id="{3E520169-D5A3-BCD9-BA24-5B9260B4A6B4}"/>
              </a:ext>
            </a:extLst>
          </p:cNvPr>
          <p:cNvSpPr/>
          <p:nvPr/>
        </p:nvSpPr>
        <p:spPr>
          <a:xfrm>
            <a:off x="4304044" y="2413255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Query</a:t>
            </a:r>
          </a:p>
        </p:txBody>
      </p:sp>
      <p:sp>
        <p:nvSpPr>
          <p:cNvPr id="8" name="Cubo 7">
            <a:extLst>
              <a:ext uri="{FF2B5EF4-FFF2-40B4-BE49-F238E27FC236}">
                <a16:creationId xmlns:a16="http://schemas.microsoft.com/office/drawing/2014/main" id="{7FB156BD-2F2B-081C-640D-B3611FA0169B}"/>
              </a:ext>
            </a:extLst>
          </p:cNvPr>
          <p:cNvSpPr/>
          <p:nvPr/>
        </p:nvSpPr>
        <p:spPr>
          <a:xfrm>
            <a:off x="5200022" y="2413254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[SEP]</a:t>
            </a:r>
          </a:p>
        </p:txBody>
      </p:sp>
      <p:sp>
        <p:nvSpPr>
          <p:cNvPr id="18" name="Cubo 17">
            <a:extLst>
              <a:ext uri="{FF2B5EF4-FFF2-40B4-BE49-F238E27FC236}">
                <a16:creationId xmlns:a16="http://schemas.microsoft.com/office/drawing/2014/main" id="{9C7564AD-796C-D172-2A90-411AC3FE8375}"/>
              </a:ext>
            </a:extLst>
          </p:cNvPr>
          <p:cNvSpPr/>
          <p:nvPr/>
        </p:nvSpPr>
        <p:spPr>
          <a:xfrm>
            <a:off x="6096000" y="2413253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</a:t>
            </a:r>
          </a:p>
        </p:txBody>
      </p:sp>
      <p:sp>
        <p:nvSpPr>
          <p:cNvPr id="19" name="Cubo 18">
            <a:extLst>
              <a:ext uri="{FF2B5EF4-FFF2-40B4-BE49-F238E27FC236}">
                <a16:creationId xmlns:a16="http://schemas.microsoft.com/office/drawing/2014/main" id="{DB0BF77A-5DE9-95CF-2198-89DC9EF5038D}"/>
              </a:ext>
            </a:extLst>
          </p:cNvPr>
          <p:cNvSpPr/>
          <p:nvPr/>
        </p:nvSpPr>
        <p:spPr>
          <a:xfrm>
            <a:off x="6991978" y="2413253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[SEP]</a:t>
            </a:r>
          </a:p>
        </p:txBody>
      </p:sp>
      <p:sp>
        <p:nvSpPr>
          <p:cNvPr id="21" name="Cubo 20">
            <a:extLst>
              <a:ext uri="{FF2B5EF4-FFF2-40B4-BE49-F238E27FC236}">
                <a16:creationId xmlns:a16="http://schemas.microsoft.com/office/drawing/2014/main" id="{212C9210-C4CF-77CB-694A-F7DD0F31907C}"/>
              </a:ext>
            </a:extLst>
          </p:cNvPr>
          <p:cNvSpPr/>
          <p:nvPr/>
        </p:nvSpPr>
        <p:spPr>
          <a:xfrm>
            <a:off x="3417180" y="2411200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[CLS]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D91F441-3C8F-3741-F598-649B9042B1EA}"/>
              </a:ext>
            </a:extLst>
          </p:cNvPr>
          <p:cNvSpPr txBox="1"/>
          <p:nvPr/>
        </p:nvSpPr>
        <p:spPr>
          <a:xfrm>
            <a:off x="2337091" y="2501037"/>
            <a:ext cx="847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Tokens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EC26B32-65A4-A534-B948-D22FE557572A}"/>
              </a:ext>
            </a:extLst>
          </p:cNvPr>
          <p:cNvSpPr txBox="1"/>
          <p:nvPr/>
        </p:nvSpPr>
        <p:spPr>
          <a:xfrm>
            <a:off x="1874054" y="3551258"/>
            <a:ext cx="155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token_type_ids</a:t>
            </a:r>
            <a:endParaRPr lang="pt-BR" dirty="0"/>
          </a:p>
        </p:txBody>
      </p:sp>
      <p:sp>
        <p:nvSpPr>
          <p:cNvPr id="25" name="Cubo 24">
            <a:extLst>
              <a:ext uri="{FF2B5EF4-FFF2-40B4-BE49-F238E27FC236}">
                <a16:creationId xmlns:a16="http://schemas.microsoft.com/office/drawing/2014/main" id="{60B2A569-FE56-3D8C-0AA2-1F1B06793C33}"/>
              </a:ext>
            </a:extLst>
          </p:cNvPr>
          <p:cNvSpPr/>
          <p:nvPr/>
        </p:nvSpPr>
        <p:spPr>
          <a:xfrm>
            <a:off x="4323074" y="4517256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6" name="Cubo 25">
            <a:extLst>
              <a:ext uri="{FF2B5EF4-FFF2-40B4-BE49-F238E27FC236}">
                <a16:creationId xmlns:a16="http://schemas.microsoft.com/office/drawing/2014/main" id="{5C5706D0-8FBD-3285-9131-AEFFCEE7F74D}"/>
              </a:ext>
            </a:extLst>
          </p:cNvPr>
          <p:cNvSpPr/>
          <p:nvPr/>
        </p:nvSpPr>
        <p:spPr>
          <a:xfrm>
            <a:off x="5219052" y="4517255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7" name="Cubo 26">
            <a:extLst>
              <a:ext uri="{FF2B5EF4-FFF2-40B4-BE49-F238E27FC236}">
                <a16:creationId xmlns:a16="http://schemas.microsoft.com/office/drawing/2014/main" id="{3FC91C96-C9F5-8247-EFEA-41FEDACC1B45}"/>
              </a:ext>
            </a:extLst>
          </p:cNvPr>
          <p:cNvSpPr/>
          <p:nvPr/>
        </p:nvSpPr>
        <p:spPr>
          <a:xfrm>
            <a:off x="6115030" y="4517254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8" name="Cubo 27">
            <a:extLst>
              <a:ext uri="{FF2B5EF4-FFF2-40B4-BE49-F238E27FC236}">
                <a16:creationId xmlns:a16="http://schemas.microsoft.com/office/drawing/2014/main" id="{12BA2E6B-092B-7008-622F-A4F16E813BF3}"/>
              </a:ext>
            </a:extLst>
          </p:cNvPr>
          <p:cNvSpPr/>
          <p:nvPr/>
        </p:nvSpPr>
        <p:spPr>
          <a:xfrm>
            <a:off x="7011008" y="4517254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9" name="Cubo 28">
            <a:extLst>
              <a:ext uri="{FF2B5EF4-FFF2-40B4-BE49-F238E27FC236}">
                <a16:creationId xmlns:a16="http://schemas.microsoft.com/office/drawing/2014/main" id="{165FFB84-5912-238A-FBE7-FD2E0062C0E4}"/>
              </a:ext>
            </a:extLst>
          </p:cNvPr>
          <p:cNvSpPr/>
          <p:nvPr/>
        </p:nvSpPr>
        <p:spPr>
          <a:xfrm>
            <a:off x="3436210" y="4515201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CD522D7-D042-9010-2DFA-7E651F3D086F}"/>
              </a:ext>
            </a:extLst>
          </p:cNvPr>
          <p:cNvSpPr txBox="1"/>
          <p:nvPr/>
        </p:nvSpPr>
        <p:spPr>
          <a:xfrm>
            <a:off x="653143" y="4630383"/>
            <a:ext cx="279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token_type_ids</a:t>
            </a:r>
            <a:r>
              <a:rPr lang="pt-BR" dirty="0"/>
              <a:t> corrigido</a:t>
            </a:r>
          </a:p>
        </p:txBody>
      </p:sp>
      <p:graphicFrame>
        <p:nvGraphicFramePr>
          <p:cNvPr id="37" name="Tabela 16">
            <a:extLst>
              <a:ext uri="{FF2B5EF4-FFF2-40B4-BE49-F238E27FC236}">
                <a16:creationId xmlns:a16="http://schemas.microsoft.com/office/drawing/2014/main" id="{C87780D5-97B2-F8C6-EDBC-91D83030F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867755"/>
              </p:ext>
            </p:extLst>
          </p:nvPr>
        </p:nvGraphicFramePr>
        <p:xfrm>
          <a:off x="899679" y="5540077"/>
          <a:ext cx="987811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4090">
                  <a:extLst>
                    <a:ext uri="{9D8B030D-6E8A-4147-A177-3AD203B41FA5}">
                      <a16:colId xmlns:a16="http://schemas.microsoft.com/office/drawing/2014/main" val="1325720365"/>
                    </a:ext>
                  </a:extLst>
                </a:gridCol>
                <a:gridCol w="2589970">
                  <a:extLst>
                    <a:ext uri="{9D8B030D-6E8A-4147-A177-3AD203B41FA5}">
                      <a16:colId xmlns:a16="http://schemas.microsoft.com/office/drawing/2014/main" val="4049910032"/>
                    </a:ext>
                  </a:extLst>
                </a:gridCol>
                <a:gridCol w="3024054">
                  <a:extLst>
                    <a:ext uri="{9D8B030D-6E8A-4147-A177-3AD203B41FA5}">
                      <a16:colId xmlns:a16="http://schemas.microsoft.com/office/drawing/2014/main" val="3934288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nDCG@10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nDCG@10 após correção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4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cross-encoder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/ms-marco-MiniLM-L-6-v2</a:t>
                      </a:r>
                    </a:p>
                    <a:p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(sem fine-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tuning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0,2949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0,7131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914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4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Problemas e soluções no desenvolvimento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59C398C5-428E-61ED-9B4D-203B39A2FD70}"/>
              </a:ext>
            </a:extLst>
          </p:cNvPr>
          <p:cNvSpPr txBox="1">
            <a:spLocks/>
          </p:cNvSpPr>
          <p:nvPr/>
        </p:nvSpPr>
        <p:spPr>
          <a:xfrm>
            <a:off x="99194" y="1433527"/>
            <a:ext cx="11694252" cy="983101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Fine-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tuning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AutoModelForSequenceClassification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não funcionou e eu não faço ideia do motivo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" name="Tabela 16">
            <a:extLst>
              <a:ext uri="{FF2B5EF4-FFF2-40B4-BE49-F238E27FC236}">
                <a16:creationId xmlns:a16="http://schemas.microsoft.com/office/drawing/2014/main" id="{4AFC528A-8708-114D-5C23-EC5F97A8A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00413"/>
              </p:ext>
            </p:extLst>
          </p:nvPr>
        </p:nvGraphicFramePr>
        <p:xfrm>
          <a:off x="1285336" y="2416628"/>
          <a:ext cx="853417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725">
                  <a:extLst>
                    <a:ext uri="{9D8B030D-6E8A-4147-A177-3AD203B41FA5}">
                      <a16:colId xmlns:a16="http://schemas.microsoft.com/office/drawing/2014/main" val="1325720365"/>
                    </a:ext>
                  </a:extLst>
                </a:gridCol>
                <a:gridCol w="2844725">
                  <a:extLst>
                    <a:ext uri="{9D8B030D-6E8A-4147-A177-3AD203B41FA5}">
                      <a16:colId xmlns:a16="http://schemas.microsoft.com/office/drawing/2014/main" val="4049910032"/>
                    </a:ext>
                  </a:extLst>
                </a:gridCol>
                <a:gridCol w="2844725">
                  <a:extLst>
                    <a:ext uri="{9D8B030D-6E8A-4147-A177-3AD203B41FA5}">
                      <a16:colId xmlns:a16="http://schemas.microsoft.com/office/drawing/2014/main" val="3934288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Antes do fine-</a:t>
                      </a:r>
                      <a:r>
                        <a:rPr lang="pt-BR" dirty="0" err="1"/>
                        <a:t>tuning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Depois do fine-</a:t>
                      </a:r>
                      <a:r>
                        <a:rPr lang="pt-BR" dirty="0" err="1"/>
                        <a:t>tuning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4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Sem corrigir </a:t>
                      </a:r>
                      <a:r>
                        <a:rPr lang="pt-BR" dirty="0" err="1"/>
                        <a:t>token_type_ids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0,2949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0,6236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914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Corrigindo </a:t>
                      </a:r>
                      <a:r>
                        <a:rPr lang="pt-BR" dirty="0" err="1"/>
                        <a:t>token_type_ids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0,7131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0,6557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16466"/>
                  </a:ext>
                </a:extLst>
              </a:tr>
            </a:tbl>
          </a:graphicData>
        </a:graphic>
      </p:graphicFrame>
      <p:pic>
        <p:nvPicPr>
          <p:cNvPr id="23" name="Imagem 22">
            <a:extLst>
              <a:ext uri="{FF2B5EF4-FFF2-40B4-BE49-F238E27FC236}">
                <a16:creationId xmlns:a16="http://schemas.microsoft.com/office/drawing/2014/main" id="{05A906F7-3033-3D0E-95D3-4DA52A57B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803" y="4017124"/>
            <a:ext cx="5301866" cy="243820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348C6AB-FCA1-0C7A-2400-F54B73EC69F5}"/>
              </a:ext>
            </a:extLst>
          </p:cNvPr>
          <p:cNvSpPr txBox="1"/>
          <p:nvPr/>
        </p:nvSpPr>
        <p:spPr>
          <a:xfrm rot="20700000">
            <a:off x="7377469" y="5775209"/>
            <a:ext cx="2795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Limitado a 5 exemplos negativos por query</a:t>
            </a:r>
          </a:p>
        </p:txBody>
      </p:sp>
    </p:spTree>
    <p:extLst>
      <p:ext uri="{BB962C8B-B14F-4D97-AF65-F5344CB8AC3E}">
        <p14:creationId xmlns:p14="http://schemas.microsoft.com/office/powerpoint/2010/main" val="2756891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Problemas e soluções no desenvolvimento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59C398C5-428E-61ED-9B4D-203B39A2FD70}"/>
              </a:ext>
            </a:extLst>
          </p:cNvPr>
          <p:cNvSpPr txBox="1">
            <a:spLocks/>
          </p:cNvSpPr>
          <p:nvPr/>
        </p:nvSpPr>
        <p:spPr>
          <a:xfrm>
            <a:off x="99194" y="1433528"/>
            <a:ext cx="11694252" cy="5131174"/>
          </a:xfrm>
          <a:prstGeom prst="rect">
            <a:avLst/>
          </a:prstGeom>
        </p:spPr>
        <p:txBody>
          <a:bodyPr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Fine-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tuning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AutoModelForSequenceClassification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não funcionou e eu não faço ideia do motivo</a:t>
            </a:r>
          </a:p>
          <a:p>
            <a:pPr marL="0" indent="0">
              <a:lnSpc>
                <a:spcPct val="110000"/>
              </a:lnSpc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Tentativas pra resolver a questão: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Limitar a no máximo 5 exemplos negativos por query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Balancear o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(limitar a 1 exemplo negativo por query)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Testar só com o meu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Reranking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 100 hits em vez de 1000 hits</a:t>
            </a:r>
          </a:p>
          <a:p>
            <a:pPr marL="0" indent="0">
              <a:lnSpc>
                <a:spcPct val="110000"/>
              </a:lnSpc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maior diferença foi em fazer o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reranking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só em 100 hits (chegou a 5 pontos no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nDCG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dependendo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modelo)</a:t>
            </a:r>
          </a:p>
          <a:p>
            <a:pPr marL="0" indent="0">
              <a:lnSpc>
                <a:spcPct val="110000"/>
              </a:lnSpc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716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Resultados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6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580C913-65BA-BF17-52C6-A8DDBEEB1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413" y="1971270"/>
            <a:ext cx="2044184" cy="2535573"/>
          </a:xfrm>
          <a:prstGeom prst="rect">
            <a:avLst/>
          </a:prstGeom>
        </p:spPr>
      </p:pic>
      <p:sp>
        <p:nvSpPr>
          <p:cNvPr id="7" name="Espaço Reservado para Conteúdo 3">
            <a:extLst>
              <a:ext uri="{FF2B5EF4-FFF2-40B4-BE49-F238E27FC236}">
                <a16:creationId xmlns:a16="http://schemas.microsoft.com/office/drawing/2014/main" id="{F5B45F30-8296-3F24-16E4-8638951ABE3A}"/>
              </a:ext>
            </a:extLst>
          </p:cNvPr>
          <p:cNvSpPr txBox="1">
            <a:spLocks/>
          </p:cNvSpPr>
          <p:nvPr/>
        </p:nvSpPr>
        <p:spPr>
          <a:xfrm>
            <a:off x="935293" y="1309760"/>
            <a:ext cx="11694252" cy="66151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 de US$ 0.77 para gerar 1.000 queries usando gpt-3.5-turbo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536AADB6-290D-AF53-2381-2A84B1C44DFB}"/>
              </a:ext>
            </a:extLst>
          </p:cNvPr>
          <p:cNvSpPr txBox="1">
            <a:spLocks/>
          </p:cNvSpPr>
          <p:nvPr/>
        </p:nvSpPr>
        <p:spPr>
          <a:xfrm>
            <a:off x="734683" y="4886729"/>
            <a:ext cx="11694252" cy="1738357"/>
          </a:xfrm>
          <a:prstGeom prst="rect">
            <a:avLst/>
          </a:prstGeom>
        </p:spPr>
        <p:txBody>
          <a:bodyPr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nDCG@10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0,7131 sem fine-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tuning</a:t>
            </a: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0,6798 com fine-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tuning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reranking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 1000 documentos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0,6827 com fine-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tuning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reranking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 100 documentos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900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Dúvida básica (?)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7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643152"/>
            <a:ext cx="11694252" cy="4812176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AutoNum type="arabicPeriod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1624027F-02E9-A18C-E521-0C9B9246AC90}"/>
              </a:ext>
            </a:extLst>
          </p:cNvPr>
          <p:cNvSpPr txBox="1">
            <a:spLocks/>
          </p:cNvSpPr>
          <p:nvPr/>
        </p:nvSpPr>
        <p:spPr>
          <a:xfrm>
            <a:off x="176168" y="1405785"/>
            <a:ext cx="11694252" cy="2328752"/>
          </a:xfrm>
          <a:prstGeom prst="rect">
            <a:avLst/>
          </a:prstGeom>
        </p:spPr>
        <p:txBody>
          <a:bodyPr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 o truque pra fazer o fine-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tuning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funcionar usando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AutoModelForSequenceClassification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 ter sido poucas épocas?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8B13DE4-30E9-D2AC-CB7F-E8E36340E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68" y="4000684"/>
            <a:ext cx="11850754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44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/>
          <a:lstStyle/>
          <a:p>
            <a:pPr rtl="0"/>
            <a:r>
              <a:rPr lang="pt-BR"/>
              <a:t>Obrigado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Leandro Carísio</a:t>
            </a:r>
          </a:p>
          <a:p>
            <a:pPr rtl="0"/>
            <a:r>
              <a:rPr lang="pt-BR" dirty="0"/>
              <a:t>carisio@gmail.com</a:t>
            </a:r>
          </a:p>
        </p:txBody>
      </p:sp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2257BCF9-933D-4329-B564-4E404B1C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9985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396174_TF03460514_Win32.potx" id="{9CA428FB-1904-4535-8DBB-4F6E2844CD3F}" vid="{91CE045F-AF71-4554-BA03-AB10FE2648A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4F7154-AFAC-4BE7-8A74-7F4B6FC2743C}">
  <ds:schemaRefs>
    <ds:schemaRef ds:uri="http://schemas.microsoft.com/office/2006/metadata/properties"/>
    <ds:schemaRef ds:uri="16c05727-aa75-4e4a-9b5f-8a80a1165891"/>
    <ds:schemaRef ds:uri="http://schemas.microsoft.com/office/2006/documentManagement/types"/>
    <ds:schemaRef ds:uri="http://purl.org/dc/terms/"/>
    <ds:schemaRef ds:uri="http://schemas.microsoft.com/office/infopath/2007/PartnerControls"/>
    <ds:schemaRef ds:uri="71af3243-3dd4-4a8d-8c0d-dd76da1f02a5"/>
    <ds:schemaRef ds:uri="http://schemas.microsoft.com/sharepoint/v3"/>
    <ds:schemaRef ds:uri="http://purl.org/dc/elements/1.1/"/>
    <ds:schemaRef ds:uri="http://www.w3.org/XML/1998/namespace"/>
    <ds:schemaRef ds:uri="http://schemas.openxmlformats.org/package/2006/metadata/core-properties"/>
    <ds:schemaRef ds:uri="230e9df3-be65-4c73-a93b-d1236ebd677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{E71FB80A-5CEA-4D9B-B429-3370144C1454}tf03460514_win32</Template>
  <TotalTime>1842</TotalTime>
  <Words>331</Words>
  <Application>Microsoft Office PowerPoint</Application>
  <PresentationFormat>Widescreen</PresentationFormat>
  <Paragraphs>93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Skeena</vt:lpstr>
      <vt:lpstr>Times New Roman</vt:lpstr>
      <vt:lpstr>Tema do Office</vt:lpstr>
      <vt:lpstr>Notebook – Inpars</vt:lpstr>
      <vt:lpstr>Conceitos do exercício</vt:lpstr>
      <vt:lpstr>Problemas e soluções no desenvolvimento</vt:lpstr>
      <vt:lpstr>Problemas e soluções no desenvolvimento</vt:lpstr>
      <vt:lpstr>Problemas e soluções no desenvolvimento</vt:lpstr>
      <vt:lpstr>Resultados</vt:lpstr>
      <vt:lpstr>Dúvida básica (?)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Inpars</dc:title>
  <dc:creator>Leandro Carísio Fernandes</dc:creator>
  <cp:lastModifiedBy>Leandro Carisio Fernandes</cp:lastModifiedBy>
  <cp:revision>84</cp:revision>
  <dcterms:created xsi:type="dcterms:W3CDTF">2023-03-07T13:43:49Z</dcterms:created>
  <dcterms:modified xsi:type="dcterms:W3CDTF">2023-05-04T00:38:56Z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