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13" r:id="rId6"/>
    <p:sldId id="312" r:id="rId7"/>
    <p:sldId id="314" r:id="rId8"/>
    <p:sldId id="315" r:id="rId9"/>
    <p:sldId id="289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FE3099-591D-45A7-A51D-7A26F574396C}" type="datetime1">
              <a:rPr lang="pt-BR" smtClean="0"/>
              <a:t>10/05/2023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12B0B-086E-405E-B6A3-A336C302B6B7}" type="datetime1">
              <a:rPr lang="pt-BR" smtClean="0"/>
              <a:pPr/>
              <a:t>10/05/2023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537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74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815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413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18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4" name="Espaço Reservado para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5" name="Espaço Reservado para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6" name="Espaço Reservado para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7" name="Espaço Reservado para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8" name="Espaço Reservado para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9" name="Espaço Reservado para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spaço Reservado para Dat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42" name="Espaço Reservado para Rodapé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43" name="Espaço Reservado para o Número do Slide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no painel do lado direit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encerramen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e seçã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a equip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Imagem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Imagem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Imagem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Imagem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4" name="Espaço Reservado para Dat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5" name="Espaço Reservado para Rodapé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6" name="Espaço Reservado para o Número do Slide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quatro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do painel do lado esquer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inhe o texto centrado com a borda no topo da págin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ralizar o text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Data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Espaço Reservado para Rodapé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o conteúd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5" name="Espaço Reservado para Dat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6" name="Espaço Reservado para Rodapé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7" name="Espaço Reservado para o Número do Slide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quatro imagen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8" name="Espaço Reservado para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Dat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31" name="Espaço Reservado para Rodapé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32" name="Espaço Reservado para o Número do Slide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030" y="629173"/>
            <a:ext cx="7458512" cy="1209413"/>
          </a:xfrm>
        </p:spPr>
        <p:txBody>
          <a:bodyPr rtlCol="0">
            <a:normAutofit/>
          </a:bodyPr>
          <a:lstStyle/>
          <a:p>
            <a:pPr rtl="0"/>
            <a:r>
              <a:rPr lang="pt-BR" sz="4000" dirty="0"/>
              <a:t>Leitura do artigo</a:t>
            </a:r>
            <a:br>
              <a:rPr lang="pt-BR" sz="4000" dirty="0"/>
            </a:br>
            <a:endParaRPr lang="pt-BR" sz="2000" i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92B7E4B-68DD-E604-DAE1-B9D04F3B3993}"/>
              </a:ext>
            </a:extLst>
          </p:cNvPr>
          <p:cNvSpPr txBox="1">
            <a:spLocks/>
          </p:cNvSpPr>
          <p:nvPr/>
        </p:nvSpPr>
        <p:spPr>
          <a:xfrm>
            <a:off x="77639" y="2496423"/>
            <a:ext cx="8540150" cy="16270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pt-BR" sz="4000" dirty="0"/>
            </a:br>
            <a:r>
              <a:rPr lang="pt-BR" sz="4000" dirty="0"/>
              <a:t>ColBERTv2: </a:t>
            </a:r>
            <a:r>
              <a:rPr lang="pt-BR" sz="4000" dirty="0" err="1"/>
              <a:t>Effective</a:t>
            </a:r>
            <a:r>
              <a:rPr lang="pt-BR" sz="4000" dirty="0"/>
              <a:t> </a:t>
            </a:r>
            <a:r>
              <a:rPr lang="pt-BR" sz="4000" dirty="0" err="1"/>
              <a:t>and</a:t>
            </a:r>
            <a:r>
              <a:rPr lang="pt-BR" sz="4000" dirty="0"/>
              <a:t> </a:t>
            </a:r>
            <a:r>
              <a:rPr lang="pt-BR" sz="4000" dirty="0" err="1"/>
              <a:t>Efficient</a:t>
            </a:r>
            <a:r>
              <a:rPr lang="pt-BR" sz="4000" dirty="0"/>
              <a:t> </a:t>
            </a:r>
            <a:r>
              <a:rPr lang="pt-BR" sz="4000" dirty="0" err="1"/>
              <a:t>Retrieval</a:t>
            </a:r>
            <a:r>
              <a:rPr lang="pt-BR" sz="4000" dirty="0"/>
              <a:t> via </a:t>
            </a:r>
            <a:r>
              <a:rPr lang="pt-BR" sz="4000" dirty="0" err="1"/>
              <a:t>Lightweight</a:t>
            </a:r>
            <a:r>
              <a:rPr lang="pt-BR" sz="4000" dirty="0"/>
              <a:t> Late </a:t>
            </a:r>
            <a:r>
              <a:rPr lang="pt-BR" sz="4000" dirty="0" err="1"/>
              <a:t>Interaction</a:t>
            </a:r>
            <a:endParaRPr lang="pt-BR" sz="4000" dirty="0"/>
          </a:p>
          <a:p>
            <a:pPr algn="r"/>
            <a:r>
              <a:rPr lang="pt-BR" sz="2000" i="1" dirty="0"/>
              <a:t>(</a:t>
            </a:r>
            <a:r>
              <a:rPr lang="pt-BR" sz="2000" i="1" dirty="0" err="1"/>
              <a:t>Keshav</a:t>
            </a:r>
            <a:r>
              <a:rPr lang="pt-BR" sz="2000" i="1" dirty="0"/>
              <a:t> </a:t>
            </a:r>
            <a:r>
              <a:rPr lang="pt-BR" sz="2000" i="1" dirty="0" err="1"/>
              <a:t>Santhanam</a:t>
            </a:r>
            <a:r>
              <a:rPr lang="pt-BR" sz="2000" i="1" dirty="0"/>
              <a:t> et al)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243281"/>
            <a:ext cx="6401988" cy="729788"/>
          </a:xfrm>
        </p:spPr>
        <p:txBody>
          <a:bodyPr rtlCol="0"/>
          <a:lstStyle/>
          <a:p>
            <a:pPr algn="l" rtl="0"/>
            <a:r>
              <a:rPr lang="pt-BR" dirty="0"/>
              <a:t>Conceitos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243282" y="2088859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01D5BDAE-396B-7FC5-DCF9-C8B3895676EC}"/>
              </a:ext>
            </a:extLst>
          </p:cNvPr>
          <p:cNvSpPr txBox="1">
            <a:spLocks/>
          </p:cNvSpPr>
          <p:nvPr/>
        </p:nvSpPr>
        <p:spPr>
          <a:xfrm>
            <a:off x="176169" y="1203846"/>
            <a:ext cx="11694252" cy="235374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24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 </a:t>
            </a:r>
            <a:r>
              <a:rPr lang="pt-BR" sz="2400" b="1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queries e documentos são representados em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multi-vetores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 relevância entre eles é estimada com algum cálculo da interação entre esses dois conjuntos de vetores.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400" b="1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MaxSim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Operador usado no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ColBERT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esse cálculo: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23F2291B-1D2A-3E5F-34CE-0D39684CC4F0}"/>
                  </a:ext>
                </a:extLst>
              </p:cNvPr>
              <p:cNvSpPr txBox="1"/>
              <p:nvPr/>
            </p:nvSpPr>
            <p:spPr>
              <a:xfrm>
                <a:off x="321579" y="3660026"/>
                <a:ext cx="4480115" cy="12115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pt-BR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23F2291B-1D2A-3E5F-34CE-0D39684CC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79" y="3660026"/>
                <a:ext cx="4480115" cy="1211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BF376D32-2C51-F707-A138-A9461B5D04EB}"/>
              </a:ext>
            </a:extLst>
          </p:cNvPr>
          <p:cNvSpPr txBox="1">
            <a:spLocks/>
          </p:cNvSpPr>
          <p:nvPr/>
        </p:nvSpPr>
        <p:spPr>
          <a:xfrm>
            <a:off x="321579" y="5159996"/>
            <a:ext cx="3672451" cy="948076"/>
          </a:xfrm>
          <a:prstGeom prst="rect">
            <a:avLst/>
          </a:prstGeom>
        </p:spPr>
        <p:txBody>
          <a:bodyPr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(Q): N vetores</a:t>
            </a:r>
            <a:b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Documento (D): M vetores</a:t>
            </a:r>
          </a:p>
        </p:txBody>
      </p:sp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528886AD-BD3C-0C14-D9BA-5CE7831AFFF2}"/>
              </a:ext>
            </a:extLst>
          </p:cNvPr>
          <p:cNvSpPr txBox="1">
            <a:spLocks/>
          </p:cNvSpPr>
          <p:nvPr/>
        </p:nvSpPr>
        <p:spPr>
          <a:xfrm>
            <a:off x="5330651" y="3660025"/>
            <a:ext cx="6539770" cy="2852917"/>
          </a:xfrm>
          <a:prstGeom prst="rect">
            <a:avLst/>
          </a:prstGeom>
        </p:spPr>
        <p:txBody>
          <a:bodyPr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 Inicia o score = 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Para cada vetor da query, calcula a similaridade de cosseno entre esse vetor e todos os vetores dos documentos.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Pega o máximo de (1) e acumula o score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Repete os passos 1 e 2 para todos os vetores da query</a:t>
            </a:r>
          </a:p>
        </p:txBody>
      </p:sp>
    </p:spTree>
    <p:extLst>
      <p:ext uri="{BB962C8B-B14F-4D97-AF65-F5344CB8AC3E}">
        <p14:creationId xmlns:p14="http://schemas.microsoft.com/office/powerpoint/2010/main" val="359179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243281"/>
            <a:ext cx="6401988" cy="729788"/>
          </a:xfrm>
        </p:spPr>
        <p:txBody>
          <a:bodyPr rtlCol="0"/>
          <a:lstStyle/>
          <a:p>
            <a:pPr algn="l" rtl="0"/>
            <a:r>
              <a:rPr lang="pt-BR" dirty="0"/>
              <a:t>Contribuições do artigo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243282" y="2088859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01D5BDAE-396B-7FC5-DCF9-C8B3895676EC}"/>
              </a:ext>
            </a:extLst>
          </p:cNvPr>
          <p:cNvSpPr txBox="1">
            <a:spLocks/>
          </p:cNvSpPr>
          <p:nvPr/>
        </p:nvSpPr>
        <p:spPr>
          <a:xfrm>
            <a:off x="176169" y="1502263"/>
            <a:ext cx="11694252" cy="511245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li o artigo do primeiro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ColBERT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mas fiquei com a impressão que trata-se do mesmo modelo. O que difere é a forma de armazenagem dos pesos dos documentos.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ColBERTv2 em vez de guardar os vetores completos, o espaço é dividido em clusters e guarda-se apenas o índice do cluster mais próximo e a diferença entre o vetor e o centro do cluster (resíduo).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22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243281"/>
            <a:ext cx="6401988" cy="729788"/>
          </a:xfrm>
        </p:spPr>
        <p:txBody>
          <a:bodyPr rtlCol="0"/>
          <a:lstStyle/>
          <a:p>
            <a:pPr algn="l" rtl="0"/>
            <a:r>
              <a:rPr lang="pt-BR" dirty="0"/>
              <a:t>Contribuições do artigo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243282" y="2088859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01D5BDAE-396B-7FC5-DCF9-C8B3895676EC}"/>
              </a:ext>
            </a:extLst>
          </p:cNvPr>
          <p:cNvSpPr txBox="1">
            <a:spLocks/>
          </p:cNvSpPr>
          <p:nvPr/>
        </p:nvSpPr>
        <p:spPr>
          <a:xfrm>
            <a:off x="176169" y="1502263"/>
            <a:ext cx="11694252" cy="511245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vetores de 128 dimensões, com 2 bytes por dimensão o ColBERTv1 representa cada vetor com 256 bytes.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ColBERTv2 faz uma redução de dimensionalidade dos vetores e depois separa o espaço em clusters. Cada cluster é indexado com 4 bytes (sendo possível indexar até 2</a:t>
            </a:r>
            <a:r>
              <a:rPr lang="pt-BR" sz="2400" baseline="30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4.294.967.296 clusters). E cada dimensão do vetor de resíduo é representada por 1 ou 2 bits, o que significa no total 16 ou 32 bytes (total de bits por dimensão * 128 dimensões / 8 bits/byte).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total, cada vetor passa a ser representado por 20 ou 36 bytes.</a:t>
            </a:r>
          </a:p>
        </p:txBody>
      </p:sp>
    </p:spTree>
    <p:extLst>
      <p:ext uri="{BB962C8B-B14F-4D97-AF65-F5344CB8AC3E}">
        <p14:creationId xmlns:p14="http://schemas.microsoft.com/office/powerpoint/2010/main" val="112623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243281"/>
            <a:ext cx="6401988" cy="729788"/>
          </a:xfrm>
        </p:spPr>
        <p:txBody>
          <a:bodyPr rtlCol="0"/>
          <a:lstStyle/>
          <a:p>
            <a:pPr algn="l" rtl="0"/>
            <a:r>
              <a:rPr lang="pt-BR" dirty="0"/>
              <a:t>Dúvidas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5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243282" y="2088859"/>
            <a:ext cx="11694252" cy="43538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01D5BDAE-396B-7FC5-DCF9-C8B3895676EC}"/>
              </a:ext>
            </a:extLst>
          </p:cNvPr>
          <p:cNvSpPr txBox="1">
            <a:spLocks/>
          </p:cNvSpPr>
          <p:nvPr/>
        </p:nvSpPr>
        <p:spPr>
          <a:xfrm>
            <a:off x="176169" y="1502263"/>
            <a:ext cx="11694252" cy="511245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muda do ColBERTv1 para o ColBERTv2 é só a representação dos dados mesmos?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ele chama de redução de dimensionalidade é a mesma redução de dimensionalidade no contexto de PCA/SVD ou é uma espécie de quantização dos resíduos em poucos níveis (similar a modulação de pulso)?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proposta de índice invertido deles o que é a chave e o que são os valores?</a:t>
            </a:r>
          </a:p>
        </p:txBody>
      </p:sp>
    </p:spTree>
    <p:extLst>
      <p:ext uri="{BB962C8B-B14F-4D97-AF65-F5344CB8AC3E}">
        <p14:creationId xmlns:p14="http://schemas.microsoft.com/office/powerpoint/2010/main" val="246114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  <a:p>
            <a:pPr rtl="0"/>
            <a:r>
              <a:rPr lang="pt-BR" dirty="0"/>
              <a:t>carisio@gmail.com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174_TF03460514_Win32.potx" id="{9CA428FB-1904-4535-8DBB-4F6E2844CD3F}" vid="{91CE045F-AF71-4554-BA03-AB10FE2648A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4F7154-AFAC-4BE7-8A74-7F4B6FC2743C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www.w3.org/XML/1998/namespace"/>
    <ds:schemaRef ds:uri="230e9df3-be65-4c73-a93b-d1236ebd677e"/>
    <ds:schemaRef ds:uri="http://purl.org/dc/dcmitype/"/>
    <ds:schemaRef ds:uri="http://schemas.microsoft.com/sharepoint/v3"/>
    <ds:schemaRef ds:uri="http://schemas.microsoft.com/office/infopath/2007/PartnerControls"/>
    <ds:schemaRef ds:uri="16c05727-aa75-4e4a-9b5f-8a80a1165891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{E71FB80A-5CEA-4D9B-B429-3370144C1454}tf03460514_win32</Template>
  <TotalTime>1830</TotalTime>
  <Words>411</Words>
  <Application>Microsoft Office PowerPoint</Application>
  <PresentationFormat>Widescreen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Skeena</vt:lpstr>
      <vt:lpstr>Times New Roman</vt:lpstr>
      <vt:lpstr>Tema do Office</vt:lpstr>
      <vt:lpstr>Leitura do artigo </vt:lpstr>
      <vt:lpstr>Conceitos</vt:lpstr>
      <vt:lpstr>Contribuições do artigo</vt:lpstr>
      <vt:lpstr>Contribuições do artigo</vt:lpstr>
      <vt:lpstr>Dúvidas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ColBERTv2</dc:title>
  <dc:creator>Leandro Carísio Fernandes</dc:creator>
  <cp:lastModifiedBy>Leandro Carisio Fernandes</cp:lastModifiedBy>
  <cp:revision>36</cp:revision>
  <dcterms:created xsi:type="dcterms:W3CDTF">2023-03-07T13:43:49Z</dcterms:created>
  <dcterms:modified xsi:type="dcterms:W3CDTF">2023-05-10T11:12:29Z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