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8" r:id="rId6"/>
    <p:sldId id="296" r:id="rId7"/>
    <p:sldId id="309" r:id="rId8"/>
    <p:sldId id="310" r:id="rId9"/>
    <p:sldId id="277" r:id="rId10"/>
    <p:sldId id="289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25/04/2023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25/04/2023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9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93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16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30" y="629173"/>
            <a:ext cx="7458512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Leitura do artigo</a:t>
            </a:r>
            <a:br>
              <a:rPr lang="pt-BR" sz="4000" dirty="0"/>
            </a:br>
            <a:endParaRPr lang="pt-BR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2B7E4B-68DD-E604-DAE1-B9D04F3B3993}"/>
              </a:ext>
            </a:extLst>
          </p:cNvPr>
          <p:cNvSpPr txBox="1">
            <a:spLocks/>
          </p:cNvSpPr>
          <p:nvPr/>
        </p:nvSpPr>
        <p:spPr>
          <a:xfrm>
            <a:off x="77639" y="2496423"/>
            <a:ext cx="8540150" cy="1627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pt-BR" sz="4000" dirty="0"/>
            </a:br>
            <a:r>
              <a:rPr lang="pt-BR" sz="4000" dirty="0"/>
              <a:t>SPLADE: </a:t>
            </a:r>
            <a:r>
              <a:rPr lang="pt-BR" sz="4000" dirty="0" err="1"/>
              <a:t>Sparse</a:t>
            </a:r>
            <a:r>
              <a:rPr lang="pt-BR" sz="4000" dirty="0"/>
              <a:t> Lexical </a:t>
            </a:r>
            <a:r>
              <a:rPr lang="pt-BR" sz="4000" dirty="0" err="1"/>
              <a:t>and</a:t>
            </a:r>
            <a:r>
              <a:rPr lang="pt-BR" sz="4000" dirty="0"/>
              <a:t> </a:t>
            </a:r>
            <a:r>
              <a:rPr lang="pt-BR" sz="4000" dirty="0" err="1"/>
              <a:t>Expansion</a:t>
            </a:r>
            <a:r>
              <a:rPr lang="pt-BR" sz="4000" dirty="0"/>
              <a:t> Model for </a:t>
            </a:r>
            <a:r>
              <a:rPr lang="pt-BR" sz="4000" dirty="0" err="1"/>
              <a:t>First</a:t>
            </a:r>
            <a:r>
              <a:rPr lang="pt-BR" sz="4000" dirty="0"/>
              <a:t> </a:t>
            </a:r>
            <a:r>
              <a:rPr lang="pt-BR" sz="4000" dirty="0" err="1"/>
              <a:t>Stage</a:t>
            </a:r>
            <a:r>
              <a:rPr lang="pt-BR" sz="4000" dirty="0"/>
              <a:t> Ranking</a:t>
            </a:r>
          </a:p>
          <a:p>
            <a:pPr algn="r"/>
            <a:r>
              <a:rPr lang="pt-BR" sz="2000" i="1" dirty="0"/>
              <a:t>(</a:t>
            </a:r>
            <a:r>
              <a:rPr lang="pt-BR" sz="2000" i="1" dirty="0" err="1"/>
              <a:t>Thibault</a:t>
            </a:r>
            <a:r>
              <a:rPr lang="pt-BR" sz="2000" i="1" dirty="0"/>
              <a:t> Formal et al)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243281"/>
            <a:ext cx="11831801" cy="729788"/>
          </a:xfrm>
        </p:spPr>
        <p:txBody>
          <a:bodyPr rtlCol="0"/>
          <a:lstStyle/>
          <a:p>
            <a:pPr algn="l" rtl="0"/>
            <a:r>
              <a:rPr lang="pt-BR" dirty="0"/>
              <a:t>Conceitos importantes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44E510C-6C66-9514-573E-0EC1B83DF3EA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Representação esparsa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Tokens são representados por um vetor de tamanho 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onde a maior parte dos elementos é zero. No caso do artigo, os elementos diferentes de 0 apontam para palavras do vocabulário.</a:t>
            </a:r>
          </a:p>
        </p:txBody>
      </p:sp>
    </p:spTree>
    <p:extLst>
      <p:ext uri="{BB962C8B-B14F-4D97-AF65-F5344CB8AC3E}">
        <p14:creationId xmlns:p14="http://schemas.microsoft.com/office/powerpoint/2010/main" val="3459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Conceitos/contribuição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87C0412B-39C5-B7B9-4885-9CF0A220C7E8}"/>
              </a:ext>
            </a:extLst>
          </p:cNvPr>
          <p:cNvSpPr/>
          <p:nvPr/>
        </p:nvSpPr>
        <p:spPr>
          <a:xfrm>
            <a:off x="2306744" y="342900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3E9F7236-3CE4-5889-CBF3-02565AE70D62}"/>
              </a:ext>
            </a:extLst>
          </p:cNvPr>
          <p:cNvSpPr/>
          <p:nvPr/>
        </p:nvSpPr>
        <p:spPr>
          <a:xfrm>
            <a:off x="3202722" y="342900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6365127E-DB5E-211C-5107-B85021DDEFC3}"/>
              </a:ext>
            </a:extLst>
          </p:cNvPr>
          <p:cNvSpPr/>
          <p:nvPr/>
        </p:nvSpPr>
        <p:spPr>
          <a:xfrm>
            <a:off x="4098700" y="342899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8A6BF9-1307-C46D-27D8-4C2E447784EA}"/>
              </a:ext>
            </a:extLst>
          </p:cNvPr>
          <p:cNvSpPr txBox="1"/>
          <p:nvPr/>
        </p:nvSpPr>
        <p:spPr>
          <a:xfrm>
            <a:off x="2807474" y="4405092"/>
            <a:ext cx="17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Texto de entrada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A4AA32A3-CB05-3FF3-B044-C552FA913918}"/>
              </a:ext>
            </a:extLst>
          </p:cNvPr>
          <p:cNvSpPr/>
          <p:nvPr/>
        </p:nvSpPr>
        <p:spPr>
          <a:xfrm>
            <a:off x="7030976" y="2999345"/>
            <a:ext cx="1460617" cy="1287057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B904A45-1916-2BEA-D2C0-69F89B2C11E3}"/>
              </a:ext>
            </a:extLst>
          </p:cNvPr>
          <p:cNvSpPr/>
          <p:nvPr/>
        </p:nvSpPr>
        <p:spPr>
          <a:xfrm>
            <a:off x="6262316" y="3491757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17825621-5D0D-8590-9DA3-84B0E475548D}"/>
              </a:ext>
            </a:extLst>
          </p:cNvPr>
          <p:cNvSpPr/>
          <p:nvPr/>
        </p:nvSpPr>
        <p:spPr>
          <a:xfrm>
            <a:off x="4994678" y="342899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C5A4E37A-B56A-D8C9-ED7D-D032AFBCFB98}"/>
              </a:ext>
            </a:extLst>
          </p:cNvPr>
          <p:cNvSpPr/>
          <p:nvPr/>
        </p:nvSpPr>
        <p:spPr>
          <a:xfrm>
            <a:off x="1419880" y="342694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8AE4A05-A63C-312D-A6E5-5452980323EF}"/>
              </a:ext>
            </a:extLst>
          </p:cNvPr>
          <p:cNvSpPr/>
          <p:nvPr/>
        </p:nvSpPr>
        <p:spPr>
          <a:xfrm>
            <a:off x="8813818" y="3476861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C29750-115E-C287-AAA5-08A057BBF7E4}"/>
              </a:ext>
            </a:extLst>
          </p:cNvPr>
          <p:cNvSpPr txBox="1"/>
          <p:nvPr/>
        </p:nvSpPr>
        <p:spPr>
          <a:xfrm>
            <a:off x="9815115" y="349254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........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Conceitos/contribuição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A4AA32A3-CB05-3FF3-B044-C552FA913918}"/>
              </a:ext>
            </a:extLst>
          </p:cNvPr>
          <p:cNvSpPr/>
          <p:nvPr/>
        </p:nvSpPr>
        <p:spPr>
          <a:xfrm>
            <a:off x="147292" y="3184280"/>
            <a:ext cx="1460617" cy="1287057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8AE4A05-A63C-312D-A6E5-5452980323EF}"/>
              </a:ext>
            </a:extLst>
          </p:cNvPr>
          <p:cNvSpPr/>
          <p:nvPr/>
        </p:nvSpPr>
        <p:spPr>
          <a:xfrm>
            <a:off x="1755475" y="3661796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7140403D-1A78-6F49-6558-CEF672BC7B85}"/>
              </a:ext>
            </a:extLst>
          </p:cNvPr>
          <p:cNvSpPr/>
          <p:nvPr/>
        </p:nvSpPr>
        <p:spPr>
          <a:xfrm>
            <a:off x="3436905" y="510368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8A874394-E798-6E86-EDB9-32937336B477}"/>
              </a:ext>
            </a:extLst>
          </p:cNvPr>
          <p:cNvSpPr/>
          <p:nvPr/>
        </p:nvSpPr>
        <p:spPr>
          <a:xfrm>
            <a:off x="4332883" y="5103688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33016FF5-6F90-1D25-1C7E-A17D58109808}"/>
              </a:ext>
            </a:extLst>
          </p:cNvPr>
          <p:cNvSpPr/>
          <p:nvPr/>
        </p:nvSpPr>
        <p:spPr>
          <a:xfrm>
            <a:off x="5228861" y="510368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79BDABF0-3B50-AE44-A7A5-E58A55A29C46}"/>
              </a:ext>
            </a:extLst>
          </p:cNvPr>
          <p:cNvSpPr/>
          <p:nvPr/>
        </p:nvSpPr>
        <p:spPr>
          <a:xfrm>
            <a:off x="6124839" y="510368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ECD6ED7-29AF-9592-B8B0-00574472B668}"/>
              </a:ext>
            </a:extLst>
          </p:cNvPr>
          <p:cNvSpPr/>
          <p:nvPr/>
        </p:nvSpPr>
        <p:spPr>
          <a:xfrm>
            <a:off x="2550041" y="510163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8E88C152-D59C-4377-DBDB-EB667AADB0BA}"/>
              </a:ext>
            </a:extLst>
          </p:cNvPr>
          <p:cNvSpPr/>
          <p:nvPr/>
        </p:nvSpPr>
        <p:spPr>
          <a:xfrm>
            <a:off x="3436905" y="420823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</a:t>
            </a:r>
          </a:p>
        </p:txBody>
      </p:sp>
      <p:sp>
        <p:nvSpPr>
          <p:cNvPr id="15" name="Cubo 14">
            <a:extLst>
              <a:ext uri="{FF2B5EF4-FFF2-40B4-BE49-F238E27FC236}">
                <a16:creationId xmlns:a16="http://schemas.microsoft.com/office/drawing/2014/main" id="{79CA30C8-1669-F70D-E221-860C92C73BDA}"/>
              </a:ext>
            </a:extLst>
          </p:cNvPr>
          <p:cNvSpPr/>
          <p:nvPr/>
        </p:nvSpPr>
        <p:spPr>
          <a:xfrm>
            <a:off x="4332883" y="4208232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EF976488-B83D-8EC7-20BA-B9E136F04B0E}"/>
              </a:ext>
            </a:extLst>
          </p:cNvPr>
          <p:cNvSpPr/>
          <p:nvPr/>
        </p:nvSpPr>
        <p:spPr>
          <a:xfrm>
            <a:off x="5228861" y="42082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Cubo 19">
            <a:extLst>
              <a:ext uri="{FF2B5EF4-FFF2-40B4-BE49-F238E27FC236}">
                <a16:creationId xmlns:a16="http://schemas.microsoft.com/office/drawing/2014/main" id="{2826FEE1-16CB-52DE-5413-4782DFAB3E40}"/>
              </a:ext>
            </a:extLst>
          </p:cNvPr>
          <p:cNvSpPr/>
          <p:nvPr/>
        </p:nvSpPr>
        <p:spPr>
          <a:xfrm>
            <a:off x="6124839" y="42082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Cubo 21">
            <a:extLst>
              <a:ext uri="{FF2B5EF4-FFF2-40B4-BE49-F238E27FC236}">
                <a16:creationId xmlns:a16="http://schemas.microsoft.com/office/drawing/2014/main" id="{6974948D-D549-6BA5-A323-50438E98E77C}"/>
              </a:ext>
            </a:extLst>
          </p:cNvPr>
          <p:cNvSpPr/>
          <p:nvPr/>
        </p:nvSpPr>
        <p:spPr>
          <a:xfrm>
            <a:off x="2550041" y="420617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314C3B4F-26C1-BA25-6A86-1522EFF0387F}"/>
              </a:ext>
            </a:extLst>
          </p:cNvPr>
          <p:cNvSpPr/>
          <p:nvPr/>
        </p:nvSpPr>
        <p:spPr>
          <a:xfrm>
            <a:off x="3436846" y="381638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1" name="Cubo 30">
            <a:extLst>
              <a:ext uri="{FF2B5EF4-FFF2-40B4-BE49-F238E27FC236}">
                <a16:creationId xmlns:a16="http://schemas.microsoft.com/office/drawing/2014/main" id="{9C9935F7-F3A5-1735-57E8-A229EEE48F8F}"/>
              </a:ext>
            </a:extLst>
          </p:cNvPr>
          <p:cNvSpPr/>
          <p:nvPr/>
        </p:nvSpPr>
        <p:spPr>
          <a:xfrm>
            <a:off x="4332824" y="381638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2" name="Cubo 31">
            <a:extLst>
              <a:ext uri="{FF2B5EF4-FFF2-40B4-BE49-F238E27FC236}">
                <a16:creationId xmlns:a16="http://schemas.microsoft.com/office/drawing/2014/main" id="{73D1CA13-AF22-36A7-6D1F-1052C29E768F}"/>
              </a:ext>
            </a:extLst>
          </p:cNvPr>
          <p:cNvSpPr/>
          <p:nvPr/>
        </p:nvSpPr>
        <p:spPr>
          <a:xfrm>
            <a:off x="5228802" y="38163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3" name="Cubo 32">
            <a:extLst>
              <a:ext uri="{FF2B5EF4-FFF2-40B4-BE49-F238E27FC236}">
                <a16:creationId xmlns:a16="http://schemas.microsoft.com/office/drawing/2014/main" id="{14659635-A910-5BC5-AC2C-C9C2598B1D76}"/>
              </a:ext>
            </a:extLst>
          </p:cNvPr>
          <p:cNvSpPr/>
          <p:nvPr/>
        </p:nvSpPr>
        <p:spPr>
          <a:xfrm>
            <a:off x="6124780" y="38163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</a:t>
            </a:r>
          </a:p>
        </p:txBody>
      </p:sp>
      <p:sp>
        <p:nvSpPr>
          <p:cNvPr id="34" name="Cubo 33">
            <a:extLst>
              <a:ext uri="{FF2B5EF4-FFF2-40B4-BE49-F238E27FC236}">
                <a16:creationId xmlns:a16="http://schemas.microsoft.com/office/drawing/2014/main" id="{30F6FB31-EF44-306A-824F-209935A8315D}"/>
              </a:ext>
            </a:extLst>
          </p:cNvPr>
          <p:cNvSpPr/>
          <p:nvPr/>
        </p:nvSpPr>
        <p:spPr>
          <a:xfrm>
            <a:off x="2549982" y="38143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5" name="Cubo 34">
            <a:extLst>
              <a:ext uri="{FF2B5EF4-FFF2-40B4-BE49-F238E27FC236}">
                <a16:creationId xmlns:a16="http://schemas.microsoft.com/office/drawing/2014/main" id="{27059A97-8740-D27A-4938-3FDBC7524BEF}"/>
              </a:ext>
            </a:extLst>
          </p:cNvPr>
          <p:cNvSpPr/>
          <p:nvPr/>
        </p:nvSpPr>
        <p:spPr>
          <a:xfrm>
            <a:off x="3436846" y="342248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6" name="Cubo 35">
            <a:extLst>
              <a:ext uri="{FF2B5EF4-FFF2-40B4-BE49-F238E27FC236}">
                <a16:creationId xmlns:a16="http://schemas.microsoft.com/office/drawing/2014/main" id="{03694F33-F882-3DC3-B52A-D31F78945C87}"/>
              </a:ext>
            </a:extLst>
          </p:cNvPr>
          <p:cNvSpPr/>
          <p:nvPr/>
        </p:nvSpPr>
        <p:spPr>
          <a:xfrm>
            <a:off x="4332824" y="342248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7" name="Cubo 36">
            <a:extLst>
              <a:ext uri="{FF2B5EF4-FFF2-40B4-BE49-F238E27FC236}">
                <a16:creationId xmlns:a16="http://schemas.microsoft.com/office/drawing/2014/main" id="{45760BAE-128F-8930-EE81-5C4BC9EBC634}"/>
              </a:ext>
            </a:extLst>
          </p:cNvPr>
          <p:cNvSpPr/>
          <p:nvPr/>
        </p:nvSpPr>
        <p:spPr>
          <a:xfrm>
            <a:off x="5228802" y="34224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8" name="Cubo 37">
            <a:extLst>
              <a:ext uri="{FF2B5EF4-FFF2-40B4-BE49-F238E27FC236}">
                <a16:creationId xmlns:a16="http://schemas.microsoft.com/office/drawing/2014/main" id="{28A10423-F8A8-63FA-6796-335FE7B83488}"/>
              </a:ext>
            </a:extLst>
          </p:cNvPr>
          <p:cNvSpPr/>
          <p:nvPr/>
        </p:nvSpPr>
        <p:spPr>
          <a:xfrm>
            <a:off x="6124780" y="34224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9" name="Cubo 38">
            <a:extLst>
              <a:ext uri="{FF2B5EF4-FFF2-40B4-BE49-F238E27FC236}">
                <a16:creationId xmlns:a16="http://schemas.microsoft.com/office/drawing/2014/main" id="{0BF64C91-C71E-8D84-D548-EF9D8BA33189}"/>
              </a:ext>
            </a:extLst>
          </p:cNvPr>
          <p:cNvSpPr/>
          <p:nvPr/>
        </p:nvSpPr>
        <p:spPr>
          <a:xfrm>
            <a:off x="2549982" y="34204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40" name="Cubo 39">
            <a:extLst>
              <a:ext uri="{FF2B5EF4-FFF2-40B4-BE49-F238E27FC236}">
                <a16:creationId xmlns:a16="http://schemas.microsoft.com/office/drawing/2014/main" id="{71C8BC3E-D02D-1765-D3FB-96CB3720FDC3}"/>
              </a:ext>
            </a:extLst>
          </p:cNvPr>
          <p:cNvSpPr/>
          <p:nvPr/>
        </p:nvSpPr>
        <p:spPr>
          <a:xfrm>
            <a:off x="3436787" y="3030639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1" name="Cubo 40">
            <a:extLst>
              <a:ext uri="{FF2B5EF4-FFF2-40B4-BE49-F238E27FC236}">
                <a16:creationId xmlns:a16="http://schemas.microsoft.com/office/drawing/2014/main" id="{200CA846-2757-39D2-3E3C-5F254E004F14}"/>
              </a:ext>
            </a:extLst>
          </p:cNvPr>
          <p:cNvSpPr/>
          <p:nvPr/>
        </p:nvSpPr>
        <p:spPr>
          <a:xfrm>
            <a:off x="4332765" y="303063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2" name="Cubo 41">
            <a:extLst>
              <a:ext uri="{FF2B5EF4-FFF2-40B4-BE49-F238E27FC236}">
                <a16:creationId xmlns:a16="http://schemas.microsoft.com/office/drawing/2014/main" id="{AF8A3CCD-02CE-8143-6DFF-180D8CA5E58C}"/>
              </a:ext>
            </a:extLst>
          </p:cNvPr>
          <p:cNvSpPr/>
          <p:nvPr/>
        </p:nvSpPr>
        <p:spPr>
          <a:xfrm>
            <a:off x="5228743" y="3030637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</a:t>
            </a:r>
          </a:p>
        </p:txBody>
      </p:sp>
      <p:sp>
        <p:nvSpPr>
          <p:cNvPr id="43" name="Cubo 42">
            <a:extLst>
              <a:ext uri="{FF2B5EF4-FFF2-40B4-BE49-F238E27FC236}">
                <a16:creationId xmlns:a16="http://schemas.microsoft.com/office/drawing/2014/main" id="{BA4D9217-36AB-40BB-C1B8-31281C8CE9FE}"/>
              </a:ext>
            </a:extLst>
          </p:cNvPr>
          <p:cNvSpPr/>
          <p:nvPr/>
        </p:nvSpPr>
        <p:spPr>
          <a:xfrm>
            <a:off x="6124721" y="3030637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4" name="Cubo 43">
            <a:extLst>
              <a:ext uri="{FF2B5EF4-FFF2-40B4-BE49-F238E27FC236}">
                <a16:creationId xmlns:a16="http://schemas.microsoft.com/office/drawing/2014/main" id="{250828A2-4842-6D7B-245F-5D2FA0FD9263}"/>
              </a:ext>
            </a:extLst>
          </p:cNvPr>
          <p:cNvSpPr/>
          <p:nvPr/>
        </p:nvSpPr>
        <p:spPr>
          <a:xfrm>
            <a:off x="2549923" y="30285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5" name="Cubo 44">
            <a:extLst>
              <a:ext uri="{FF2B5EF4-FFF2-40B4-BE49-F238E27FC236}">
                <a16:creationId xmlns:a16="http://schemas.microsoft.com/office/drawing/2014/main" id="{7898E12C-5332-EB7E-FF3E-BCAA02AB2806}"/>
              </a:ext>
            </a:extLst>
          </p:cNvPr>
          <p:cNvSpPr/>
          <p:nvPr/>
        </p:nvSpPr>
        <p:spPr>
          <a:xfrm>
            <a:off x="3436787" y="263468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6" name="Cubo 45">
            <a:extLst>
              <a:ext uri="{FF2B5EF4-FFF2-40B4-BE49-F238E27FC236}">
                <a16:creationId xmlns:a16="http://schemas.microsoft.com/office/drawing/2014/main" id="{19BFFF19-DB57-9C1D-68A8-D932084115A0}"/>
              </a:ext>
            </a:extLst>
          </p:cNvPr>
          <p:cNvSpPr/>
          <p:nvPr/>
        </p:nvSpPr>
        <p:spPr>
          <a:xfrm>
            <a:off x="4332765" y="26346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</a:t>
            </a:r>
          </a:p>
        </p:txBody>
      </p:sp>
      <p:sp>
        <p:nvSpPr>
          <p:cNvPr id="47" name="Cubo 46">
            <a:extLst>
              <a:ext uri="{FF2B5EF4-FFF2-40B4-BE49-F238E27FC236}">
                <a16:creationId xmlns:a16="http://schemas.microsoft.com/office/drawing/2014/main" id="{AC984B2D-0C02-0F4E-ED09-E62C6DDF4B23}"/>
              </a:ext>
            </a:extLst>
          </p:cNvPr>
          <p:cNvSpPr/>
          <p:nvPr/>
        </p:nvSpPr>
        <p:spPr>
          <a:xfrm>
            <a:off x="5228743" y="26346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8" name="Cubo 47">
            <a:extLst>
              <a:ext uri="{FF2B5EF4-FFF2-40B4-BE49-F238E27FC236}">
                <a16:creationId xmlns:a16="http://schemas.microsoft.com/office/drawing/2014/main" id="{8732A87A-2EF7-CB74-D4BD-E469A36971F9}"/>
              </a:ext>
            </a:extLst>
          </p:cNvPr>
          <p:cNvSpPr/>
          <p:nvPr/>
        </p:nvSpPr>
        <p:spPr>
          <a:xfrm>
            <a:off x="6124721" y="26346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ubo 48">
            <a:extLst>
              <a:ext uri="{FF2B5EF4-FFF2-40B4-BE49-F238E27FC236}">
                <a16:creationId xmlns:a16="http://schemas.microsoft.com/office/drawing/2014/main" id="{FAF468E3-2AA3-B25A-3F04-DAB3E18C457C}"/>
              </a:ext>
            </a:extLst>
          </p:cNvPr>
          <p:cNvSpPr/>
          <p:nvPr/>
        </p:nvSpPr>
        <p:spPr>
          <a:xfrm>
            <a:off x="2549923" y="263263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</a:t>
            </a:r>
          </a:p>
        </p:txBody>
      </p:sp>
      <p:sp>
        <p:nvSpPr>
          <p:cNvPr id="50" name="Cubo 49">
            <a:extLst>
              <a:ext uri="{FF2B5EF4-FFF2-40B4-BE49-F238E27FC236}">
                <a16:creationId xmlns:a16="http://schemas.microsoft.com/office/drawing/2014/main" id="{CA7145D4-6D47-ACA3-377A-1FBCB8A7B5AC}"/>
              </a:ext>
            </a:extLst>
          </p:cNvPr>
          <p:cNvSpPr/>
          <p:nvPr/>
        </p:nvSpPr>
        <p:spPr>
          <a:xfrm>
            <a:off x="3436728" y="224283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51" name="Cubo 50">
            <a:extLst>
              <a:ext uri="{FF2B5EF4-FFF2-40B4-BE49-F238E27FC236}">
                <a16:creationId xmlns:a16="http://schemas.microsoft.com/office/drawing/2014/main" id="{D2B4F8EF-5D28-D98B-2B5F-7A4DF5F3BF28}"/>
              </a:ext>
            </a:extLst>
          </p:cNvPr>
          <p:cNvSpPr/>
          <p:nvPr/>
        </p:nvSpPr>
        <p:spPr>
          <a:xfrm>
            <a:off x="4332706" y="2242837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2" name="Cubo 51">
            <a:extLst>
              <a:ext uri="{FF2B5EF4-FFF2-40B4-BE49-F238E27FC236}">
                <a16:creationId xmlns:a16="http://schemas.microsoft.com/office/drawing/2014/main" id="{2F8CE4BC-096D-3098-8837-0655DD39BBED}"/>
              </a:ext>
            </a:extLst>
          </p:cNvPr>
          <p:cNvSpPr/>
          <p:nvPr/>
        </p:nvSpPr>
        <p:spPr>
          <a:xfrm>
            <a:off x="5228684" y="22428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3" name="Cubo 52">
            <a:extLst>
              <a:ext uri="{FF2B5EF4-FFF2-40B4-BE49-F238E27FC236}">
                <a16:creationId xmlns:a16="http://schemas.microsoft.com/office/drawing/2014/main" id="{96B2550D-C2AC-58F6-2069-C6D9761E2A01}"/>
              </a:ext>
            </a:extLst>
          </p:cNvPr>
          <p:cNvSpPr/>
          <p:nvPr/>
        </p:nvSpPr>
        <p:spPr>
          <a:xfrm>
            <a:off x="6124662" y="22428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</a:t>
            </a:r>
          </a:p>
        </p:txBody>
      </p:sp>
      <p:sp>
        <p:nvSpPr>
          <p:cNvPr id="54" name="Cubo 53">
            <a:extLst>
              <a:ext uri="{FF2B5EF4-FFF2-40B4-BE49-F238E27FC236}">
                <a16:creationId xmlns:a16="http://schemas.microsoft.com/office/drawing/2014/main" id="{FB322C86-A0AC-07F4-6844-C41BB98B1E45}"/>
              </a:ext>
            </a:extLst>
          </p:cNvPr>
          <p:cNvSpPr/>
          <p:nvPr/>
        </p:nvSpPr>
        <p:spPr>
          <a:xfrm>
            <a:off x="2549864" y="22407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5" name="Seta: para a Direita 54">
            <a:extLst>
              <a:ext uri="{FF2B5EF4-FFF2-40B4-BE49-F238E27FC236}">
                <a16:creationId xmlns:a16="http://schemas.microsoft.com/office/drawing/2014/main" id="{6208A796-920E-40BF-0274-499C9A9BA803}"/>
              </a:ext>
            </a:extLst>
          </p:cNvPr>
          <p:cNvSpPr/>
          <p:nvPr/>
        </p:nvSpPr>
        <p:spPr>
          <a:xfrm>
            <a:off x="8208197" y="3155746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Max/Sum</a:t>
            </a:r>
          </a:p>
        </p:txBody>
      </p:sp>
      <p:sp>
        <p:nvSpPr>
          <p:cNvPr id="56" name="Cubo 55">
            <a:extLst>
              <a:ext uri="{FF2B5EF4-FFF2-40B4-BE49-F238E27FC236}">
                <a16:creationId xmlns:a16="http://schemas.microsoft.com/office/drawing/2014/main" id="{DE55E69C-AE99-9F5F-1AD2-0EE49E84217D}"/>
              </a:ext>
            </a:extLst>
          </p:cNvPr>
          <p:cNvSpPr/>
          <p:nvPr/>
        </p:nvSpPr>
        <p:spPr>
          <a:xfrm>
            <a:off x="9726752" y="420617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Cubo 56">
            <a:extLst>
              <a:ext uri="{FF2B5EF4-FFF2-40B4-BE49-F238E27FC236}">
                <a16:creationId xmlns:a16="http://schemas.microsoft.com/office/drawing/2014/main" id="{34111EB0-EA0D-B7CF-59E7-EF39A6B2BF3F}"/>
              </a:ext>
            </a:extLst>
          </p:cNvPr>
          <p:cNvSpPr/>
          <p:nvPr/>
        </p:nvSpPr>
        <p:spPr>
          <a:xfrm>
            <a:off x="9726693" y="38143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Cubo 57">
            <a:extLst>
              <a:ext uri="{FF2B5EF4-FFF2-40B4-BE49-F238E27FC236}">
                <a16:creationId xmlns:a16="http://schemas.microsoft.com/office/drawing/2014/main" id="{C8D138D9-9E75-C917-FEA5-7DA9467CDFC3}"/>
              </a:ext>
            </a:extLst>
          </p:cNvPr>
          <p:cNvSpPr/>
          <p:nvPr/>
        </p:nvSpPr>
        <p:spPr>
          <a:xfrm>
            <a:off x="9726693" y="34204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59" name="Cubo 58">
            <a:extLst>
              <a:ext uri="{FF2B5EF4-FFF2-40B4-BE49-F238E27FC236}">
                <a16:creationId xmlns:a16="http://schemas.microsoft.com/office/drawing/2014/main" id="{39D33C07-4113-335D-6EF0-24FD1DBE49EF}"/>
              </a:ext>
            </a:extLst>
          </p:cNvPr>
          <p:cNvSpPr/>
          <p:nvPr/>
        </p:nvSpPr>
        <p:spPr>
          <a:xfrm>
            <a:off x="9726634" y="30285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567FA791-DAC5-071F-A864-7ABE8B58D9C3}"/>
              </a:ext>
            </a:extLst>
          </p:cNvPr>
          <p:cNvSpPr/>
          <p:nvPr/>
        </p:nvSpPr>
        <p:spPr>
          <a:xfrm>
            <a:off x="9726634" y="263263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Cubo 60">
            <a:extLst>
              <a:ext uri="{FF2B5EF4-FFF2-40B4-BE49-F238E27FC236}">
                <a16:creationId xmlns:a16="http://schemas.microsoft.com/office/drawing/2014/main" id="{1FF8F497-0A8C-DA35-D3DC-C1D192358F66}"/>
              </a:ext>
            </a:extLst>
          </p:cNvPr>
          <p:cNvSpPr/>
          <p:nvPr/>
        </p:nvSpPr>
        <p:spPr>
          <a:xfrm>
            <a:off x="9726575" y="22407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5089C7A-05DD-DE49-5E3F-F0838E51D2A1}"/>
              </a:ext>
            </a:extLst>
          </p:cNvPr>
          <p:cNvSpPr txBox="1"/>
          <p:nvPr/>
        </p:nvSpPr>
        <p:spPr>
          <a:xfrm>
            <a:off x="9347454" y="518212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 do modelo</a:t>
            </a:r>
          </a:p>
        </p:txBody>
      </p:sp>
      <p:sp>
        <p:nvSpPr>
          <p:cNvPr id="63" name="Chave Direita 62">
            <a:extLst>
              <a:ext uri="{FF2B5EF4-FFF2-40B4-BE49-F238E27FC236}">
                <a16:creationId xmlns:a16="http://schemas.microsoft.com/office/drawing/2014/main" id="{51A3975F-9454-3BA4-736A-5D9A7E0611AE}"/>
              </a:ext>
            </a:extLst>
          </p:cNvPr>
          <p:cNvSpPr/>
          <p:nvPr/>
        </p:nvSpPr>
        <p:spPr>
          <a:xfrm>
            <a:off x="7304930" y="2249987"/>
            <a:ext cx="390418" cy="2482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have Direita 63">
            <a:extLst>
              <a:ext uri="{FF2B5EF4-FFF2-40B4-BE49-F238E27FC236}">
                <a16:creationId xmlns:a16="http://schemas.microsoft.com/office/drawing/2014/main" id="{11D8FFAD-E9FB-9368-B546-1BB1217662A3}"/>
              </a:ext>
            </a:extLst>
          </p:cNvPr>
          <p:cNvSpPr/>
          <p:nvPr/>
        </p:nvSpPr>
        <p:spPr>
          <a:xfrm>
            <a:off x="10954341" y="2259552"/>
            <a:ext cx="390418" cy="2482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89CEF668-AABA-DB40-B440-006428708F9F}"/>
              </a:ext>
            </a:extLst>
          </p:cNvPr>
          <p:cNvSpPr txBox="1"/>
          <p:nvPr/>
        </p:nvSpPr>
        <p:spPr>
          <a:xfrm rot="16200000">
            <a:off x="10164416" y="3213832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vocabulário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2F74853-CD47-47B5-58B1-45D48A064BED}"/>
              </a:ext>
            </a:extLst>
          </p:cNvPr>
          <p:cNvSpPr txBox="1"/>
          <p:nvPr/>
        </p:nvSpPr>
        <p:spPr>
          <a:xfrm rot="16200000">
            <a:off x="6515005" y="3306522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vocabulário</a:t>
            </a:r>
          </a:p>
        </p:txBody>
      </p:sp>
      <p:sp>
        <p:nvSpPr>
          <p:cNvPr id="67" name="Chave Direita 66">
            <a:extLst>
              <a:ext uri="{FF2B5EF4-FFF2-40B4-BE49-F238E27FC236}">
                <a16:creationId xmlns:a16="http://schemas.microsoft.com/office/drawing/2014/main" id="{E8E78C48-4E2C-831E-E4FB-077374C60BE1}"/>
              </a:ext>
            </a:extLst>
          </p:cNvPr>
          <p:cNvSpPr/>
          <p:nvPr/>
        </p:nvSpPr>
        <p:spPr>
          <a:xfrm rot="5400000">
            <a:off x="4594680" y="3805028"/>
            <a:ext cx="357208" cy="44468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E0B7FE7-B2A5-FBED-18C8-0143A980DDF8}"/>
              </a:ext>
            </a:extLst>
          </p:cNvPr>
          <p:cNvSpPr txBox="1"/>
          <p:nvPr/>
        </p:nvSpPr>
        <p:spPr>
          <a:xfrm>
            <a:off x="3949999" y="6227776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tokens</a:t>
            </a:r>
          </a:p>
        </p:txBody>
      </p:sp>
    </p:spTree>
    <p:extLst>
      <p:ext uri="{BB962C8B-B14F-4D97-AF65-F5344CB8AC3E}">
        <p14:creationId xmlns:p14="http://schemas.microsoft.com/office/powerpoint/2010/main" val="399929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Conceitos/contribuição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56" name="Cubo 55">
            <a:extLst>
              <a:ext uri="{FF2B5EF4-FFF2-40B4-BE49-F238E27FC236}">
                <a16:creationId xmlns:a16="http://schemas.microsoft.com/office/drawing/2014/main" id="{DE55E69C-AE99-9F5F-1AD2-0EE49E84217D}"/>
              </a:ext>
            </a:extLst>
          </p:cNvPr>
          <p:cNvSpPr/>
          <p:nvPr/>
        </p:nvSpPr>
        <p:spPr>
          <a:xfrm>
            <a:off x="3223210" y="40753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Cubo 56">
            <a:extLst>
              <a:ext uri="{FF2B5EF4-FFF2-40B4-BE49-F238E27FC236}">
                <a16:creationId xmlns:a16="http://schemas.microsoft.com/office/drawing/2014/main" id="{34111EB0-EA0D-B7CF-59E7-EF39A6B2BF3F}"/>
              </a:ext>
            </a:extLst>
          </p:cNvPr>
          <p:cNvSpPr/>
          <p:nvPr/>
        </p:nvSpPr>
        <p:spPr>
          <a:xfrm>
            <a:off x="3223151" y="36835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Cubo 57">
            <a:extLst>
              <a:ext uri="{FF2B5EF4-FFF2-40B4-BE49-F238E27FC236}">
                <a16:creationId xmlns:a16="http://schemas.microsoft.com/office/drawing/2014/main" id="{C8D138D9-9E75-C917-FEA5-7DA9467CDFC3}"/>
              </a:ext>
            </a:extLst>
          </p:cNvPr>
          <p:cNvSpPr/>
          <p:nvPr/>
        </p:nvSpPr>
        <p:spPr>
          <a:xfrm>
            <a:off x="3223151" y="32896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59" name="Cubo 58">
            <a:extLst>
              <a:ext uri="{FF2B5EF4-FFF2-40B4-BE49-F238E27FC236}">
                <a16:creationId xmlns:a16="http://schemas.microsoft.com/office/drawing/2014/main" id="{39D33C07-4113-335D-6EF0-24FD1DBE49EF}"/>
              </a:ext>
            </a:extLst>
          </p:cNvPr>
          <p:cNvSpPr/>
          <p:nvPr/>
        </p:nvSpPr>
        <p:spPr>
          <a:xfrm>
            <a:off x="3223092" y="2897789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567FA791-DAC5-071F-A864-7ABE8B58D9C3}"/>
              </a:ext>
            </a:extLst>
          </p:cNvPr>
          <p:cNvSpPr/>
          <p:nvPr/>
        </p:nvSpPr>
        <p:spPr>
          <a:xfrm>
            <a:off x="3223092" y="250183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Cubo 60">
            <a:extLst>
              <a:ext uri="{FF2B5EF4-FFF2-40B4-BE49-F238E27FC236}">
                <a16:creationId xmlns:a16="http://schemas.microsoft.com/office/drawing/2014/main" id="{1FF8F497-0A8C-DA35-D3DC-C1D192358F66}"/>
              </a:ext>
            </a:extLst>
          </p:cNvPr>
          <p:cNvSpPr/>
          <p:nvPr/>
        </p:nvSpPr>
        <p:spPr>
          <a:xfrm>
            <a:off x="3223033" y="210998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5089C7A-05DD-DE49-5E3F-F0838E51D2A1}"/>
              </a:ext>
            </a:extLst>
          </p:cNvPr>
          <p:cNvSpPr txBox="1"/>
          <p:nvPr/>
        </p:nvSpPr>
        <p:spPr>
          <a:xfrm>
            <a:off x="1281217" y="5068311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Query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3BD84016-E438-221D-7C74-6B7C5806CAED}"/>
              </a:ext>
            </a:extLst>
          </p:cNvPr>
          <p:cNvSpPr/>
          <p:nvPr/>
        </p:nvSpPr>
        <p:spPr>
          <a:xfrm>
            <a:off x="1281394" y="40753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6A3553C7-7942-1A53-3CF3-8A7BE52C73F7}"/>
              </a:ext>
            </a:extLst>
          </p:cNvPr>
          <p:cNvSpPr/>
          <p:nvPr/>
        </p:nvSpPr>
        <p:spPr>
          <a:xfrm>
            <a:off x="1281335" y="36835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BFA572FE-D47E-4C42-2A3D-EB6A2A52CE38}"/>
              </a:ext>
            </a:extLst>
          </p:cNvPr>
          <p:cNvSpPr/>
          <p:nvPr/>
        </p:nvSpPr>
        <p:spPr>
          <a:xfrm>
            <a:off x="1281335" y="32896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3AF21CD1-5B95-3840-2777-64D1C5BB54F1}"/>
              </a:ext>
            </a:extLst>
          </p:cNvPr>
          <p:cNvSpPr/>
          <p:nvPr/>
        </p:nvSpPr>
        <p:spPr>
          <a:xfrm>
            <a:off x="1281276" y="2897789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B50DADD-C9A0-E780-D21F-29BF5DCA35E6}"/>
              </a:ext>
            </a:extLst>
          </p:cNvPr>
          <p:cNvSpPr/>
          <p:nvPr/>
        </p:nvSpPr>
        <p:spPr>
          <a:xfrm>
            <a:off x="1281276" y="250183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CDEBEAE7-FE61-76BB-BA51-C59EA8BC8DCE}"/>
              </a:ext>
            </a:extLst>
          </p:cNvPr>
          <p:cNvSpPr/>
          <p:nvPr/>
        </p:nvSpPr>
        <p:spPr>
          <a:xfrm>
            <a:off x="1281217" y="210998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1BF8F59-0874-9D74-75FC-DB726C1A4670}"/>
              </a:ext>
            </a:extLst>
          </p:cNvPr>
          <p:cNvSpPr txBox="1"/>
          <p:nvPr/>
        </p:nvSpPr>
        <p:spPr>
          <a:xfrm>
            <a:off x="3223033" y="5185222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Documento</a:t>
            </a:r>
          </a:p>
        </p:txBody>
      </p:sp>
      <p:sp>
        <p:nvSpPr>
          <p:cNvPr id="23" name="Chave Direita 22">
            <a:extLst>
              <a:ext uri="{FF2B5EF4-FFF2-40B4-BE49-F238E27FC236}">
                <a16:creationId xmlns:a16="http://schemas.microsoft.com/office/drawing/2014/main" id="{8D227D5B-E49E-1FD9-9A63-E1E5BFA4B969}"/>
              </a:ext>
            </a:extLst>
          </p:cNvPr>
          <p:cNvSpPr/>
          <p:nvPr/>
        </p:nvSpPr>
        <p:spPr>
          <a:xfrm rot="10800000">
            <a:off x="890740" y="2182799"/>
            <a:ext cx="390418" cy="2482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07059C-262A-6B3D-635D-7A562FDDDC02}"/>
              </a:ext>
            </a:extLst>
          </p:cNvPr>
          <p:cNvSpPr txBox="1"/>
          <p:nvPr/>
        </p:nvSpPr>
        <p:spPr>
          <a:xfrm rot="16200000">
            <a:off x="-627934" y="3150430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vocabulário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851E436-0EB3-6842-E70C-089CAD324699}"/>
              </a:ext>
            </a:extLst>
          </p:cNvPr>
          <p:cNvSpPr txBox="1"/>
          <p:nvPr/>
        </p:nvSpPr>
        <p:spPr>
          <a:xfrm>
            <a:off x="5608946" y="2109988"/>
            <a:ext cx="58319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Score(d, q) = produto escalar entre d e q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 SpladeV2 os elementos do vetor da query são {0, 1}.</a:t>
            </a:r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/>
              <a:t>Se o corpus for pequeno, dá pra guardar a matriz de documento e resolver com uma multiplicação de matrizes.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pt-B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/>
              <a:t>Se o corpus for grande, dá pra resolver com um índice invertido guardando como chave o token (ou </a:t>
            </a:r>
            <a:r>
              <a:rPr lang="pt-BR" dirty="0" err="1"/>
              <a:t>token_id</a:t>
            </a:r>
            <a:r>
              <a:rPr lang="pt-BR" dirty="0"/>
              <a:t>) e a lista de documento e score do documento</a:t>
            </a:r>
          </a:p>
        </p:txBody>
      </p:sp>
    </p:spTree>
    <p:extLst>
      <p:ext uri="{BB962C8B-B14F-4D97-AF65-F5344CB8AC3E}">
        <p14:creationId xmlns:p14="http://schemas.microsoft.com/office/powerpoint/2010/main" val="204087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Dúvidas básicas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51124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artigo apresenta resultados bons para MS MARCO e TREC DL 2019. Mas os testes feitos no exercício com SUM no TREC COVID mostraram resultados ruins. Porque?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www.w3.org/XML/1998/namespace"/>
    <ds:schemaRef ds:uri="71af3243-3dd4-4a8d-8c0d-dd76da1f02a5"/>
    <ds:schemaRef ds:uri="http://purl.org/dc/dcmitype/"/>
    <ds:schemaRef ds:uri="http://purl.org/dc/terms/"/>
    <ds:schemaRef ds:uri="16c05727-aa75-4e4a-9b5f-8a80a1165891"/>
    <ds:schemaRef ds:uri="230e9df3-be65-4c73-a93b-d1236ebd677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1779</TotalTime>
  <Words>302</Words>
  <Application>Microsoft Office PowerPoint</Application>
  <PresentationFormat>Widescreen</PresentationFormat>
  <Paragraphs>105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Skeena</vt:lpstr>
      <vt:lpstr>Symbol</vt:lpstr>
      <vt:lpstr>Times New Roman</vt:lpstr>
      <vt:lpstr>Tema do Office</vt:lpstr>
      <vt:lpstr>Leitura do artigo </vt:lpstr>
      <vt:lpstr>Conceitos importantes</vt:lpstr>
      <vt:lpstr>Conceitos/contribuição do artigo</vt:lpstr>
      <vt:lpstr>Conceitos/contribuição do artigo</vt:lpstr>
      <vt:lpstr>Conceitos/contribuição do artigo</vt:lpstr>
      <vt:lpstr>Dúvidas básicas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dpr</dc:title>
  <dc:creator>Leandro Carísio Fernandes</dc:creator>
  <cp:lastModifiedBy>Leandro Carisio Fernandes</cp:lastModifiedBy>
  <cp:revision>30</cp:revision>
  <dcterms:created xsi:type="dcterms:W3CDTF">2023-03-07T13:43:49Z</dcterms:created>
  <dcterms:modified xsi:type="dcterms:W3CDTF">2023-04-25T15:37:32Z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