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6" r:id="rId6"/>
    <p:sldId id="309" r:id="rId7"/>
    <p:sldId id="310" r:id="rId8"/>
    <p:sldId id="306" r:id="rId9"/>
    <p:sldId id="311" r:id="rId10"/>
    <p:sldId id="314" r:id="rId11"/>
    <p:sldId id="312" r:id="rId12"/>
    <p:sldId id="313" r:id="rId13"/>
    <p:sldId id="315" r:id="rId14"/>
    <p:sldId id="307" r:id="rId15"/>
    <p:sldId id="308" r:id="rId16"/>
    <p:sldId id="289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A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25/04/2023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25/04/2023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4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46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835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10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593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165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111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687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36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318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49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29" y="629173"/>
            <a:ext cx="7726959" cy="120941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Notebook – </a:t>
            </a:r>
            <a:r>
              <a:rPr lang="pt-BR" sz="4000" dirty="0" err="1"/>
              <a:t>Splade</a:t>
            </a:r>
            <a:endParaRPr lang="pt-BR" sz="20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41F346-9A8B-A520-A540-B4DA97317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432" y="5914239"/>
            <a:ext cx="2743200" cy="50982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interessantes/inesperados</a:t>
            </a:r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328468"/>
            <a:ext cx="11694252" cy="3510951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Parece que os tokens extraídos do CLS/SEP não são muito relevantes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=&gt; Apesar de reduzir o tamanho do índice, é uma redução singela (de 242,1 MB para 235,6 MB). Espera-se uma redução na latência.</a:t>
            </a:r>
          </a:p>
        </p:txBody>
      </p:sp>
      <p:graphicFrame>
        <p:nvGraphicFramePr>
          <p:cNvPr id="3" name="Tabela 6">
            <a:extLst>
              <a:ext uri="{FF2B5EF4-FFF2-40B4-BE49-F238E27FC236}">
                <a16:creationId xmlns:a16="http://schemas.microsoft.com/office/drawing/2014/main" id="{71FEA2F7-B77B-B835-259F-76CB6F859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299605"/>
              </p:ext>
            </p:extLst>
          </p:nvPr>
        </p:nvGraphicFramePr>
        <p:xfrm>
          <a:off x="2414258" y="2410219"/>
          <a:ext cx="70352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719">
                  <a:extLst>
                    <a:ext uri="{9D8B030D-6E8A-4147-A177-3AD203B41FA5}">
                      <a16:colId xmlns:a16="http://schemas.microsoft.com/office/drawing/2014/main" val="2911717806"/>
                    </a:ext>
                  </a:extLst>
                </a:gridCol>
                <a:gridCol w="2729482">
                  <a:extLst>
                    <a:ext uri="{9D8B030D-6E8A-4147-A177-3AD203B41FA5}">
                      <a16:colId xmlns:a16="http://schemas.microsoft.com/office/drawing/2014/main" val="2148391779"/>
                    </a:ext>
                  </a:extLst>
                </a:gridCol>
              </a:tblGrid>
              <a:tr h="2178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naver</a:t>
                      </a:r>
                      <a:r>
                        <a:rPr lang="pt-B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splade-cocondenser-ensembledistil</a:t>
                      </a:r>
                      <a:endParaRPr lang="pt-B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nDCG@10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83346"/>
                  </a:ext>
                </a:extLst>
              </a:tr>
              <a:tr h="217814">
                <a:tc>
                  <a:txBody>
                    <a:bodyPr/>
                    <a:lstStyle/>
                    <a:p>
                      <a:r>
                        <a:rPr lang="pt-BR" dirty="0"/>
                        <a:t>Multiplicação matricial, fp32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 0,7290 para 0,7276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334602"/>
                  </a:ext>
                </a:extLst>
              </a:tr>
              <a:tr h="217814">
                <a:tc>
                  <a:txBody>
                    <a:bodyPr/>
                    <a:lstStyle/>
                    <a:p>
                      <a:r>
                        <a:rPr lang="pt-BR" dirty="0"/>
                        <a:t>Índice, fp16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 0,7269 para 0,7242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9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89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11</a:t>
            </a:fld>
            <a:endParaRPr lang="pt-BR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CCE9D3B5-9815-E6A1-D9F0-D9190EFC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875770"/>
              </p:ext>
            </p:extLst>
          </p:nvPr>
        </p:nvGraphicFramePr>
        <p:xfrm>
          <a:off x="450430" y="1519365"/>
          <a:ext cx="1090337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38">
                  <a:extLst>
                    <a:ext uri="{9D8B030D-6E8A-4147-A177-3AD203B41FA5}">
                      <a16:colId xmlns:a16="http://schemas.microsoft.com/office/drawing/2014/main" val="2911717806"/>
                    </a:ext>
                  </a:extLst>
                </a:gridCol>
                <a:gridCol w="1878832">
                  <a:extLst>
                    <a:ext uri="{9D8B030D-6E8A-4147-A177-3AD203B41FA5}">
                      <a16:colId xmlns:a16="http://schemas.microsoft.com/office/drawing/2014/main" val="2148391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nDCG@10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8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BM25 (Aula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0,5956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33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BM25 doc. original + expansão (Aula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0,6719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9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Implementação busca densa (Aula6)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0,3322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311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Resultados desta aula -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naver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splade-cocondenser-ensembledistil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63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, f16, índice</a:t>
                      </a:r>
                      <a:endParaRPr lang="sv-SE" sz="1800" b="0" kern="1200" dirty="0">
                        <a:solidFill>
                          <a:schemeClr val="dk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highlight>
                            <a:srgbClr val="FFFF00"/>
                          </a:highlight>
                        </a:rPr>
                        <a:t>0,7269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301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max, f16, índice, sem contrib. SEP e CLS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highlight>
                            <a:srgbClr val="FFFF00"/>
                          </a:highlight>
                        </a:rPr>
                        <a:t>0,7242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40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, f32, matriz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highlight>
                            <a:srgbClr val="00FF00"/>
                          </a:highlight>
                        </a:rPr>
                        <a:t>0,7290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1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, f32, índice</a:t>
                      </a:r>
                      <a:endParaRPr lang="sv-SE" sz="1800" b="0" kern="1200" dirty="0">
                        <a:solidFill>
                          <a:schemeClr val="dk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highlight>
                            <a:srgbClr val="00FF00"/>
                          </a:highlight>
                        </a:rPr>
                        <a:t>0,7282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599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sum, f32, matriz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highlight>
                            <a:srgbClr val="00FFFF"/>
                          </a:highlight>
                        </a:rPr>
                        <a:t>0,1921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41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sum, f16, índice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highlight>
                            <a:srgbClr val="00FFFF"/>
                          </a:highlight>
                        </a:rPr>
                        <a:t>0,1931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607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85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Tópico para discussão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12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481217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implementação usando a função SUM como agregação deu um resultado muito ruim.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Calcular o score conforme proposto no SPLADEv2 piorou os resultados.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Parece que a melhor combinação foi a função agregação MAX (SPLADEv2) com o score calculado conforme SPLADEv1.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 sentido isso? Ou foi algum bug no desenvolvimento?</a:t>
            </a:r>
          </a:p>
        </p:txBody>
      </p:sp>
    </p:spTree>
    <p:extLst>
      <p:ext uri="{BB962C8B-B14F-4D97-AF65-F5344CB8AC3E}">
        <p14:creationId xmlns:p14="http://schemas.microsoft.com/office/powerpoint/2010/main" val="22731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  <a:p>
            <a:pPr rtl="0"/>
            <a:r>
              <a:rPr lang="pt-BR" dirty="0"/>
              <a:t>carisio@gmail.com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Conceitos do exercício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87C0412B-39C5-B7B9-4885-9CF0A220C7E8}"/>
              </a:ext>
            </a:extLst>
          </p:cNvPr>
          <p:cNvSpPr/>
          <p:nvPr/>
        </p:nvSpPr>
        <p:spPr>
          <a:xfrm>
            <a:off x="2306744" y="3429001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</a:t>
            </a: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3E9F7236-3CE4-5889-CBF3-02565AE70D62}"/>
              </a:ext>
            </a:extLst>
          </p:cNvPr>
          <p:cNvSpPr/>
          <p:nvPr/>
        </p:nvSpPr>
        <p:spPr>
          <a:xfrm>
            <a:off x="3202722" y="3429000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6365127E-DB5E-211C-5107-B85021DDEFC3}"/>
              </a:ext>
            </a:extLst>
          </p:cNvPr>
          <p:cNvSpPr/>
          <p:nvPr/>
        </p:nvSpPr>
        <p:spPr>
          <a:xfrm>
            <a:off x="4098700" y="3428999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pizza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8A6BF9-1307-C46D-27D8-4C2E447784EA}"/>
              </a:ext>
            </a:extLst>
          </p:cNvPr>
          <p:cNvSpPr txBox="1"/>
          <p:nvPr/>
        </p:nvSpPr>
        <p:spPr>
          <a:xfrm>
            <a:off x="2807474" y="4405092"/>
            <a:ext cx="178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Texto de entrada</a:t>
            </a:r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A4AA32A3-CB05-3FF3-B044-C552FA913918}"/>
              </a:ext>
            </a:extLst>
          </p:cNvPr>
          <p:cNvSpPr/>
          <p:nvPr/>
        </p:nvSpPr>
        <p:spPr>
          <a:xfrm>
            <a:off x="7030976" y="2999345"/>
            <a:ext cx="1460617" cy="1287057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DB904A45-1916-2BEA-D2C0-69F89B2C11E3}"/>
              </a:ext>
            </a:extLst>
          </p:cNvPr>
          <p:cNvSpPr/>
          <p:nvPr/>
        </p:nvSpPr>
        <p:spPr>
          <a:xfrm>
            <a:off x="6262316" y="3491757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17825621-5D0D-8590-9DA3-84B0E475548D}"/>
              </a:ext>
            </a:extLst>
          </p:cNvPr>
          <p:cNvSpPr/>
          <p:nvPr/>
        </p:nvSpPr>
        <p:spPr>
          <a:xfrm>
            <a:off x="4994678" y="3428999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19" name="Cubo 18">
            <a:extLst>
              <a:ext uri="{FF2B5EF4-FFF2-40B4-BE49-F238E27FC236}">
                <a16:creationId xmlns:a16="http://schemas.microsoft.com/office/drawing/2014/main" id="{C5A4E37A-B56A-D8C9-ED7D-D032AFBCFB98}"/>
              </a:ext>
            </a:extLst>
          </p:cNvPr>
          <p:cNvSpPr/>
          <p:nvPr/>
        </p:nvSpPr>
        <p:spPr>
          <a:xfrm>
            <a:off x="1419880" y="3426946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[CLS]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38AE4A05-A63C-312D-A6E5-5452980323EF}"/>
              </a:ext>
            </a:extLst>
          </p:cNvPr>
          <p:cNvSpPr/>
          <p:nvPr/>
        </p:nvSpPr>
        <p:spPr>
          <a:xfrm>
            <a:off x="8813818" y="3476861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4C29750-115E-C287-AAA5-08A057BBF7E4}"/>
              </a:ext>
            </a:extLst>
          </p:cNvPr>
          <p:cNvSpPr txBox="1"/>
          <p:nvPr/>
        </p:nvSpPr>
        <p:spPr>
          <a:xfrm>
            <a:off x="9815115" y="349254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........</a:t>
            </a:r>
          </a:p>
        </p:txBody>
      </p:sp>
    </p:spTree>
    <p:extLst>
      <p:ext uri="{BB962C8B-B14F-4D97-AF65-F5344CB8AC3E}">
        <p14:creationId xmlns:p14="http://schemas.microsoft.com/office/powerpoint/2010/main" val="158358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Conceitos do exercício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A4AA32A3-CB05-3FF3-B044-C552FA913918}"/>
              </a:ext>
            </a:extLst>
          </p:cNvPr>
          <p:cNvSpPr/>
          <p:nvPr/>
        </p:nvSpPr>
        <p:spPr>
          <a:xfrm>
            <a:off x="147292" y="3184280"/>
            <a:ext cx="1460617" cy="1287057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38AE4A05-A63C-312D-A6E5-5452980323EF}"/>
              </a:ext>
            </a:extLst>
          </p:cNvPr>
          <p:cNvSpPr/>
          <p:nvPr/>
        </p:nvSpPr>
        <p:spPr>
          <a:xfrm>
            <a:off x="1755475" y="3661796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ubo 2">
            <a:extLst>
              <a:ext uri="{FF2B5EF4-FFF2-40B4-BE49-F238E27FC236}">
                <a16:creationId xmlns:a16="http://schemas.microsoft.com/office/drawing/2014/main" id="{7140403D-1A78-6F49-6558-CEF672BC7B85}"/>
              </a:ext>
            </a:extLst>
          </p:cNvPr>
          <p:cNvSpPr/>
          <p:nvPr/>
        </p:nvSpPr>
        <p:spPr>
          <a:xfrm>
            <a:off x="3436905" y="5103689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</a:t>
            </a:r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8A874394-E798-6E86-EDB9-32937336B477}"/>
              </a:ext>
            </a:extLst>
          </p:cNvPr>
          <p:cNvSpPr/>
          <p:nvPr/>
        </p:nvSpPr>
        <p:spPr>
          <a:xfrm>
            <a:off x="4332883" y="5103688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33016FF5-6F90-1D25-1C7E-A17D58109808}"/>
              </a:ext>
            </a:extLst>
          </p:cNvPr>
          <p:cNvSpPr/>
          <p:nvPr/>
        </p:nvSpPr>
        <p:spPr>
          <a:xfrm>
            <a:off x="5228861" y="5103687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pizza</a:t>
            </a:r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79BDABF0-3B50-AE44-A7A5-E58A55A29C46}"/>
              </a:ext>
            </a:extLst>
          </p:cNvPr>
          <p:cNvSpPr/>
          <p:nvPr/>
        </p:nvSpPr>
        <p:spPr>
          <a:xfrm>
            <a:off x="6124839" y="5103687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2ECD6ED7-29AF-9592-B8B0-00574472B668}"/>
              </a:ext>
            </a:extLst>
          </p:cNvPr>
          <p:cNvSpPr/>
          <p:nvPr/>
        </p:nvSpPr>
        <p:spPr>
          <a:xfrm>
            <a:off x="2550041" y="5101634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[CLS]</a:t>
            </a:r>
          </a:p>
        </p:txBody>
      </p:sp>
      <p:sp>
        <p:nvSpPr>
          <p:cNvPr id="14" name="Cubo 13">
            <a:extLst>
              <a:ext uri="{FF2B5EF4-FFF2-40B4-BE49-F238E27FC236}">
                <a16:creationId xmlns:a16="http://schemas.microsoft.com/office/drawing/2014/main" id="{8E88C152-D59C-4377-DBDB-EB667AADB0BA}"/>
              </a:ext>
            </a:extLst>
          </p:cNvPr>
          <p:cNvSpPr/>
          <p:nvPr/>
        </p:nvSpPr>
        <p:spPr>
          <a:xfrm>
            <a:off x="3436905" y="420823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0.3</a:t>
            </a:r>
          </a:p>
        </p:txBody>
      </p:sp>
      <p:sp>
        <p:nvSpPr>
          <p:cNvPr id="15" name="Cubo 14">
            <a:extLst>
              <a:ext uri="{FF2B5EF4-FFF2-40B4-BE49-F238E27FC236}">
                <a16:creationId xmlns:a16="http://schemas.microsoft.com/office/drawing/2014/main" id="{79CA30C8-1669-F70D-E221-860C92C73BDA}"/>
              </a:ext>
            </a:extLst>
          </p:cNvPr>
          <p:cNvSpPr/>
          <p:nvPr/>
        </p:nvSpPr>
        <p:spPr>
          <a:xfrm>
            <a:off x="4332883" y="4208232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EF976488-B83D-8EC7-20BA-B9E136F04B0E}"/>
              </a:ext>
            </a:extLst>
          </p:cNvPr>
          <p:cNvSpPr/>
          <p:nvPr/>
        </p:nvSpPr>
        <p:spPr>
          <a:xfrm>
            <a:off x="5228861" y="4208231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Cubo 19">
            <a:extLst>
              <a:ext uri="{FF2B5EF4-FFF2-40B4-BE49-F238E27FC236}">
                <a16:creationId xmlns:a16="http://schemas.microsoft.com/office/drawing/2014/main" id="{2826FEE1-16CB-52DE-5413-4782DFAB3E40}"/>
              </a:ext>
            </a:extLst>
          </p:cNvPr>
          <p:cNvSpPr/>
          <p:nvPr/>
        </p:nvSpPr>
        <p:spPr>
          <a:xfrm>
            <a:off x="6124839" y="4208231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Cubo 21">
            <a:extLst>
              <a:ext uri="{FF2B5EF4-FFF2-40B4-BE49-F238E27FC236}">
                <a16:creationId xmlns:a16="http://schemas.microsoft.com/office/drawing/2014/main" id="{6974948D-D549-6BA5-A323-50438E98E77C}"/>
              </a:ext>
            </a:extLst>
          </p:cNvPr>
          <p:cNvSpPr/>
          <p:nvPr/>
        </p:nvSpPr>
        <p:spPr>
          <a:xfrm>
            <a:off x="2550041" y="4206178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0" name="Cubo 29">
            <a:extLst>
              <a:ext uri="{FF2B5EF4-FFF2-40B4-BE49-F238E27FC236}">
                <a16:creationId xmlns:a16="http://schemas.microsoft.com/office/drawing/2014/main" id="{314C3B4F-26C1-BA25-6A86-1522EFF0387F}"/>
              </a:ext>
            </a:extLst>
          </p:cNvPr>
          <p:cNvSpPr/>
          <p:nvPr/>
        </p:nvSpPr>
        <p:spPr>
          <a:xfrm>
            <a:off x="3436846" y="381638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1" name="Cubo 30">
            <a:extLst>
              <a:ext uri="{FF2B5EF4-FFF2-40B4-BE49-F238E27FC236}">
                <a16:creationId xmlns:a16="http://schemas.microsoft.com/office/drawing/2014/main" id="{9C9935F7-F3A5-1735-57E8-A229EEE48F8F}"/>
              </a:ext>
            </a:extLst>
          </p:cNvPr>
          <p:cNvSpPr/>
          <p:nvPr/>
        </p:nvSpPr>
        <p:spPr>
          <a:xfrm>
            <a:off x="4332824" y="3816385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2" name="Cubo 31">
            <a:extLst>
              <a:ext uri="{FF2B5EF4-FFF2-40B4-BE49-F238E27FC236}">
                <a16:creationId xmlns:a16="http://schemas.microsoft.com/office/drawing/2014/main" id="{73D1CA13-AF22-36A7-6D1F-1052C29E768F}"/>
              </a:ext>
            </a:extLst>
          </p:cNvPr>
          <p:cNvSpPr/>
          <p:nvPr/>
        </p:nvSpPr>
        <p:spPr>
          <a:xfrm>
            <a:off x="5228802" y="38163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3" name="Cubo 32">
            <a:extLst>
              <a:ext uri="{FF2B5EF4-FFF2-40B4-BE49-F238E27FC236}">
                <a16:creationId xmlns:a16="http://schemas.microsoft.com/office/drawing/2014/main" id="{14659635-A910-5BC5-AC2C-C9C2598B1D76}"/>
              </a:ext>
            </a:extLst>
          </p:cNvPr>
          <p:cNvSpPr/>
          <p:nvPr/>
        </p:nvSpPr>
        <p:spPr>
          <a:xfrm>
            <a:off x="6124780" y="38163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0.6</a:t>
            </a:r>
          </a:p>
        </p:txBody>
      </p:sp>
      <p:sp>
        <p:nvSpPr>
          <p:cNvPr id="34" name="Cubo 33">
            <a:extLst>
              <a:ext uri="{FF2B5EF4-FFF2-40B4-BE49-F238E27FC236}">
                <a16:creationId xmlns:a16="http://schemas.microsoft.com/office/drawing/2014/main" id="{30F6FB31-EF44-306A-824F-209935A8315D}"/>
              </a:ext>
            </a:extLst>
          </p:cNvPr>
          <p:cNvSpPr/>
          <p:nvPr/>
        </p:nvSpPr>
        <p:spPr>
          <a:xfrm>
            <a:off x="2549982" y="3814331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5" name="Cubo 34">
            <a:extLst>
              <a:ext uri="{FF2B5EF4-FFF2-40B4-BE49-F238E27FC236}">
                <a16:creationId xmlns:a16="http://schemas.microsoft.com/office/drawing/2014/main" id="{27059A97-8740-D27A-4938-3FDBC7524BEF}"/>
              </a:ext>
            </a:extLst>
          </p:cNvPr>
          <p:cNvSpPr/>
          <p:nvPr/>
        </p:nvSpPr>
        <p:spPr>
          <a:xfrm>
            <a:off x="3436846" y="342248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36" name="Cubo 35">
            <a:extLst>
              <a:ext uri="{FF2B5EF4-FFF2-40B4-BE49-F238E27FC236}">
                <a16:creationId xmlns:a16="http://schemas.microsoft.com/office/drawing/2014/main" id="{03694F33-F882-3DC3-B52A-D31F78945C87}"/>
              </a:ext>
            </a:extLst>
          </p:cNvPr>
          <p:cNvSpPr/>
          <p:nvPr/>
        </p:nvSpPr>
        <p:spPr>
          <a:xfrm>
            <a:off x="4332824" y="3422485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37" name="Cubo 36">
            <a:extLst>
              <a:ext uri="{FF2B5EF4-FFF2-40B4-BE49-F238E27FC236}">
                <a16:creationId xmlns:a16="http://schemas.microsoft.com/office/drawing/2014/main" id="{45760BAE-128F-8930-EE81-5C4BC9EBC634}"/>
              </a:ext>
            </a:extLst>
          </p:cNvPr>
          <p:cNvSpPr/>
          <p:nvPr/>
        </p:nvSpPr>
        <p:spPr>
          <a:xfrm>
            <a:off x="5228802" y="34224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38" name="Cubo 37">
            <a:extLst>
              <a:ext uri="{FF2B5EF4-FFF2-40B4-BE49-F238E27FC236}">
                <a16:creationId xmlns:a16="http://schemas.microsoft.com/office/drawing/2014/main" id="{28A10423-F8A8-63FA-6796-335FE7B83488}"/>
              </a:ext>
            </a:extLst>
          </p:cNvPr>
          <p:cNvSpPr/>
          <p:nvPr/>
        </p:nvSpPr>
        <p:spPr>
          <a:xfrm>
            <a:off x="6124780" y="34224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39" name="Cubo 38">
            <a:extLst>
              <a:ext uri="{FF2B5EF4-FFF2-40B4-BE49-F238E27FC236}">
                <a16:creationId xmlns:a16="http://schemas.microsoft.com/office/drawing/2014/main" id="{0BF64C91-C71E-8D84-D548-EF9D8BA33189}"/>
              </a:ext>
            </a:extLst>
          </p:cNvPr>
          <p:cNvSpPr/>
          <p:nvPr/>
        </p:nvSpPr>
        <p:spPr>
          <a:xfrm>
            <a:off x="2549982" y="3420431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40" name="Cubo 39">
            <a:extLst>
              <a:ext uri="{FF2B5EF4-FFF2-40B4-BE49-F238E27FC236}">
                <a16:creationId xmlns:a16="http://schemas.microsoft.com/office/drawing/2014/main" id="{71C8BC3E-D02D-1765-D3FB-96CB3720FDC3}"/>
              </a:ext>
            </a:extLst>
          </p:cNvPr>
          <p:cNvSpPr/>
          <p:nvPr/>
        </p:nvSpPr>
        <p:spPr>
          <a:xfrm>
            <a:off x="3436787" y="3030639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1" name="Cubo 40">
            <a:extLst>
              <a:ext uri="{FF2B5EF4-FFF2-40B4-BE49-F238E27FC236}">
                <a16:creationId xmlns:a16="http://schemas.microsoft.com/office/drawing/2014/main" id="{200CA846-2757-39D2-3E3C-5F254E004F14}"/>
              </a:ext>
            </a:extLst>
          </p:cNvPr>
          <p:cNvSpPr/>
          <p:nvPr/>
        </p:nvSpPr>
        <p:spPr>
          <a:xfrm>
            <a:off x="4332765" y="3030638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2" name="Cubo 41">
            <a:extLst>
              <a:ext uri="{FF2B5EF4-FFF2-40B4-BE49-F238E27FC236}">
                <a16:creationId xmlns:a16="http://schemas.microsoft.com/office/drawing/2014/main" id="{AF8A3CCD-02CE-8143-6DFF-180D8CA5E58C}"/>
              </a:ext>
            </a:extLst>
          </p:cNvPr>
          <p:cNvSpPr/>
          <p:nvPr/>
        </p:nvSpPr>
        <p:spPr>
          <a:xfrm>
            <a:off x="5228743" y="3030637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0.3</a:t>
            </a:r>
          </a:p>
        </p:txBody>
      </p:sp>
      <p:sp>
        <p:nvSpPr>
          <p:cNvPr id="43" name="Cubo 42">
            <a:extLst>
              <a:ext uri="{FF2B5EF4-FFF2-40B4-BE49-F238E27FC236}">
                <a16:creationId xmlns:a16="http://schemas.microsoft.com/office/drawing/2014/main" id="{BA4D9217-36AB-40BB-C1B8-31281C8CE9FE}"/>
              </a:ext>
            </a:extLst>
          </p:cNvPr>
          <p:cNvSpPr/>
          <p:nvPr/>
        </p:nvSpPr>
        <p:spPr>
          <a:xfrm>
            <a:off x="6124721" y="3030637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4" name="Cubo 43">
            <a:extLst>
              <a:ext uri="{FF2B5EF4-FFF2-40B4-BE49-F238E27FC236}">
                <a16:creationId xmlns:a16="http://schemas.microsoft.com/office/drawing/2014/main" id="{250828A2-4842-6D7B-245F-5D2FA0FD9263}"/>
              </a:ext>
            </a:extLst>
          </p:cNvPr>
          <p:cNvSpPr/>
          <p:nvPr/>
        </p:nvSpPr>
        <p:spPr>
          <a:xfrm>
            <a:off x="2549923" y="30285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5" name="Cubo 44">
            <a:extLst>
              <a:ext uri="{FF2B5EF4-FFF2-40B4-BE49-F238E27FC236}">
                <a16:creationId xmlns:a16="http://schemas.microsoft.com/office/drawing/2014/main" id="{7898E12C-5332-EB7E-FF3E-BCAA02AB2806}"/>
              </a:ext>
            </a:extLst>
          </p:cNvPr>
          <p:cNvSpPr/>
          <p:nvPr/>
        </p:nvSpPr>
        <p:spPr>
          <a:xfrm>
            <a:off x="3436787" y="2634685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6" name="Cubo 45">
            <a:extLst>
              <a:ext uri="{FF2B5EF4-FFF2-40B4-BE49-F238E27FC236}">
                <a16:creationId xmlns:a16="http://schemas.microsoft.com/office/drawing/2014/main" id="{19BFFF19-DB57-9C1D-68A8-D932084115A0}"/>
              </a:ext>
            </a:extLst>
          </p:cNvPr>
          <p:cNvSpPr/>
          <p:nvPr/>
        </p:nvSpPr>
        <p:spPr>
          <a:xfrm>
            <a:off x="4332765" y="26346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1.3</a:t>
            </a:r>
          </a:p>
        </p:txBody>
      </p:sp>
      <p:sp>
        <p:nvSpPr>
          <p:cNvPr id="47" name="Cubo 46">
            <a:extLst>
              <a:ext uri="{FF2B5EF4-FFF2-40B4-BE49-F238E27FC236}">
                <a16:creationId xmlns:a16="http://schemas.microsoft.com/office/drawing/2014/main" id="{AC984B2D-0C02-0F4E-ED09-E62C6DDF4B23}"/>
              </a:ext>
            </a:extLst>
          </p:cNvPr>
          <p:cNvSpPr/>
          <p:nvPr/>
        </p:nvSpPr>
        <p:spPr>
          <a:xfrm>
            <a:off x="5228743" y="263468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8" name="Cubo 47">
            <a:extLst>
              <a:ext uri="{FF2B5EF4-FFF2-40B4-BE49-F238E27FC236}">
                <a16:creationId xmlns:a16="http://schemas.microsoft.com/office/drawing/2014/main" id="{8732A87A-2EF7-CB74-D4BD-E469A36971F9}"/>
              </a:ext>
            </a:extLst>
          </p:cNvPr>
          <p:cNvSpPr/>
          <p:nvPr/>
        </p:nvSpPr>
        <p:spPr>
          <a:xfrm>
            <a:off x="6124721" y="263468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ubo 48">
            <a:extLst>
              <a:ext uri="{FF2B5EF4-FFF2-40B4-BE49-F238E27FC236}">
                <a16:creationId xmlns:a16="http://schemas.microsoft.com/office/drawing/2014/main" id="{FAF468E3-2AA3-B25A-3F04-DAB3E18C457C}"/>
              </a:ext>
            </a:extLst>
          </p:cNvPr>
          <p:cNvSpPr/>
          <p:nvPr/>
        </p:nvSpPr>
        <p:spPr>
          <a:xfrm>
            <a:off x="2549923" y="2632630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0.1</a:t>
            </a:r>
          </a:p>
        </p:txBody>
      </p:sp>
      <p:sp>
        <p:nvSpPr>
          <p:cNvPr id="50" name="Cubo 49">
            <a:extLst>
              <a:ext uri="{FF2B5EF4-FFF2-40B4-BE49-F238E27FC236}">
                <a16:creationId xmlns:a16="http://schemas.microsoft.com/office/drawing/2014/main" id="{CA7145D4-6D47-ACA3-377A-1FBCB8A7B5AC}"/>
              </a:ext>
            </a:extLst>
          </p:cNvPr>
          <p:cNvSpPr/>
          <p:nvPr/>
        </p:nvSpPr>
        <p:spPr>
          <a:xfrm>
            <a:off x="3436728" y="2242838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51" name="Cubo 50">
            <a:extLst>
              <a:ext uri="{FF2B5EF4-FFF2-40B4-BE49-F238E27FC236}">
                <a16:creationId xmlns:a16="http://schemas.microsoft.com/office/drawing/2014/main" id="{D2B4F8EF-5D28-D98B-2B5F-7A4DF5F3BF28}"/>
              </a:ext>
            </a:extLst>
          </p:cNvPr>
          <p:cNvSpPr/>
          <p:nvPr/>
        </p:nvSpPr>
        <p:spPr>
          <a:xfrm>
            <a:off x="4332706" y="2242837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2" name="Cubo 51">
            <a:extLst>
              <a:ext uri="{FF2B5EF4-FFF2-40B4-BE49-F238E27FC236}">
                <a16:creationId xmlns:a16="http://schemas.microsoft.com/office/drawing/2014/main" id="{2F8CE4BC-096D-3098-8837-0655DD39BBED}"/>
              </a:ext>
            </a:extLst>
          </p:cNvPr>
          <p:cNvSpPr/>
          <p:nvPr/>
        </p:nvSpPr>
        <p:spPr>
          <a:xfrm>
            <a:off x="5228684" y="224283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3" name="Cubo 52">
            <a:extLst>
              <a:ext uri="{FF2B5EF4-FFF2-40B4-BE49-F238E27FC236}">
                <a16:creationId xmlns:a16="http://schemas.microsoft.com/office/drawing/2014/main" id="{96B2550D-C2AC-58F6-2069-C6D9761E2A01}"/>
              </a:ext>
            </a:extLst>
          </p:cNvPr>
          <p:cNvSpPr/>
          <p:nvPr/>
        </p:nvSpPr>
        <p:spPr>
          <a:xfrm>
            <a:off x="6124662" y="224283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1.2</a:t>
            </a:r>
          </a:p>
        </p:txBody>
      </p:sp>
      <p:sp>
        <p:nvSpPr>
          <p:cNvPr id="54" name="Cubo 53">
            <a:extLst>
              <a:ext uri="{FF2B5EF4-FFF2-40B4-BE49-F238E27FC236}">
                <a16:creationId xmlns:a16="http://schemas.microsoft.com/office/drawing/2014/main" id="{FB322C86-A0AC-07F4-6844-C41BB98B1E45}"/>
              </a:ext>
            </a:extLst>
          </p:cNvPr>
          <p:cNvSpPr/>
          <p:nvPr/>
        </p:nvSpPr>
        <p:spPr>
          <a:xfrm>
            <a:off x="2549864" y="224078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5" name="Seta: para a Direita 54">
            <a:extLst>
              <a:ext uri="{FF2B5EF4-FFF2-40B4-BE49-F238E27FC236}">
                <a16:creationId xmlns:a16="http://schemas.microsoft.com/office/drawing/2014/main" id="{6208A796-920E-40BF-0274-499C9A9BA803}"/>
              </a:ext>
            </a:extLst>
          </p:cNvPr>
          <p:cNvSpPr/>
          <p:nvPr/>
        </p:nvSpPr>
        <p:spPr>
          <a:xfrm>
            <a:off x="8208197" y="3155746"/>
            <a:ext cx="1327168" cy="729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Max/Sum</a:t>
            </a:r>
          </a:p>
        </p:txBody>
      </p:sp>
      <p:sp>
        <p:nvSpPr>
          <p:cNvPr id="56" name="Cubo 55">
            <a:extLst>
              <a:ext uri="{FF2B5EF4-FFF2-40B4-BE49-F238E27FC236}">
                <a16:creationId xmlns:a16="http://schemas.microsoft.com/office/drawing/2014/main" id="{DE55E69C-AE99-9F5F-1AD2-0EE49E84217D}"/>
              </a:ext>
            </a:extLst>
          </p:cNvPr>
          <p:cNvSpPr/>
          <p:nvPr/>
        </p:nvSpPr>
        <p:spPr>
          <a:xfrm>
            <a:off x="9726752" y="4206178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Cubo 56">
            <a:extLst>
              <a:ext uri="{FF2B5EF4-FFF2-40B4-BE49-F238E27FC236}">
                <a16:creationId xmlns:a16="http://schemas.microsoft.com/office/drawing/2014/main" id="{34111EB0-EA0D-B7CF-59E7-EF39A6B2BF3F}"/>
              </a:ext>
            </a:extLst>
          </p:cNvPr>
          <p:cNvSpPr/>
          <p:nvPr/>
        </p:nvSpPr>
        <p:spPr>
          <a:xfrm>
            <a:off x="9726693" y="3814331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Cubo 57">
            <a:extLst>
              <a:ext uri="{FF2B5EF4-FFF2-40B4-BE49-F238E27FC236}">
                <a16:creationId xmlns:a16="http://schemas.microsoft.com/office/drawing/2014/main" id="{C8D138D9-9E75-C917-FEA5-7DA9467CDFC3}"/>
              </a:ext>
            </a:extLst>
          </p:cNvPr>
          <p:cNvSpPr/>
          <p:nvPr/>
        </p:nvSpPr>
        <p:spPr>
          <a:xfrm>
            <a:off x="9726693" y="3420431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59" name="Cubo 58">
            <a:extLst>
              <a:ext uri="{FF2B5EF4-FFF2-40B4-BE49-F238E27FC236}">
                <a16:creationId xmlns:a16="http://schemas.microsoft.com/office/drawing/2014/main" id="{39D33C07-4113-335D-6EF0-24FD1DBE49EF}"/>
              </a:ext>
            </a:extLst>
          </p:cNvPr>
          <p:cNvSpPr/>
          <p:nvPr/>
        </p:nvSpPr>
        <p:spPr>
          <a:xfrm>
            <a:off x="9726634" y="30285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Cubo 59">
            <a:extLst>
              <a:ext uri="{FF2B5EF4-FFF2-40B4-BE49-F238E27FC236}">
                <a16:creationId xmlns:a16="http://schemas.microsoft.com/office/drawing/2014/main" id="{567FA791-DAC5-071F-A864-7ABE8B58D9C3}"/>
              </a:ext>
            </a:extLst>
          </p:cNvPr>
          <p:cNvSpPr/>
          <p:nvPr/>
        </p:nvSpPr>
        <p:spPr>
          <a:xfrm>
            <a:off x="9726634" y="2632630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Cubo 60">
            <a:extLst>
              <a:ext uri="{FF2B5EF4-FFF2-40B4-BE49-F238E27FC236}">
                <a16:creationId xmlns:a16="http://schemas.microsoft.com/office/drawing/2014/main" id="{1FF8F497-0A8C-DA35-D3DC-C1D192358F66}"/>
              </a:ext>
            </a:extLst>
          </p:cNvPr>
          <p:cNvSpPr/>
          <p:nvPr/>
        </p:nvSpPr>
        <p:spPr>
          <a:xfrm>
            <a:off x="9726575" y="224078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D5089C7A-05DD-DE49-5E3F-F0838E51D2A1}"/>
              </a:ext>
            </a:extLst>
          </p:cNvPr>
          <p:cNvSpPr txBox="1"/>
          <p:nvPr/>
        </p:nvSpPr>
        <p:spPr>
          <a:xfrm>
            <a:off x="9347454" y="5182126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 do modelo</a:t>
            </a:r>
          </a:p>
        </p:txBody>
      </p:sp>
      <p:sp>
        <p:nvSpPr>
          <p:cNvPr id="63" name="Chave Direita 62">
            <a:extLst>
              <a:ext uri="{FF2B5EF4-FFF2-40B4-BE49-F238E27FC236}">
                <a16:creationId xmlns:a16="http://schemas.microsoft.com/office/drawing/2014/main" id="{51A3975F-9454-3BA4-736A-5D9A7E0611AE}"/>
              </a:ext>
            </a:extLst>
          </p:cNvPr>
          <p:cNvSpPr/>
          <p:nvPr/>
        </p:nvSpPr>
        <p:spPr>
          <a:xfrm>
            <a:off x="7304930" y="2249987"/>
            <a:ext cx="390418" cy="24824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have Direita 63">
            <a:extLst>
              <a:ext uri="{FF2B5EF4-FFF2-40B4-BE49-F238E27FC236}">
                <a16:creationId xmlns:a16="http://schemas.microsoft.com/office/drawing/2014/main" id="{11D8FFAD-E9FB-9368-B546-1BB1217662A3}"/>
              </a:ext>
            </a:extLst>
          </p:cNvPr>
          <p:cNvSpPr/>
          <p:nvPr/>
        </p:nvSpPr>
        <p:spPr>
          <a:xfrm>
            <a:off x="10954341" y="2259552"/>
            <a:ext cx="390418" cy="24824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89CEF668-AABA-DB40-B440-006428708F9F}"/>
              </a:ext>
            </a:extLst>
          </p:cNvPr>
          <p:cNvSpPr txBox="1"/>
          <p:nvPr/>
        </p:nvSpPr>
        <p:spPr>
          <a:xfrm rot="16200000">
            <a:off x="10164416" y="3213832"/>
            <a:ext cx="266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Tamanho do vocabulário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12F74853-CD47-47B5-58B1-45D48A064BED}"/>
              </a:ext>
            </a:extLst>
          </p:cNvPr>
          <p:cNvSpPr txBox="1"/>
          <p:nvPr/>
        </p:nvSpPr>
        <p:spPr>
          <a:xfrm rot="16200000">
            <a:off x="6515005" y="3306522"/>
            <a:ext cx="266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Tamanho do vocabulário</a:t>
            </a:r>
          </a:p>
        </p:txBody>
      </p:sp>
      <p:sp>
        <p:nvSpPr>
          <p:cNvPr id="67" name="Chave Direita 66">
            <a:extLst>
              <a:ext uri="{FF2B5EF4-FFF2-40B4-BE49-F238E27FC236}">
                <a16:creationId xmlns:a16="http://schemas.microsoft.com/office/drawing/2014/main" id="{E8E78C48-4E2C-831E-E4FB-077374C60BE1}"/>
              </a:ext>
            </a:extLst>
          </p:cNvPr>
          <p:cNvSpPr/>
          <p:nvPr/>
        </p:nvSpPr>
        <p:spPr>
          <a:xfrm rot="5400000">
            <a:off x="4594680" y="3805028"/>
            <a:ext cx="357208" cy="44468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CE0B7FE7-B2A5-FBED-18C8-0143A980DDF8}"/>
              </a:ext>
            </a:extLst>
          </p:cNvPr>
          <p:cNvSpPr txBox="1"/>
          <p:nvPr/>
        </p:nvSpPr>
        <p:spPr>
          <a:xfrm>
            <a:off x="3949999" y="6227776"/>
            <a:ext cx="266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Total de tokens</a:t>
            </a:r>
          </a:p>
        </p:txBody>
      </p:sp>
    </p:spTree>
    <p:extLst>
      <p:ext uri="{BB962C8B-B14F-4D97-AF65-F5344CB8AC3E}">
        <p14:creationId xmlns:p14="http://schemas.microsoft.com/office/powerpoint/2010/main" val="399929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Conceitos do exercício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56" name="Cubo 55">
            <a:extLst>
              <a:ext uri="{FF2B5EF4-FFF2-40B4-BE49-F238E27FC236}">
                <a16:creationId xmlns:a16="http://schemas.microsoft.com/office/drawing/2014/main" id="{DE55E69C-AE99-9F5F-1AD2-0EE49E84217D}"/>
              </a:ext>
            </a:extLst>
          </p:cNvPr>
          <p:cNvSpPr/>
          <p:nvPr/>
        </p:nvSpPr>
        <p:spPr>
          <a:xfrm>
            <a:off x="3223210" y="407538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Cubo 56">
            <a:extLst>
              <a:ext uri="{FF2B5EF4-FFF2-40B4-BE49-F238E27FC236}">
                <a16:creationId xmlns:a16="http://schemas.microsoft.com/office/drawing/2014/main" id="{34111EB0-EA0D-B7CF-59E7-EF39A6B2BF3F}"/>
              </a:ext>
            </a:extLst>
          </p:cNvPr>
          <p:cNvSpPr/>
          <p:nvPr/>
        </p:nvSpPr>
        <p:spPr>
          <a:xfrm>
            <a:off x="3223151" y="368353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Cubo 57">
            <a:extLst>
              <a:ext uri="{FF2B5EF4-FFF2-40B4-BE49-F238E27FC236}">
                <a16:creationId xmlns:a16="http://schemas.microsoft.com/office/drawing/2014/main" id="{C8D138D9-9E75-C917-FEA5-7DA9467CDFC3}"/>
              </a:ext>
            </a:extLst>
          </p:cNvPr>
          <p:cNvSpPr/>
          <p:nvPr/>
        </p:nvSpPr>
        <p:spPr>
          <a:xfrm>
            <a:off x="3223151" y="328963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59" name="Cubo 58">
            <a:extLst>
              <a:ext uri="{FF2B5EF4-FFF2-40B4-BE49-F238E27FC236}">
                <a16:creationId xmlns:a16="http://schemas.microsoft.com/office/drawing/2014/main" id="{39D33C07-4113-335D-6EF0-24FD1DBE49EF}"/>
              </a:ext>
            </a:extLst>
          </p:cNvPr>
          <p:cNvSpPr/>
          <p:nvPr/>
        </p:nvSpPr>
        <p:spPr>
          <a:xfrm>
            <a:off x="3223092" y="2897789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Cubo 59">
            <a:extLst>
              <a:ext uri="{FF2B5EF4-FFF2-40B4-BE49-F238E27FC236}">
                <a16:creationId xmlns:a16="http://schemas.microsoft.com/office/drawing/2014/main" id="{567FA791-DAC5-071F-A864-7ABE8B58D9C3}"/>
              </a:ext>
            </a:extLst>
          </p:cNvPr>
          <p:cNvSpPr/>
          <p:nvPr/>
        </p:nvSpPr>
        <p:spPr>
          <a:xfrm>
            <a:off x="3223092" y="2501835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Cubo 60">
            <a:extLst>
              <a:ext uri="{FF2B5EF4-FFF2-40B4-BE49-F238E27FC236}">
                <a16:creationId xmlns:a16="http://schemas.microsoft.com/office/drawing/2014/main" id="{1FF8F497-0A8C-DA35-D3DC-C1D192358F66}"/>
              </a:ext>
            </a:extLst>
          </p:cNvPr>
          <p:cNvSpPr/>
          <p:nvPr/>
        </p:nvSpPr>
        <p:spPr>
          <a:xfrm>
            <a:off x="3223033" y="2109988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D5089C7A-05DD-DE49-5E3F-F0838E51D2A1}"/>
              </a:ext>
            </a:extLst>
          </p:cNvPr>
          <p:cNvSpPr txBox="1"/>
          <p:nvPr/>
        </p:nvSpPr>
        <p:spPr>
          <a:xfrm>
            <a:off x="1281217" y="5068311"/>
            <a:ext cx="77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Query</a:t>
            </a: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3BD84016-E438-221D-7C74-6B7C5806CAED}"/>
              </a:ext>
            </a:extLst>
          </p:cNvPr>
          <p:cNvSpPr/>
          <p:nvPr/>
        </p:nvSpPr>
        <p:spPr>
          <a:xfrm>
            <a:off x="1281394" y="407538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6A3553C7-7942-1A53-3CF3-8A7BE52C73F7}"/>
              </a:ext>
            </a:extLst>
          </p:cNvPr>
          <p:cNvSpPr/>
          <p:nvPr/>
        </p:nvSpPr>
        <p:spPr>
          <a:xfrm>
            <a:off x="1281335" y="368353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BFA572FE-D47E-4C42-2A3D-EB6A2A52CE38}"/>
              </a:ext>
            </a:extLst>
          </p:cNvPr>
          <p:cNvSpPr/>
          <p:nvPr/>
        </p:nvSpPr>
        <p:spPr>
          <a:xfrm>
            <a:off x="1281335" y="328963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3AF21CD1-5B95-3840-2777-64D1C5BB54F1}"/>
              </a:ext>
            </a:extLst>
          </p:cNvPr>
          <p:cNvSpPr/>
          <p:nvPr/>
        </p:nvSpPr>
        <p:spPr>
          <a:xfrm>
            <a:off x="1281276" y="2897789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7B50DADD-C9A0-E780-D21F-29BF5DCA35E6}"/>
              </a:ext>
            </a:extLst>
          </p:cNvPr>
          <p:cNvSpPr/>
          <p:nvPr/>
        </p:nvSpPr>
        <p:spPr>
          <a:xfrm>
            <a:off x="1281276" y="2501835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CDEBEAE7-FE61-76BB-BA51-C59EA8BC8DCE}"/>
              </a:ext>
            </a:extLst>
          </p:cNvPr>
          <p:cNvSpPr/>
          <p:nvPr/>
        </p:nvSpPr>
        <p:spPr>
          <a:xfrm>
            <a:off x="1281217" y="2109988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1BF8F59-0874-9D74-75FC-DB726C1A4670}"/>
              </a:ext>
            </a:extLst>
          </p:cNvPr>
          <p:cNvSpPr txBox="1"/>
          <p:nvPr/>
        </p:nvSpPr>
        <p:spPr>
          <a:xfrm>
            <a:off x="3223033" y="5185222"/>
            <a:ext cx="132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Documento</a:t>
            </a:r>
          </a:p>
        </p:txBody>
      </p:sp>
      <p:sp>
        <p:nvSpPr>
          <p:cNvPr id="23" name="Chave Direita 22">
            <a:extLst>
              <a:ext uri="{FF2B5EF4-FFF2-40B4-BE49-F238E27FC236}">
                <a16:creationId xmlns:a16="http://schemas.microsoft.com/office/drawing/2014/main" id="{8D227D5B-E49E-1FD9-9A63-E1E5BFA4B969}"/>
              </a:ext>
            </a:extLst>
          </p:cNvPr>
          <p:cNvSpPr/>
          <p:nvPr/>
        </p:nvSpPr>
        <p:spPr>
          <a:xfrm rot="10800000">
            <a:off x="890740" y="2182799"/>
            <a:ext cx="390418" cy="24824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707059C-262A-6B3D-635D-7A562FDDDC02}"/>
              </a:ext>
            </a:extLst>
          </p:cNvPr>
          <p:cNvSpPr txBox="1"/>
          <p:nvPr/>
        </p:nvSpPr>
        <p:spPr>
          <a:xfrm rot="16200000">
            <a:off x="-627934" y="3150430"/>
            <a:ext cx="266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Tamanho do vocabulário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851E436-0EB3-6842-E70C-089CAD324699}"/>
              </a:ext>
            </a:extLst>
          </p:cNvPr>
          <p:cNvSpPr txBox="1"/>
          <p:nvPr/>
        </p:nvSpPr>
        <p:spPr>
          <a:xfrm>
            <a:off x="5608946" y="2109988"/>
            <a:ext cx="58319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Score(d, q) = produto escalar entre d e q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No SpladeV2 os elementos do vetor da query são {0, 1}.</a:t>
            </a:r>
          </a:p>
          <a:p>
            <a:endParaRPr lang="pt-BR" dirty="0"/>
          </a:p>
          <a:p>
            <a:endParaRPr lang="pt-B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pt-BR" dirty="0"/>
              <a:t>Se o corpus for pequeno, dá pra guardar a matriz de documento e resolver com uma multiplicação de matrizes.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pt-B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pt-BR" dirty="0"/>
              <a:t>Se o corpus for grande, dá pra resolver com um índice invertido guardando como chave o token (ou </a:t>
            </a:r>
            <a:r>
              <a:rPr lang="pt-BR" dirty="0" err="1"/>
              <a:t>token_id</a:t>
            </a:r>
            <a:r>
              <a:rPr lang="pt-BR" dirty="0"/>
              <a:t>) e a lista de documento e score do documento</a:t>
            </a:r>
          </a:p>
        </p:txBody>
      </p:sp>
    </p:spTree>
    <p:extLst>
      <p:ext uri="{BB962C8B-B14F-4D97-AF65-F5344CB8AC3E}">
        <p14:creationId xmlns:p14="http://schemas.microsoft.com/office/powerpoint/2010/main" val="204087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Problemas e soluções no desenvolvimento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1"/>
            <a:ext cx="11694252" cy="153022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 da primeira simulação era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nDCG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0.0000</a:t>
            </a:r>
          </a:p>
          <a:p>
            <a:pPr marL="914400" lvl="2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Solução: Eu estava gerando os textos sem os tokens [CLS] e [SEP]</a:t>
            </a:r>
            <a:endParaRPr lang="pt-BR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bo 2">
            <a:extLst>
              <a:ext uri="{FF2B5EF4-FFF2-40B4-BE49-F238E27FC236}">
                <a16:creationId xmlns:a16="http://schemas.microsoft.com/office/drawing/2014/main" id="{8587942C-5C4B-CD18-5B5B-158FD259FFFF}"/>
              </a:ext>
            </a:extLst>
          </p:cNvPr>
          <p:cNvSpPr/>
          <p:nvPr/>
        </p:nvSpPr>
        <p:spPr>
          <a:xfrm>
            <a:off x="1053296" y="3620335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</a:t>
            </a: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E124B51B-F204-1BB1-1711-D5D3743F3B1E}"/>
              </a:ext>
            </a:extLst>
          </p:cNvPr>
          <p:cNvSpPr/>
          <p:nvPr/>
        </p:nvSpPr>
        <p:spPr>
          <a:xfrm>
            <a:off x="1949274" y="3620334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B1650451-93D6-B3D9-42F9-439E4A7C70F4}"/>
              </a:ext>
            </a:extLst>
          </p:cNvPr>
          <p:cNvSpPr/>
          <p:nvPr/>
        </p:nvSpPr>
        <p:spPr>
          <a:xfrm>
            <a:off x="2845252" y="3620333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pizza</a:t>
            </a:r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71331AA7-3C38-961E-D980-E37EDDC8080F}"/>
              </a:ext>
            </a:extLst>
          </p:cNvPr>
          <p:cNvSpPr/>
          <p:nvPr/>
        </p:nvSpPr>
        <p:spPr>
          <a:xfrm>
            <a:off x="1032749" y="5072762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</a:t>
            </a:r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3C9BA421-8482-34DB-3F40-8B6270A13C56}"/>
              </a:ext>
            </a:extLst>
          </p:cNvPr>
          <p:cNvSpPr/>
          <p:nvPr/>
        </p:nvSpPr>
        <p:spPr>
          <a:xfrm>
            <a:off x="1928727" y="5072761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2859EF2F-820F-0930-48E1-E18CDED936E2}"/>
              </a:ext>
            </a:extLst>
          </p:cNvPr>
          <p:cNvSpPr/>
          <p:nvPr/>
        </p:nvSpPr>
        <p:spPr>
          <a:xfrm>
            <a:off x="2824705" y="5072760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pizza</a:t>
            </a:r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066655AF-233D-25AB-8812-7A34FDE6E196}"/>
              </a:ext>
            </a:extLst>
          </p:cNvPr>
          <p:cNvSpPr/>
          <p:nvPr/>
        </p:nvSpPr>
        <p:spPr>
          <a:xfrm>
            <a:off x="3720683" y="5072760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2F70FFB6-2F93-6EF2-EA4C-74B8DB71201E}"/>
              </a:ext>
            </a:extLst>
          </p:cNvPr>
          <p:cNvSpPr/>
          <p:nvPr/>
        </p:nvSpPr>
        <p:spPr>
          <a:xfrm>
            <a:off x="145885" y="5070707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[CLS]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AA30F143-AE3B-2638-41AE-F57086CFEFE7}"/>
              </a:ext>
            </a:extLst>
          </p:cNvPr>
          <p:cNvSpPr/>
          <p:nvPr/>
        </p:nvSpPr>
        <p:spPr>
          <a:xfrm>
            <a:off x="4869099" y="3518544"/>
            <a:ext cx="1327168" cy="729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F6B150F0-7AC9-3B28-5C4C-BCA5150A80CA}"/>
              </a:ext>
            </a:extLst>
          </p:cNvPr>
          <p:cNvSpPr/>
          <p:nvPr/>
        </p:nvSpPr>
        <p:spPr>
          <a:xfrm>
            <a:off x="4869099" y="4968918"/>
            <a:ext cx="1327168" cy="729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E0B1B9B-C07B-436B-CFD1-B42B775E5BD8}"/>
              </a:ext>
            </a:extLst>
          </p:cNvPr>
          <p:cNvSpPr txBox="1"/>
          <p:nvPr/>
        </p:nvSpPr>
        <p:spPr>
          <a:xfrm>
            <a:off x="6471072" y="4918022"/>
            <a:ext cx="5198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anywhere best cafe country culture eat eating famous farm favorite food habitat headquarters hotel location locations murphy pie pizza place places restaurant restaurants shop that venue visit where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B83660A-9648-CF9D-0EC6-763BCA11E3D0}"/>
              </a:ext>
            </a:extLst>
          </p:cNvPr>
          <p:cNvSpPr txBox="1"/>
          <p:nvPr/>
        </p:nvSpPr>
        <p:spPr>
          <a:xfrm>
            <a:off x="6386165" y="3684625"/>
            <a:ext cx="5198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' , - . / a cheese </a:t>
            </a:r>
            <a:r>
              <a:rPr lang="en-US" dirty="0" err="1"/>
              <a:t>dave</a:t>
            </a:r>
            <a:r>
              <a:rPr lang="en-US" dirty="0"/>
              <a:t> </a:t>
            </a:r>
            <a:r>
              <a:rPr lang="en-US" dirty="0" err="1"/>
              <a:t>dom</a:t>
            </a:r>
            <a:r>
              <a:rPr lang="en-US" dirty="0"/>
              <a:t> food </a:t>
            </a:r>
            <a:r>
              <a:rPr lang="en-US" dirty="0" err="1"/>
              <a:t>fred</a:t>
            </a:r>
            <a:r>
              <a:rPr lang="en-US" dirty="0"/>
              <a:t> is meat pie pizza restaurant smith the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64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Problemas e soluções no desenvolvimento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1"/>
            <a:ext cx="11694252" cy="208229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naver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/splade_v2_distil estava gerando resultado nada a ver: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Solução após ver caderno do Pedro Gabriel: Usar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DistilBertTokenizer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DistilBertForMaskedLM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(ou usar os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AutoModels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...)</a:t>
            </a:r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71331AA7-3C38-961E-D980-E37EDDC8080F}"/>
              </a:ext>
            </a:extLst>
          </p:cNvPr>
          <p:cNvSpPr/>
          <p:nvPr/>
        </p:nvSpPr>
        <p:spPr>
          <a:xfrm>
            <a:off x="1032749" y="4836458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</a:t>
            </a:r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3C9BA421-8482-34DB-3F40-8B6270A13C56}"/>
              </a:ext>
            </a:extLst>
          </p:cNvPr>
          <p:cNvSpPr/>
          <p:nvPr/>
        </p:nvSpPr>
        <p:spPr>
          <a:xfrm>
            <a:off x="1928727" y="4836457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2859EF2F-820F-0930-48E1-E18CDED936E2}"/>
              </a:ext>
            </a:extLst>
          </p:cNvPr>
          <p:cNvSpPr/>
          <p:nvPr/>
        </p:nvSpPr>
        <p:spPr>
          <a:xfrm>
            <a:off x="2824705" y="4836456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pizza</a:t>
            </a:r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066655AF-233D-25AB-8812-7A34FDE6E196}"/>
              </a:ext>
            </a:extLst>
          </p:cNvPr>
          <p:cNvSpPr/>
          <p:nvPr/>
        </p:nvSpPr>
        <p:spPr>
          <a:xfrm>
            <a:off x="3720683" y="4836456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2F70FFB6-2F93-6EF2-EA4C-74B8DB71201E}"/>
              </a:ext>
            </a:extLst>
          </p:cNvPr>
          <p:cNvSpPr/>
          <p:nvPr/>
        </p:nvSpPr>
        <p:spPr>
          <a:xfrm>
            <a:off x="145885" y="4834403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[CLS]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F6B150F0-7AC9-3B28-5C4C-BCA5150A80CA}"/>
              </a:ext>
            </a:extLst>
          </p:cNvPr>
          <p:cNvSpPr/>
          <p:nvPr/>
        </p:nvSpPr>
        <p:spPr>
          <a:xfrm>
            <a:off x="4869099" y="4732614"/>
            <a:ext cx="1327168" cy="729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A5BE036-83B3-00A2-5537-F62A958C2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081" y="3893906"/>
            <a:ext cx="5318212" cy="2659106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2BB70C56-2BB6-EF4B-15FF-C00117431CBB}"/>
              </a:ext>
            </a:extLst>
          </p:cNvPr>
          <p:cNvSpPr txBox="1"/>
          <p:nvPr/>
        </p:nvSpPr>
        <p:spPr>
          <a:xfrm>
            <a:off x="4165067" y="5710019"/>
            <a:ext cx="2213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BertTokenizer</a:t>
            </a:r>
            <a:endParaRPr lang="pt-BR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BertForMaskedLM</a:t>
            </a:r>
            <a:endParaRPr lang="pt-BR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89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Truques de código que funcionaram</a:t>
            </a:r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0"/>
            <a:ext cx="11694252" cy="48121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Ordenar 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antes de indexar e usar fp16 (ideia de Marcos Piau) diminui o tempo de processamento</a:t>
            </a:r>
          </a:p>
        </p:txBody>
      </p:sp>
    </p:spTree>
    <p:extLst>
      <p:ext uri="{BB962C8B-B14F-4D97-AF65-F5344CB8AC3E}">
        <p14:creationId xmlns:p14="http://schemas.microsoft.com/office/powerpoint/2010/main" val="291822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interessantes/inesperados</a:t>
            </a:r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0"/>
            <a:ext cx="11694252" cy="48121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ordem dos fatores altera o resultado: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pizza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anywhere best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cafe country culture eat eating famous </a:t>
            </a:r>
            <a:r>
              <a:rPr lang="en-US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farm favorite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 habitat headquarters hotel location locations murphy pie pizza place places restaurant restaurants </a:t>
            </a:r>
            <a:r>
              <a:rPr lang="en-US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shop that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venue </a:t>
            </a:r>
            <a:r>
              <a:rPr lang="en-US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visit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where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pizza </a:t>
            </a:r>
            <a:r>
              <a:rPr lang="pt-BR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cafe country culture eat eating famous food habitat headquarters hotel </a:t>
            </a:r>
            <a:r>
              <a:rPr lang="en-US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location locations </a:t>
            </a:r>
            <a:r>
              <a:rPr lang="en-US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murphy pie pizza place places </a:t>
            </a:r>
            <a:r>
              <a:rPr lang="en-US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restaurant restaurants venue where</a:t>
            </a: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95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interessantes/inesperados</a:t>
            </a:r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328468"/>
            <a:ext cx="11694252" cy="552953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Muitos tokens são extraídos do CLS/SEP (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pizza)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contribuição do CLS/SEP: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anywhere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baker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booth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bowl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cafe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church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country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culture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dave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diner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dish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domino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don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eden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famous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farm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favorite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food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garden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habitat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headquarters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hotel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hut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joe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kitchen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meat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murphy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pie pizza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sandwich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shop 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variety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venue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york</a:t>
            </a:r>
            <a:endParaRPr lang="en-US" sz="2400" dirty="0">
              <a:solidFill>
                <a:schemeClr val="accent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contribuição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CLS/SEP: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anywhere best cafe country culture eat eating famous farm favorite food habitat headquarters hotel location locations murphy pie pizza place places restaurant restaurants shop that venue visit where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068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4F7154-AFAC-4BE7-8A74-7F4B6FC2743C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71af3243-3dd4-4a8d-8c0d-dd76da1f02a5"/>
    <ds:schemaRef ds:uri="http://schemas.openxmlformats.org/package/2006/metadata/core-properties"/>
    <ds:schemaRef ds:uri="http://purl.org/dc/terms/"/>
    <ds:schemaRef ds:uri="230e9df3-be65-4c73-a93b-d1236ebd677e"/>
    <ds:schemaRef ds:uri="http://schemas.microsoft.com/office/2006/metadata/properties"/>
    <ds:schemaRef ds:uri="16c05727-aa75-4e4a-9b5f-8a80a1165891"/>
    <ds:schemaRef ds:uri="http://schemas.microsoft.com/sharepoint/v3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{E71FB80A-5CEA-4D9B-B429-3370144C1454}tf03460514_win32</Template>
  <TotalTime>1172</TotalTime>
  <Words>765</Words>
  <Application>Microsoft Office PowerPoint</Application>
  <PresentationFormat>Widescreen</PresentationFormat>
  <Paragraphs>190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Skeena</vt:lpstr>
      <vt:lpstr>Symbol</vt:lpstr>
      <vt:lpstr>Times New Roman</vt:lpstr>
      <vt:lpstr>Tema do Office</vt:lpstr>
      <vt:lpstr>Notebook – Splade</vt:lpstr>
      <vt:lpstr>Conceitos do exercício</vt:lpstr>
      <vt:lpstr>Conceitos do exercício</vt:lpstr>
      <vt:lpstr>Conceitos do exercício</vt:lpstr>
      <vt:lpstr>Problemas e soluções no desenvolvimento</vt:lpstr>
      <vt:lpstr>Problemas e soluções no desenvolvimento</vt:lpstr>
      <vt:lpstr>Truques de código que funcionaram</vt:lpstr>
      <vt:lpstr>Resultados interessantes/inesperados</vt:lpstr>
      <vt:lpstr>Resultados interessantes/inesperados</vt:lpstr>
      <vt:lpstr>Resultados interessantes/inesperados</vt:lpstr>
      <vt:lpstr>Resultados</vt:lpstr>
      <vt:lpstr>Tópico para discussão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 densa</dc:title>
  <dc:creator>Leandro Carísio Fernandes</dc:creator>
  <cp:lastModifiedBy>Leandro Carisio Fernandes</cp:lastModifiedBy>
  <cp:revision>65</cp:revision>
  <dcterms:created xsi:type="dcterms:W3CDTF">2023-03-07T13:43:49Z</dcterms:created>
  <dcterms:modified xsi:type="dcterms:W3CDTF">2023-04-25T15:39:10Z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