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93" r:id="rId6"/>
    <p:sldId id="290" r:id="rId7"/>
    <p:sldId id="291" r:id="rId8"/>
    <p:sldId id="294" r:id="rId9"/>
    <p:sldId id="289" r:id="rId1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FE3099-591D-45A7-A51D-7A26F574396C}" type="datetime1">
              <a:rPr lang="pt-BR" smtClean="0"/>
              <a:t>13/03/2023</a:t>
            </a:fld>
            <a:endParaRPr lang="pt-BR" dirty="0"/>
          </a:p>
        </p:txBody>
      </p:sp>
      <p:sp>
        <p:nvSpPr>
          <p:cNvPr id="4" name="Espaço Reservado para Rodapé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pt-BR" smtClean="0"/>
              <a:t>‹nº›</a:t>
            </a:fld>
            <a:endParaRPr lang="pt-BR"/>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12B0B-086E-405E-B6A3-A336C302B6B7}" type="datetime1">
              <a:rPr lang="pt-BR" smtClean="0"/>
              <a:pPr/>
              <a:t>13/03/2023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pt-BR" noProof="0" smtClean="0"/>
              <a:t>‹nº›</a:t>
            </a:fld>
            <a:endParaRPr lang="pt-BR"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5"/>
          </p:nvPr>
        </p:nvSpPr>
        <p:spPr/>
        <p:txBody>
          <a:bodyPr rtlCol="0"/>
          <a:lstStyle/>
          <a:p>
            <a:pPr rtl="0"/>
            <a:fld id="{35BAF473-2665-42A7-89E3-C7BA7EB58D12}" type="slidenum">
              <a:rPr lang="pt-BR" smtClean="0"/>
              <a:t>1</a:t>
            </a:fld>
            <a:endParaRPr lang="pt-BR"/>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2</a:t>
            </a:fld>
            <a:endParaRPr lang="pt-BR"/>
          </a:p>
        </p:txBody>
      </p:sp>
    </p:spTree>
    <p:extLst>
      <p:ext uri="{BB962C8B-B14F-4D97-AF65-F5344CB8AC3E}">
        <p14:creationId xmlns:p14="http://schemas.microsoft.com/office/powerpoint/2010/main" val="26954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3</a:t>
            </a:fld>
            <a:endParaRPr lang="pt-BR"/>
          </a:p>
        </p:txBody>
      </p:sp>
    </p:spTree>
    <p:extLst>
      <p:ext uri="{BB962C8B-B14F-4D97-AF65-F5344CB8AC3E}">
        <p14:creationId xmlns:p14="http://schemas.microsoft.com/office/powerpoint/2010/main" val="217519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4</a:t>
            </a:fld>
            <a:endParaRPr lang="pt-BR"/>
          </a:p>
        </p:txBody>
      </p:sp>
    </p:spTree>
    <p:extLst>
      <p:ext uri="{BB962C8B-B14F-4D97-AF65-F5344CB8AC3E}">
        <p14:creationId xmlns:p14="http://schemas.microsoft.com/office/powerpoint/2010/main" val="265896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5</a:t>
            </a:fld>
            <a:endParaRPr lang="pt-BR"/>
          </a:p>
        </p:txBody>
      </p:sp>
    </p:spTree>
    <p:extLst>
      <p:ext uri="{BB962C8B-B14F-4D97-AF65-F5344CB8AC3E}">
        <p14:creationId xmlns:p14="http://schemas.microsoft.com/office/powerpoint/2010/main" val="374396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6</a:t>
            </a:fld>
            <a:endParaRPr lang="pt-BR"/>
          </a:p>
        </p:txBody>
      </p:sp>
    </p:spTree>
    <p:extLst>
      <p:ext uri="{BB962C8B-B14F-4D97-AF65-F5344CB8AC3E}">
        <p14:creationId xmlns:p14="http://schemas.microsoft.com/office/powerpoint/2010/main" val="342118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465970"/>
            <a:ext cx="5739882" cy="2387600"/>
          </a:xfrm>
        </p:spPr>
        <p:txBody>
          <a:bodyPr rtlCol="0" anchor="b">
            <a:normAutofit/>
          </a:bodyPr>
          <a:lstStyle>
            <a:lvl1pPr algn="l">
              <a:defRPr sz="5400" b="1">
                <a:solidFill>
                  <a:schemeClr val="bg1"/>
                </a:solidFill>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38200" y="5159827"/>
            <a:ext cx="5739882" cy="783773"/>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o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695037"/>
            <a:ext cx="4573200" cy="1325563"/>
          </a:xfrm>
        </p:spPr>
        <p:txBody>
          <a:bodyPr rtlCol="0"/>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4" name="Espaço Reservado para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8" name="Espaço Reservado para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9" name="Espaço Reservado para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0" name="Espaço Reservado para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5" name="Espaço Reservado para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6" name="Espaço Reservado para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7" name="Espaço Reservado para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8" name="Espaço Reservado para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9" name="Espaço Reservado para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cxnSp>
        <p:nvCxnSpPr>
          <p:cNvPr id="5" name="Conector Re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Espaço Reservado para Dat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42" name="Espaço Reservado para Rodapé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43" name="Espaço Reservado para o Número do Slide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cxnSp>
        <p:nvCxnSpPr>
          <p:cNvPr id="47" name="Conector Re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e conteúdo no painel do lado direit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2376805"/>
            <a:ext cx="501396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4150042"/>
            <a:ext cx="5013960" cy="1961198"/>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Data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defRPr>
            </a:lvl1pPr>
          </a:lstStyle>
          <a:p>
            <a:pPr rtl="0"/>
            <a:r>
              <a:rPr lang="pt-BR" noProof="0"/>
              <a:t>29/7/20XX</a:t>
            </a:r>
          </a:p>
        </p:txBody>
      </p:sp>
      <p:sp>
        <p:nvSpPr>
          <p:cNvPr id="8" name="Espaço Reservado para Rodapé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encerrament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rtlCol="0" anchor="ctr">
            <a:normAutofit/>
          </a:bodyPr>
          <a:lstStyle>
            <a:lvl1pPr algn="ctr">
              <a:defRPr sz="5400" b="1">
                <a:solidFill>
                  <a:schemeClr val="accent4"/>
                </a:solidFill>
              </a:defRPr>
            </a:lvl1pPr>
          </a:lstStyle>
          <a:p>
            <a:pPr rtl="0"/>
            <a:r>
              <a:rPr lang="pt-BR" noProof="0"/>
              <a:t>Clique para editar o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7772402" y="2348318"/>
            <a:ext cx="2743200" cy="1659715"/>
          </a:xfrm>
        </p:spPr>
        <p:txBody>
          <a:bodyPr rtlCol="0"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Espaço Reservado para Data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beçalho de seção">
    <p:bg>
      <p:bgPr>
        <a:solidFill>
          <a:schemeClr val="accent5"/>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0" name="Retâ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3429000"/>
            <a:ext cx="10515600" cy="3080657"/>
          </a:xfrm>
        </p:spPr>
        <p:txBody>
          <a:bodyPr rtlCol="0" anchor="ctr"/>
          <a:lstStyle>
            <a:lvl1pPr>
              <a:defRPr sz="6000" b="1">
                <a:solidFill>
                  <a:schemeClr val="bg1"/>
                </a:solidFill>
              </a:defRPr>
            </a:lvl1pPr>
          </a:lstStyle>
          <a:p>
            <a:pPr rtl="0"/>
            <a:r>
              <a:rPr lang="pt-BR" noProof="0"/>
              <a:t>Clique para editar o estilo de título Mestre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da equipe">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b="1">
                <a:solidFill>
                  <a:schemeClr val="accent4"/>
                </a:solidFill>
              </a:defRPr>
            </a:lvl1pPr>
          </a:lstStyle>
          <a:p>
            <a:pPr rtl="0"/>
            <a:r>
              <a:rPr lang="pt-BR" noProof="0"/>
              <a:t>Clique para editar o estilo de título Mestre</a:t>
            </a:r>
          </a:p>
        </p:txBody>
      </p:sp>
      <p:sp>
        <p:nvSpPr>
          <p:cNvPr id="6" name="Espaço Reservado para Imagem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7" name="Espaço Reservado para Imagem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8" name="Espaço Reservado para Imagem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9" name="Espaço Reservado para Imagem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11" name="Espaço Reservado para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2" name="Espaço Reservado para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9" name="Espaço Reservado para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0" name="Espaço Reservado para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2" name="Espaço Reservado para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3" name="Espaço Reservado para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4" name="Espaço Reservado para Dat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5" name="Espaço Reservado para Rodapé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6" name="Espaço Reservado para o Número do Slide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2595562"/>
            <a:ext cx="5684520" cy="3181034"/>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1" name="Espaço Reservado para Data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20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Conteúdo 2">
            <a:extLst>
              <a:ext uri="{FF2B5EF4-FFF2-40B4-BE49-F238E27FC236}">
                <a16:creationId xmlns:a16="http://schemas.microsoft.com/office/drawing/2014/main" id="{620C3808-5997-40A2-83EF-E2136C52EFE1}"/>
              </a:ext>
            </a:extLst>
          </p:cNvPr>
          <p:cNvSpPr>
            <a:spLocks noGrp="1"/>
          </p:cNvSpPr>
          <p:nvPr>
            <p:ph idx="10" hasCustomPrompt="1"/>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pt-BR" noProof="0"/>
              <a:t>Clique para editar o texto Mestre</a:t>
            </a:r>
          </a:p>
        </p:txBody>
      </p:sp>
      <p:sp>
        <p:nvSpPr>
          <p:cNvPr id="8" name="Espaço Reservado para Conteúdo 2">
            <a:extLst>
              <a:ext uri="{FF2B5EF4-FFF2-40B4-BE49-F238E27FC236}">
                <a16:creationId xmlns:a16="http://schemas.microsoft.com/office/drawing/2014/main" id="{EAD9A34D-2599-4944-8F4B-6953690367EE}"/>
              </a:ext>
            </a:extLst>
          </p:cNvPr>
          <p:cNvSpPr>
            <a:spLocks noGrp="1"/>
          </p:cNvSpPr>
          <p:nvPr>
            <p:ph idx="11" hasCustomPrompt="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Espaço Reservado para Conteúdo 2">
            <a:extLst>
              <a:ext uri="{FF2B5EF4-FFF2-40B4-BE49-F238E27FC236}">
                <a16:creationId xmlns:a16="http://schemas.microsoft.com/office/drawing/2014/main" id="{4D123A04-698E-4E6B-BB2C-C4FCA2CFBB9A}"/>
              </a:ext>
            </a:extLst>
          </p:cNvPr>
          <p:cNvSpPr>
            <a:spLocks noGrp="1"/>
          </p:cNvSpPr>
          <p:nvPr>
            <p:ph idx="12" hasCustomPrompt="1"/>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4" name="Espaço Reservado para Dat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15" name="Espaço Reservado para Rodapé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quatro conteú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hasCustomPrompt="1"/>
          </p:nvPr>
        </p:nvSpPr>
        <p:spPr>
          <a:xfrm>
            <a:off x="2024742" y="822325"/>
            <a:ext cx="9329058"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8" name="Espaço Reservado para Conteúdo 2">
            <a:extLst>
              <a:ext uri="{FF2B5EF4-FFF2-40B4-BE49-F238E27FC236}">
                <a16:creationId xmlns:a16="http://schemas.microsoft.com/office/drawing/2014/main" id="{B2E9ED8E-C27B-434B-BABA-E66DF12C5036}"/>
              </a:ext>
            </a:extLst>
          </p:cNvPr>
          <p:cNvSpPr>
            <a:spLocks noGrp="1"/>
          </p:cNvSpPr>
          <p:nvPr>
            <p:ph idx="1" hasCustomPrompt="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Conteúdo 2">
            <a:extLst>
              <a:ext uri="{FF2B5EF4-FFF2-40B4-BE49-F238E27FC236}">
                <a16:creationId xmlns:a16="http://schemas.microsoft.com/office/drawing/2014/main" id="{AA5699F8-E412-4D90-AD9E-5A933F03D673}"/>
              </a:ext>
            </a:extLst>
          </p:cNvPr>
          <p:cNvSpPr>
            <a:spLocks noGrp="1"/>
          </p:cNvSpPr>
          <p:nvPr>
            <p:ph idx="10" hasCustomPrompt="1"/>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5" name="Espaço Reservado para Conteúdo 2">
            <a:extLst>
              <a:ext uri="{FF2B5EF4-FFF2-40B4-BE49-F238E27FC236}">
                <a16:creationId xmlns:a16="http://schemas.microsoft.com/office/drawing/2014/main" id="{3C6CD4EE-A2DF-4227-8E8E-061E1811B311}"/>
              </a:ext>
            </a:extLst>
          </p:cNvPr>
          <p:cNvSpPr>
            <a:spLocks noGrp="1"/>
          </p:cNvSpPr>
          <p:nvPr>
            <p:ph idx="11" hasCustomPrompt="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6" name="Espaço Reservado para Conteúdo 2">
            <a:extLst>
              <a:ext uri="{FF2B5EF4-FFF2-40B4-BE49-F238E27FC236}">
                <a16:creationId xmlns:a16="http://schemas.microsoft.com/office/drawing/2014/main" id="{2BD7E863-25A7-4713-A3A0-9A5F432FE00D}"/>
              </a:ext>
            </a:extLst>
          </p:cNvPr>
          <p:cNvSpPr>
            <a:spLocks noGrp="1"/>
          </p:cNvSpPr>
          <p:nvPr>
            <p:ph idx="12" hasCustomPrompt="1"/>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7" name="Espaço Reservado para Conteúdo 2">
            <a:extLst>
              <a:ext uri="{FF2B5EF4-FFF2-40B4-BE49-F238E27FC236}">
                <a16:creationId xmlns:a16="http://schemas.microsoft.com/office/drawing/2014/main" id="{13EEC52D-9939-4E0F-B26E-6287735877FF}"/>
              </a:ext>
            </a:extLst>
          </p:cNvPr>
          <p:cNvSpPr>
            <a:spLocks noGrp="1"/>
          </p:cNvSpPr>
          <p:nvPr>
            <p:ph idx="13" hasCustomPrompt="1"/>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8" name="Espaço Reservado para Conteúdo 2">
            <a:extLst>
              <a:ext uri="{FF2B5EF4-FFF2-40B4-BE49-F238E27FC236}">
                <a16:creationId xmlns:a16="http://schemas.microsoft.com/office/drawing/2014/main" id="{3F6A9263-89CC-446B-AA55-FA0F0180A706}"/>
              </a:ext>
            </a:extLst>
          </p:cNvPr>
          <p:cNvSpPr>
            <a:spLocks noGrp="1"/>
          </p:cNvSpPr>
          <p:nvPr>
            <p:ph idx="14" hasCustomPrompt="1"/>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9" name="Espaço Reservado para Conteúdo 2">
            <a:extLst>
              <a:ext uri="{FF2B5EF4-FFF2-40B4-BE49-F238E27FC236}">
                <a16:creationId xmlns:a16="http://schemas.microsoft.com/office/drawing/2014/main" id="{73A562DC-F1FD-4766-B507-CC08FBA1EE68}"/>
              </a:ext>
            </a:extLst>
          </p:cNvPr>
          <p:cNvSpPr>
            <a:spLocks noGrp="1"/>
          </p:cNvSpPr>
          <p:nvPr>
            <p:ph idx="15" hasCustomPrompt="1"/>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0" name="Espaço Reservado para Conteúdo 2">
            <a:extLst>
              <a:ext uri="{FF2B5EF4-FFF2-40B4-BE49-F238E27FC236}">
                <a16:creationId xmlns:a16="http://schemas.microsoft.com/office/drawing/2014/main" id="{B4A99B91-CC4B-4964-B372-94ED4BB9A772}"/>
              </a:ext>
            </a:extLst>
          </p:cNvPr>
          <p:cNvSpPr>
            <a:spLocks noGrp="1"/>
          </p:cNvSpPr>
          <p:nvPr>
            <p:ph idx="16" hasCustomPrompt="1"/>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1" name="Espaço Reservado para Dat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conteúdo do painel do lado esquerdo">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p:nvPr>
        </p:nvSpPr>
        <p:spPr>
          <a:xfrm>
            <a:off x="1173480" y="3864426"/>
            <a:ext cx="5684520" cy="737734"/>
          </a:xfrm>
        </p:spPr>
        <p:txBody>
          <a:bodyPr rtlCol="0" anchor="b"/>
          <a:lstStyle>
            <a:lvl1pPr>
              <a:defRPr b="1">
                <a:solidFill>
                  <a:schemeClr val="bg1"/>
                </a:solidFill>
              </a:defRPr>
            </a:lvl1pPr>
          </a:lstStyle>
          <a:p>
            <a:pPr rtl="0"/>
            <a:r>
              <a:rPr lang="pt-BR" noProof="0"/>
              <a:t>Clique para editar o título Mestre</a:t>
            </a:r>
          </a:p>
        </p:txBody>
      </p:sp>
      <p:sp>
        <p:nvSpPr>
          <p:cNvPr id="8" name="Espaço Reservado para Conteúdo 2">
            <a:extLst>
              <a:ext uri="{FF2B5EF4-FFF2-40B4-BE49-F238E27FC236}">
                <a16:creationId xmlns:a16="http://schemas.microsoft.com/office/drawing/2014/main" id="{37368391-D103-4780-88AC-9746C0359607}"/>
              </a:ext>
            </a:extLst>
          </p:cNvPr>
          <p:cNvSpPr>
            <a:spLocks noGrp="1"/>
          </p:cNvSpPr>
          <p:nvPr>
            <p:ph idx="1" hasCustomPrompt="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Dat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9" name="Retâ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5" name="Espaço Reservado para Rodapé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linhe o texto centrado com a borda no topo da págin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4" name="Retângulo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5" name="Espaço Reservado para Data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defRPr>
            </a:lvl1pPr>
          </a:lstStyle>
          <a:p>
            <a:pPr rtl="0"/>
            <a:r>
              <a:rPr lang="pt-BR" noProof="0"/>
              <a:t>29/7/20XX</a:t>
            </a:r>
          </a:p>
        </p:txBody>
      </p:sp>
      <p:sp>
        <p:nvSpPr>
          <p:cNvPr id="6" name="Espaço Reservado para Rodapé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7" name="Espaço Reservado para o Número do Slide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ralizar o text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5" name="Retângulo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Retângulo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8" name="Espaço Reservado para Data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defRPr>
            </a:lvl1pPr>
          </a:lstStyle>
          <a:p>
            <a:pPr rtl="0"/>
            <a:r>
              <a:rPr lang="pt-BR" noProof="0"/>
              <a:t>29/7/20XX</a:t>
            </a:r>
          </a:p>
        </p:txBody>
      </p:sp>
      <p:sp>
        <p:nvSpPr>
          <p:cNvPr id="9" name="Espaço Reservado para Rodapé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tro conteúdos">
    <p:bg>
      <p:bgPr>
        <a:solidFill>
          <a:schemeClr val="accent5"/>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b="1">
                <a:solidFill>
                  <a:schemeClr val="bg1"/>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pt-BR" noProof="0"/>
              <a:t>Clique no ícone para adicionar uma imagem online</a:t>
            </a:r>
          </a:p>
        </p:txBody>
      </p:sp>
      <p:sp>
        <p:nvSpPr>
          <p:cNvPr id="25" name="Espaço Reservado para Dat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6" name="Espaço Reservado para Rodapé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7" name="Espaço Reservado para o Número do Slide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údo e quatro imagens">
    <p:bg>
      <p:bgPr>
        <a:solidFill>
          <a:schemeClr val="accent4"/>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3" name="Retâ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365125"/>
            <a:ext cx="3200400" cy="2621139"/>
          </a:xfrm>
        </p:spPr>
        <p:txBody>
          <a:bodyPr rtlCol="0" anchor="b"/>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pt-BR" noProof="0"/>
              <a:t>Clique no ícone para adicionar uma imagem online</a:t>
            </a:r>
          </a:p>
        </p:txBody>
      </p:sp>
      <p:sp>
        <p:nvSpPr>
          <p:cNvPr id="5" name="Espaço Reservado para Texto 4">
            <a:extLst>
              <a:ext uri="{FF2B5EF4-FFF2-40B4-BE49-F238E27FC236}">
                <a16:creationId xmlns:a16="http://schemas.microsoft.com/office/drawing/2014/main" id="{E8A1CBAE-F2E5-4866-A865-C55E62573492}"/>
              </a:ext>
            </a:extLst>
          </p:cNvPr>
          <p:cNvSpPr>
            <a:spLocks noGrp="1"/>
          </p:cNvSpPr>
          <p:nvPr>
            <p:ph type="body" sz="quarter" idx="52" hasCustomPrompt="1"/>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pt-BR" noProof="0"/>
              <a:t>Clique para editar o texto Mestre</a:t>
            </a:r>
          </a:p>
        </p:txBody>
      </p:sp>
      <p:sp>
        <p:nvSpPr>
          <p:cNvPr id="16" name="Espaço Reservado para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1</a:t>
            </a:r>
          </a:p>
        </p:txBody>
      </p:sp>
      <p:sp>
        <p:nvSpPr>
          <p:cNvPr id="17" name="Espaço Reservado para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2</a:t>
            </a:r>
          </a:p>
        </p:txBody>
      </p:sp>
      <p:sp>
        <p:nvSpPr>
          <p:cNvPr id="18" name="Espaço Reservado para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3</a:t>
            </a:r>
          </a:p>
        </p:txBody>
      </p:sp>
      <p:sp>
        <p:nvSpPr>
          <p:cNvPr id="19" name="Espaço Reservado para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4</a:t>
            </a:r>
          </a:p>
        </p:txBody>
      </p:sp>
      <p:sp>
        <p:nvSpPr>
          <p:cNvPr id="28" name="Espaço Reservado para Texto 4">
            <a:extLst>
              <a:ext uri="{FF2B5EF4-FFF2-40B4-BE49-F238E27FC236}">
                <a16:creationId xmlns:a16="http://schemas.microsoft.com/office/drawing/2014/main" id="{19E1EA5F-9EF0-45C3-94DD-6DF64F4DFA15}"/>
              </a:ext>
            </a:extLst>
          </p:cNvPr>
          <p:cNvSpPr>
            <a:spLocks noGrp="1"/>
          </p:cNvSpPr>
          <p:nvPr>
            <p:ph type="body" sz="quarter" idx="57" hasCustomPrompt="1"/>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pt-BR" noProof="0"/>
              <a:t>Clique para editar o texto Mestre</a:t>
            </a:r>
          </a:p>
        </p:txBody>
      </p:sp>
      <p:sp>
        <p:nvSpPr>
          <p:cNvPr id="30" name="Espaço Reservado para Dat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pt-BR" noProof="0"/>
              <a:t>29/7/20XX</a:t>
            </a:r>
          </a:p>
        </p:txBody>
      </p:sp>
      <p:sp>
        <p:nvSpPr>
          <p:cNvPr id="31" name="Espaço Reservado para Rodapé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32" name="Espaço Reservado para o Número do Slide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511029" y="629173"/>
            <a:ext cx="7726959" cy="1209413"/>
          </a:xfrm>
        </p:spPr>
        <p:txBody>
          <a:bodyPr rtlCol="0">
            <a:normAutofit/>
          </a:bodyPr>
          <a:lstStyle/>
          <a:p>
            <a:pPr rtl="0"/>
            <a:r>
              <a:rPr lang="pt-BR" sz="4000" dirty="0"/>
              <a:t>Notebook – </a:t>
            </a:r>
            <a:r>
              <a:rPr lang="pt-BR" sz="4000" dirty="0" err="1"/>
              <a:t>Reranking</a:t>
            </a:r>
            <a:r>
              <a:rPr lang="pt-BR" sz="4000" dirty="0"/>
              <a:t> pós BM25</a:t>
            </a:r>
            <a:endParaRPr lang="pt-BR" sz="2000" i="1" dirty="0"/>
          </a:p>
        </p:txBody>
      </p:sp>
      <p:sp>
        <p:nvSpPr>
          <p:cNvPr id="3" name="Espaço Reservado para Conteúdo 2">
            <a:extLst>
              <a:ext uri="{FF2B5EF4-FFF2-40B4-BE49-F238E27FC236}">
                <a16:creationId xmlns:a16="http://schemas.microsoft.com/office/drawing/2014/main" id="{E941F346-9A8B-A520-A540-B4DA97317080}"/>
              </a:ext>
            </a:extLst>
          </p:cNvPr>
          <p:cNvSpPr>
            <a:spLocks noGrp="1"/>
          </p:cNvSpPr>
          <p:nvPr>
            <p:ph type="subTitle" idx="1"/>
          </p:nvPr>
        </p:nvSpPr>
        <p:spPr>
          <a:xfrm>
            <a:off x="5767432" y="5914239"/>
            <a:ext cx="2743200" cy="509825"/>
          </a:xfrm>
        </p:spPr>
        <p:txBody>
          <a:bodyPr rtlCol="0">
            <a:normAutofit/>
          </a:bodyPr>
          <a:lstStyle/>
          <a:p>
            <a:pPr rtl="0"/>
            <a:r>
              <a:rPr lang="pt-BR" dirty="0"/>
              <a:t>Leandro Carísio</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402672"/>
            <a:ext cx="11325137" cy="729788"/>
          </a:xfrm>
        </p:spPr>
        <p:txBody>
          <a:bodyPr rtlCol="0">
            <a:normAutofit fontScale="90000"/>
          </a:bodyPr>
          <a:lstStyle/>
          <a:p>
            <a:pPr algn="l" rtl="0"/>
            <a:r>
              <a:rPr lang="pt-BR" dirty="0"/>
              <a:t>Técnicas para garantir que a implementação está correta</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2</a:t>
            </a:fld>
            <a:endParaRPr lang="pt-BR"/>
          </a:p>
        </p:txBody>
      </p:sp>
      <p:sp>
        <p:nvSpPr>
          <p:cNvPr id="20" name="Espaço Reservado para Conteúdo 3">
            <a:extLst>
              <a:ext uri="{FF2B5EF4-FFF2-40B4-BE49-F238E27FC236}">
                <a16:creationId xmlns:a16="http://schemas.microsoft.com/office/drawing/2014/main" id="{A26C9687-67C8-0FE8-0794-47272524905A}"/>
              </a:ext>
            </a:extLst>
          </p:cNvPr>
          <p:cNvSpPr txBox="1">
            <a:spLocks/>
          </p:cNvSpPr>
          <p:nvPr/>
        </p:nvSpPr>
        <p:spPr>
          <a:xfrm>
            <a:off x="176168" y="1359071"/>
            <a:ext cx="11694252" cy="7885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solidFill>
                  <a:schemeClr val="accent1"/>
                </a:solidFill>
                <a:latin typeface="Arial" panose="020B0604020202020204" pitchFamily="34" charset="0"/>
                <a:cs typeface="Arial" panose="020B0604020202020204" pitchFamily="34" charset="0"/>
              </a:rPr>
              <a:t>Pesquisar algumas queries e ver se os resultados mais altos/baixos no ranking faz algum sentido =&gt; não garante, mas é uma evidência. Exemplo:</a:t>
            </a:r>
          </a:p>
          <a:p>
            <a:pPr marL="0" indent="0">
              <a:buNone/>
            </a:pPr>
            <a:endParaRPr lang="pt-BR" sz="2400" dirty="0">
              <a:solidFill>
                <a:schemeClr val="accent1"/>
              </a:solidFill>
              <a:latin typeface="Arial" panose="020B0604020202020204" pitchFamily="34" charset="0"/>
              <a:cs typeface="Arial" panose="020B0604020202020204" pitchFamily="34" charset="0"/>
            </a:endParaRP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sp>
        <p:nvSpPr>
          <p:cNvPr id="6" name="Espaço Reservado para Conteúdo 3">
            <a:extLst>
              <a:ext uri="{FF2B5EF4-FFF2-40B4-BE49-F238E27FC236}">
                <a16:creationId xmlns:a16="http://schemas.microsoft.com/office/drawing/2014/main" id="{7F307245-24A1-E231-37FA-871BF3A12EDC}"/>
              </a:ext>
            </a:extLst>
          </p:cNvPr>
          <p:cNvSpPr txBox="1">
            <a:spLocks/>
          </p:cNvSpPr>
          <p:nvPr/>
        </p:nvSpPr>
        <p:spPr>
          <a:xfrm>
            <a:off x="176168" y="2223137"/>
            <a:ext cx="9060079" cy="4232191"/>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0" i="0" dirty="0">
                <a:solidFill>
                  <a:srgbClr val="212121"/>
                </a:solidFill>
                <a:effectLst/>
                <a:latin typeface="Courier New" panose="02070309020205020404" pitchFamily="49" charset="0"/>
              </a:rPr>
              <a:t>Query: what is crimp oil</a:t>
            </a:r>
          </a:p>
          <a:p>
            <a:pPr marL="0" indent="0">
              <a:buNone/>
            </a:pPr>
            <a:endParaRPr lang="en-US" sz="1200" b="0" i="0" dirty="0">
              <a:solidFill>
                <a:srgbClr val="212121"/>
              </a:solidFill>
              <a:effectLst/>
              <a:latin typeface="Courier New" panose="02070309020205020404" pitchFamily="49" charset="0"/>
            </a:endParaRPr>
          </a:p>
          <a:p>
            <a:pPr marL="0" indent="0">
              <a:buNone/>
            </a:pPr>
            <a:r>
              <a:rPr lang="en-US" sz="1200" b="0" i="0" dirty="0">
                <a:solidFill>
                  <a:srgbClr val="212121"/>
                </a:solidFill>
                <a:effectLst/>
                <a:latin typeface="Courier New" panose="02070309020205020404" pitchFamily="49" charset="0"/>
              </a:rPr>
              <a:t>Alto no ranking</a:t>
            </a:r>
          </a:p>
          <a:p>
            <a:r>
              <a:rPr lang="en-US" sz="1200" dirty="0">
                <a:solidFill>
                  <a:srgbClr val="212121"/>
                </a:solidFill>
                <a:latin typeface="Courier New" panose="02070309020205020404" pitchFamily="49" charset="0"/>
              </a:rPr>
              <a:t>Crimp</a:t>
            </a:r>
            <a:r>
              <a:rPr lang="en-US" sz="1200" b="0" i="0" dirty="0">
                <a:solidFill>
                  <a:srgbClr val="212121"/>
                </a:solidFill>
                <a:effectLst/>
                <a:latin typeface="Courier New" panose="02070309020205020404" pitchFamily="49" charset="0"/>
              </a:rPr>
              <a:t> Oil is a 100% natural blend of essential oils and plant extracts that aids in the recovery of climbing-related injuries. 8626887</a:t>
            </a:r>
          </a:p>
          <a:p>
            <a:r>
              <a:rPr lang="en-US" sz="1200" b="0" i="0" dirty="0">
                <a:solidFill>
                  <a:srgbClr val="212121"/>
                </a:solidFill>
                <a:effectLst/>
                <a:latin typeface="Courier New" panose="02070309020205020404" pitchFamily="49" charset="0"/>
              </a:rPr>
              <a:t>Metolius Crimp Oil. 1 A healing massage oil for climbers hands and muscles. 2 Reduces pain and swelling in tendons, joints and muscles. 3 100% natural blend of essential oils and plant extracts. 4 Designed by climbers. 5 Available in 10 and 30 ml bottles.</a:t>
            </a:r>
          </a:p>
          <a:p>
            <a:pPr marL="0" indent="0">
              <a:buNone/>
            </a:pPr>
            <a:endParaRPr lang="en-US" sz="1200" dirty="0">
              <a:solidFill>
                <a:srgbClr val="212121"/>
              </a:solidFill>
              <a:latin typeface="Courier New" panose="02070309020205020404" pitchFamily="49" charset="0"/>
            </a:endParaRPr>
          </a:p>
          <a:p>
            <a:pPr marL="0" indent="0">
              <a:buNone/>
            </a:pPr>
            <a:r>
              <a:rPr lang="en-US" sz="1200" dirty="0" err="1">
                <a:solidFill>
                  <a:srgbClr val="212121"/>
                </a:solidFill>
                <a:latin typeface="Courier New" panose="02070309020205020404" pitchFamily="49" charset="0"/>
              </a:rPr>
              <a:t>Baixo</a:t>
            </a:r>
            <a:r>
              <a:rPr lang="en-US" sz="1200" dirty="0">
                <a:solidFill>
                  <a:srgbClr val="212121"/>
                </a:solidFill>
                <a:latin typeface="Courier New" panose="02070309020205020404" pitchFamily="49" charset="0"/>
              </a:rPr>
              <a:t> no ranking</a:t>
            </a:r>
          </a:p>
          <a:p>
            <a:r>
              <a:rPr lang="en-US" sz="1200" dirty="0">
                <a:solidFill>
                  <a:srgbClr val="212121"/>
                </a:solidFill>
                <a:latin typeface="Courier New" panose="02070309020205020404" pitchFamily="49" charset="0"/>
              </a:rPr>
              <a:t>Edible Oil Smoke &amp; Flash Points [TEMPERATURE CHART] The smoke points of oils are important. These temperatures indicate at what temperature a particular type of oil will begin to smoke at, and they are key for allowing manufacturers to choose the right oils for their production process. </a:t>
            </a:r>
            <a:br>
              <a:rPr lang="en-US" sz="1200" dirty="0">
                <a:solidFill>
                  <a:srgbClr val="212121"/>
                </a:solidFill>
                <a:latin typeface="Courier New" panose="02070309020205020404" pitchFamily="49" charset="0"/>
              </a:rPr>
            </a:br>
            <a:endParaRPr lang="en-US" sz="1200" dirty="0">
              <a:solidFill>
                <a:srgbClr val="212121"/>
              </a:solidFill>
              <a:latin typeface="Courier New" panose="02070309020205020404" pitchFamily="49" charset="0"/>
            </a:endParaRPr>
          </a:p>
          <a:p>
            <a:r>
              <a:rPr lang="en-US" sz="1200" dirty="0">
                <a:solidFill>
                  <a:srgbClr val="212121"/>
                </a:solidFill>
                <a:latin typeface="Courier New" panose="02070309020205020404" pitchFamily="49" charset="0"/>
              </a:rPr>
              <a:t>Oil is found in underground pools of oil called reservoirs. This oil location is not what one might typically expect when considering the term pool. It is impossible to go swimming in these pools! Industry experts use the term pool to define accumulations of hydrocarbon in zones of subsurface rock. (see oil accumulation).</a:t>
            </a:r>
            <a:endParaRPr lang="pt-BR" sz="1200" dirty="0">
              <a:solidFill>
                <a:srgbClr val="212121"/>
              </a:solidFill>
              <a:latin typeface="Courier New" panose="02070309020205020404" pitchFamily="49" charset="0"/>
            </a:endParaRPr>
          </a:p>
        </p:txBody>
      </p:sp>
      <p:pic>
        <p:nvPicPr>
          <p:cNvPr id="10" name="Imagem 9">
            <a:extLst>
              <a:ext uri="{FF2B5EF4-FFF2-40B4-BE49-F238E27FC236}">
                <a16:creationId xmlns:a16="http://schemas.microsoft.com/office/drawing/2014/main" id="{3ADDD319-8ED1-9D55-379C-1D16C5B59B8B}"/>
              </a:ext>
            </a:extLst>
          </p:cNvPr>
          <p:cNvPicPr>
            <a:picLocks noChangeAspect="1"/>
          </p:cNvPicPr>
          <p:nvPr/>
        </p:nvPicPr>
        <p:blipFill>
          <a:blip r:embed="rId3"/>
          <a:stretch>
            <a:fillRect/>
          </a:stretch>
        </p:blipFill>
        <p:spPr>
          <a:xfrm>
            <a:off x="9143968" y="2855438"/>
            <a:ext cx="2955753" cy="2308811"/>
          </a:xfrm>
          <a:prstGeom prst="rect">
            <a:avLst/>
          </a:prstGeom>
        </p:spPr>
      </p:pic>
    </p:spTree>
    <p:extLst>
      <p:ext uri="{BB962C8B-B14F-4D97-AF65-F5344CB8AC3E}">
        <p14:creationId xmlns:p14="http://schemas.microsoft.com/office/powerpoint/2010/main" val="39351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582539BB-02A6-8FE4-9C9A-D872102B547C}"/>
              </a:ext>
            </a:extLst>
          </p:cNvPr>
          <p:cNvSpPr/>
          <p:nvPr/>
        </p:nvSpPr>
        <p:spPr>
          <a:xfrm>
            <a:off x="241308" y="2014809"/>
            <a:ext cx="5854692" cy="40923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243281"/>
            <a:ext cx="11442584" cy="729788"/>
          </a:xfrm>
        </p:spPr>
        <p:txBody>
          <a:bodyPr rtlCol="0">
            <a:normAutofit/>
          </a:bodyPr>
          <a:lstStyle/>
          <a:p>
            <a:pPr algn="l" rtl="0"/>
            <a:r>
              <a:rPr lang="pt-BR" dirty="0"/>
              <a:t>Resultados interessantes/inesperados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3</a:t>
            </a:fld>
            <a:endParaRPr lang="pt-BR"/>
          </a:p>
        </p:txBody>
      </p:sp>
      <p:sp>
        <p:nvSpPr>
          <p:cNvPr id="26" name="Retângulo 25">
            <a:extLst>
              <a:ext uri="{FF2B5EF4-FFF2-40B4-BE49-F238E27FC236}">
                <a16:creationId xmlns:a16="http://schemas.microsoft.com/office/drawing/2014/main" id="{BC92ED3F-2EED-C17F-BC54-E4E4DEDB9279}"/>
              </a:ext>
            </a:extLst>
          </p:cNvPr>
          <p:cNvSpPr/>
          <p:nvPr/>
        </p:nvSpPr>
        <p:spPr>
          <a:xfrm>
            <a:off x="6230798" y="2014809"/>
            <a:ext cx="5854692" cy="40923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Conteúdo 3">
            <a:extLst>
              <a:ext uri="{FF2B5EF4-FFF2-40B4-BE49-F238E27FC236}">
                <a16:creationId xmlns:a16="http://schemas.microsoft.com/office/drawing/2014/main" id="{A182DA29-313C-2719-A7ED-00E6E79FB60D}"/>
              </a:ext>
            </a:extLst>
          </p:cNvPr>
          <p:cNvSpPr txBox="1">
            <a:spLocks/>
          </p:cNvSpPr>
          <p:nvPr/>
        </p:nvSpPr>
        <p:spPr>
          <a:xfrm>
            <a:off x="371695" y="1426128"/>
            <a:ext cx="5710107"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a:t>
            </a:r>
            <a:r>
              <a:rPr lang="pt-BR" sz="2000" dirty="0">
                <a:solidFill>
                  <a:schemeClr val="accent1"/>
                </a:solidFill>
                <a:latin typeface="Arial" panose="020B0604020202020204" pitchFamily="34" charset="0"/>
                <a:cs typeface="Arial" panose="020B0604020202020204" pitchFamily="34" charset="0"/>
              </a:rPr>
              <a:t>(f”{query} [SEP]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a:t>
            </a:r>
          </a:p>
        </p:txBody>
      </p:sp>
      <p:sp>
        <p:nvSpPr>
          <p:cNvPr id="10" name="Espaço Reservado para Conteúdo 3">
            <a:extLst>
              <a:ext uri="{FF2B5EF4-FFF2-40B4-BE49-F238E27FC236}">
                <a16:creationId xmlns:a16="http://schemas.microsoft.com/office/drawing/2014/main" id="{49C6CE1F-B293-3AF0-2AE5-F285F28B39F7}"/>
              </a:ext>
            </a:extLst>
          </p:cNvPr>
          <p:cNvSpPr txBox="1">
            <a:spLocks/>
          </p:cNvSpPr>
          <p:nvPr/>
        </p:nvSpPr>
        <p:spPr>
          <a:xfrm>
            <a:off x="6239187" y="1426128"/>
            <a:ext cx="5952813"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tokenizer.encode_plus</a:t>
            </a:r>
            <a:r>
              <a:rPr lang="pt-BR" sz="2000" dirty="0">
                <a:solidFill>
                  <a:schemeClr val="accent1"/>
                </a:solidFill>
                <a:latin typeface="Arial" panose="020B0604020202020204" pitchFamily="34" charset="0"/>
                <a:cs typeface="Arial" panose="020B0604020202020204" pitchFamily="34" charset="0"/>
              </a:rPr>
              <a:t>(query,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 ...)</a:t>
            </a:r>
          </a:p>
        </p:txBody>
      </p:sp>
      <p:sp>
        <p:nvSpPr>
          <p:cNvPr id="11" name="Espaço Reservado para Conteúdo 3">
            <a:extLst>
              <a:ext uri="{FF2B5EF4-FFF2-40B4-BE49-F238E27FC236}">
                <a16:creationId xmlns:a16="http://schemas.microsoft.com/office/drawing/2014/main" id="{5DBEC999-0178-8E90-CC5C-9D3245F0E3F8}"/>
              </a:ext>
            </a:extLst>
          </p:cNvPr>
          <p:cNvSpPr txBox="1">
            <a:spLocks/>
          </p:cNvSpPr>
          <p:nvPr/>
        </p:nvSpPr>
        <p:spPr>
          <a:xfrm>
            <a:off x="655522" y="2080523"/>
            <a:ext cx="4840448" cy="19391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0.605</a:t>
            </a:r>
            <a:r>
              <a:rPr lang="pt-BR" sz="2000" dirty="0">
                <a:solidFill>
                  <a:schemeClr val="accent1"/>
                </a:solidFill>
                <a:latin typeface="Arial" panose="020B0604020202020204" pitchFamily="34" charset="0"/>
                <a:cs typeface="Arial" panose="020B0604020202020204" pitchFamily="34" charset="0"/>
              </a:rPr>
              <a:t>/0.605</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0.566</a:t>
            </a:r>
            <a:r>
              <a:rPr lang="pt-BR" sz="2000" dirty="0">
                <a:solidFill>
                  <a:schemeClr val="accent1"/>
                </a:solidFill>
                <a:latin typeface="Arial" panose="020B0604020202020204" pitchFamily="34" charset="0"/>
                <a:cs typeface="Arial" panose="020B0604020202020204" pitchFamily="34" charset="0"/>
              </a:rPr>
              <a:t>/0.566</a:t>
            </a:r>
          </a:p>
        </p:txBody>
      </p:sp>
      <p:sp>
        <p:nvSpPr>
          <p:cNvPr id="12" name="Espaço Reservado para Conteúdo 3">
            <a:extLst>
              <a:ext uri="{FF2B5EF4-FFF2-40B4-BE49-F238E27FC236}">
                <a16:creationId xmlns:a16="http://schemas.microsoft.com/office/drawing/2014/main" id="{7B849E16-B064-C68A-1CE5-755F9AF6FE8B}"/>
              </a:ext>
            </a:extLst>
          </p:cNvPr>
          <p:cNvSpPr txBox="1">
            <a:spLocks/>
          </p:cNvSpPr>
          <p:nvPr/>
        </p:nvSpPr>
        <p:spPr>
          <a:xfrm>
            <a:off x="6662419" y="2073639"/>
            <a:ext cx="4840448" cy="1946059"/>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0.5852</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0.6198</a:t>
            </a:r>
            <a:r>
              <a:rPr lang="pt-BR" sz="2000" dirty="0">
                <a:solidFill>
                  <a:schemeClr val="accent1"/>
                </a:solidFill>
                <a:latin typeface="Arial" panose="020B0604020202020204" pitchFamily="34" charset="0"/>
                <a:cs typeface="Arial" panose="020B0604020202020204" pitchFamily="34" charset="0"/>
              </a:rPr>
              <a:t>/0.6212</a:t>
            </a:r>
          </a:p>
        </p:txBody>
      </p:sp>
      <p:sp>
        <p:nvSpPr>
          <p:cNvPr id="13" name="Espaço Reservado para Conteúdo 3">
            <a:extLst>
              <a:ext uri="{FF2B5EF4-FFF2-40B4-BE49-F238E27FC236}">
                <a16:creationId xmlns:a16="http://schemas.microsoft.com/office/drawing/2014/main" id="{B14E6F09-79FE-FD3B-0663-B3685D3E67FA}"/>
              </a:ext>
            </a:extLst>
          </p:cNvPr>
          <p:cNvSpPr txBox="1">
            <a:spLocks/>
          </p:cNvSpPr>
          <p:nvPr/>
        </p:nvSpPr>
        <p:spPr>
          <a:xfrm>
            <a:off x="641757" y="4163762"/>
            <a:ext cx="4840448" cy="16833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0.5849/X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0.5919/X</a:t>
            </a:r>
          </a:p>
        </p:txBody>
      </p:sp>
      <p:sp>
        <p:nvSpPr>
          <p:cNvPr id="14" name="Espaço Reservado para Conteúdo 3">
            <a:extLst>
              <a:ext uri="{FF2B5EF4-FFF2-40B4-BE49-F238E27FC236}">
                <a16:creationId xmlns:a16="http://schemas.microsoft.com/office/drawing/2014/main" id="{6BE6A109-BF8A-DBD1-684B-E704F3F9552D}"/>
              </a:ext>
            </a:extLst>
          </p:cNvPr>
          <p:cNvSpPr txBox="1">
            <a:spLocks/>
          </p:cNvSpPr>
          <p:nvPr/>
        </p:nvSpPr>
        <p:spPr>
          <a:xfrm>
            <a:off x="6599339" y="4185633"/>
            <a:ext cx="4840448" cy="181249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0.5474</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0.5981</a:t>
            </a:r>
            <a:r>
              <a:rPr lang="pt-BR" sz="2000" dirty="0">
                <a:solidFill>
                  <a:schemeClr val="accent1"/>
                </a:solidFill>
                <a:latin typeface="Arial" panose="020B0604020202020204" pitchFamily="34" charset="0"/>
                <a:cs typeface="Arial" panose="020B0604020202020204" pitchFamily="34" charset="0"/>
              </a:rPr>
              <a:t>/X</a:t>
            </a:r>
          </a:p>
        </p:txBody>
      </p:sp>
      <p:sp>
        <p:nvSpPr>
          <p:cNvPr id="15" name="Retângulo 14">
            <a:extLst>
              <a:ext uri="{FF2B5EF4-FFF2-40B4-BE49-F238E27FC236}">
                <a16:creationId xmlns:a16="http://schemas.microsoft.com/office/drawing/2014/main" id="{5549732A-DCA6-D8E8-C205-5A9A69C566B3}"/>
              </a:ext>
            </a:extLst>
          </p:cNvPr>
          <p:cNvSpPr/>
          <p:nvPr/>
        </p:nvSpPr>
        <p:spPr>
          <a:xfrm>
            <a:off x="360727" y="6303769"/>
            <a:ext cx="10519794" cy="4177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 essa quantidade de dados, eu não esperava que a </a:t>
            </a:r>
            <a:r>
              <a:rPr lang="pt-BR" dirty="0" err="1"/>
              <a:t>seed</a:t>
            </a:r>
            <a:r>
              <a:rPr lang="pt-BR" dirty="0"/>
              <a:t> tivesse um efeito tão grande no nDCG@10</a:t>
            </a:r>
          </a:p>
        </p:txBody>
      </p:sp>
    </p:spTree>
    <p:extLst>
      <p:ext uri="{BB962C8B-B14F-4D97-AF65-F5344CB8AC3E}">
        <p14:creationId xmlns:p14="http://schemas.microsoft.com/office/powerpoint/2010/main" val="426819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4</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Posso chamar </a:t>
            </a:r>
            <a:r>
              <a:rPr lang="pt-BR" sz="2400" dirty="0" err="1">
                <a:solidFill>
                  <a:schemeClr val="accent1"/>
                </a:solidFill>
                <a:latin typeface="Arial" panose="020B0604020202020204" pitchFamily="34" charset="0"/>
                <a:cs typeface="Arial" panose="020B0604020202020204" pitchFamily="34" charset="0"/>
              </a:rPr>
              <a:t>tokenizer</a:t>
            </a:r>
            <a:r>
              <a:rPr lang="pt-BR" sz="2400" dirty="0">
                <a:solidFill>
                  <a:schemeClr val="accent1"/>
                </a:solidFill>
                <a:latin typeface="Arial" panose="020B0604020202020204" pitchFamily="34" charset="0"/>
                <a:cs typeface="Arial" panose="020B0604020202020204" pitchFamily="34" charset="0"/>
              </a:rPr>
              <a:t>(f’{query} [SEP] {</a:t>
            </a:r>
            <a:r>
              <a:rPr lang="pt-BR" sz="2400" dirty="0" err="1">
                <a:solidFill>
                  <a:schemeClr val="accent1"/>
                </a:solidFill>
                <a:latin typeface="Arial" panose="020B0604020202020204" pitchFamily="34" charset="0"/>
                <a:cs typeface="Arial" panose="020B0604020202020204" pitchFamily="34" charset="0"/>
              </a:rPr>
              <a:t>passage</a:t>
            </a:r>
            <a:r>
              <a:rPr lang="pt-BR" sz="2400" dirty="0">
                <a:solidFill>
                  <a:schemeClr val="accent1"/>
                </a:solidFill>
                <a:latin typeface="Arial" panose="020B0604020202020204" pitchFamily="34" charset="0"/>
                <a:cs typeface="Arial" panose="020B0604020202020204" pitchFamily="34" charset="0"/>
              </a:rPr>
              <a:t>}’) assim mesmo ou preciso chamar como uma lista de </a:t>
            </a:r>
            <a:r>
              <a:rPr lang="pt-BR" sz="2400" dirty="0" err="1">
                <a:solidFill>
                  <a:schemeClr val="accent1"/>
                </a:solidFill>
                <a:latin typeface="Arial" panose="020B0604020202020204" pitchFamily="34" charset="0"/>
                <a:cs typeface="Arial" panose="020B0604020202020204" pitchFamily="34" charset="0"/>
              </a:rPr>
              <a:t>strings</a:t>
            </a:r>
            <a:r>
              <a:rPr lang="pt-BR" sz="2400" dirty="0">
                <a:solidFill>
                  <a:schemeClr val="accent1"/>
                </a:solidFill>
                <a:latin typeface="Arial" panose="020B0604020202020204" pitchFamily="34" charset="0"/>
                <a:cs typeface="Arial" panose="020B0604020202020204" pitchFamily="34" charset="0"/>
              </a:rPr>
              <a:t>? Qual a diferença?</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que exatamente é esse </a:t>
            </a:r>
            <a:r>
              <a:rPr lang="pt-BR" sz="2400" dirty="0" err="1">
                <a:solidFill>
                  <a:schemeClr val="accent1"/>
                </a:solidFill>
                <a:latin typeface="Arial" panose="020B0604020202020204" pitchFamily="34" charset="0"/>
                <a:cs typeface="Arial" panose="020B0604020202020204" pitchFamily="34" charset="0"/>
              </a:rPr>
              <a:t>attention_mask</a:t>
            </a:r>
            <a:r>
              <a:rPr lang="pt-BR" sz="2400" dirty="0">
                <a:solidFill>
                  <a:schemeClr val="accent1"/>
                </a:solidFill>
                <a:latin typeface="Arial" panose="020B0604020202020204" pitchFamily="34" charset="0"/>
                <a:cs typeface="Arial" panose="020B0604020202020204" pitchFamily="34" charset="0"/>
              </a:rPr>
              <a:t> e onde é usado?</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a:t>
            </a:r>
            <a:r>
              <a:rPr lang="pt-BR" sz="2400" dirty="0" err="1">
                <a:solidFill>
                  <a:schemeClr val="accent1"/>
                </a:solidFill>
                <a:latin typeface="Arial" panose="020B0604020202020204" pitchFamily="34" charset="0"/>
                <a:cs typeface="Arial" panose="020B0604020202020204" pitchFamily="34" charset="0"/>
              </a:rPr>
              <a:t>eval</a:t>
            </a:r>
            <a:r>
              <a:rPr lang="pt-BR" sz="2400" dirty="0">
                <a:solidFill>
                  <a:schemeClr val="accent1"/>
                </a:solidFill>
                <a:latin typeface="Arial" panose="020B0604020202020204" pitchFamily="34" charset="0"/>
                <a:cs typeface="Arial" panose="020B0604020202020204" pitchFamily="34" charset="0"/>
              </a:rPr>
              <a:t>() no retorno de 1.000 passagens do BM25 levou uns 5 segundos. Como fazer pra isso ser prático numa pesquisa de documentos grandes?</a:t>
            </a:r>
          </a:p>
        </p:txBody>
      </p:sp>
    </p:spTree>
    <p:extLst>
      <p:ext uri="{BB962C8B-B14F-4D97-AF65-F5344CB8AC3E}">
        <p14:creationId xmlns:p14="http://schemas.microsoft.com/office/powerpoint/2010/main" val="89116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5</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todos os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(token,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e position) são somados? Como a rede sabe o que é o que?</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os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são necessários? O [SEP] já não é suficiente?</a:t>
            </a:r>
          </a:p>
          <a:p>
            <a:pPr marL="457200" indent="-457200">
              <a:buAutoNum type="arabicPeriod"/>
            </a:pPr>
            <a:endParaRPr lang="pt-BR" sz="2400" dirty="0">
              <a:solidFill>
                <a:schemeClr val="accent1"/>
              </a:solidFill>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1BC705C4-4C3E-C2A1-4893-E3515A929926}"/>
              </a:ext>
            </a:extLst>
          </p:cNvPr>
          <p:cNvPicPr>
            <a:picLocks noChangeAspect="1"/>
          </p:cNvPicPr>
          <p:nvPr/>
        </p:nvPicPr>
        <p:blipFill>
          <a:blip r:embed="rId3"/>
          <a:stretch>
            <a:fillRect/>
          </a:stretch>
        </p:blipFill>
        <p:spPr>
          <a:xfrm>
            <a:off x="2970535" y="1474568"/>
            <a:ext cx="6239746" cy="2029108"/>
          </a:xfrm>
          <a:prstGeom prst="rect">
            <a:avLst/>
          </a:prstGeom>
        </p:spPr>
      </p:pic>
    </p:spTree>
    <p:extLst>
      <p:ext uri="{BB962C8B-B14F-4D97-AF65-F5344CB8AC3E}">
        <p14:creationId xmlns:p14="http://schemas.microsoft.com/office/powerpoint/2010/main" val="281323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rtlCol="0"/>
          <a:lstStyle/>
          <a:p>
            <a:pPr rtl="0"/>
            <a:r>
              <a:rPr lang="pt-BR"/>
              <a:t>Obrigado</a:t>
            </a:r>
          </a:p>
        </p:txBody>
      </p:sp>
      <p:sp>
        <p:nvSpPr>
          <p:cNvPr id="3" name="Espaço Reservado para Conteúdo 2">
            <a:extLst>
              <a:ext uri="{FF2B5EF4-FFF2-40B4-BE49-F238E27FC236}">
                <a16:creationId xmlns:a16="http://schemas.microsoft.com/office/drawing/2014/main" id="{24AFFC60-19C3-4901-93F7-7AAF4C09F8C6}"/>
              </a:ext>
            </a:extLst>
          </p:cNvPr>
          <p:cNvSpPr>
            <a:spLocks noGrp="1"/>
          </p:cNvSpPr>
          <p:nvPr>
            <p:ph type="subTitle" idx="1"/>
          </p:nvPr>
        </p:nvSpPr>
        <p:spPr>
          <a:xfrm>
            <a:off x="7772402" y="2348318"/>
            <a:ext cx="2743200" cy="1659715"/>
          </a:xfrm>
        </p:spPr>
        <p:txBody>
          <a:bodyPr rtlCol="0">
            <a:normAutofit/>
          </a:bodyPr>
          <a:lstStyle/>
          <a:p>
            <a:pPr rtl="0"/>
            <a:r>
              <a:rPr lang="pt-BR" dirty="0"/>
              <a:t>Leandro Carísio</a:t>
            </a:r>
          </a:p>
          <a:p>
            <a:pPr rtl="0"/>
            <a:r>
              <a:rPr lang="pt-BR" dirty="0"/>
              <a:t>carisio@gmail.com</a:t>
            </a:r>
          </a:p>
        </p:txBody>
      </p:sp>
      <p:sp>
        <p:nvSpPr>
          <p:cNvPr id="12" name="Espaço Reservado para o Número do Slide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6</a:t>
            </a:fld>
            <a:endParaRPr lang="pt-BR"/>
          </a:p>
        </p:txBody>
      </p:sp>
    </p:spTree>
    <p:extLst>
      <p:ext uri="{BB962C8B-B14F-4D97-AF65-F5344CB8AC3E}">
        <p14:creationId xmlns:p14="http://schemas.microsoft.com/office/powerpoint/2010/main" val="3242998563"/>
      </p:ext>
    </p:extLst>
  </p:cSld>
  <p:clrMapOvr>
    <a:masterClrMapping/>
  </p:clrMapOvr>
</p:sld>
</file>

<file path=ppt/theme/theme1.xml><?xml version="1.0" encoding="utf-8"?>
<a:theme xmlns:a="http://schemas.openxmlformats.org/drawingml/2006/main" name="Tema do Office">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174_TF03460514_Win32.potx" id="{9CA428FB-1904-4535-8DBB-4F6E2844CD3F}" vid="{91CE045F-AF71-4554-BA03-AB10FE2648A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16c05727-aa75-4e4a-9b5f-8a80a116589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{E71FB80A-5CEA-4D9B-B429-3370144C1454}tf03460514_win32</Template>
  <TotalTime>181</TotalTime>
  <Words>500</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Arial</vt:lpstr>
      <vt:lpstr>Calibri</vt:lpstr>
      <vt:lpstr>Courier New</vt:lpstr>
      <vt:lpstr>Skeena</vt:lpstr>
      <vt:lpstr>Times New Roman</vt:lpstr>
      <vt:lpstr>Tema do Office</vt:lpstr>
      <vt:lpstr>Notebook – Reranking pós BM25</vt:lpstr>
      <vt:lpstr>Técnicas para garantir que a implementação está correta</vt:lpstr>
      <vt:lpstr>Resultados interessantes/inesperados</vt:lpstr>
      <vt:lpstr>Dúvidas</vt:lpstr>
      <vt:lpstr>Dúvidas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Leitura do capítulo 1 de</dc:title>
  <dc:creator>Leandro Carísio Fernandes</dc:creator>
  <cp:lastModifiedBy>Leandro Carísio Fernandes</cp:lastModifiedBy>
  <cp:revision>13</cp:revision>
  <dcterms:created xsi:type="dcterms:W3CDTF">2023-03-07T13:43:49Z</dcterms:created>
  <dcterms:modified xsi:type="dcterms:W3CDTF">2023-03-13T12:35:02Z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