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6" r:id="rId6"/>
    <p:sldId id="319" r:id="rId7"/>
    <p:sldId id="320" r:id="rId8"/>
    <p:sldId id="289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10/05/2023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10/05/2023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63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151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16" y="603294"/>
            <a:ext cx="837417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Qualidade </a:t>
            </a:r>
            <a:r>
              <a:rPr lang="pt-BR" sz="4000" dirty="0" err="1"/>
              <a:t>vs</a:t>
            </a:r>
            <a:r>
              <a:rPr lang="pt-BR" sz="4000" dirty="0"/>
              <a:t> Eficiência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O que foi avaliado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D6A594C7-C601-CB4B-FE9F-3698CE216EA4}"/>
              </a:ext>
            </a:extLst>
          </p:cNvPr>
          <p:cNvSpPr txBox="1">
            <a:spLocks/>
          </p:cNvSpPr>
          <p:nvPr/>
        </p:nvSpPr>
        <p:spPr>
          <a:xfrm>
            <a:off x="176168" y="1306721"/>
            <a:ext cx="11694252" cy="5326991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 entre SPLADE (S), doc2query (d2q) e </a:t>
            </a:r>
            <a:r>
              <a:rPr lang="pt-BR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InPars</a:t>
            </a: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(I)</a:t>
            </a:r>
          </a:p>
          <a:p>
            <a:pPr marL="0" indent="0">
              <a:buNone/>
            </a:pPr>
            <a:endParaRPr lang="pt-BR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usados: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S: </a:t>
            </a:r>
            <a:r>
              <a:rPr lang="pt-BR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naver</a:t>
            </a: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splade-cocondenser-selfdistil</a:t>
            </a:r>
            <a:endParaRPr lang="pt-BR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d2q: Expansão gerada na aula 5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I: </a:t>
            </a:r>
            <a:r>
              <a:rPr lang="pt-BR" sz="2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cross-encoder</a:t>
            </a:r>
            <a:r>
              <a:rPr lang="pt-BR" sz="2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/ms-marco-MiniLM-L-6-v2 </a:t>
            </a: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fine-</a:t>
            </a:r>
            <a:r>
              <a:rPr lang="pt-BR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feito na aula 8</a:t>
            </a:r>
          </a:p>
          <a:p>
            <a:pPr marL="0" indent="0">
              <a:buNone/>
            </a:pPr>
            <a:endParaRPr lang="pt-BR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Variações: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 S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 S + I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 S + I (d2q)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4. S (d2q)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5. S (d2q) + I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6. S (d2q) + I (d2q)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7. S + apenas expansão d2q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8. S + apenas expansão d2q + I (</a:t>
            </a:r>
            <a:r>
              <a:rPr lang="pt-BR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original)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(usando </a:t>
            </a:r>
            <a:r>
              <a:rPr lang="pt-BR" dirty="0" err="1"/>
              <a:t>Colab</a:t>
            </a:r>
            <a:r>
              <a:rPr lang="pt-BR" dirty="0"/>
              <a:t> - V100)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A266F2D-9F53-0C2B-DED2-8BD7461AD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150154"/>
              </p:ext>
            </p:extLst>
          </p:nvPr>
        </p:nvGraphicFramePr>
        <p:xfrm>
          <a:off x="176168" y="1388853"/>
          <a:ext cx="11719659" cy="460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172">
                  <a:extLst>
                    <a:ext uri="{9D8B030D-6E8A-4147-A177-3AD203B41FA5}">
                      <a16:colId xmlns:a16="http://schemas.microsoft.com/office/drawing/2014/main" val="1552237467"/>
                    </a:ext>
                  </a:extLst>
                </a:gridCol>
                <a:gridCol w="1454302">
                  <a:extLst>
                    <a:ext uri="{9D8B030D-6E8A-4147-A177-3AD203B41FA5}">
                      <a16:colId xmlns:a16="http://schemas.microsoft.com/office/drawing/2014/main" val="888535363"/>
                    </a:ext>
                  </a:extLst>
                </a:gridCol>
                <a:gridCol w="1674237">
                  <a:extLst>
                    <a:ext uri="{9D8B030D-6E8A-4147-A177-3AD203B41FA5}">
                      <a16:colId xmlns:a16="http://schemas.microsoft.com/office/drawing/2014/main" val="3666701502"/>
                    </a:ext>
                  </a:extLst>
                </a:gridCol>
                <a:gridCol w="1674237">
                  <a:extLst>
                    <a:ext uri="{9D8B030D-6E8A-4147-A177-3AD203B41FA5}">
                      <a16:colId xmlns:a16="http://schemas.microsoft.com/office/drawing/2014/main" val="946264339"/>
                    </a:ext>
                  </a:extLst>
                </a:gridCol>
                <a:gridCol w="1674237">
                  <a:extLst>
                    <a:ext uri="{9D8B030D-6E8A-4147-A177-3AD203B41FA5}">
                      <a16:colId xmlns:a16="http://schemas.microsoft.com/office/drawing/2014/main" val="4064653139"/>
                    </a:ext>
                  </a:extLst>
                </a:gridCol>
                <a:gridCol w="1674237">
                  <a:extLst>
                    <a:ext uri="{9D8B030D-6E8A-4147-A177-3AD203B41FA5}">
                      <a16:colId xmlns:a16="http://schemas.microsoft.com/office/drawing/2014/main" val="1623553512"/>
                    </a:ext>
                  </a:extLst>
                </a:gridCol>
                <a:gridCol w="1674237">
                  <a:extLst>
                    <a:ext uri="{9D8B030D-6E8A-4147-A177-3AD203B41FA5}">
                      <a16:colId xmlns:a16="http://schemas.microsoft.com/office/drawing/2014/main" val="791653963"/>
                    </a:ext>
                  </a:extLst>
                </a:gridCol>
              </a:tblGrid>
              <a:tr h="743267">
                <a:tc>
                  <a:txBody>
                    <a:bodyPr/>
                    <a:lstStyle/>
                    <a:p>
                      <a:r>
                        <a:rPr lang="pt-BR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Tam</a:t>
                      </a:r>
                      <a:r>
                        <a:rPr lang="pt-BR" dirty="0"/>
                        <a:t> índice S</a:t>
                      </a:r>
                    </a:p>
                    <a:p>
                      <a:r>
                        <a:rPr lang="pt-BR" dirty="0"/>
                        <a:t>(</a:t>
                      </a:r>
                      <a:r>
                        <a:rPr lang="pt-BR" dirty="0" err="1"/>
                        <a:t>pickle</a:t>
                      </a:r>
                      <a:r>
                        <a:rPr lang="pt-BR" dirty="0"/>
                        <a:t>, 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seg</a:t>
                      </a:r>
                      <a:r>
                        <a:rPr lang="pt-BR" dirty="0"/>
                        <a:t>/query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 CPU (</a:t>
                      </a:r>
                      <a:r>
                        <a:rPr lang="pt-BR" dirty="0" err="1"/>
                        <a:t>seg</a:t>
                      </a:r>
                      <a:r>
                        <a:rPr lang="pt-BR" dirty="0"/>
                        <a:t>/query)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Tempo GPU (</a:t>
                      </a:r>
                      <a:r>
                        <a:rPr lang="pt-BR" dirty="0" err="1"/>
                        <a:t>seg</a:t>
                      </a:r>
                      <a:r>
                        <a:rPr lang="pt-BR" dirty="0"/>
                        <a:t>/query)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USD/query</a:t>
                      </a:r>
                    </a:p>
                    <a:p>
                      <a:r>
                        <a:rPr lang="pt-BR" dirty="0"/>
                        <a:t>(x 10</a:t>
                      </a:r>
                      <a:r>
                        <a:rPr lang="pt-BR" baseline="30000" dirty="0"/>
                        <a:t>-5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105623"/>
                  </a:ext>
                </a:extLst>
              </a:tr>
              <a:tr h="430623">
                <a:tc>
                  <a:txBody>
                    <a:bodyPr/>
                    <a:lstStyle/>
                    <a:p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0.7354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pt-BR" dirty="0"/>
                    </a:p>
                    <a:p>
                      <a:r>
                        <a:rPr lang="pt-BR" dirty="0"/>
                        <a:t>294.5 MB</a:t>
                      </a:r>
                    </a:p>
                    <a:p>
                      <a:r>
                        <a:rPr lang="pt-BR" dirty="0"/>
                        <a:t>12m33s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9319"/>
                  </a:ext>
                </a:extLst>
              </a:tr>
              <a:tr h="430623">
                <a:tc>
                  <a:txBody>
                    <a:bodyPr/>
                    <a:lstStyle/>
                    <a:p>
                      <a:r>
                        <a:rPr lang="pt-BR" dirty="0"/>
                        <a:t>S +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0.7493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62464"/>
                  </a:ext>
                </a:extLst>
              </a:tr>
              <a:tr h="430623">
                <a:tc>
                  <a:txBody>
                    <a:bodyPr/>
                    <a:lstStyle/>
                    <a:p>
                      <a:r>
                        <a:rPr lang="pt-BR" dirty="0"/>
                        <a:t>S + I (d2q)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0.7718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95723"/>
                  </a:ext>
                </a:extLst>
              </a:tr>
              <a:tr h="430623">
                <a:tc>
                  <a:txBody>
                    <a:bodyPr/>
                    <a:lstStyle/>
                    <a:p>
                      <a:r>
                        <a:rPr lang="pt-BR" dirty="0"/>
                        <a:t>S (d2q)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0.7298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294.2 MB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13m26s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49630"/>
                  </a:ext>
                </a:extLst>
              </a:tr>
              <a:tr h="430623">
                <a:tc>
                  <a:txBody>
                    <a:bodyPr/>
                    <a:lstStyle/>
                    <a:p>
                      <a:r>
                        <a:rPr lang="pt-BR" dirty="0"/>
                        <a:t>S (d2q) +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0.7559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53572"/>
                  </a:ext>
                </a:extLst>
              </a:tr>
              <a:tr h="430623">
                <a:tc>
                  <a:txBody>
                    <a:bodyPr/>
                    <a:lstStyle/>
                    <a:p>
                      <a:r>
                        <a:rPr lang="pt-BR" dirty="0"/>
                        <a:t>S (d2q) + I (d2q)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0.7737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49699"/>
                  </a:ext>
                </a:extLst>
              </a:tr>
              <a:tr h="430623">
                <a:tc>
                  <a:txBody>
                    <a:bodyPr/>
                    <a:lstStyle/>
                    <a:p>
                      <a:r>
                        <a:rPr lang="pt-BR" dirty="0"/>
                        <a:t>S (d2q só expansão)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0.6193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145.4 MB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6m40s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43593"/>
                  </a:ext>
                </a:extLst>
              </a:tr>
              <a:tr h="430623">
                <a:tc>
                  <a:txBody>
                    <a:bodyPr/>
                    <a:lstStyle/>
                    <a:p>
                      <a:r>
                        <a:rPr lang="pt-BR" dirty="0"/>
                        <a:t>S (d2q só expansão) +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0.7678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550718"/>
                  </a:ext>
                </a:extLst>
              </a:tr>
            </a:tbl>
          </a:graphicData>
        </a:graphic>
      </p:graphicFrame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CB17F8BE-BD72-3043-1D9B-14275EB1767F}"/>
              </a:ext>
            </a:extLst>
          </p:cNvPr>
          <p:cNvSpPr txBox="1">
            <a:spLocks/>
          </p:cNvSpPr>
          <p:nvPr/>
        </p:nvSpPr>
        <p:spPr>
          <a:xfrm>
            <a:off x="176168" y="6077886"/>
            <a:ext cx="11694252" cy="64358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todos os casos, o índice SPLADE foi gerado com </a:t>
            </a:r>
            <a:r>
              <a:rPr lang="pt-BR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max_seq_length</a:t>
            </a: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256 (se mostrou melhor do que com 512) e </a:t>
            </a:r>
            <a:r>
              <a:rPr lang="pt-BR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32</a:t>
            </a:r>
          </a:p>
        </p:txBody>
      </p:sp>
    </p:spTree>
    <p:extLst>
      <p:ext uri="{BB962C8B-B14F-4D97-AF65-F5344CB8AC3E}">
        <p14:creationId xmlns:p14="http://schemas.microsoft.com/office/powerpoint/2010/main" val="323700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A9B49B0A-7239-F6CB-E0F7-30AA49AE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1" y="1816873"/>
            <a:ext cx="9896475" cy="49911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(usando </a:t>
            </a:r>
            <a:r>
              <a:rPr lang="pt-BR" dirty="0" err="1"/>
              <a:t>Colab</a:t>
            </a:r>
            <a:r>
              <a:rPr lang="pt-BR" dirty="0"/>
              <a:t> - V100)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D6A594C7-C601-CB4B-FE9F-3698CE216EA4}"/>
              </a:ext>
            </a:extLst>
          </p:cNvPr>
          <p:cNvSpPr txBox="1">
            <a:spLocks/>
          </p:cNvSpPr>
          <p:nvPr/>
        </p:nvSpPr>
        <p:spPr>
          <a:xfrm>
            <a:off x="176167" y="1306722"/>
            <a:ext cx="11866307" cy="5101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medir o tempo/query, fiz as 50 queries sequencialmente e medi o tempo. Fiz 3x e tirei a média.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CE226AB-C6C9-DAB3-5166-3A9E874CBC84}"/>
              </a:ext>
            </a:extLst>
          </p:cNvPr>
          <p:cNvCxnSpPr/>
          <p:nvPr/>
        </p:nvCxnSpPr>
        <p:spPr>
          <a:xfrm flipV="1">
            <a:off x="8274446" y="2575249"/>
            <a:ext cx="755780" cy="475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5C78B77-CD05-FB87-DBBE-2CCB5736D856}"/>
              </a:ext>
            </a:extLst>
          </p:cNvPr>
          <p:cNvCxnSpPr>
            <a:cxnSpLocks/>
          </p:cNvCxnSpPr>
          <p:nvPr/>
        </p:nvCxnSpPr>
        <p:spPr>
          <a:xfrm flipV="1">
            <a:off x="8134487" y="2575249"/>
            <a:ext cx="373225" cy="34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80E7515-8667-9370-53D0-A4B507A506B2}"/>
              </a:ext>
            </a:extLst>
          </p:cNvPr>
          <p:cNvCxnSpPr>
            <a:cxnSpLocks/>
          </p:cNvCxnSpPr>
          <p:nvPr/>
        </p:nvCxnSpPr>
        <p:spPr>
          <a:xfrm flipV="1">
            <a:off x="2704070" y="3047323"/>
            <a:ext cx="5570376" cy="25792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2926F71-7B70-8949-7290-6E143AB4338C}"/>
              </a:ext>
            </a:extLst>
          </p:cNvPr>
          <p:cNvCxnSpPr>
            <a:cxnSpLocks/>
          </p:cNvCxnSpPr>
          <p:nvPr/>
        </p:nvCxnSpPr>
        <p:spPr>
          <a:xfrm flipV="1">
            <a:off x="2704070" y="2959560"/>
            <a:ext cx="5430417" cy="48261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A1C7FC-67F5-3984-6AE7-B2B0A1942C83}"/>
              </a:ext>
            </a:extLst>
          </p:cNvPr>
          <p:cNvSpPr txBox="1"/>
          <p:nvPr/>
        </p:nvSpPr>
        <p:spPr>
          <a:xfrm>
            <a:off x="2698430" y="3912792"/>
            <a:ext cx="466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Usar I para </a:t>
            </a:r>
            <a:r>
              <a:rPr lang="pt-BR" dirty="0" err="1"/>
              <a:t>reranqueamento</a:t>
            </a:r>
            <a:r>
              <a:rPr lang="pt-BR" dirty="0"/>
              <a:t> após S melhora o resultado, mas aumenta o custo em ~7 vezes.</a:t>
            </a:r>
          </a:p>
        </p:txBody>
      </p:sp>
      <p:sp>
        <p:nvSpPr>
          <p:cNvPr id="23" name="Chave Direita 22">
            <a:extLst>
              <a:ext uri="{FF2B5EF4-FFF2-40B4-BE49-F238E27FC236}">
                <a16:creationId xmlns:a16="http://schemas.microsoft.com/office/drawing/2014/main" id="{6963B8A1-2D2B-3926-6990-866929BC674C}"/>
              </a:ext>
            </a:extLst>
          </p:cNvPr>
          <p:cNvSpPr/>
          <p:nvPr/>
        </p:nvSpPr>
        <p:spPr>
          <a:xfrm rot="5400000">
            <a:off x="5301055" y="1040812"/>
            <a:ext cx="365125" cy="5570375"/>
          </a:xfrm>
          <a:prstGeom prst="rightBrace">
            <a:avLst>
              <a:gd name="adj1" fmla="val 40647"/>
              <a:gd name="adj2" fmla="val 5236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have Direita 23">
            <a:extLst>
              <a:ext uri="{FF2B5EF4-FFF2-40B4-BE49-F238E27FC236}">
                <a16:creationId xmlns:a16="http://schemas.microsoft.com/office/drawing/2014/main" id="{5F2F91F9-1182-BD47-80FC-8712B63647CF}"/>
              </a:ext>
            </a:extLst>
          </p:cNvPr>
          <p:cNvSpPr/>
          <p:nvPr/>
        </p:nvSpPr>
        <p:spPr>
          <a:xfrm>
            <a:off x="9993252" y="2523447"/>
            <a:ext cx="200093" cy="677419"/>
          </a:xfrm>
          <a:prstGeom prst="rightBrace">
            <a:avLst>
              <a:gd name="adj1" fmla="val 40647"/>
              <a:gd name="adj2" fmla="val 52362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C657369-E9F3-8351-7A31-1334B1BE5C6D}"/>
              </a:ext>
            </a:extLst>
          </p:cNvPr>
          <p:cNvSpPr txBox="1"/>
          <p:nvPr/>
        </p:nvSpPr>
        <p:spPr>
          <a:xfrm>
            <a:off x="8959791" y="3233640"/>
            <a:ext cx="3380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custo marginal de adicionar d2q no </a:t>
            </a:r>
            <a:r>
              <a:rPr lang="pt-BR" dirty="0" err="1"/>
              <a:t>reranqueamento</a:t>
            </a:r>
            <a:r>
              <a:rPr lang="pt-BR" dirty="0"/>
              <a:t> é baixo, mas tem benefício.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430E4FB-6610-B7DA-3839-949FBCB33585}"/>
              </a:ext>
            </a:extLst>
          </p:cNvPr>
          <p:cNvCxnSpPr>
            <a:cxnSpLocks/>
          </p:cNvCxnSpPr>
          <p:nvPr/>
        </p:nvCxnSpPr>
        <p:spPr>
          <a:xfrm flipV="1">
            <a:off x="2347512" y="2661503"/>
            <a:ext cx="4458730" cy="3018736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61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www.w3.org/XML/1998/namespace"/>
    <ds:schemaRef ds:uri="71af3243-3dd4-4a8d-8c0d-dd76da1f02a5"/>
    <ds:schemaRef ds:uri="http://schemas.microsoft.com/office/2006/documentManagement/types"/>
    <ds:schemaRef ds:uri="230e9df3-be65-4c73-a93b-d1236ebd677e"/>
    <ds:schemaRef ds:uri="http://purl.org/dc/terms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2220</TotalTime>
  <Words>376</Words>
  <Application>Microsoft Office PowerPoint</Application>
  <PresentationFormat>Widescreen</PresentationFormat>
  <Paragraphs>103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Skeena</vt:lpstr>
      <vt:lpstr>Times New Roman</vt:lpstr>
      <vt:lpstr>Tema do Office</vt:lpstr>
      <vt:lpstr>Notebook – Qualidade vs Eficiência</vt:lpstr>
      <vt:lpstr>O que foi avaliado</vt:lpstr>
      <vt:lpstr>Resultados (usando Colab - V100)</vt:lpstr>
      <vt:lpstr>Resultados (usando Colab - V100)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vs Eficiência</dc:title>
  <dc:creator>Leandro Carísio Fernandes</dc:creator>
  <cp:lastModifiedBy>Leandro Carisio Fernandes</cp:lastModifiedBy>
  <cp:revision>107</cp:revision>
  <dcterms:created xsi:type="dcterms:W3CDTF">2023-03-07T13:43:49Z</dcterms:created>
  <dcterms:modified xsi:type="dcterms:W3CDTF">2023-05-10T17:40:24Z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