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274" r:id="rId3"/>
    <p:sldId id="298" r:id="rId4"/>
    <p:sldId id="299" r:id="rId5"/>
    <p:sldId id="302" r:id="rId6"/>
    <p:sldId id="296" r:id="rId7"/>
    <p:sldId id="278" r:id="rId8"/>
    <p:sldId id="303" r:id="rId9"/>
    <p:sldId id="280" r:id="rId10"/>
    <p:sldId id="304" r:id="rId11"/>
    <p:sldId id="279" r:id="rId12"/>
    <p:sldId id="301" r:id="rId13"/>
    <p:sldId id="281" r:id="rId14"/>
    <p:sldId id="283" r:id="rId15"/>
    <p:sldId id="282" r:id="rId16"/>
    <p:sldId id="277" r:id="rId17"/>
    <p:sldId id="300" r:id="rId18"/>
    <p:sldId id="297" r:id="rId19"/>
    <p:sldId id="290" r:id="rId20"/>
    <p:sldId id="292" r:id="rId21"/>
    <p:sldId id="285" r:id="rId22"/>
    <p:sldId id="286" r:id="rId23"/>
    <p:sldId id="287" r:id="rId24"/>
    <p:sldId id="288" r:id="rId25"/>
    <p:sldId id="289" r:id="rId26"/>
    <p:sldId id="291" r:id="rId27"/>
    <p:sldId id="293" r:id="rId28"/>
    <p:sldId id="294" r:id="rId29"/>
    <p:sldId id="295" r:id="rId30"/>
    <p:sldId id="270" r:id="rId31"/>
    <p:sldId id="268" r:id="rId32"/>
  </p:sldIdLst>
  <p:sldSz cx="11522075" cy="6480175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90643" autoAdjust="0"/>
  </p:normalViewPr>
  <p:slideViewPr>
    <p:cSldViewPr>
      <p:cViewPr varScale="1">
        <p:scale>
          <a:sx n="79" d="100"/>
          <a:sy n="79" d="100"/>
        </p:scale>
        <p:origin x="864" y="67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ED3A-9422-4E14-A9B9-938985A422CB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56E4-E937-4984-A444-6FDADFE56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56E4-E937-4984-A444-6FDADFE5641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3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9FE8-A7F4-D165-AA35-F8D2876F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E12A8C-1BBE-63D8-0483-585F063F2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04383E0-524A-F493-2FB0-F034CEFAF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9EDAC6-23E6-9F4B-7F3C-9F707705E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56E4-E937-4984-A444-6FDADFE5641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bertura da Apresent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0000" y="3240000"/>
            <a:ext cx="6660000" cy="1800000"/>
          </a:xfr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pt-BR" dirty="0"/>
              <a:t>[Título da Apresentação... seguida de Subtítulo, Delimitação ou Detalhamento, conforme necessidade]</a:t>
            </a:r>
          </a:p>
        </p:txBody>
      </p:sp>
    </p:spTree>
    <p:extLst>
      <p:ext uri="{BB962C8B-B14F-4D97-AF65-F5344CB8AC3E}">
        <p14:creationId xmlns:p14="http://schemas.microsoft.com/office/powerpoint/2010/main" val="37317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2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360000"/>
            <a:ext cx="10440000" cy="36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Gráfico, Imagem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620000"/>
            <a:ext cx="10440987" cy="414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000" y="1080000"/>
            <a:ext cx="10440000" cy="468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[Segundo nível]</a:t>
            </a:r>
          </a:p>
          <a:p>
            <a:pPr lvl="2"/>
            <a:r>
              <a:rPr lang="pt-BR" dirty="0"/>
              <a:t>[Terceiro nível]</a:t>
            </a:r>
          </a:p>
          <a:p>
            <a:pPr lvl="3"/>
            <a:r>
              <a:rPr lang="pt-BR" dirty="0"/>
              <a:t>[Quarto nível]</a:t>
            </a:r>
          </a:p>
          <a:p>
            <a:pPr lvl="4"/>
            <a:r>
              <a:rPr lang="pt-BR" dirty="0"/>
              <a:t>[Quinto nível]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do Texto]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72000" b="5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044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10/11/2024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3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4" r:id="rId3"/>
    <p:sldLayoutId id="2147483649" r:id="rId4"/>
    <p:sldLayoutId id="2147483657" r:id="rId5"/>
    <p:sldLayoutId id="2147483650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ts val="2000"/>
        </a:lnSpc>
        <a:spcBef>
          <a:spcPct val="0"/>
        </a:spcBef>
        <a:spcAft>
          <a:spcPts val="1200"/>
        </a:spcAft>
        <a:buNone/>
        <a:defRPr sz="2000" kern="1200" baseline="0">
          <a:solidFill>
            <a:schemeClr val="accent6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2pPr>
      <a:lvl3pPr marL="18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3pPr>
      <a:lvl4pPr marL="54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54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 na Pesquisa de Jurisprudência Selecionada do TCU: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Expansão de Documentos usando Modelos de Linguagem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90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F2D2-8840-3ED6-8A8E-69EA9D69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0A35BE-D714-9D30-ED64-69F84AD91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4C6AE3-B5E5-129B-5003-39A66F0E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 – Consulta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130C45-6A6C-1BF6-5ED5-0E1FBEA5D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F8D21FD-FFF8-D989-8902-CEE2963AEF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/>
              <a:t>QUERY: técnica </a:t>
            </a:r>
            <a:r>
              <a:rPr lang="pt-BR" sz="2400" b="1" dirty="0">
                <a:solidFill>
                  <a:srgbClr val="FF0000"/>
                </a:solidFill>
              </a:rPr>
              <a:t>preço</a:t>
            </a:r>
          </a:p>
          <a:p>
            <a:endParaRPr lang="pt-BR" sz="2400" dirty="0"/>
          </a:p>
          <a:p>
            <a:r>
              <a:rPr lang="pt-BR" sz="2400" dirty="0"/>
              <a:t>DOC: A utilização da empreitada por </a:t>
            </a:r>
            <a:r>
              <a:rPr lang="pt-BR" sz="2400" b="1" dirty="0">
                <a:solidFill>
                  <a:srgbClr val="FF0000"/>
                </a:solidFill>
              </a:rPr>
              <a:t>preço</a:t>
            </a:r>
            <a:r>
              <a:rPr lang="pt-BR" sz="2400" dirty="0"/>
              <a:t> global para objetos com imprecisão intrínseca de quantitativos deve ser justificada no processo, em termos técnicos, econômicos ou outros devidamente motivados.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QUERY: </a:t>
            </a:r>
            <a:r>
              <a:rPr lang="pt-BR" sz="2400" b="1" dirty="0" err="1">
                <a:solidFill>
                  <a:srgbClr val="FF0000"/>
                </a:solidFill>
              </a:rPr>
              <a:t>técn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preç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DOC: </a:t>
            </a:r>
            <a:r>
              <a:rPr lang="pt-BR" sz="2400" dirty="0" err="1"/>
              <a:t>utiliz</a:t>
            </a:r>
            <a:r>
              <a:rPr lang="pt-BR" sz="2400" dirty="0"/>
              <a:t> </a:t>
            </a:r>
            <a:r>
              <a:rPr lang="pt-BR" sz="2400" dirty="0" err="1"/>
              <a:t>empreit</a:t>
            </a:r>
            <a:r>
              <a:rPr lang="pt-BR" sz="2400" dirty="0"/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preç</a:t>
            </a:r>
            <a:r>
              <a:rPr lang="pt-BR" sz="2400" dirty="0"/>
              <a:t> </a:t>
            </a:r>
            <a:r>
              <a:rPr lang="pt-BR" sz="2400" dirty="0" err="1"/>
              <a:t>glob</a:t>
            </a:r>
            <a:r>
              <a:rPr lang="pt-BR" sz="2400" dirty="0"/>
              <a:t> </a:t>
            </a:r>
            <a:r>
              <a:rPr lang="pt-BR" sz="2400" dirty="0" err="1"/>
              <a:t>objet</a:t>
            </a:r>
            <a:r>
              <a:rPr lang="pt-BR" sz="2400" dirty="0"/>
              <a:t> </a:t>
            </a:r>
            <a:r>
              <a:rPr lang="pt-BR" sz="2400" dirty="0" err="1"/>
              <a:t>imprecis</a:t>
            </a:r>
            <a:r>
              <a:rPr lang="pt-BR" sz="2400" dirty="0"/>
              <a:t> </a:t>
            </a:r>
            <a:r>
              <a:rPr lang="pt-BR" sz="2400" dirty="0" err="1"/>
              <a:t>intrínsec</a:t>
            </a:r>
            <a:r>
              <a:rPr lang="pt-BR" sz="2400" dirty="0"/>
              <a:t> </a:t>
            </a:r>
            <a:r>
              <a:rPr lang="pt-BR" sz="2400" dirty="0" err="1"/>
              <a:t>quantit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</a:t>
            </a:r>
            <a:r>
              <a:rPr lang="pt-BR" sz="2400" dirty="0" err="1"/>
              <a:t>justific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</a:t>
            </a:r>
            <a:r>
              <a:rPr lang="pt-BR" sz="2400" dirty="0" err="1"/>
              <a:t>term</a:t>
            </a:r>
            <a:r>
              <a:rPr lang="pt-BR" sz="2400" dirty="0"/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técn</a:t>
            </a:r>
            <a:r>
              <a:rPr lang="pt-BR" sz="2400" dirty="0"/>
              <a:t> </a:t>
            </a:r>
            <a:r>
              <a:rPr lang="pt-BR" sz="2400" dirty="0" err="1"/>
              <a:t>econôm</a:t>
            </a:r>
            <a:r>
              <a:rPr lang="pt-BR" sz="2400" dirty="0"/>
              <a:t> </a:t>
            </a:r>
            <a:r>
              <a:rPr lang="pt-BR" sz="2400" dirty="0" err="1"/>
              <a:t>outr</a:t>
            </a:r>
            <a:r>
              <a:rPr lang="pt-BR" sz="2400" dirty="0"/>
              <a:t> </a:t>
            </a:r>
            <a:r>
              <a:rPr lang="pt-BR" sz="2400" dirty="0" err="1"/>
              <a:t>devid</a:t>
            </a:r>
            <a:r>
              <a:rPr lang="pt-BR" sz="2400" dirty="0"/>
              <a:t> </a:t>
            </a:r>
            <a:r>
              <a:rPr lang="pt-BR" sz="2400" dirty="0" err="1"/>
              <a:t>motiv</a:t>
            </a:r>
            <a:endParaRPr lang="pt-BR" sz="2400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C1E358B-E52D-4079-832A-7328AA39CF6B}"/>
              </a:ext>
            </a:extLst>
          </p:cNvPr>
          <p:cNvSpPr/>
          <p:nvPr/>
        </p:nvSpPr>
        <p:spPr>
          <a:xfrm>
            <a:off x="5363956" y="3312095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00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19AD-E102-E162-CF60-5BFA23590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15E0B-4C87-D536-1408-5E3DF60C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Problemas de abordagens léxicas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14713-17B8-3DF0-ED5F-01C2750377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O que é pesquisado é o texto, e não o significado.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089ED21-848B-7C0B-A129-DE1712AE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11" y="1956471"/>
            <a:ext cx="8017164" cy="25672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1C4C6F-B654-8DAE-92F9-B92BC84B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66" y="4493771"/>
            <a:ext cx="7952509" cy="17703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F97BBD-A0C8-F834-599B-DF54F521835A}"/>
              </a:ext>
            </a:extLst>
          </p:cNvPr>
          <p:cNvSpPr txBox="1"/>
          <p:nvPr/>
        </p:nvSpPr>
        <p:spPr>
          <a:xfrm>
            <a:off x="296659" y="300489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Sancionados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5F3D8-3369-E917-F980-51E486BDCEAE}"/>
              </a:ext>
            </a:extLst>
          </p:cNvPr>
          <p:cNvSpPr txBox="1"/>
          <p:nvPr/>
        </p:nvSpPr>
        <p:spPr>
          <a:xfrm>
            <a:off x="479402" y="50096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Multados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AD70239-A178-6319-6920-7E6B50EE524D}"/>
              </a:ext>
            </a:extLst>
          </p:cNvPr>
          <p:cNvSpPr/>
          <p:nvPr/>
        </p:nvSpPr>
        <p:spPr>
          <a:xfrm>
            <a:off x="1666875" y="3004895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1288D80-7457-9018-7AF1-A502991226DB}"/>
              </a:ext>
            </a:extLst>
          </p:cNvPr>
          <p:cNvSpPr/>
          <p:nvPr/>
        </p:nvSpPr>
        <p:spPr>
          <a:xfrm>
            <a:off x="1666875" y="5039469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3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F4B6-4E60-EE29-9752-DEDB92E8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72AB-F36C-6CEF-AE6C-2826D15E9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C7D49E-59FE-DAE8-DF02-037785BD9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Problemas de abordagens léxicas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1E8E3-AD21-9595-6694-8E938FECBA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Uma palavra importante para o texto pode contribuir pouco para a ordenação dos resultados se ela for uma palavra rara naquele documento.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19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C40D-5E17-0AF7-93BD-441772DD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48EF1-B519-CC9E-C809-436FFE39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6F3B0-DDEE-A126-5BDC-09CF00FC3B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termos de pesquisa </a:t>
            </a:r>
            <a:r>
              <a:rPr lang="pt-BR" dirty="0"/>
              <a:t>do usuário inserindo novos termos (por exemplo, sinônimos)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Tradicionalmente, tinha resultados melhores que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fácil de testar, pois atua apenas no processo de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Insere um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na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48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CB7BC-6CD2-B7B9-83D7-29AF2DDE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D847-3CA3-CE1F-DDEC-E89D056D1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9787E-F0E5-1365-BB2B-C82B7C208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517DD-250A-8C25-EE85-6218FEAD51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 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documentos da base </a:t>
            </a:r>
            <a:r>
              <a:rPr lang="pt-BR" dirty="0"/>
              <a:t>inserindo novos textos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Insere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apenas na indexação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Novos modelos apresentam resultados melhores do que a 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É mais difícil de testar, pois exige a reindexação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0664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AE5D-B903-2B0D-5A0A-34E617FE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3E77-0D03-6FB2-0CA0-8C4013E50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41930-54E0-AC55-410D-57C869A13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14C158-C4CC-5151-C118-B8B981BF02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  Ir além da correspondência exata dos termos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Queries e documentos são representados por </a:t>
            </a:r>
            <a:r>
              <a:rPr lang="pt-BR" b="1" u="sng" dirty="0"/>
              <a:t>vetores que capturam a semântica do texto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Sai do espaço vocabular e vai para o espaço semântico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o método que promete os melhores resultados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Exige muita alteração na pesquisa (troca do motor de busca, métodos para geração de </a:t>
            </a:r>
            <a:r>
              <a:rPr lang="pt-BR" i="1" dirty="0" err="1"/>
              <a:t>embeddings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Métodos modernos para geração de </a:t>
            </a:r>
            <a:r>
              <a:rPr lang="pt-BR" i="1" dirty="0" err="1"/>
              <a:t>embeddings</a:t>
            </a:r>
            <a:r>
              <a:rPr lang="pt-BR" dirty="0"/>
              <a:t> exigem </a:t>
            </a:r>
            <a:r>
              <a:rPr lang="pt-BR" i="1" dirty="0"/>
              <a:t>hardware</a:t>
            </a:r>
            <a:r>
              <a:rPr lang="pt-BR" dirty="0"/>
              <a:t> especializado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5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13B5-5309-2977-8A09-A8F3A432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50086-2DA6-6C92-BE16-93ECCAA0E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94778DD-F316-D816-8960-BEB84DF0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Expansão de documentos na base de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ED2A3-1C53-7783-5BBB-8BD134F44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B9F5C98C-F19F-F62E-05F4-8C7822EC51D1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6001040-A923-E54A-C5E6-AB9CC12802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/>
          <a:lstStyle/>
          <a:p>
            <a:r>
              <a:rPr lang="pt-BR" dirty="0"/>
              <a:t>Por que expansão de documentos?</a:t>
            </a:r>
          </a:p>
          <a:p>
            <a:endParaRPr lang="pt-BR" dirty="0"/>
          </a:p>
          <a:p>
            <a:r>
              <a:rPr lang="pt-BR" dirty="0"/>
              <a:t>Das três alternativas, é a que menos altera a busca atual. E o faz apenas na indexação.</a:t>
            </a:r>
          </a:p>
        </p:txBody>
      </p:sp>
    </p:spTree>
    <p:extLst>
      <p:ext uri="{BB962C8B-B14F-4D97-AF65-F5344CB8AC3E}">
        <p14:creationId xmlns:p14="http://schemas.microsoft.com/office/powerpoint/2010/main" val="320825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7FCE-2DB9-B51F-608B-2FED1FC2A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D46A16-F747-2236-2D49-3791D6C6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A3533DE-B875-45AE-1359-0C9938A6D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Expansão de documentos na base de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01E28-E22A-21B0-3B3E-B04913BB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C31B9C03-059D-A34E-716C-D2EFE718D2F1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E07E77-464A-02E9-BBE9-7EECA513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81" y="1823419"/>
            <a:ext cx="3139712" cy="254530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D4A450-7D51-87FF-4459-43826D4DBE2D}"/>
              </a:ext>
            </a:extLst>
          </p:cNvPr>
          <p:cNvCxnSpPr>
            <a:cxnSpLocks/>
          </p:cNvCxnSpPr>
          <p:nvPr/>
        </p:nvCxnSpPr>
        <p:spPr>
          <a:xfrm flipH="1">
            <a:off x="4968949" y="2447999"/>
            <a:ext cx="2088232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4EFCEC-DE3F-808C-2040-7F33B15C6B73}"/>
              </a:ext>
            </a:extLst>
          </p:cNvPr>
          <p:cNvSpPr txBox="1"/>
          <p:nvPr/>
        </p:nvSpPr>
        <p:spPr>
          <a:xfrm>
            <a:off x="539999" y="1620000"/>
            <a:ext cx="4933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Por que Jurisprudência Selecionada?</a:t>
            </a: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Relevante para o controle externo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Possui </a:t>
            </a:r>
            <a:r>
              <a:rPr lang="pt-BR" dirty="0" err="1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qrels</a:t>
            </a:r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Nem muito grande, nem muito pequena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915B-C422-D2E5-FC4C-8665F4885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7CE7FCE-C006-6A30-9F4C-8160E709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89771D-0A27-DB83-BD2F-77630DFB5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Documentos da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099F5-44DF-825A-FE23-9304693E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0C665D5A-1F1D-6E73-CB64-D289005A8B83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20ADEFD-721B-9576-F859-1A27A7B9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35" y="1620000"/>
            <a:ext cx="5824110" cy="47750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A8D6D3-A939-3CF7-105A-761BBE4B82D7}"/>
              </a:ext>
            </a:extLst>
          </p:cNvPr>
          <p:cNvSpPr txBox="1"/>
          <p:nvPr/>
        </p:nvSpPr>
        <p:spPr>
          <a:xfrm>
            <a:off x="540000" y="1620000"/>
            <a:ext cx="3852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/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Os documentos são estruturados ao redor de um </a:t>
            </a:r>
            <a:r>
              <a:rPr lang="pt-BR" b="1" dirty="0">
                <a:solidFill>
                  <a:srgbClr val="FF000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enunciado</a:t>
            </a: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elaborado por órgão especializado do Tribunal.</a:t>
            </a: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O enunciado retrata o entendimento contido na deliberação da qual ele foi extraído.</a:t>
            </a:r>
          </a:p>
          <a:p>
            <a:pPr marL="180000" lvl="1"/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C28CD0E-3FDA-1933-AC1A-1739C836A099}"/>
              </a:ext>
            </a:extLst>
          </p:cNvPr>
          <p:cNvSpPr/>
          <p:nvPr/>
        </p:nvSpPr>
        <p:spPr>
          <a:xfrm>
            <a:off x="4680917" y="3024063"/>
            <a:ext cx="627373" cy="368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4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B111B-2835-1F93-C57C-AB786124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8A908-18CE-0DE1-F950-0B119F9B9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E88F9-63A1-E8E3-9AB7-367BC5F8A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Qrels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F62EC5-F9E7-B9AE-25D6-D19158707F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●	</a:t>
            </a:r>
            <a:r>
              <a:rPr lang="pt-BR" b="1" dirty="0"/>
              <a:t>Grupo 1: </a:t>
            </a:r>
            <a:r>
              <a:rPr lang="pt-BR" b="1" i="1" dirty="0"/>
              <a:t>queries</a:t>
            </a:r>
            <a:r>
              <a:rPr lang="pt-BR" b="1" dirty="0"/>
              <a:t> reais usando termos de pesquisa</a:t>
            </a:r>
          </a:p>
          <a:p>
            <a:r>
              <a:rPr lang="pt-BR" dirty="0"/>
              <a:t>	=&gt; Ex.: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inexigibilidade e singularidade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2: </a:t>
            </a:r>
            <a:r>
              <a:rPr lang="pt-BR" i="1" dirty="0"/>
              <a:t>queries</a:t>
            </a:r>
            <a:r>
              <a:rPr lang="pt-BR" dirty="0"/>
              <a:t> sintéticas usando termos de pesquisa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concessão remunerada de uso de bens públicos modalidade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3: </a:t>
            </a:r>
            <a:r>
              <a:rPr lang="pt-BR" i="1" dirty="0"/>
              <a:t>queries</a:t>
            </a:r>
            <a:r>
              <a:rPr lang="pt-BR" dirty="0"/>
              <a:t> sintéticas em formato de perguntas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Qual é a modalidade de licitação adequada para a concessão remunerada de uso de bens públicos?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70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C5B438-70C4-DE53-E2B7-EA6727F37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678A9265-E0D5-4ECE-8EAD-915B386CB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AD571BC-3CFD-F346-50F3-69B8714950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Descrição do problema</a:t>
            </a:r>
          </a:p>
          <a:p>
            <a:pPr marL="342900" indent="-342900">
              <a:buAutoNum type="arabicPeriod"/>
            </a:pPr>
            <a:r>
              <a:rPr lang="pt-BR" dirty="0"/>
              <a:t>Método</a:t>
            </a:r>
          </a:p>
          <a:p>
            <a:pPr marL="342900" indent="-342900">
              <a:buAutoNum type="arabicPeriod"/>
            </a:pPr>
            <a:r>
              <a:rPr lang="pt-BR" dirty="0"/>
              <a:t>Resultados</a:t>
            </a:r>
          </a:p>
          <a:p>
            <a:pPr marL="342900" indent="-342900">
              <a:buAutoNum type="arabicPeriod"/>
            </a:pPr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4510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8B5E-0A2B-7044-DF10-96B6D86F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A0BD-B05D-96F3-B4E7-7254A683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2BD90-447B-5B23-1863-F0F23226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47405C-0432-54FF-FCC7-CB71EF41CA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Precisão: % documentos relevantes retornados em relação ao total de retornados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Recall: % de documentos relevantes retornados em relação ao total de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MRR: posição do primeiro documento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nDCG</a:t>
            </a:r>
            <a:r>
              <a:rPr lang="pt-BR" dirty="0"/>
              <a:t>: ordenação dos documentos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71879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084-8F5A-B9C1-87B9-4ABF4594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E0A1-7248-22C6-9F04-B91214A39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F3795-7C9C-7F50-92D1-B9171DAA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C3BBE3-F8BF-5EDC-FD17-79A701CF88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i="1" dirty="0"/>
              <a:t>baseline</a:t>
            </a:r>
            <a:r>
              <a:rPr lang="pt-BR" dirty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Pesquisa atual (AND + BM25 com pesos diferentes por campos)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</a:t>
            </a:r>
          </a:p>
        </p:txBody>
      </p:sp>
    </p:spTree>
    <p:extLst>
      <p:ext uri="{BB962C8B-B14F-4D97-AF65-F5344CB8AC3E}">
        <p14:creationId xmlns:p14="http://schemas.microsoft.com/office/powerpoint/2010/main" val="27852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2546C-DB98-58C2-542A-D437EA2E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4EB5-B856-E0F4-1F22-D3EA4121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819A-4992-F462-08FA-F182BD62E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DDCC62-9A77-E558-053D-A25BA99ABC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docT5query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T5.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docT5query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CF16810-67CD-6434-CF4C-B0F08ACB80C5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B727C06-0208-0AF4-D8D5-61D798F10A1E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docT5query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1EC60A5-7F84-167A-AEAD-B6F53A03C204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Possíveis </a:t>
            </a:r>
            <a:r>
              <a:rPr lang="pt-BR" i="1" dirty="0"/>
              <a:t>queries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EB4C673-7845-87B8-292D-34B5E6B047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51CF0B3-7A74-30E5-794E-23FBF39DA5E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8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7DD7-2980-783C-C605-4C306269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D2D2-A77D-7D86-1C7F-541FF0AA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F5400-9220-C84F-3AFC-D73702546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67BDCD-6268-D9E2-9D9B-8DB87D52150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Extração de sinônimos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sinônimos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F4B333-1C4F-BF2A-0136-1C58DB4C506A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31ACF0-0567-C574-3358-D6847FFAB798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8EAD24-2631-7159-6CA8-5EAC333F4958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Sinônimos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55207DE-6F2F-34C8-BC0E-1A0BEF05E0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C2154CA-3B8C-B363-4AC9-52E4A950EA9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08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384A3-53C4-2EE0-0ECD-97045820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2B3B-C943-7256-1458-6F3E86665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C9CA-BA8D-3F7C-D91D-BBC53281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16717-EECA-5994-71AE-EAB096F93E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4. Reescrita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reescrita do enunciado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6786C7D-3353-2938-F00D-6AC7B8E17CC4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FABCC7-A5D9-C820-8EED-BA0FADC9FE61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0614F2-18AB-08D0-F0D5-2FCE9AFE2675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 reescrito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46DB4BA-76CC-25BF-1939-3F694F9377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947941-F9CD-E097-80F1-7C0A0760978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4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18D9-3819-11A0-C23B-B787A756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FF2C-9EA6-DB87-16F3-2D284C49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109E2-9416-E851-DD68-D977CEEC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1080000"/>
            <a:ext cx="10440000" cy="540000"/>
          </a:xfrm>
        </p:spPr>
        <p:txBody>
          <a:bodyPr/>
          <a:lstStyle/>
          <a:p>
            <a:r>
              <a:rPr lang="pt-BR" i="1" dirty="0"/>
              <a:t>Baselines</a:t>
            </a:r>
          </a:p>
          <a:p>
            <a:endParaRPr lang="pt-BR" b="0" dirty="0"/>
          </a:p>
          <a:p>
            <a:endParaRPr lang="pt-BR" b="0" dirty="0"/>
          </a:p>
          <a:p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835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835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835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835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1BCA5D3F-E13C-B96B-E06F-800801909B63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(Grupo 1) A precisão e a </a:t>
            </a:r>
            <a:r>
              <a:rPr lang="pt-BR" b="0" dirty="0" err="1"/>
              <a:t>revocação</a:t>
            </a:r>
            <a:r>
              <a:rPr lang="pt-BR" b="0" dirty="0"/>
              <a:t> são ligeiramente melhores na pesquisa atual do que no BM25 padrão;</a:t>
            </a:r>
          </a:p>
          <a:p>
            <a:r>
              <a:rPr lang="pt-BR" b="0" dirty="0"/>
              <a:t>(Grupo 1) O BM25 padrão traz resultados mais bem ordenados que a configuração atual.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87127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0,8667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0" dirty="0">
                              <a:effectLst/>
                            </a:rPr>
                            <a:t>0,8620</a:t>
                          </a:r>
                          <a:endParaRPr lang="pt-BR" sz="1400" b="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87127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0,8667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0" dirty="0">
                              <a:effectLst/>
                            </a:rPr>
                            <a:t>0,8620</a:t>
                          </a:r>
                          <a:endParaRPr lang="pt-BR" sz="1400" b="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23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BDCC-47F6-ABA3-A10D-53C6AC9F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9853-90EC-EAD7-CC94-C18A04CD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73EA3-37BC-80A9-7BC3-F22527FA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C95CF8F4-258C-07F9-3BF6-F9EE34236969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consideravelmente todas as métricas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06BB1D-9D5F-007E-D2F4-00C65F7CFD22}"/>
              </a:ext>
            </a:extLst>
          </p:cNvPr>
          <p:cNvSpPr txBox="1"/>
          <p:nvPr/>
        </p:nvSpPr>
        <p:spPr>
          <a:xfrm>
            <a:off x="5634110" y="43438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55E946-0983-25FB-0789-7DF6B6B62D72}"/>
              </a:ext>
            </a:extLst>
          </p:cNvPr>
          <p:cNvSpPr txBox="1"/>
          <p:nvPr/>
        </p:nvSpPr>
        <p:spPr>
          <a:xfrm>
            <a:off x="6409109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00B681-A049-7822-E081-595D3A63437C}"/>
              </a:ext>
            </a:extLst>
          </p:cNvPr>
          <p:cNvSpPr txBox="1"/>
          <p:nvPr/>
        </p:nvSpPr>
        <p:spPr>
          <a:xfrm>
            <a:off x="7184107" y="437871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~70%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A05DBD-CDDA-77E3-9140-D3569019E573}"/>
              </a:ext>
            </a:extLst>
          </p:cNvPr>
          <p:cNvSpPr txBox="1"/>
          <p:nvPr/>
        </p:nvSpPr>
        <p:spPr>
          <a:xfrm>
            <a:off x="7957440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427411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A4A0-030F-77DA-D81C-5B1B4FBF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3A01-0C7B-277D-4CEA-67BA04BA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6243F-C0DE-2ACC-652C-EECAA0194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35BA0600-EA2C-57EC-8983-A9FE87C6A1D7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todas as métricas, mas menos que o docT5query</a:t>
            </a:r>
          </a:p>
          <a:p>
            <a:endParaRPr lang="pt-BR" dirty="0"/>
          </a:p>
          <a:p>
            <a:r>
              <a:rPr lang="pt-BR" dirty="0"/>
              <a:t>Modelo maior (GPT-4o) não foi melhor que o modelo menor (GPT-3.5) da mesma família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CE2A24-4D8F-9868-10D8-95786F685561}"/>
              </a:ext>
            </a:extLst>
          </p:cNvPr>
          <p:cNvSpPr txBox="1"/>
          <p:nvPr/>
        </p:nvSpPr>
        <p:spPr>
          <a:xfrm>
            <a:off x="5634110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A69ECA-6C59-3162-AE2F-30D382F5EDFE}"/>
              </a:ext>
            </a:extLst>
          </p:cNvPr>
          <p:cNvSpPr txBox="1"/>
          <p:nvPr/>
        </p:nvSpPr>
        <p:spPr>
          <a:xfrm>
            <a:off x="6409109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6C9B4B-F67C-F2DC-23C6-718C63C453C3}"/>
              </a:ext>
            </a:extLst>
          </p:cNvPr>
          <p:cNvSpPr txBox="1"/>
          <p:nvPr/>
        </p:nvSpPr>
        <p:spPr>
          <a:xfrm>
            <a:off x="7184107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~45%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D593DA-1E70-9480-3FE6-56F805692476}"/>
              </a:ext>
            </a:extLst>
          </p:cNvPr>
          <p:cNvSpPr txBox="1"/>
          <p:nvPr/>
        </p:nvSpPr>
        <p:spPr>
          <a:xfrm>
            <a:off x="7957440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~20%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924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C3C3-F8D8-C814-F2C8-00161333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B75C-32B9-5C77-223B-315D863DB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AF25F-19F1-0E82-51D8-D218972C1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Reescrita do enunciado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12D3980E-8280-FADF-595D-9CF4D43D3A4E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Piorou a precisão, </a:t>
            </a:r>
            <a:r>
              <a:rPr lang="pt-BR" dirty="0" err="1"/>
              <a:t>revocação</a:t>
            </a:r>
            <a:r>
              <a:rPr lang="pt-BR" dirty="0"/>
              <a:t> e MRR. Melhorou um pouco o </a:t>
            </a:r>
            <a:r>
              <a:rPr lang="pt-BR" dirty="0" err="1"/>
              <a:t>nDCG</a:t>
            </a:r>
            <a:r>
              <a:rPr lang="pt-BR" dirty="0"/>
              <a:t>:</a:t>
            </a:r>
          </a:p>
          <a:p>
            <a:r>
              <a:rPr lang="pt-BR" dirty="0"/>
              <a:t>	=&gt; Em geral, trouxe menos documentos relevantes, piorou a classificação do primeiro documento relevante na lista mas, para ordenou melhor os documentos relevantes seguintes.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CD46D2-0F79-8A76-0F22-074AB70AE623}"/>
              </a:ext>
            </a:extLst>
          </p:cNvPr>
          <p:cNvSpPr txBox="1"/>
          <p:nvPr/>
        </p:nvSpPr>
        <p:spPr>
          <a:xfrm>
            <a:off x="8131154" y="45989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03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C627-34BD-7AD7-5ABF-54CA8EB4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2DC67-06D2-F6F0-AC2B-2EFCD95C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5F8D2-902E-3F70-5063-AEE247402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docT5query(5) + 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DA55AB25-62AA-2FF5-FC95-17EBCEE8D7FF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Melhores métricas foram as obtidas com essa combinação</a:t>
            </a:r>
          </a:p>
          <a:p>
            <a:endParaRPr lang="pt-BR" dirty="0"/>
          </a:p>
          <a:p>
            <a:r>
              <a:rPr lang="pt-BR" dirty="0"/>
              <a:t>Novamente, GPT-4o não trouxe resultados melhores que GPT-3.5</a:t>
            </a:r>
          </a:p>
          <a:p>
            <a:r>
              <a:rPr lang="pt-BR" dirty="0"/>
              <a:t>GPT-3.5 e </a:t>
            </a:r>
            <a:r>
              <a:rPr lang="pt-BR" dirty="0" err="1"/>
              <a:t>Llama</a:t>
            </a:r>
            <a:r>
              <a:rPr lang="pt-BR" dirty="0"/>
              <a:t> tiveram resultados parecidos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576288-958E-D520-CE9A-439922547713}"/>
              </a:ext>
            </a:extLst>
          </p:cNvPr>
          <p:cNvSpPr txBox="1"/>
          <p:nvPr/>
        </p:nvSpPr>
        <p:spPr>
          <a:xfrm>
            <a:off x="5473005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A14462-122A-FA67-41BE-2FB313970BED}"/>
              </a:ext>
            </a:extLst>
          </p:cNvPr>
          <p:cNvSpPr txBox="1"/>
          <p:nvPr/>
        </p:nvSpPr>
        <p:spPr>
          <a:xfrm>
            <a:off x="6625133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9196FE-E49F-F1F5-78E0-7EAF14BA4D67}"/>
              </a:ext>
            </a:extLst>
          </p:cNvPr>
          <p:cNvSpPr txBox="1"/>
          <p:nvPr/>
        </p:nvSpPr>
        <p:spPr>
          <a:xfrm>
            <a:off x="7726103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~85%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871D5-AB9D-11EC-9A38-EC140608D015}"/>
              </a:ext>
            </a:extLst>
          </p:cNvPr>
          <p:cNvSpPr txBox="1"/>
          <p:nvPr/>
        </p:nvSpPr>
        <p:spPr>
          <a:xfrm>
            <a:off x="8878231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~65%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702" t="-15909" r="-3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702" t="-15909" r="-2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702" t="-15909" r="-1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702" t="-15909" r="-2210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6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04C0-A8DC-F257-4C18-5DF52A39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382EB7-AED8-14E8-F03A-82DDAD0A0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3A9946-7099-B7C0-415C-21185257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a pesquisa do TCU?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5E8E0-F2E1-F94B-8301-BCE247F07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8ED3B-5560-2746-BA4E-7CAB61E350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3D65D6-9C06-C715-DAF2-C62F4325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" y="1620000"/>
            <a:ext cx="11343001" cy="45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foi identificado e recomendações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Pesquisa atual é muito suscetível ao problema de descasamento de vocabulário, pois usa AND como default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Sugestão: alterar o operador default para </a:t>
            </a:r>
            <a:r>
              <a:rPr lang="pt-BR" i="1" dirty="0"/>
              <a:t>OR</a:t>
            </a:r>
            <a:r>
              <a:rPr lang="pt-BR" dirty="0"/>
              <a:t> e avaliar novamente a pesquisa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docT5query(5) foi o método que mais melhorou as métricas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docT5query(5)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Extração de sinônimos das palavras mais importantes do enunciado também ajudou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sinônimos do enunciado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A reescrita do enunciado piorou os resultados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Não fazer nada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Na extração de sinônimos, não é possível definir a superioridade de um modelo com os prompts usados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Avaliar a questão do custo/benefício entre GPT-3.5 e </a:t>
            </a:r>
            <a:r>
              <a:rPr lang="pt-BR" dirty="0" err="1"/>
              <a:t>Llama</a:t>
            </a:r>
            <a:r>
              <a:rPr lang="pt-BR" dirty="0"/>
              <a:t> 3 70B. Não há necessidade de GPT-4o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735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000" y="2520000"/>
            <a:ext cx="6660000" cy="32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800"/>
              </a:lnSpc>
            </a:pP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Obrigado!</a:t>
            </a: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  <a:spcAft>
                <a:spcPts val="1200"/>
              </a:spcAft>
            </a:pPr>
            <a:r>
              <a:rPr lang="pt-BR" b="1" dirty="0">
                <a:solidFill>
                  <a:srgbClr val="002060"/>
                </a:solidFill>
              </a:rPr>
              <a:t>Leandro Carísio Fernandes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</a:rPr>
              <a:t>carisio@gmail.com</a:t>
            </a:r>
          </a:p>
        </p:txBody>
      </p:sp>
    </p:spTree>
    <p:extLst>
      <p:ext uri="{BB962C8B-B14F-4D97-AF65-F5344CB8AC3E}">
        <p14:creationId xmlns:p14="http://schemas.microsoft.com/office/powerpoint/2010/main" val="2556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B25D-A775-1AA7-2DC3-3E54EBF4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DD5EE7-1B09-4BB8-9571-9E68874E7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A811345-37FE-8C38-CDE1-46A728739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a pesquisa do TCU?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87AAE-5E04-6534-5EEE-FC221381D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9DDF1-D5AB-047E-E04F-3047D35544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305AEC-8D24-95EC-ADCD-4AD64848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8" y="1620000"/>
            <a:ext cx="11294988" cy="47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F8626-4810-D38A-EF5E-DB41001BD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60F7C4-0258-BBFB-C29E-7F951CC5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84E5084-D1C8-A96A-3F3C-0B898EED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a pesquisa do TCU?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3A6DE2-00C1-DE46-F813-98A03EDD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3333A-E397-DF12-BD96-8BDF332E50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DDBDE1-A685-4E35-2F0C-42C24029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5" y="1620000"/>
            <a:ext cx="11306991" cy="48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C7D22-EADE-962E-AB5F-3DA5ACFA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CBE9C6-621A-AD33-98AF-15E48E0A2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7448CCA-143A-FA7F-8DEF-59A7A1113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Qualidade da pesquisa do TCU: Acórdão 878/2022 – Plenário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E95B70-D2F5-951B-5D7A-ED43109756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4"/>
            <a:endParaRPr lang="pt-BR" dirty="0"/>
          </a:p>
          <a:p>
            <a:pPr lvl="4"/>
            <a:endParaRPr lang="pt-BR" dirty="0"/>
          </a:p>
          <a:p>
            <a:pPr lvl="4"/>
            <a:r>
              <a:rPr lang="pt-BR" dirty="0"/>
              <a:t>89. Quanto às </a:t>
            </a:r>
            <a:r>
              <a:rPr lang="pt-BR" b="1" dirty="0">
                <a:solidFill>
                  <a:srgbClr val="FF0000"/>
                </a:solidFill>
              </a:rPr>
              <a:t>dificuldades no mecanismo de busca e pesquisa do portal</a:t>
            </a:r>
            <a:r>
              <a:rPr lang="pt-BR" dirty="0"/>
              <a:t>, teste de validação de usabilidade realizado pelo TCU em 2020 (peça 43, p. 13;) trouxe constatações no mesmo sentido dos problemas apontados pelos usuários que participaram desta auditoria, tais como:</a:t>
            </a:r>
          </a:p>
          <a:p>
            <a:pPr lvl="4"/>
            <a:r>
              <a:rPr lang="pt-BR" dirty="0"/>
              <a:t>...</a:t>
            </a:r>
          </a:p>
          <a:p>
            <a:pPr lvl="4"/>
            <a:r>
              <a:rPr lang="pt-BR" b="1" u="sng" dirty="0">
                <a:solidFill>
                  <a:srgbClr val="FF0000"/>
                </a:solidFill>
              </a:rPr>
              <a:t>89.2. Preferem pesquisar pelo Google a pesquisar pela busca principal do portal;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5EBDA-91D1-505C-BA74-B1568046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4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0F2A6-56CF-DCCB-F601-2795939B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765B5-FBE0-B0BA-86B8-48040A2A9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2397F80-CC71-634A-9A36-D917584B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 – Indexação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29B3E-1FC0-8ABE-0134-F6A2E6DE7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C4F9D-4648-ECB9-CD47-C9F5306F3F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endParaRPr lang="pt-BR" dirty="0"/>
          </a:p>
          <a:p>
            <a:endParaRPr lang="pt-BR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DF0BA33-E88C-2E1A-AB3C-A3D7D4ED9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344305"/>
            <a:ext cx="5752465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DB04-BD0E-B185-E674-287E7D9EC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AF9F0C-5B8E-0D60-4805-02C531E98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CC39C4C-FACC-9C79-B019-341431C67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 – Indexação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E900E2-F76F-D3C3-24D2-9D8886847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44997-A8C1-6F48-60AB-5B2DAB5808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utilização da empreitada por preço global para objetos com imprecisão intrínseca de quantitativos deve ser justificada no processo, em termos técnicos, econômicos ou outros devidamente motivados.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utiliz</a:t>
            </a:r>
            <a:r>
              <a:rPr lang="pt-BR" sz="2400" dirty="0"/>
              <a:t> </a:t>
            </a:r>
            <a:r>
              <a:rPr lang="pt-BR" sz="2400" dirty="0" err="1"/>
              <a:t>empreit</a:t>
            </a:r>
            <a:r>
              <a:rPr lang="pt-BR" sz="2400" dirty="0"/>
              <a:t> </a:t>
            </a:r>
            <a:r>
              <a:rPr lang="pt-BR" sz="2400" dirty="0" err="1"/>
              <a:t>preç</a:t>
            </a:r>
            <a:r>
              <a:rPr lang="pt-BR" sz="2400" dirty="0"/>
              <a:t> </a:t>
            </a:r>
            <a:r>
              <a:rPr lang="pt-BR" sz="2400" dirty="0" err="1"/>
              <a:t>glob</a:t>
            </a:r>
            <a:r>
              <a:rPr lang="pt-BR" sz="2400" dirty="0"/>
              <a:t> </a:t>
            </a:r>
            <a:r>
              <a:rPr lang="pt-BR" sz="2400" dirty="0" err="1"/>
              <a:t>objet</a:t>
            </a:r>
            <a:r>
              <a:rPr lang="pt-BR" sz="2400" dirty="0"/>
              <a:t> </a:t>
            </a:r>
            <a:r>
              <a:rPr lang="pt-BR" sz="2400" dirty="0" err="1"/>
              <a:t>imprecis</a:t>
            </a:r>
            <a:r>
              <a:rPr lang="pt-BR" sz="2400" dirty="0"/>
              <a:t> </a:t>
            </a:r>
            <a:r>
              <a:rPr lang="pt-BR" sz="2400" dirty="0" err="1"/>
              <a:t>intrínsec</a:t>
            </a:r>
            <a:r>
              <a:rPr lang="pt-BR" sz="2400" dirty="0"/>
              <a:t> </a:t>
            </a:r>
            <a:r>
              <a:rPr lang="pt-BR" sz="2400" dirty="0" err="1"/>
              <a:t>quantit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</a:t>
            </a:r>
            <a:r>
              <a:rPr lang="pt-BR" sz="2400" dirty="0" err="1"/>
              <a:t>justific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</a:t>
            </a:r>
            <a:r>
              <a:rPr lang="pt-BR" sz="2400" dirty="0" err="1"/>
              <a:t>term</a:t>
            </a:r>
            <a:r>
              <a:rPr lang="pt-BR" sz="2400" dirty="0"/>
              <a:t> </a:t>
            </a:r>
            <a:r>
              <a:rPr lang="pt-BR" sz="2400" dirty="0" err="1"/>
              <a:t>técn</a:t>
            </a:r>
            <a:r>
              <a:rPr lang="pt-BR" sz="2400" dirty="0"/>
              <a:t> </a:t>
            </a:r>
            <a:r>
              <a:rPr lang="pt-BR" sz="2400" dirty="0" err="1"/>
              <a:t>econôm</a:t>
            </a:r>
            <a:r>
              <a:rPr lang="pt-BR" sz="2400" dirty="0"/>
              <a:t> </a:t>
            </a:r>
            <a:r>
              <a:rPr lang="pt-BR" sz="2400" dirty="0" err="1"/>
              <a:t>outr</a:t>
            </a:r>
            <a:r>
              <a:rPr lang="pt-BR" sz="2400" dirty="0"/>
              <a:t> </a:t>
            </a:r>
            <a:r>
              <a:rPr lang="pt-BR" sz="2400" dirty="0" err="1"/>
              <a:t>devid</a:t>
            </a:r>
            <a:r>
              <a:rPr lang="pt-BR" sz="2400" dirty="0"/>
              <a:t> </a:t>
            </a:r>
            <a:r>
              <a:rPr lang="pt-BR" sz="2400" dirty="0" err="1"/>
              <a:t>motiv</a:t>
            </a:r>
            <a:endParaRPr lang="pt-BR" sz="2400" dirty="0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85746D5C-3B09-C33C-6977-90C65AD87D48}"/>
              </a:ext>
            </a:extLst>
          </p:cNvPr>
          <p:cNvSpPr/>
          <p:nvPr/>
        </p:nvSpPr>
        <p:spPr>
          <a:xfrm>
            <a:off x="5112965" y="2736031"/>
            <a:ext cx="1296144" cy="12961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54DE-640D-075B-1B0E-02B3227F9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0C12C2-592E-941D-5623-BB593CB7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337CC78-77BA-9EFD-E723-BC0EA977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 – Consulta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0CE5F-C315-4F2F-A4B4-7BE42AFAA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6C95-F33F-7538-0B1A-5B8226C4FE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76508C74-139D-F722-445F-AF0E0B279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160000"/>
            <a:ext cx="5118735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_IS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1582</Words>
  <Application>Microsoft Office PowerPoint</Application>
  <PresentationFormat>Personalizar</PresentationFormat>
  <Paragraphs>374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Tema_ISC</vt:lpstr>
      <vt:lpstr>Inovação na Pesquisa de Jurisprudência Selecionada do TCU:  Expansão de Documentos usando Modelos de Linguagem </vt:lpstr>
      <vt:lpstr>Índice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3. Resultados</vt:lpstr>
      <vt:lpstr>3. Resultados</vt:lpstr>
      <vt:lpstr>3. Resultados</vt:lpstr>
      <vt:lpstr>3. Resultados</vt:lpstr>
      <vt:lpstr>3. Resultados</vt:lpstr>
      <vt:lpstr>Conclusões</vt:lpstr>
      <vt:lpstr>Apresentação do PowerPoint</vt:lpstr>
    </vt:vector>
  </TitlesOfParts>
  <Company>Instituto Serzedello Corrêa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 para o ISC</dc:title>
  <dc:creator>ISC/Assessoria</dc:creator>
  <cp:lastModifiedBy>Leandro Carisio Fernandes</cp:lastModifiedBy>
  <cp:revision>41</cp:revision>
  <dcterms:created xsi:type="dcterms:W3CDTF">2017-02-09T15:30:30Z</dcterms:created>
  <dcterms:modified xsi:type="dcterms:W3CDTF">2024-11-10T16:20:52Z</dcterms:modified>
</cp:coreProperties>
</file>