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5" r:id="rId2"/>
    <p:sldId id="274" r:id="rId3"/>
    <p:sldId id="298" r:id="rId4"/>
    <p:sldId id="299" r:id="rId5"/>
    <p:sldId id="302" r:id="rId6"/>
    <p:sldId id="296" r:id="rId7"/>
    <p:sldId id="278" r:id="rId8"/>
    <p:sldId id="280" r:id="rId9"/>
    <p:sldId id="304" r:id="rId10"/>
    <p:sldId id="279" r:id="rId11"/>
    <p:sldId id="301" r:id="rId12"/>
    <p:sldId id="281" r:id="rId13"/>
    <p:sldId id="283" r:id="rId14"/>
    <p:sldId id="282" r:id="rId15"/>
    <p:sldId id="277" r:id="rId16"/>
    <p:sldId id="300" r:id="rId17"/>
    <p:sldId id="297" r:id="rId18"/>
    <p:sldId id="290" r:id="rId19"/>
    <p:sldId id="292" r:id="rId20"/>
    <p:sldId id="285" r:id="rId21"/>
    <p:sldId id="286" r:id="rId22"/>
    <p:sldId id="287" r:id="rId23"/>
    <p:sldId id="288" r:id="rId24"/>
    <p:sldId id="305" r:id="rId25"/>
    <p:sldId id="306" r:id="rId26"/>
    <p:sldId id="307" r:id="rId27"/>
    <p:sldId id="308" r:id="rId28"/>
    <p:sldId id="309" r:id="rId29"/>
    <p:sldId id="310" r:id="rId30"/>
    <p:sldId id="270" r:id="rId31"/>
    <p:sldId id="268" r:id="rId32"/>
  </p:sldIdLst>
  <p:sldSz cx="11522075" cy="6480175"/>
  <p:notesSz cx="9144000" cy="6858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0" autoAdjust="0"/>
    <p:restoredTop sz="72276" autoAdjust="0"/>
  </p:normalViewPr>
  <p:slideViewPr>
    <p:cSldViewPr>
      <p:cViewPr varScale="1">
        <p:scale>
          <a:sx n="84" d="100"/>
          <a:sy n="84" d="100"/>
        </p:scale>
        <p:origin x="1620" y="90"/>
      </p:cViewPr>
      <p:guideLst>
        <p:guide orient="horz" pos="2041"/>
        <p:guide pos="362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Baselines!$B$5</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Baselines!$C$4:$F$4</c:f>
              <c:strCache>
                <c:ptCount val="4"/>
                <c:pt idx="0">
                  <c:v>P@5</c:v>
                </c:pt>
                <c:pt idx="1">
                  <c:v>R@5</c:v>
                </c:pt>
                <c:pt idx="2">
                  <c:v>MRR@5</c:v>
                </c:pt>
                <c:pt idx="3">
                  <c:v>nDCG@5</c:v>
                </c:pt>
              </c:strCache>
            </c:strRef>
          </c:cat>
          <c:val>
            <c:numRef>
              <c:f>Baselines!$C$5:$F$5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7E79-4261-8B98-03034F8BEC56}"/>
            </c:ext>
          </c:extLst>
        </c:ser>
        <c:ser>
          <c:idx val="1"/>
          <c:order val="1"/>
          <c:tx>
            <c:strRef>
              <c:f>Baselines!$B$6</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Baselines!$C$4:$F$4</c:f>
              <c:strCache>
                <c:ptCount val="4"/>
                <c:pt idx="0">
                  <c:v>P@5</c:v>
                </c:pt>
                <c:pt idx="1">
                  <c:v>R@5</c:v>
                </c:pt>
                <c:pt idx="2">
                  <c:v>MRR@5</c:v>
                </c:pt>
                <c:pt idx="3">
                  <c:v>nDCG@5</c:v>
                </c:pt>
              </c:strCache>
            </c:strRef>
          </c:cat>
          <c:val>
            <c:numRef>
              <c:f>Baselines!$C$6:$F$6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7E79-4261-8B98-03034F8BEC56}"/>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2</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Baselines!$B$9</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Baselines!$C$8:$F$8</c:f>
              <c:strCache>
                <c:ptCount val="4"/>
                <c:pt idx="0">
                  <c:v>P@5</c:v>
                </c:pt>
                <c:pt idx="1">
                  <c:v>R@5</c:v>
                </c:pt>
                <c:pt idx="2">
                  <c:v>MRR@5</c:v>
                </c:pt>
                <c:pt idx="3">
                  <c:v>nDCG@5</c:v>
                </c:pt>
              </c:strCache>
            </c:strRef>
          </c:cat>
          <c:val>
            <c:numRef>
              <c:f>Baselines!$C$9:$F$9</c:f>
              <c:numCache>
                <c:formatCode>General</c:formatCode>
                <c:ptCount val="4"/>
                <c:pt idx="0">
                  <c:v>0.45600000000000002</c:v>
                </c:pt>
                <c:pt idx="1">
                  <c:v>0.18920000000000001</c:v>
                </c:pt>
                <c:pt idx="2">
                  <c:v>0.86670000000000003</c:v>
                </c:pt>
                <c:pt idx="3">
                  <c:v>0.56389999999999996</c:v>
                </c:pt>
              </c:numCache>
            </c:numRef>
          </c:val>
          <c:extLst>
            <c:ext xmlns:c16="http://schemas.microsoft.com/office/drawing/2014/chart" uri="{C3380CC4-5D6E-409C-BE32-E72D297353CC}">
              <c16:uniqueId val="{00000000-EB42-4C5E-A7E3-FF68E56D4479}"/>
            </c:ext>
          </c:extLst>
        </c:ser>
        <c:ser>
          <c:idx val="1"/>
          <c:order val="1"/>
          <c:tx>
            <c:strRef>
              <c:f>Baselines!$B$10</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Baselines!$C$8:$F$8</c:f>
              <c:strCache>
                <c:ptCount val="4"/>
                <c:pt idx="0">
                  <c:v>P@5</c:v>
                </c:pt>
                <c:pt idx="1">
                  <c:v>R@5</c:v>
                </c:pt>
                <c:pt idx="2">
                  <c:v>MRR@5</c:v>
                </c:pt>
                <c:pt idx="3">
                  <c:v>nDCG@5</c:v>
                </c:pt>
              </c:strCache>
            </c:strRef>
          </c:cat>
          <c:val>
            <c:numRef>
              <c:f>Baselines!$C$10:$F$10</c:f>
              <c:numCache>
                <c:formatCode>General</c:formatCode>
                <c:ptCount val="4"/>
                <c:pt idx="0">
                  <c:v>0.5</c:v>
                </c:pt>
                <c:pt idx="1">
                  <c:v>0.2077</c:v>
                </c:pt>
                <c:pt idx="2">
                  <c:v>0.86199999999999999</c:v>
                </c:pt>
                <c:pt idx="3">
                  <c:v>0.57130000000000003</c:v>
                </c:pt>
              </c:numCache>
            </c:numRef>
          </c:val>
          <c:extLst>
            <c:ext xmlns:c16="http://schemas.microsoft.com/office/drawing/2014/chart" uri="{C3380CC4-5D6E-409C-BE32-E72D297353CC}">
              <c16:uniqueId val="{00000001-EB42-4C5E-A7E3-FF68E56D4479}"/>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3</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Baselines!$B$13</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Baselines!$C$12:$F$12</c:f>
              <c:strCache>
                <c:ptCount val="4"/>
                <c:pt idx="0">
                  <c:v>P@5</c:v>
                </c:pt>
                <c:pt idx="1">
                  <c:v>R@5</c:v>
                </c:pt>
                <c:pt idx="2">
                  <c:v>MRR@5</c:v>
                </c:pt>
                <c:pt idx="3">
                  <c:v>nDCG@5</c:v>
                </c:pt>
              </c:strCache>
            </c:strRef>
          </c:cat>
          <c:val>
            <c:numRef>
              <c:f>Baselines!$C$13:$F$13</c:f>
              <c:numCache>
                <c:formatCode>General</c:formatCode>
                <c:ptCount val="4"/>
                <c:pt idx="0">
                  <c:v>3.5999999999999997E-2</c:v>
                </c:pt>
                <c:pt idx="1">
                  <c:v>1.6400000000000001E-2</c:v>
                </c:pt>
                <c:pt idx="2">
                  <c:v>0.11</c:v>
                </c:pt>
                <c:pt idx="3">
                  <c:v>5.0999999999999997E-2</c:v>
                </c:pt>
              </c:numCache>
            </c:numRef>
          </c:val>
          <c:extLst>
            <c:ext xmlns:c16="http://schemas.microsoft.com/office/drawing/2014/chart" uri="{C3380CC4-5D6E-409C-BE32-E72D297353CC}">
              <c16:uniqueId val="{00000000-58FD-4632-A4B3-EB6C4517249A}"/>
            </c:ext>
          </c:extLst>
        </c:ser>
        <c:ser>
          <c:idx val="1"/>
          <c:order val="1"/>
          <c:tx>
            <c:strRef>
              <c:f>Baselines!$B$14</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Baselines!$C$12:$F$12</c:f>
              <c:strCache>
                <c:ptCount val="4"/>
                <c:pt idx="0">
                  <c:v>P@5</c:v>
                </c:pt>
                <c:pt idx="1">
                  <c:v>R@5</c:v>
                </c:pt>
                <c:pt idx="2">
                  <c:v>MRR@5</c:v>
                </c:pt>
                <c:pt idx="3">
                  <c:v>nDCG@5</c:v>
                </c:pt>
              </c:strCache>
            </c:strRef>
          </c:cat>
          <c:val>
            <c:numRef>
              <c:f>Baselines!$C$14:$F$14</c:f>
              <c:numCache>
                <c:formatCode>General</c:formatCode>
                <c:ptCount val="4"/>
                <c:pt idx="0">
                  <c:v>0.52</c:v>
                </c:pt>
                <c:pt idx="1">
                  <c:v>0.23400000000000001</c:v>
                </c:pt>
                <c:pt idx="2">
                  <c:v>0.91500000000000004</c:v>
                </c:pt>
                <c:pt idx="3">
                  <c:v>0.60299999999999998</c:v>
                </c:pt>
              </c:numCache>
            </c:numRef>
          </c:val>
          <c:extLst>
            <c:ext xmlns:c16="http://schemas.microsoft.com/office/drawing/2014/chart" uri="{C3380CC4-5D6E-409C-BE32-E72D297353CC}">
              <c16:uniqueId val="{00000001-58FD-4632-A4B3-EB6C4517249A}"/>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docT5query!$B$5</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docT5query!$C$4:$F$4</c:f>
              <c:strCache>
                <c:ptCount val="4"/>
                <c:pt idx="0">
                  <c:v>P@5</c:v>
                </c:pt>
                <c:pt idx="1">
                  <c:v>R@5</c:v>
                </c:pt>
                <c:pt idx="2">
                  <c:v>MRR@5</c:v>
                </c:pt>
                <c:pt idx="3">
                  <c:v>nDCG@5</c:v>
                </c:pt>
              </c:strCache>
            </c:strRef>
          </c:cat>
          <c:val>
            <c:numRef>
              <c:f>docT5query!$C$5:$F$5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BE76-4FDE-968E-E95C2135C2CB}"/>
            </c:ext>
          </c:extLst>
        </c:ser>
        <c:ser>
          <c:idx val="1"/>
          <c:order val="1"/>
          <c:tx>
            <c:strRef>
              <c:f>docT5query!$B$6</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docT5query!$C$4:$F$4</c:f>
              <c:strCache>
                <c:ptCount val="4"/>
                <c:pt idx="0">
                  <c:v>P@5</c:v>
                </c:pt>
                <c:pt idx="1">
                  <c:v>R@5</c:v>
                </c:pt>
                <c:pt idx="2">
                  <c:v>MRR@5</c:v>
                </c:pt>
                <c:pt idx="3">
                  <c:v>nDCG@5</c:v>
                </c:pt>
              </c:strCache>
            </c:strRef>
          </c:cat>
          <c:val>
            <c:numRef>
              <c:f>docT5query!$C$6:$F$6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BE76-4FDE-968E-E95C2135C2CB}"/>
            </c:ext>
          </c:extLst>
        </c:ser>
        <c:ser>
          <c:idx val="2"/>
          <c:order val="2"/>
          <c:tx>
            <c:strRef>
              <c:f>docT5query!$B$7</c:f>
              <c:strCache>
                <c:ptCount val="1"/>
                <c:pt idx="0">
                  <c:v>BM25 + docT5query(1)</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docT5query!$C$4:$F$4</c:f>
              <c:strCache>
                <c:ptCount val="4"/>
                <c:pt idx="0">
                  <c:v>P@5</c:v>
                </c:pt>
                <c:pt idx="1">
                  <c:v>R@5</c:v>
                </c:pt>
                <c:pt idx="2">
                  <c:v>MRR@5</c:v>
                </c:pt>
                <c:pt idx="3">
                  <c:v>nDCG@5</c:v>
                </c:pt>
              </c:strCache>
            </c:strRef>
          </c:cat>
          <c:val>
            <c:numRef>
              <c:f>docT5query!$C$7:$F$7</c:f>
              <c:numCache>
                <c:formatCode>General</c:formatCode>
                <c:ptCount val="4"/>
                <c:pt idx="0">
                  <c:v>0.29199999999999998</c:v>
                </c:pt>
                <c:pt idx="1">
                  <c:v>0.11799999999999999</c:v>
                </c:pt>
                <c:pt idx="2">
                  <c:v>0.51870000000000005</c:v>
                </c:pt>
                <c:pt idx="3">
                  <c:v>0.30230000000000001</c:v>
                </c:pt>
              </c:numCache>
            </c:numRef>
          </c:val>
          <c:extLst>
            <c:ext xmlns:c16="http://schemas.microsoft.com/office/drawing/2014/chart" uri="{C3380CC4-5D6E-409C-BE32-E72D297353CC}">
              <c16:uniqueId val="{00000002-BE76-4FDE-968E-E95C2135C2CB}"/>
            </c:ext>
          </c:extLst>
        </c:ser>
        <c:ser>
          <c:idx val="3"/>
          <c:order val="3"/>
          <c:tx>
            <c:strRef>
              <c:f>docT5query!$B$8</c:f>
              <c:strCache>
                <c:ptCount val="1"/>
                <c:pt idx="0">
                  <c:v>BM25 + docT5query(5)</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docT5query!$C$4:$F$4</c:f>
              <c:strCache>
                <c:ptCount val="4"/>
                <c:pt idx="0">
                  <c:v>P@5</c:v>
                </c:pt>
                <c:pt idx="1">
                  <c:v>R@5</c:v>
                </c:pt>
                <c:pt idx="2">
                  <c:v>MRR@5</c:v>
                </c:pt>
                <c:pt idx="3">
                  <c:v>nDCG@5</c:v>
                </c:pt>
              </c:strCache>
            </c:strRef>
          </c:cat>
          <c:val>
            <c:numRef>
              <c:f>docT5query!$C$8:$F$8</c:f>
              <c:numCache>
                <c:formatCode>General</c:formatCode>
                <c:ptCount val="4"/>
                <c:pt idx="0">
                  <c:v>0.38800000000000001</c:v>
                </c:pt>
                <c:pt idx="1">
                  <c:v>0.15679999999999999</c:v>
                </c:pt>
                <c:pt idx="2">
                  <c:v>0.64170000000000005</c:v>
                </c:pt>
                <c:pt idx="3">
                  <c:v>0.40439999999999998</c:v>
                </c:pt>
              </c:numCache>
            </c:numRef>
          </c:val>
          <c:extLst>
            <c:ext xmlns:c16="http://schemas.microsoft.com/office/drawing/2014/chart" uri="{C3380CC4-5D6E-409C-BE32-E72D297353CC}">
              <c16:uniqueId val="{00000003-BE76-4FDE-968E-E95C2135C2CB}"/>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sinonimos!$B$5</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0230-4FC2-A602-7E1FEB6E8D5A}"/>
            </c:ext>
          </c:extLst>
        </c:ser>
        <c:ser>
          <c:idx val="1"/>
          <c:order val="1"/>
          <c:tx>
            <c:strRef>
              <c:f>sinonimos!$B$6</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0230-4FC2-A602-7E1FEB6E8D5A}"/>
            </c:ext>
          </c:extLst>
        </c:ser>
        <c:ser>
          <c:idx val="2"/>
          <c:order val="2"/>
          <c:tx>
            <c:strRef>
              <c:f>sinonimos!$B$7</c:f>
              <c:strCache>
                <c:ptCount val="1"/>
                <c:pt idx="0">
                  <c:v>BM25 + sinônimos(GPT-3.5)</c:v>
                </c:pt>
              </c:strCache>
            </c:strRef>
          </c:tx>
          <c:spPr>
            <a:solidFill>
              <a:schemeClr val="accent3"/>
            </a:solidFill>
            <a:ln>
              <a:noFill/>
            </a:ln>
            <a:effectLst/>
          </c:spPr>
          <c:invertIfNegative val="0"/>
          <c:dLbls>
            <c:dLbl>
              <c:idx val="0"/>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6-0230-4FC2-A602-7E1FEB6E8D5A}"/>
                </c:ext>
              </c:extLst>
            </c:dLbl>
            <c:dLbl>
              <c:idx val="1"/>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7-0230-4FC2-A602-7E1FEB6E8D5A}"/>
                </c:ext>
              </c:extLst>
            </c:dLbl>
            <c:dLbl>
              <c:idx val="2"/>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5-0230-4FC2-A602-7E1FEB6E8D5A}"/>
                </c:ext>
              </c:extLst>
            </c:dLbl>
            <c:dLbl>
              <c:idx val="3"/>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8-0230-4FC2-A602-7E1FEB6E8D5A}"/>
                </c:ext>
              </c:extLst>
            </c:dLbl>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sinonimos!$C$7:$F$7</c:f>
              <c:numCache>
                <c:formatCode>General</c:formatCode>
                <c:ptCount val="4"/>
                <c:pt idx="0">
                  <c:v>0.316</c:v>
                </c:pt>
                <c:pt idx="1">
                  <c:v>0.12759999999999999</c:v>
                </c:pt>
                <c:pt idx="2">
                  <c:v>0.53869999999999996</c:v>
                </c:pt>
                <c:pt idx="3">
                  <c:v>0.32240000000000002</c:v>
                </c:pt>
              </c:numCache>
            </c:numRef>
          </c:val>
          <c:extLst>
            <c:ext xmlns:c16="http://schemas.microsoft.com/office/drawing/2014/chart" uri="{C3380CC4-5D6E-409C-BE32-E72D297353CC}">
              <c16:uniqueId val="{00000002-0230-4FC2-A602-7E1FEB6E8D5A}"/>
            </c:ext>
          </c:extLst>
        </c:ser>
        <c:ser>
          <c:idx val="3"/>
          <c:order val="3"/>
          <c:tx>
            <c:strRef>
              <c:f>sinonimos!$B$8</c:f>
              <c:strCache>
                <c:ptCount val="1"/>
                <c:pt idx="0">
                  <c:v>BM25 + sinônimos(GPT-4o)</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sinonimos!$C$8:$F$8</c:f>
              <c:numCache>
                <c:formatCode>General</c:formatCode>
                <c:ptCount val="4"/>
                <c:pt idx="0">
                  <c:v>0.29199999999999998</c:v>
                </c:pt>
                <c:pt idx="1">
                  <c:v>0.1177</c:v>
                </c:pt>
                <c:pt idx="2">
                  <c:v>0.53569999999999995</c:v>
                </c:pt>
                <c:pt idx="3">
                  <c:v>0.30559999999999998</c:v>
                </c:pt>
              </c:numCache>
            </c:numRef>
          </c:val>
          <c:extLst>
            <c:ext xmlns:c16="http://schemas.microsoft.com/office/drawing/2014/chart" uri="{C3380CC4-5D6E-409C-BE32-E72D297353CC}">
              <c16:uniqueId val="{00000003-0230-4FC2-A602-7E1FEB6E8D5A}"/>
            </c:ext>
          </c:extLst>
        </c:ser>
        <c:ser>
          <c:idx val="4"/>
          <c:order val="4"/>
          <c:tx>
            <c:strRef>
              <c:f>sinonimos!$B$9</c:f>
              <c:strCache>
                <c:ptCount val="1"/>
                <c:pt idx="0">
                  <c:v>BM25 + sinônimos(Llama)</c:v>
                </c:pt>
              </c:strCache>
            </c:strRef>
          </c:tx>
          <c:spPr>
            <a:solidFill>
              <a:schemeClr val="accent5"/>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sinonimos!$C$9:$F$9</c:f>
              <c:numCache>
                <c:formatCode>General</c:formatCode>
                <c:ptCount val="4"/>
                <c:pt idx="0">
                  <c:v>0.312</c:v>
                </c:pt>
                <c:pt idx="1">
                  <c:v>0.1255</c:v>
                </c:pt>
                <c:pt idx="2">
                  <c:v>0.53800000000000003</c:v>
                </c:pt>
                <c:pt idx="3">
                  <c:v>0.32040000000000002</c:v>
                </c:pt>
              </c:numCache>
            </c:numRef>
          </c:val>
          <c:extLst>
            <c:ext xmlns:c16="http://schemas.microsoft.com/office/drawing/2014/chart" uri="{C3380CC4-5D6E-409C-BE32-E72D297353CC}">
              <c16:uniqueId val="{00000004-0230-4FC2-A602-7E1FEB6E8D5A}"/>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'reescrita enunciado'!$B$5</c:f>
              <c:strCache>
                <c:ptCount val="1"/>
                <c:pt idx="0">
                  <c:v>Atual (baseline)</c:v>
                </c:pt>
              </c:strCache>
            </c:strRef>
          </c:tx>
          <c:spPr>
            <a:solidFill>
              <a:schemeClr val="accent1"/>
            </a:solidFill>
            <a:ln>
              <a:noFill/>
            </a:ln>
            <a:effectLst/>
          </c:spPr>
          <c:invertIfNegative val="0"/>
          <c:dLbls>
            <c:dLbl>
              <c:idx val="0"/>
              <c:spPr>
                <a:noFill/>
                <a:ln>
                  <a:noFill/>
                </a:ln>
                <a:effectLst/>
              </c:spPr>
              <c:txPr>
                <a:bodyPr rot="-5400000" spcFirstLastPara="1" vertOverflow="ellipsis"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4-080B-4504-8113-9B4AE4E847CF}"/>
                </c:ext>
              </c:extLst>
            </c:dLbl>
            <c:dLbl>
              <c:idx val="1"/>
              <c:tx>
                <c:rich>
                  <a:bodyPr/>
                  <a:lstStyle/>
                  <a:p>
                    <a:fld id="{BDCC2038-737C-41EF-826E-B800A08FED7C}" type="VALUE">
                      <a:rPr lang="en-US" b="1"/>
                      <a:pPr/>
                      <a:t>[VALOR]</a:t>
                    </a:fld>
                    <a:endParaRPr lang="pt-B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80B-4504-8113-9B4AE4E847CF}"/>
                </c:ext>
              </c:extLst>
            </c:dLbl>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'reescrita enunciado'!$C$4:$F$4</c:f>
              <c:strCache>
                <c:ptCount val="4"/>
                <c:pt idx="0">
                  <c:v>P@5</c:v>
                </c:pt>
                <c:pt idx="1">
                  <c:v>R@5</c:v>
                </c:pt>
                <c:pt idx="2">
                  <c:v>MRR@5</c:v>
                </c:pt>
                <c:pt idx="3">
                  <c:v>nDCG@5</c:v>
                </c:pt>
              </c:strCache>
            </c:strRef>
          </c:cat>
          <c:val>
            <c:numRef>
              <c:f>'reescrita enunciado'!$C$5:$F$5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080B-4504-8113-9B4AE4E847CF}"/>
            </c:ext>
          </c:extLst>
        </c:ser>
        <c:ser>
          <c:idx val="1"/>
          <c:order val="1"/>
          <c:tx>
            <c:strRef>
              <c:f>'reescrita enunciado'!$B$6</c:f>
              <c:strCache>
                <c:ptCount val="1"/>
                <c:pt idx="0">
                  <c:v>BM25 (baseline)</c:v>
                </c:pt>
              </c:strCache>
            </c:strRef>
          </c:tx>
          <c:spPr>
            <a:solidFill>
              <a:schemeClr val="accent2"/>
            </a:solidFill>
            <a:ln>
              <a:noFill/>
            </a:ln>
            <a:effectLst/>
          </c:spPr>
          <c:invertIfNegative val="0"/>
          <c:dLbls>
            <c:dLbl>
              <c:idx val="2"/>
              <c:spPr>
                <a:noFill/>
                <a:ln>
                  <a:noFill/>
                </a:ln>
                <a:effectLst/>
              </c:spPr>
              <c:txPr>
                <a:bodyPr rot="-5400000" spcFirstLastPara="1" vertOverflow="ellipsis"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6-080B-4504-8113-9B4AE4E847CF}"/>
                </c:ext>
              </c:extLst>
            </c:dLbl>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'reescrita enunciado'!$C$4:$F$4</c:f>
              <c:strCache>
                <c:ptCount val="4"/>
                <c:pt idx="0">
                  <c:v>P@5</c:v>
                </c:pt>
                <c:pt idx="1">
                  <c:v>R@5</c:v>
                </c:pt>
                <c:pt idx="2">
                  <c:v>MRR@5</c:v>
                </c:pt>
                <c:pt idx="3">
                  <c:v>nDCG@5</c:v>
                </c:pt>
              </c:strCache>
            </c:strRef>
          </c:cat>
          <c:val>
            <c:numRef>
              <c:f>'reescrita enunciado'!$C$6:$F$6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080B-4504-8113-9B4AE4E847CF}"/>
            </c:ext>
          </c:extLst>
        </c:ser>
        <c:ser>
          <c:idx val="2"/>
          <c:order val="2"/>
          <c:tx>
            <c:strRef>
              <c:f>'reescrita enunciado'!$B$7</c:f>
              <c:strCache>
                <c:ptCount val="1"/>
                <c:pt idx="0">
                  <c:v>BM25 + reescrita(GPT3.5)</c:v>
                </c:pt>
              </c:strCache>
            </c:strRef>
          </c:tx>
          <c:spPr>
            <a:solidFill>
              <a:schemeClr val="accent3"/>
            </a:solidFill>
            <a:ln>
              <a:noFill/>
            </a:ln>
            <a:effectLst/>
          </c:spPr>
          <c:invertIfNegative val="0"/>
          <c:dLbls>
            <c:dLbl>
              <c:idx val="3"/>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7-080B-4504-8113-9B4AE4E847CF}"/>
                </c:ext>
              </c:extLst>
            </c:dLbl>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'reescrita enunciado'!$C$4:$F$4</c:f>
              <c:strCache>
                <c:ptCount val="4"/>
                <c:pt idx="0">
                  <c:v>P@5</c:v>
                </c:pt>
                <c:pt idx="1">
                  <c:v>R@5</c:v>
                </c:pt>
                <c:pt idx="2">
                  <c:v>MRR@5</c:v>
                </c:pt>
                <c:pt idx="3">
                  <c:v>nDCG@5</c:v>
                </c:pt>
              </c:strCache>
            </c:strRef>
          </c:cat>
          <c:val>
            <c:numRef>
              <c:f>'reescrita enunciado'!$C$7:$F$7</c:f>
              <c:numCache>
                <c:formatCode>General</c:formatCode>
                <c:ptCount val="4"/>
                <c:pt idx="0">
                  <c:v>0.28000000000000003</c:v>
                </c:pt>
                <c:pt idx="1">
                  <c:v>0.1138</c:v>
                </c:pt>
                <c:pt idx="2">
                  <c:v>0.504</c:v>
                </c:pt>
                <c:pt idx="3">
                  <c:v>0.28370000000000001</c:v>
                </c:pt>
              </c:numCache>
            </c:numRef>
          </c:val>
          <c:extLst>
            <c:ext xmlns:c16="http://schemas.microsoft.com/office/drawing/2014/chart" uri="{C3380CC4-5D6E-409C-BE32-E72D297353CC}">
              <c16:uniqueId val="{00000002-080B-4504-8113-9B4AE4E847CF}"/>
            </c:ext>
          </c:extLst>
        </c:ser>
        <c:ser>
          <c:idx val="3"/>
          <c:order val="3"/>
          <c:tx>
            <c:strRef>
              <c:f>'reescrita enunciado'!$B$8</c:f>
              <c:strCache>
                <c:ptCount val="1"/>
                <c:pt idx="0">
                  <c:v>BM25 + reescrita(Llama)</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'reescrita enunciado'!$C$4:$F$4</c:f>
              <c:strCache>
                <c:ptCount val="4"/>
                <c:pt idx="0">
                  <c:v>P@5</c:v>
                </c:pt>
                <c:pt idx="1">
                  <c:v>R@5</c:v>
                </c:pt>
                <c:pt idx="2">
                  <c:v>MRR@5</c:v>
                </c:pt>
                <c:pt idx="3">
                  <c:v>nDCG@5</c:v>
                </c:pt>
              </c:strCache>
            </c:strRef>
          </c:cat>
          <c:val>
            <c:numRef>
              <c:f>'reescrita enunciado'!$C$8:$F$8</c:f>
              <c:numCache>
                <c:formatCode>General</c:formatCode>
                <c:ptCount val="4"/>
                <c:pt idx="0">
                  <c:v>0.26800000000000002</c:v>
                </c:pt>
                <c:pt idx="1">
                  <c:v>0.109</c:v>
                </c:pt>
                <c:pt idx="2">
                  <c:v>0.43769999999999998</c:v>
                </c:pt>
                <c:pt idx="3">
                  <c:v>0.26429999999999998</c:v>
                </c:pt>
              </c:numCache>
            </c:numRef>
          </c:val>
          <c:extLst>
            <c:ext xmlns:c16="http://schemas.microsoft.com/office/drawing/2014/chart" uri="{C3380CC4-5D6E-409C-BE32-E72D297353CC}">
              <c16:uniqueId val="{00000003-080B-4504-8113-9B4AE4E847CF}"/>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'docT5query + sinonimos'!$B$5</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1B36-4BB7-82B7-2AB27891979C}"/>
            </c:ext>
          </c:extLst>
        </c:ser>
        <c:ser>
          <c:idx val="1"/>
          <c:order val="1"/>
          <c:tx>
            <c:strRef>
              <c:f>'docT5query + sinonimos'!$B$6</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1B36-4BB7-82B7-2AB27891979C}"/>
            </c:ext>
          </c:extLst>
        </c:ser>
        <c:ser>
          <c:idx val="2"/>
          <c:order val="2"/>
          <c:tx>
            <c:strRef>
              <c:f>'docT5query + sinonimos'!$B$7</c:f>
              <c:strCache>
                <c:ptCount val="1"/>
                <c:pt idx="0">
                  <c:v>BM25 + docT5query(5) + sinônimos(GPT-3.5)</c:v>
                </c:pt>
              </c:strCache>
            </c:strRef>
          </c:tx>
          <c:spPr>
            <a:solidFill>
              <a:schemeClr val="accent3"/>
            </a:solidFill>
            <a:ln>
              <a:noFill/>
            </a:ln>
            <a:effectLst/>
          </c:spPr>
          <c:invertIfNegative val="0"/>
          <c:dLbls>
            <c:dLbl>
              <c:idx val="0"/>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5-1B36-4BB7-82B7-2AB27891979C}"/>
                </c:ext>
              </c:extLst>
            </c:dLbl>
            <c:dLbl>
              <c:idx val="1"/>
              <c:tx>
                <c:rich>
                  <a:bodyPr/>
                  <a:lstStyle/>
                  <a:p>
                    <a:fld id="{13C79D3D-FC8C-43EA-A3B7-1C60EB12216F}" type="VALUE">
                      <a:rPr lang="en-US" b="1"/>
                      <a:pPr/>
                      <a:t>[VALOR]</a:t>
                    </a:fld>
                    <a:endParaRPr lang="pt-B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1B36-4BB7-82B7-2AB27891979C}"/>
                </c:ext>
              </c:extLst>
            </c:dLbl>
            <c:dLbl>
              <c:idx val="3"/>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7-1B36-4BB7-82B7-2AB27891979C}"/>
                </c:ext>
              </c:extLst>
            </c:dLbl>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sinonimos'!$C$7:$F$7</c:f>
              <c:numCache>
                <c:formatCode>General</c:formatCode>
                <c:ptCount val="4"/>
                <c:pt idx="0">
                  <c:v>0.432</c:v>
                </c:pt>
                <c:pt idx="1">
                  <c:v>0.17349999999999999</c:v>
                </c:pt>
                <c:pt idx="2">
                  <c:v>0.66869999999999996</c:v>
                </c:pt>
                <c:pt idx="3">
                  <c:v>0.44019999999999998</c:v>
                </c:pt>
              </c:numCache>
            </c:numRef>
          </c:val>
          <c:extLst>
            <c:ext xmlns:c16="http://schemas.microsoft.com/office/drawing/2014/chart" uri="{C3380CC4-5D6E-409C-BE32-E72D297353CC}">
              <c16:uniqueId val="{00000002-1B36-4BB7-82B7-2AB27891979C}"/>
            </c:ext>
          </c:extLst>
        </c:ser>
        <c:ser>
          <c:idx val="3"/>
          <c:order val="3"/>
          <c:tx>
            <c:strRef>
              <c:f>'docT5query + sinonimos'!$B$8</c:f>
              <c:strCache>
                <c:ptCount val="1"/>
                <c:pt idx="0">
                  <c:v>BM25 + docT5query(5) + sinônimos(GPT-4o)</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sinonimos'!$C$8:$F$8</c:f>
              <c:numCache>
                <c:formatCode>General</c:formatCode>
                <c:ptCount val="4"/>
                <c:pt idx="0">
                  <c:v>0.41199999999999998</c:v>
                </c:pt>
                <c:pt idx="1">
                  <c:v>0.16550000000000001</c:v>
                </c:pt>
                <c:pt idx="2">
                  <c:v>0.65369999999999995</c:v>
                </c:pt>
                <c:pt idx="3">
                  <c:v>0.4194</c:v>
                </c:pt>
              </c:numCache>
            </c:numRef>
          </c:val>
          <c:extLst>
            <c:ext xmlns:c16="http://schemas.microsoft.com/office/drawing/2014/chart" uri="{C3380CC4-5D6E-409C-BE32-E72D297353CC}">
              <c16:uniqueId val="{00000003-1B36-4BB7-82B7-2AB27891979C}"/>
            </c:ext>
          </c:extLst>
        </c:ser>
        <c:ser>
          <c:idx val="4"/>
          <c:order val="4"/>
          <c:tx>
            <c:strRef>
              <c:f>'docT5query + sinonimos'!$B$9</c:f>
              <c:strCache>
                <c:ptCount val="1"/>
                <c:pt idx="0">
                  <c:v>BM25 + docT5query(5) + sinônimos(Llama)</c:v>
                </c:pt>
              </c:strCache>
            </c:strRef>
          </c:tx>
          <c:spPr>
            <a:solidFill>
              <a:schemeClr val="accent5"/>
            </a:solidFill>
            <a:ln>
              <a:noFill/>
            </a:ln>
            <a:effectLst/>
          </c:spPr>
          <c:invertIfNegative val="0"/>
          <c:dLbls>
            <c:dLbl>
              <c:idx val="2"/>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8-1B36-4BB7-82B7-2AB27891979C}"/>
                </c:ext>
              </c:extLst>
            </c:dLbl>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sinonimos'!$C$9:$F$9</c:f>
              <c:numCache>
                <c:formatCode>General</c:formatCode>
                <c:ptCount val="4"/>
                <c:pt idx="0">
                  <c:v>0.42399999999999999</c:v>
                </c:pt>
                <c:pt idx="1">
                  <c:v>0.17030000000000001</c:v>
                </c:pt>
                <c:pt idx="2">
                  <c:v>0.68169999999999997</c:v>
                </c:pt>
                <c:pt idx="3">
                  <c:v>0.43430000000000002</c:v>
                </c:pt>
              </c:numCache>
            </c:numRef>
          </c:val>
          <c:extLst>
            <c:ext xmlns:c16="http://schemas.microsoft.com/office/drawing/2014/chart" uri="{C3380CC4-5D6E-409C-BE32-E72D297353CC}">
              <c16:uniqueId val="{00000004-1B36-4BB7-82B7-2AB27891979C}"/>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F8BED3A-9422-4E14-A9B9-938985A422CB}" type="datetimeFigureOut">
              <a:rPr lang="pt-BR" smtClean="0"/>
              <a:t>24/11/2024</a:t>
            </a:fld>
            <a:endParaRPr lang="pt-BR"/>
          </a:p>
        </p:txBody>
      </p:sp>
      <p:sp>
        <p:nvSpPr>
          <p:cNvPr id="4" name="Espaço Reservado para Imagem de Slide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A2A56E4-E937-4984-A444-6FDADFE5641C}" type="slidenum">
              <a:rPr lang="pt-BR" smtClean="0"/>
              <a:t>‹nº›</a:t>
            </a:fld>
            <a:endParaRPr lang="pt-BR"/>
          </a:p>
        </p:txBody>
      </p:sp>
    </p:spTree>
    <p:extLst>
      <p:ext uri="{BB962C8B-B14F-4D97-AF65-F5344CB8AC3E}">
        <p14:creationId xmlns:p14="http://schemas.microsoft.com/office/powerpoint/2010/main" val="4289061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título do meu trabalho é “Inovação na Pesquisa de Jurisprudência Selecionada do TCU: Expansão de Documentos usando Modelos de Linguagem”.</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Apesar do título parecer um pouco complicado, a ideia aqui é simples: O TCU tem uma pesquisa de jurisprudência e a gente pretende melhorar a qualidade dela usando uma técnica que chama expansão de documentos, ou seja, a gente tem o documento original e vamos inserir textos criados artificialmente dentro do documento. E a criação desses textos será feita usando modelos de linguagem, que é um nome genérico para modelos tipo o ChatGPT.</a:t>
            </a:r>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a:t>
            </a:fld>
            <a:endParaRPr lang="pt-BR"/>
          </a:p>
        </p:txBody>
      </p:sp>
    </p:spTree>
    <p:extLst>
      <p:ext uri="{BB962C8B-B14F-4D97-AF65-F5344CB8AC3E}">
        <p14:creationId xmlns:p14="http://schemas.microsoft.com/office/powerpoint/2010/main" val="290649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9FE8-A7F4-D165-AA35-F8D2876FC17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0E12A8C-1BBE-63D8-0483-585F063F23EF}"/>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04383E0-524A-F493-2FB0-F034CEFAF0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Uma outra questão muito importante é que os melhores métodos de ranqueamento consideram no cálculo da relevância a frequência das palavras no texto. Assim, mesmo que uma palavra seja importante, se ela aparecer pouco no documento, ela contribuirá pouco para o score. Isso pode impactar na ordenação desejada de documentos. Esse caso é mais difícil de ver, por isso eu não trouxe um exemplo.</a:t>
            </a:r>
          </a:p>
          <a:p>
            <a:endParaRPr lang="pt-BR" dirty="0"/>
          </a:p>
        </p:txBody>
      </p:sp>
      <p:sp>
        <p:nvSpPr>
          <p:cNvPr id="4" name="Espaço Reservado para Número de Slide 3">
            <a:extLst>
              <a:ext uri="{FF2B5EF4-FFF2-40B4-BE49-F238E27FC236}">
                <a16:creationId xmlns:a16="http://schemas.microsoft.com/office/drawing/2014/main" id="{109EDAC6-23E6-9F4B-7F3C-9F707705E28F}"/>
              </a:ext>
            </a:extLst>
          </p:cNvPr>
          <p:cNvSpPr>
            <a:spLocks noGrp="1"/>
          </p:cNvSpPr>
          <p:nvPr>
            <p:ph type="sldNum" sz="quarter" idx="5"/>
          </p:nvPr>
        </p:nvSpPr>
        <p:spPr/>
        <p:txBody>
          <a:bodyPr/>
          <a:lstStyle/>
          <a:p>
            <a:fld id="{FA2A56E4-E937-4984-A444-6FDADFE5641C}" type="slidenum">
              <a:rPr lang="pt-BR" smtClean="0"/>
              <a:t>11</a:t>
            </a:fld>
            <a:endParaRPr lang="pt-BR"/>
          </a:p>
        </p:txBody>
      </p:sp>
    </p:spTree>
    <p:extLst>
      <p:ext uri="{BB962C8B-B14F-4D97-AF65-F5344CB8AC3E}">
        <p14:creationId xmlns:p14="http://schemas.microsoft.com/office/powerpoint/2010/main" val="2210719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Há 3 formas para melhorar o resultado de uma pesquisa léxica. </a:t>
            </a:r>
          </a:p>
          <a:p>
            <a:pPr algn="just">
              <a:lnSpc>
                <a:spcPct val="107000"/>
              </a:lnSpc>
              <a:spcAft>
                <a:spcPts val="800"/>
              </a:spcAft>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A primeira é a expansão de queries, que expande os termos de pesquisa inseridos pelo usuário para considerar novos termos. Isso pode ser feito usando um dicionário de sinônimos por exemplo. O método tem algumas vantagens e desvantagens: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É muito fácil de testar, pois você precisa apenas alterar o processo de consulta</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Como estamos ainda no mundo léxico, você também não precisa alterar o motor de busca</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Tradicionalmente, gerava resultados melhores que a técnica de expansão de documentos (próximo slide)</a:t>
            </a:r>
          </a:p>
          <a:p>
            <a:pPr marL="742950" lvl="1" indent="-285750" algn="just">
              <a:lnSpc>
                <a:spcPct val="107000"/>
              </a:lnSpc>
              <a:spcAft>
                <a:spcPts val="800"/>
              </a:spcAft>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Como desvantagem, a gente insere um novo elemento na consulta, que pode ou não gerar impactos dependendo do caso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12</a:t>
            </a:fld>
            <a:endParaRPr lang="pt-BR"/>
          </a:p>
        </p:txBody>
      </p:sp>
    </p:spTree>
    <p:extLst>
      <p:ext uri="{BB962C8B-B14F-4D97-AF65-F5344CB8AC3E}">
        <p14:creationId xmlns:p14="http://schemas.microsoft.com/office/powerpoint/2010/main" val="1684940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O segundo método é a expansão de documentos, que funciona adicionando um novo texto a cada documento da base. Enquanto a expansão de queries altera o processo de consulta, a expansão de documentos altera o processo de indexação. E, claro, também tem vantagens e desvantagens: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Ele insere um novo elemento apenas na indexação. Ou seja, eventuais problemas que ocorram ficam restrito a esse momento e podem ser mais facilmente tratados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Também não exige mudança do motor de busca</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Modelos mais recentes tem resultados melhores que a expansão de queries</a:t>
            </a:r>
          </a:p>
          <a:p>
            <a:pPr marL="742950" lvl="1" indent="-285750" algn="just">
              <a:lnSpc>
                <a:spcPct val="107000"/>
              </a:lnSpc>
              <a:spcAft>
                <a:spcPts val="800"/>
              </a:spcAft>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Como desvantagem, ele é mais difícil de testar, pois exige a reindexação de toda a base de dados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13</a:t>
            </a:fld>
            <a:endParaRPr lang="pt-BR"/>
          </a:p>
        </p:txBody>
      </p:sp>
    </p:spTree>
    <p:extLst>
      <p:ext uri="{BB962C8B-B14F-4D97-AF65-F5344CB8AC3E}">
        <p14:creationId xmlns:p14="http://schemas.microsoft.com/office/powerpoint/2010/main" val="3251934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Por fim, a última alternativa é você sair do mundo léxico e ir pro mundo semântico. Potencialmente, é o método que tem os melhores resultados. Entretanto, também há desvantagens: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Ele exige muita alteração em uma pesquisa léxica que já está funcionando, pois é necessário trocar o motor de busca</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Depende de GPU no processo de consulta, o que em alguns casos pode ser um problema</a:t>
            </a:r>
          </a:p>
          <a:p>
            <a:pPr marL="742950" lvl="1" indent="-285750" algn="just">
              <a:lnSpc>
                <a:spcPct val="107000"/>
              </a:lnSpc>
              <a:spcAft>
                <a:spcPts val="800"/>
              </a:spcAft>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Depende de um bom modelo de </a:t>
            </a:r>
            <a:r>
              <a:rPr lang="pt-BR" sz="1100" i="1" kern="100" dirty="0" err="1">
                <a:effectLst/>
                <a:latin typeface="Aptos" panose="020B0004020202020204" pitchFamily="34" charset="0"/>
                <a:ea typeface="Aptos" panose="020B0004020202020204" pitchFamily="34" charset="0"/>
                <a:cs typeface="Times New Roman" panose="02020603050405020304" pitchFamily="18" charset="0"/>
              </a:rPr>
              <a:t>embeddings</a:t>
            </a:r>
            <a:endParaRPr lang="pt-BR"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14</a:t>
            </a:fld>
            <a:endParaRPr lang="pt-BR"/>
          </a:p>
        </p:txBody>
      </p:sp>
    </p:spTree>
    <p:extLst>
      <p:ext uri="{BB962C8B-B14F-4D97-AF65-F5344CB8AC3E}">
        <p14:creationId xmlns:p14="http://schemas.microsoft.com/office/powerpoint/2010/main" val="4231629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Considerando o que foi discutido e o problema identificado na pesquisa integrada, a ideia do trabalho é testar a técnica de expansão de documentos em apenas uma das bases de dados, a de JS.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escolha da expansão de documentos é porque é a que menos altera a busca atual, e o faz apenas no momento da indexação. </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15</a:t>
            </a:fld>
            <a:endParaRPr lang="pt-BR"/>
          </a:p>
        </p:txBody>
      </p:sp>
    </p:spTree>
    <p:extLst>
      <p:ext uri="{BB962C8B-B14F-4D97-AF65-F5344CB8AC3E}">
        <p14:creationId xmlns:p14="http://schemas.microsoft.com/office/powerpoint/2010/main" val="429357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 a ideia de estudar a jurisprudência selecionada e não todas as bases é por vários motivos.</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Primeiro que é inviável, num contexto de trabalho de especialização, tratar diversas bases de dados ao mesmo tempo, então era preciso selecionar uma</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Como estamos num contexto de trabalho relacionado a Controle Externo, era preciso restringir as bases disponíveis para esse contexto, e a base de Jurisprudência Selecionada atende a esse critério</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Terceiro que a base possui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ou seja, um conjunto de queries padronizadas e de documentos esperados que podem ser usados para teste. Para verificar se as coisas estão melhorando ou piorando é necessário medir, e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é a forma de se fazer isso.</a:t>
            </a:r>
          </a:p>
          <a:p>
            <a:pPr marL="342900" lvl="0" indent="-342900" algn="just">
              <a:lnSpc>
                <a:spcPct val="107000"/>
              </a:lnSpc>
              <a:spcAft>
                <a:spcPts val="800"/>
              </a:spcAft>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Por fim, ela é uma base que não é muito grande nem muito pequena. E os documentos também não são gigantes. Ou seja, por não ser muito grande, a gente consegue fazer testes relativamente rápidos. E por não ser muito pequena, a gente consegue ver o efeito real do método, sem ficar mascarado – se estivéssemos usando uma base com cerca de 100 documentos como a de questões de ordem, a gente provavelmente teria resultados nas métricas com saltos bruscos.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16</a:t>
            </a:fld>
            <a:endParaRPr lang="pt-BR"/>
          </a:p>
        </p:txBody>
      </p:sp>
    </p:spTree>
    <p:extLst>
      <p:ext uri="{BB962C8B-B14F-4D97-AF65-F5344CB8AC3E}">
        <p14:creationId xmlns:p14="http://schemas.microsoft.com/office/powerpoint/2010/main" val="1331548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Esse slide ilustra o que é um documento da base de jurisprudência selecionada.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Basicamente cada documento é estruturado ao redor de um enunciado, que é sumário de uma decisão considerada importante por um órgão especializado do TCU, ou seja, ele retrata o entendimento contido em uma deliberação. O documento também possui um excerto da decisão de onde esse enunciado foi gerado e alguns outros campos.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17</a:t>
            </a:fld>
            <a:endParaRPr lang="pt-BR"/>
          </a:p>
        </p:txBody>
      </p:sp>
    </p:spTree>
    <p:extLst>
      <p:ext uri="{BB962C8B-B14F-4D97-AF65-F5344CB8AC3E}">
        <p14:creationId xmlns:p14="http://schemas.microsoft.com/office/powerpoint/2010/main" val="48870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Eu tinha comentado que pra gente testar, precisamos comparar com algo, o que é feito com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caso dessa base,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foi elaborado por dois colegas,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Borela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e Leo, a quem eu agradeço por disponibilizarem esses dados.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que foi gerado contém 150 queries, divididas em 3 grupos. O primeiro grupo é de termos de consulta que foram muito utilizadas na pesquisa. E o segundo e terceiro grupo são de queries sintéticas. No caso, o pessoal identificou os enunciados mais acessados e geraram usando LLM queries para eles. O grupo 2 é de queries num formato de palavra-chave e o grupo 3 é formado por queries longas, em formato de perguntas.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pt-BR" sz="1800" dirty="0">
                <a:effectLst/>
                <a:latin typeface="Aptos" panose="020B0004020202020204" pitchFamily="34" charset="0"/>
                <a:ea typeface="Aptos" panose="020B0004020202020204" pitchFamily="34" charset="0"/>
                <a:cs typeface="Times New Roman" panose="02020603050405020304" pitchFamily="18" charset="0"/>
              </a:rPr>
              <a:t>Na prática, do ponto de vista atual o grupo 1 é o mais importante, pois representa efetivamente como os usuários pesquisam hoje.</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18</a:t>
            </a:fld>
            <a:endParaRPr lang="pt-BR"/>
          </a:p>
        </p:txBody>
      </p:sp>
    </p:spTree>
    <p:extLst>
      <p:ext uri="{BB962C8B-B14F-4D97-AF65-F5344CB8AC3E}">
        <p14:creationId xmlns:p14="http://schemas.microsoft.com/office/powerpoint/2010/main" val="69890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Uma vez que temos o QRELS, o que vamos fazer é executar as queries e comparar o resultado obtido com o resultado esperado. Para isso, os resultados serão informados usando quatro métricas:</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Precisão</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Recall</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MRR</a:t>
            </a:r>
          </a:p>
          <a:p>
            <a:pPr marL="342900" lvl="0" indent="-342900" algn="just">
              <a:lnSpc>
                <a:spcPct val="107000"/>
              </a:lnSpc>
              <a:spcAft>
                <a:spcPts val="800"/>
              </a:spcAft>
              <a:buFont typeface="+mj-lt"/>
              <a:buAutoNum type="arabicPeriod"/>
            </a:pP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nDCG</a:t>
            </a: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As duas primeiras são métricas que indicam o percentual de documentos relevantes retornados, a diferença é que a precisão o faz em relação ao total de documentos retornados e o recall em relação ao total de documentos relevantes.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As duas últimas são métricas que indicam o posicionamento dos documentos relevantes na lista. O MRR indica apenas a posição do primeiro elemento e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nDCG</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sintetiza a ordem de todos eles.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Todas as métricas aqui vão de 0 a 1, quanto mais próximo de 1, melhor.</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19</a:t>
            </a:fld>
            <a:endParaRPr lang="pt-BR"/>
          </a:p>
        </p:txBody>
      </p:sp>
    </p:spTree>
    <p:extLst>
      <p:ext uri="{BB962C8B-B14F-4D97-AF65-F5344CB8AC3E}">
        <p14:creationId xmlns:p14="http://schemas.microsoft.com/office/powerpoint/2010/main" val="329757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Dito isso, passamos agora para a modelagem dos experimentos.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primeira coisa que precisamos fazer é definir </a:t>
            </a:r>
            <a:r>
              <a:rPr lang="pt-BR" sz="1800" i="1" kern="100" dirty="0">
                <a:effectLst/>
                <a:latin typeface="Aptos" panose="020B0004020202020204" pitchFamily="34" charset="0"/>
                <a:ea typeface="Aptos" panose="020B0004020202020204" pitchFamily="34" charset="0"/>
                <a:cs typeface="Times New Roman" panose="02020603050405020304" pitchFamily="18" charset="0"/>
              </a:rPr>
              <a:t>baselines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cenários base para compararmos. Como a ideia é melhorar a pesquisa de JS, é natural que um cenário base seja exatamente a pesquisa atual.</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entanto, é comum em trabalhos na área de recuperação da informação sempre comprar os resultados com o BM25. Isso é feito porque o BM25 é um método que, apesar de antigo, tem bons resultados. Nesse trabalho, estou indexando a base considerando apenas os campos Enunciado e Excerto. Isso não implica que os outros campos da base não são importantes, foi apenas uma decisão de projeto porque é onde está o texto dessa base. Os outros campos são normalmente usados como filtros, o que não é o caso aqui.</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Nesse ponto, vale a pena explicar um pouco também como é a pesquisa atual de jurisprudência. Em síntese, ela é uma pesquisa léxica em que é necessário ter todos os termos consultados presentes no documento, ou seja, usa o operador booleano AND. Além disso, ela dá pesos distintos para os diversos campos do documento.</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pesquisa difere do BM25 padrão pelo fato do BM25, por padrão, não dar pesos distintos para campos diferentes. Você agrega todo o texto num bolo só e tudo tem o mesmo peso. Além disso, você não precisa ter todos as palavras presentes no documento – é como se ele usasse o operador booleano OR entre os termos.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20</a:t>
            </a:fld>
            <a:endParaRPr lang="pt-BR"/>
          </a:p>
        </p:txBody>
      </p:sp>
    </p:spTree>
    <p:extLst>
      <p:ext uri="{BB962C8B-B14F-4D97-AF65-F5344CB8AC3E}">
        <p14:creationId xmlns:p14="http://schemas.microsoft.com/office/powerpoint/2010/main" val="45173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Eu vou dividir a apresentação em 4 partes. Inicialmente apresento o problema que quero abordar, depois o método que usei para tratar o problema, os resultados e, por fim, concluir o trabalho.</a:t>
            </a:r>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a:t>
            </a:fld>
            <a:endParaRPr lang="pt-BR"/>
          </a:p>
        </p:txBody>
      </p:sp>
    </p:spTree>
    <p:extLst>
      <p:ext uri="{BB962C8B-B14F-4D97-AF65-F5344CB8AC3E}">
        <p14:creationId xmlns:p14="http://schemas.microsoft.com/office/powerpoint/2010/main" val="267826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Indo para os experimentos com expansão de documento, vamos testar algumas abordagens. Todas as abordagens propostas expandem o documento com um texto gerado por um modelo de linguagem. O texto é criado a partir do enunciado, pois é ele o sumário da decisão. E, no fim, o resultado do documento original (Enunciado e Excerto) é indexado num BM25 junto com o novo texto gerado.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primeiro experimento com expansão foi é com o método docT5query. Basicamente ele usa o modelo de linguagem T5 e foi treinado para, dado um documento, gerar possíveis queries que podem ser usadas para pesquisar. O modelo de linguagem tenta adivinhar possíveis queries.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21</a:t>
            </a:fld>
            <a:endParaRPr lang="pt-BR"/>
          </a:p>
        </p:txBody>
      </p:sp>
    </p:spTree>
    <p:extLst>
      <p:ext uri="{BB962C8B-B14F-4D97-AF65-F5344CB8AC3E}">
        <p14:creationId xmlns:p14="http://schemas.microsoft.com/office/powerpoint/2010/main" val="406550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segundo experimento é com a extração de sinônimos do enunciado. Nesse caso, estamos testando com o GPT e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É gerado um prompt pedindo as palavras mais importantes e pedindo sinônimos.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22</a:t>
            </a:fld>
            <a:endParaRPr lang="pt-BR"/>
          </a:p>
        </p:txBody>
      </p:sp>
    </p:spTree>
    <p:extLst>
      <p:ext uri="{BB962C8B-B14F-4D97-AF65-F5344CB8AC3E}">
        <p14:creationId xmlns:p14="http://schemas.microsoft.com/office/powerpoint/2010/main" val="1915549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terceiro grupo de experimentos é a reescrita do enunciado, que também é feita usando GPT e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23</a:t>
            </a:fld>
            <a:endParaRPr lang="pt-BR"/>
          </a:p>
        </p:txBody>
      </p:sp>
    </p:spTree>
    <p:extLst>
      <p:ext uri="{BB962C8B-B14F-4D97-AF65-F5344CB8AC3E}">
        <p14:creationId xmlns:p14="http://schemas.microsoft.com/office/powerpoint/2010/main" val="324556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Chegamos aos resultados. Antes de tudo, no texto eu apresentei os resultados das métricas olhando os primeiros 5 e 20 resultados retornados. Como os resultados são semelhantes, vou focar nessa apresentação apenas nos primeiros 5 resultados retornados.</a:t>
            </a:r>
          </a:p>
          <a:p>
            <a:endParaRPr lang="pt-BR" dirty="0"/>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Primeiro, vamos ver os resultados apenas dos cenários base.</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grupo 1 de queries, percebemos que a configuração atual é cerca de 5% melhor do que o BM25 na precisão e no recall, ou seja, em geral ela traz mais documentos relevantes do que o BM25. Por outro lado, a ordenação oferecida pelo BM25 é melhor. Pela fórmula de cálculo, o MRR indica que, em regra, a configuração atual traz o primeiro documento relevante na terceira posição e o BM25, na segunda posição. Em relação a ordenação geral,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nDCG</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do BM25 é cerca de 6% maior do que a configuração atual.</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Em outras palavras, o BM25, mesmo trazendo um pouco menos de documentos relevantes nas 5 primeiras posições, faz uma ordenação melhor do que o que é retornado.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24</a:t>
            </a:fld>
            <a:endParaRPr lang="pt-BR"/>
          </a:p>
        </p:txBody>
      </p:sp>
    </p:spTree>
    <p:extLst>
      <p:ext uri="{BB962C8B-B14F-4D97-AF65-F5344CB8AC3E}">
        <p14:creationId xmlns:p14="http://schemas.microsoft.com/office/powerpoint/2010/main" val="526546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342900" lvl="0" indent="-342900" algn="just">
              <a:lnSpc>
                <a:spcPct val="107000"/>
              </a:lnSpc>
              <a:buFont typeface="+mj-lt"/>
              <a:buAutoNum type="arabicPeriod"/>
            </a:pPr>
            <a:r>
              <a:rPr lang="pt-BR" sz="1200" kern="100" dirty="0">
                <a:effectLst/>
                <a:latin typeface="Aptos" panose="020B0004020202020204" pitchFamily="34" charset="0"/>
                <a:ea typeface="Aptos" panose="020B0004020202020204" pitchFamily="34" charset="0"/>
                <a:cs typeface="Times New Roman" panose="02020603050405020304" pitchFamily="18" charset="0"/>
              </a:rPr>
              <a:t>Já em relação ao grupo 2 e 3, fica nítido a superioridade do BM25, especialmente em relação ao grupo 3. No grupo 2, que representa termos de pesquisa presentes no enunciado, trouxe mais documentos relevantes e manteve a ordenação mais ou menos com a mesma performance.</a:t>
            </a:r>
          </a:p>
          <a:p>
            <a:pPr marL="342900" lvl="0" indent="-342900" algn="just">
              <a:lnSpc>
                <a:spcPct val="107000"/>
              </a:lnSpc>
              <a:spcAft>
                <a:spcPts val="800"/>
              </a:spcAft>
              <a:buFont typeface="+mj-lt"/>
              <a:buAutoNum type="arabicPeriod"/>
            </a:pPr>
            <a:r>
              <a:rPr lang="pt-BR" sz="1200" kern="100" dirty="0">
                <a:effectLst/>
                <a:latin typeface="Aptos" panose="020B0004020202020204" pitchFamily="34" charset="0"/>
                <a:ea typeface="Aptos" panose="020B0004020202020204" pitchFamily="34" charset="0"/>
                <a:cs typeface="Times New Roman" panose="02020603050405020304" pitchFamily="18" charset="0"/>
              </a:rPr>
              <a:t>O grupo 3 é escancarado a superioridade do BM25. E isso ocorre por conta do operador AND usado na pesquisa atual.</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25</a:t>
            </a:fld>
            <a:endParaRPr lang="pt-BR"/>
          </a:p>
        </p:txBody>
      </p:sp>
    </p:spTree>
    <p:extLst>
      <p:ext uri="{BB962C8B-B14F-4D97-AF65-F5344CB8AC3E}">
        <p14:creationId xmlns:p14="http://schemas.microsoft.com/office/powerpoint/2010/main" val="2346292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Tendo em vista os resultados dos slides anteriores, a partir de agora vou me ater mais a comparar os resultados com o BM25 do que com a pesquisa atual, principalmente porque o BM25 já ordena melhor os resultados e a ordenação dos documentos retornados é algo muito importante, principalmente por conta de questões relacionadas a experiência do usuário na ferramenta.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Agora vamos ver o que ocorre quando eu comparo os baselines com a expansão de documentos usando o método docT5query. Nesse cenário eu testei a expansão dos documentos com 1 e com 5 queries. Os resultados foram o seguinte:</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grupo 1 de queries, a expansão com apenas 1 query não teve muita diferença. Algumas métricas melhoraram, outras pioraram. Mas com 5 queries, tivemos uma melhora muito grande em todas as métricas, com 3 delas chegando na casa dos 40%. É um resultado muito bom, ainda mais considerando a facilidade que é de implementar isso.</a:t>
            </a:r>
          </a:p>
          <a:p>
            <a:pPr marL="342900" lvl="0" indent="-342900" algn="just">
              <a:lnSpc>
                <a:spcPct val="107000"/>
              </a:lnSpc>
              <a:spcAft>
                <a:spcPts val="800"/>
              </a:spcAft>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Não vou mostrar mais os resultados para os grupos 2 e 3 de queries por questões de tempo e para simplificar a apresentação. Entretanto, em linhas gerais, eles seguem os resultados do grupo 1, mas com menos intensidade – justamente por serem de queries sintéticas geradas especificamente em cima do enunciado.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26</a:t>
            </a:fld>
            <a:endParaRPr lang="pt-BR"/>
          </a:p>
        </p:txBody>
      </p:sp>
    </p:spTree>
    <p:extLst>
      <p:ext uri="{BB962C8B-B14F-4D97-AF65-F5344CB8AC3E}">
        <p14:creationId xmlns:p14="http://schemas.microsoft.com/office/powerpoint/2010/main" val="1753666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Na geração de sinônimos das palavras mais importantes do enunciado, os testes foram feitos com 3 modelos: GPT-3.5, GPT-4o e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3 70B. Podemos observar também melhorias consideráveis em relação em BM25, chegando a 15% dependendo da métrica.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Um resultado interessante é que o modelo maior (GPT-4o) não foi o que teve melhores resultados.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Os resultados para o grupo 2 e 3 de queries foram muito menos expressivos que para o grupo 1. No grupo 2, ficou da ordem de 5% de melhoria e, no grupo 3, chegou a até 2%, mas também teve resultados com ligeira piora.</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27</a:t>
            </a:fld>
            <a:endParaRPr lang="pt-BR"/>
          </a:p>
        </p:txBody>
      </p:sp>
    </p:spTree>
    <p:extLst>
      <p:ext uri="{BB962C8B-B14F-4D97-AF65-F5344CB8AC3E}">
        <p14:creationId xmlns:p14="http://schemas.microsoft.com/office/powerpoint/2010/main" val="4106558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Considerando que no teste anterior o GPT-4o não trouxe resultados significativos, optei por fazer a reescrita do enunciado só com o GPT-3.5 e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3 70B, até por uma questão de custo financeiro.</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resultado aqui foi bem ruim. Em geral trouxe menos documentos relevantes e piorou a classificação do primeiro documento relevante da lista.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Eu acho que cabe um </a:t>
            </a:r>
            <a:r>
              <a:rPr lang="pt-BR" sz="1800" i="1" kern="100" dirty="0" err="1">
                <a:effectLst/>
                <a:latin typeface="Aptos" panose="020B0004020202020204" pitchFamily="34" charset="0"/>
                <a:ea typeface="Aptos" panose="020B0004020202020204" pitchFamily="34" charset="0"/>
                <a:cs typeface="Times New Roman" panose="02020603050405020304" pitchFamily="18" charset="0"/>
              </a:rPr>
              <a:t>disclaimer</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aqui em relação a isso. A gente está usando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que tem dados de pesquisa reais no grupo 1 e dados sintéticos nos grupos 2 e 3. No grupo 1, as queries foram extraídas do log como queries frequentemente buscadas e elas possuem a característica de usar termos que efetivamente se encontram nos documentos, que são documentos especializados. Reescrever o documento alterando as palavras vai ter o efeito de inserir um pouco de ruído na base, o que justificaria esse resultado.</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Esse </a:t>
            </a:r>
            <a:r>
              <a:rPr lang="pt-BR" sz="1800" i="1" kern="100" dirty="0" err="1">
                <a:effectLst/>
                <a:latin typeface="Aptos" panose="020B0004020202020204" pitchFamily="34" charset="0"/>
                <a:ea typeface="Aptos" panose="020B0004020202020204" pitchFamily="34" charset="0"/>
                <a:cs typeface="Times New Roman" panose="02020603050405020304" pitchFamily="18" charset="0"/>
              </a:rPr>
              <a:t>disclaimer</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é importante pois implica que, mesmo não funcionando para esse conjunto de dados, dependendo da base pode ser interessante ter reescritas de um campo. Vai depender da forma como o usuário interage com a ferramenta.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Em certa medida, isso ocorreu também no cenário anterior de geração de sinônimos. Mas naquele cenário como também é reindexada a palavra original, ela acaba aumentando o seu peso no ranqueamento, compensando o ruído gerado.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28</a:t>
            </a:fld>
            <a:endParaRPr lang="pt-BR"/>
          </a:p>
        </p:txBody>
      </p:sp>
    </p:spTree>
    <p:extLst>
      <p:ext uri="{BB962C8B-B14F-4D97-AF65-F5344CB8AC3E}">
        <p14:creationId xmlns:p14="http://schemas.microsoft.com/office/powerpoint/2010/main" val="1419511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Por último, eu combinei a expansão dos dois melhores métodos, o docT5query e a geração de sinônimos. O efeito deles foi muito superior, com melhoria de quase 60% dependendo da métrica no grupo 1. Para os grupos 2 e 3 também houve melhorias, chegando a cerca de 15% no grupo 2 e a cerca de 5% no grupo 3.</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pt-BR" sz="1800" dirty="0">
                <a:effectLst/>
                <a:latin typeface="Aptos" panose="020B0004020202020204" pitchFamily="34" charset="0"/>
                <a:ea typeface="Aptos" panose="020B0004020202020204" pitchFamily="34" charset="0"/>
                <a:cs typeface="Times New Roman" panose="02020603050405020304" pitchFamily="18" charset="0"/>
              </a:rPr>
              <a:t>Aqui, prevalece também os comentários em relação aos modelos usados na geração de sinônimos: o modelo maior não foi o que trouxe melhores resultados</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29</a:t>
            </a:fld>
            <a:endParaRPr lang="pt-BR"/>
          </a:p>
        </p:txBody>
      </p:sp>
    </p:spTree>
    <p:extLst>
      <p:ext uri="{BB962C8B-B14F-4D97-AF65-F5344CB8AC3E}">
        <p14:creationId xmlns:p14="http://schemas.microsoft.com/office/powerpoint/2010/main" val="2090564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Concluindo o trabalho, dá pra gente sintetizar o que foi identificado e sugerir algumas recomendações:</a:t>
            </a:r>
          </a:p>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O primeiro ponto é que a pesquisa atual é muito suscetível ao problema de descasamento de vocabulário, pois usa o AND como default. Então lá no grupo de queries 3 o resultado dela é muito ruim</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A sugestão então é alterar o operador default para OR e avaliar novamente a pesquisa</a:t>
            </a:r>
          </a:p>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Dos métodos de expansão de documentos, tivemos bons resultados com o docT5query e a extração de sinônimos.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Uma possibilidade de intervenção é a criação de campos para manter essas informações. E esses campos seriam usados apenas na busca para alterar o score</a:t>
            </a:r>
          </a:p>
          <a:p>
            <a:pPr marL="742950" lvl="1" indent="-285750" algn="just">
              <a:lnSpc>
                <a:spcPct val="107000"/>
              </a:lnSpc>
              <a:spcAft>
                <a:spcPts val="800"/>
              </a:spcAft>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Na extração de sinônimos, não precisamos nos preocupar com os custos do GPT-4o, podemos optar por um modelo mais barato (GPT-3.5) ou gratuito (</a:t>
            </a:r>
            <a:r>
              <a:rPr lang="pt-BR" sz="11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100" kern="100" dirty="0">
                <a:effectLst/>
                <a:latin typeface="Aptos" panose="020B0004020202020204" pitchFamily="34" charset="0"/>
                <a:ea typeface="Aptos" panose="020B0004020202020204" pitchFamily="34" charset="0"/>
                <a:cs typeface="Times New Roman" panose="02020603050405020304" pitchFamily="18" charset="0"/>
              </a:rPr>
              <a:t> 3 70B).</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30</a:t>
            </a:fld>
            <a:endParaRPr lang="pt-BR"/>
          </a:p>
        </p:txBody>
      </p:sp>
    </p:spTree>
    <p:extLst>
      <p:ext uri="{BB962C8B-B14F-4D97-AF65-F5344CB8AC3E}">
        <p14:creationId xmlns:p14="http://schemas.microsoft.com/office/powerpoint/2010/main" val="79551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Pra gente ter uma noção do problema a ser resolvido, precisamos primeiro entender um pouco sobre a pesquisa do TCU.</a:t>
            </a:r>
          </a:p>
          <a:p>
            <a:pPr algn="just">
              <a:lnSpc>
                <a:spcPct val="107000"/>
              </a:lnSpc>
              <a:spcAft>
                <a:spcPts val="800"/>
              </a:spcAft>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pt-BR" sz="1800" dirty="0">
                <a:effectLst/>
                <a:latin typeface="Aptos" panose="020B0004020202020204" pitchFamily="34" charset="0"/>
                <a:ea typeface="Aptos" panose="020B0004020202020204" pitchFamily="34" charset="0"/>
                <a:cs typeface="Times New Roman" panose="02020603050405020304" pitchFamily="18" charset="0"/>
              </a:rPr>
              <a:t>O Tribunal tem uma ferramenta de pesquisa online, a PESQUISA INTEGRADA. É uma interface única que permite pesquisar em diversos temas. Por exemplo, permite pesquisar dentro de Acórdãos, dentro de Processos, dentro do BTCU e por aí vai. Cada um desses temas é uma base de dados.</a:t>
            </a:r>
          </a:p>
          <a:p>
            <a:endParaRPr lang="pt-BR" sz="1800" dirty="0">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funcionamento é simples. O usuário fornece um termo de pesquisa nessa caixa aqui e aí a Pesquisa Integrada consulta todas as bases de dados e dá o resultado da pesquisa em cada uma delas. </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3</a:t>
            </a:fld>
            <a:endParaRPr lang="pt-BR"/>
          </a:p>
        </p:txBody>
      </p:sp>
    </p:spTree>
    <p:extLst>
      <p:ext uri="{BB962C8B-B14F-4D97-AF65-F5344CB8AC3E}">
        <p14:creationId xmlns:p14="http://schemas.microsoft.com/office/powerpoint/2010/main" val="773898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00" dirty="0">
                <a:effectLst/>
                <a:latin typeface="Aptos" panose="020B0004020202020204" pitchFamily="34" charset="0"/>
                <a:ea typeface="Aptos" panose="020B0004020202020204" pitchFamily="34" charset="0"/>
                <a:cs typeface="Times New Roman" panose="02020603050405020304" pitchFamily="18" charset="0"/>
              </a:rPr>
              <a:t>O usuário entra num documento e vê detalhes do documento.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4</a:t>
            </a:fld>
            <a:endParaRPr lang="pt-BR"/>
          </a:p>
        </p:txBody>
      </p:sp>
    </p:spTree>
    <p:extLst>
      <p:ext uri="{BB962C8B-B14F-4D97-AF65-F5344CB8AC3E}">
        <p14:creationId xmlns:p14="http://schemas.microsoft.com/office/powerpoint/2010/main" val="121449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problema é que a ferramenta nem sempre retorna os documentos que o usuário espera.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Em uma recente fiscalização feita pelo próprio TCU em 2022, a antiga SEFTI identificou que tem alguns problemas no mecanismo de busca do órgão. Indicam, por exemplo, que há casos inclusive de usuários internos que preferem pesquisar pelo Google do que usando a ferramenta do portal.</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É esse o problema que quero tratar.</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6</a:t>
            </a:fld>
            <a:endParaRPr lang="pt-BR"/>
          </a:p>
        </p:txBody>
      </p:sp>
    </p:spTree>
    <p:extLst>
      <p:ext uri="{BB962C8B-B14F-4D97-AF65-F5344CB8AC3E}">
        <p14:creationId xmlns:p14="http://schemas.microsoft.com/office/powerpoint/2010/main" val="337419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Pra gente entender as possibilidades de intervenção na Pesquisa Integrada, é necessário primeiro analisarmos como funciona uma pesquisa textual.</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Qualquer pesquisa pode ser dividida em dois processos, o de indexação e o de consulta.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indexação é o processo em que você coleta os documentos, processa eles e guarda para que sejam consultados depois. Em linhas gerais, funciona assim:</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Como entrada, você pode ter qualquer tipo de documento. Mesmo que a pesquisa seja textual, a origem do texto pode estar em um arquivo do Word ou em uma imagem ou em um vídeo.</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partir desses documentos, você extrai o texto deles e guarda uma versão do documento que pode ser retornada pro usuário. Isso pode ser algum texto processado ou o documento original. Ou as duas coisas.</a:t>
            </a:r>
          </a:p>
          <a:p>
            <a:pPr marL="342900" lvl="0" indent="-342900" algn="just">
              <a:lnSpc>
                <a:spcPct val="107000"/>
              </a:lnSpc>
              <a:spcAft>
                <a:spcPts val="800"/>
              </a:spcAft>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texto extraído é processado e depois guardado num banco de dados que chamamos de índice. Eu não sei a origem do nome, mas suspeito que seja alguma coisa referente a um índice remissivo.</a:t>
            </a:r>
          </a:p>
          <a:p>
            <a:pPr marL="342900" lvl="0" indent="-342900" algn="just">
              <a:lnSpc>
                <a:spcPct val="107000"/>
              </a:lnSpc>
              <a:spcAft>
                <a:spcPts val="800"/>
              </a:spcAft>
              <a:buFont typeface="+mj-lt"/>
              <a:buAutoNum type="arabicPeriod"/>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 typeface="+mj-lt"/>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caso da Pesquisa Integrada, cada caixa desse esquema pode fazer algo diferente dependendo da base de dados. O que é comum a todas as bases da integrada é que é uma pesquisa léxica, ou seja, baseada no texto exato do documento. Usamos um índice invertido implementado no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Solr</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ou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Elastic</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O resto depende da base. Tem base de dados que o documento de entrada é um word, outras é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pdf</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que pode passar por um OCR e por aí vai. O tratamento do texto depende da base. Algumas vezes é necessário limpar o texto (remover algumas partes, HTML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etc</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lvl="0" indent="0" algn="just">
              <a:lnSpc>
                <a:spcPct val="107000"/>
              </a:lnSpc>
              <a:spcAft>
                <a:spcPts val="800"/>
              </a:spcAft>
              <a:buFont typeface="+mj-lt"/>
              <a:buNone/>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7</a:t>
            </a:fld>
            <a:endParaRPr lang="pt-BR"/>
          </a:p>
        </p:txBody>
      </p:sp>
    </p:spTree>
    <p:extLst>
      <p:ext uri="{BB962C8B-B14F-4D97-AF65-F5344CB8AC3E}">
        <p14:creationId xmlns:p14="http://schemas.microsoft.com/office/powerpoint/2010/main" val="503024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dirty="0">
                <a:effectLst/>
                <a:latin typeface="Aptos" panose="020B0004020202020204" pitchFamily="34" charset="0"/>
                <a:ea typeface="Aptos" panose="020B0004020202020204" pitchFamily="34" charset="0"/>
                <a:cs typeface="Times New Roman" panose="02020603050405020304" pitchFamily="18" charset="0"/>
              </a:rPr>
              <a:t>Uma vez que o documento foi indexado, a pesquisa é feita no processo de consulta. A ideia é simples, basicamente o usuário acessa uma interface de pesquisa, que por sua vez acessa um índice e um modelo de ranqueamento. Dependendo da implementação, os resultados (ou alguma versão disso) podem ser guardados num log para avaliação.</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8</a:t>
            </a:fld>
            <a:endParaRPr lang="pt-BR"/>
          </a:p>
        </p:txBody>
      </p:sp>
    </p:spTree>
    <p:extLst>
      <p:ext uri="{BB962C8B-B14F-4D97-AF65-F5344CB8AC3E}">
        <p14:creationId xmlns:p14="http://schemas.microsoft.com/office/powerpoint/2010/main" val="387433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contexto de pesquisas léxicas, é feito então um batimento entre os termos da query e dos documentos, ou seja, a consulta envolve em identificar dentro dos documentos as mesmas palavras presentes na query.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Por exemplo, suponha que o usuário tenha pesquisado por “técnica preço” e o documento seja este, que possui as palavras “preço” e “técnicos”. Só há batimento entre técnica e preço.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Na prática, porém, o que é indexado é uma simplificação do texto do documento, depois de transformado (remoção de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stopwords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lematização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etc</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Isso diminui a complexidade do problema.</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9</a:t>
            </a:fld>
            <a:endParaRPr lang="pt-BR"/>
          </a:p>
        </p:txBody>
      </p:sp>
    </p:spTree>
    <p:extLst>
      <p:ext uri="{BB962C8B-B14F-4D97-AF65-F5344CB8AC3E}">
        <p14:creationId xmlns:p14="http://schemas.microsoft.com/office/powerpoint/2010/main" val="2026328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Existem alguns problemas com as pesquisas léxicas.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Um dos problemas é o descasamento de vocabulário. Nesse caso, como as consultas dependem do termo exato (depois de processado) pesquisado, se o usuário pesquisar por um termo que seja diferente, mas semanticamente próximo, o sistema não vai encontrar.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Para ilustrar isso, eu trouxe um exemplo em que a pesquisa é feita pelo termo sancionados e o documento foi encontrado. Em seguida, pesquisei pelo termo multados e, embora semanticamente próximos, o documento não foi encontrado.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10</a:t>
            </a:fld>
            <a:endParaRPr lang="pt-BR"/>
          </a:p>
        </p:txBody>
      </p:sp>
    </p:spTree>
    <p:extLst>
      <p:ext uri="{BB962C8B-B14F-4D97-AF65-F5344CB8AC3E}">
        <p14:creationId xmlns:p14="http://schemas.microsoft.com/office/powerpoint/2010/main" val="2380738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Abertura da Apresenta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60000" y="3240000"/>
            <a:ext cx="6660000" cy="1800000"/>
          </a:xfrm>
        </p:spPr>
        <p:txBody>
          <a:bodyPr/>
          <a:lstStyle>
            <a:lvl1pPr>
              <a:lnSpc>
                <a:spcPts val="3000"/>
              </a:lnSpc>
              <a:defRPr sz="2800" b="1" baseline="0">
                <a:solidFill>
                  <a:srgbClr val="002060"/>
                </a:solidFill>
                <a:latin typeface="+mn-lt"/>
              </a:defRPr>
            </a:lvl1pPr>
          </a:lstStyle>
          <a:p>
            <a:r>
              <a:rPr lang="pt-BR" dirty="0"/>
              <a:t>[Título da Apresentação... seguida de Subtítulo, Delimitação ou Detalhamento, conforme necessidade]</a:t>
            </a:r>
          </a:p>
        </p:txBody>
      </p:sp>
    </p:spTree>
    <p:extLst>
      <p:ext uri="{BB962C8B-B14F-4D97-AF65-F5344CB8AC3E}">
        <p14:creationId xmlns:p14="http://schemas.microsoft.com/office/powerpoint/2010/main" val="373173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lide em Branco">
    <p:spTree>
      <p:nvGrpSpPr>
        <p:cNvPr id="1" name=""/>
        <p:cNvGrpSpPr/>
        <p:nvPr/>
      </p:nvGrpSpPr>
      <p:grpSpPr>
        <a:xfrm>
          <a:off x="0" y="0"/>
          <a:ext cx="0" cy="0"/>
          <a:chOff x="0" y="0"/>
          <a:chExt cx="0" cy="0"/>
        </a:xfrm>
      </p:grpSpPr>
      <p:sp>
        <p:nvSpPr>
          <p:cNvPr id="6"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24/11/2024</a:t>
            </a:fld>
            <a:endParaRPr lang="pt-BR" dirty="0"/>
          </a:p>
        </p:txBody>
      </p:sp>
      <p:sp>
        <p:nvSpPr>
          <p:cNvPr id="8"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Tree>
    <p:extLst>
      <p:ext uri="{BB962C8B-B14F-4D97-AF65-F5344CB8AC3E}">
        <p14:creationId xmlns:p14="http://schemas.microsoft.com/office/powerpoint/2010/main" val="386123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Imagem">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defRPr/>
            </a:lvl1pPr>
          </a:lstStyle>
          <a:p>
            <a:r>
              <a:rPr lang="pt-BR" dirty="0"/>
              <a:t>[TÍTULO DO SLIDE, ASSUNTO OU SEÇÃO]</a:t>
            </a:r>
          </a:p>
        </p:txBody>
      </p:sp>
      <p:sp>
        <p:nvSpPr>
          <p:cNvPr id="7"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24/11/2024</a:t>
            </a:fld>
            <a:endParaRPr lang="pt-BR" dirty="0"/>
          </a:p>
        </p:txBody>
      </p:sp>
      <p:sp>
        <p:nvSpPr>
          <p:cNvPr id="9"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
        <p:nvSpPr>
          <p:cNvPr id="11" name="Espaço Reservado para Imagem 10"/>
          <p:cNvSpPr>
            <a:spLocks noGrp="1"/>
          </p:cNvSpPr>
          <p:nvPr>
            <p:ph type="pic" sz="quarter" idx="10"/>
          </p:nvPr>
        </p:nvSpPr>
        <p:spPr>
          <a:xfrm>
            <a:off x="540000" y="1080000"/>
            <a:ext cx="10440987" cy="4680000"/>
          </a:xfrm>
        </p:spPr>
        <p:txBody>
          <a:bodyPr anchor="ctr"/>
          <a:lstStyle>
            <a:lvl1pPr algn="ctr">
              <a:lnSpc>
                <a:spcPct val="100000"/>
              </a:lnSpc>
              <a:spcAft>
                <a:spcPts val="0"/>
              </a:spcAft>
              <a:defRPr/>
            </a:lvl1pPr>
          </a:lstStyle>
          <a:p>
            <a:endParaRPr lang="pt-BR" dirty="0"/>
          </a:p>
        </p:txBody>
      </p:sp>
    </p:spTree>
    <p:extLst>
      <p:ext uri="{BB962C8B-B14F-4D97-AF65-F5344CB8AC3E}">
        <p14:creationId xmlns:p14="http://schemas.microsoft.com/office/powerpoint/2010/main" val="1525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ítulo e Imagem">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540000" y="360000"/>
            <a:ext cx="10440000" cy="360000"/>
          </a:xfrm>
        </p:spPr>
        <p:txBody>
          <a:bodyPr>
            <a:noAutofit/>
          </a:bodyPr>
          <a:lstStyle>
            <a:lvl1pPr marL="0" indent="0" algn="l">
              <a:buNone/>
              <a:defRPr b="1" baseline="0">
                <a:solidFill>
                  <a:srgbClr val="002060"/>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[Subtítulo de Assunto, Gráfico, Imagem ou Tabela]</a:t>
            </a:r>
          </a:p>
        </p:txBody>
      </p:sp>
      <p:sp>
        <p:nvSpPr>
          <p:cNvPr id="8"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24/11/2024</a:t>
            </a:fld>
            <a:endParaRPr lang="pt-BR" dirty="0"/>
          </a:p>
        </p:txBody>
      </p:sp>
      <p:sp>
        <p:nvSpPr>
          <p:cNvPr id="10"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
        <p:nvSpPr>
          <p:cNvPr id="11" name="Espaço Reservado para Imagem 10"/>
          <p:cNvSpPr>
            <a:spLocks noGrp="1"/>
          </p:cNvSpPr>
          <p:nvPr>
            <p:ph type="pic" sz="quarter" idx="10"/>
          </p:nvPr>
        </p:nvSpPr>
        <p:spPr>
          <a:xfrm>
            <a:off x="540000" y="1080000"/>
            <a:ext cx="10440987" cy="4680000"/>
          </a:xfrm>
        </p:spPr>
        <p:txBody>
          <a:bodyPr anchor="ctr"/>
          <a:lstStyle>
            <a:lvl1pPr algn="ctr">
              <a:lnSpc>
                <a:spcPct val="100000"/>
              </a:lnSpc>
              <a:spcAft>
                <a:spcPts val="0"/>
              </a:spcAft>
              <a:defRPr/>
            </a:lvl1pPr>
          </a:lstStyle>
          <a:p>
            <a:endParaRPr lang="pt-BR" dirty="0"/>
          </a:p>
        </p:txBody>
      </p:sp>
    </p:spTree>
    <p:extLst>
      <p:ext uri="{BB962C8B-B14F-4D97-AF65-F5344CB8AC3E}">
        <p14:creationId xmlns:p14="http://schemas.microsoft.com/office/powerpoint/2010/main" val="166959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Subtítulo e Imagem">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540000" y="360000"/>
            <a:ext cx="10440000" cy="360000"/>
          </a:xfrm>
        </p:spPr>
        <p:txBody>
          <a:bodyPr/>
          <a:lstStyle>
            <a:lvl1pPr>
              <a:defRPr/>
            </a:lvl1pPr>
          </a:lstStyle>
          <a:p>
            <a:r>
              <a:rPr lang="pt-BR" dirty="0"/>
              <a:t>[TÍTULO DO SLIDE, ASSUNTO OU SEÇÃO]</a:t>
            </a:r>
          </a:p>
        </p:txBody>
      </p:sp>
      <p:sp>
        <p:nvSpPr>
          <p:cNvPr id="3" name="Subtítulo 2"/>
          <p:cNvSpPr>
            <a:spLocks noGrp="1"/>
          </p:cNvSpPr>
          <p:nvPr>
            <p:ph type="subTitle" idx="1" hasCustomPrompt="1"/>
          </p:nvPr>
        </p:nvSpPr>
        <p:spPr>
          <a:xfrm>
            <a:off x="540000" y="1080000"/>
            <a:ext cx="10440000" cy="540000"/>
          </a:xfrm>
        </p:spPr>
        <p:txBody>
          <a:bodyPr>
            <a:noAutofit/>
          </a:bodyPr>
          <a:lstStyle>
            <a:lvl1pPr marL="0" indent="0" algn="l">
              <a:buNone/>
              <a:defRPr b="1" baseline="0">
                <a:solidFill>
                  <a:srgbClr val="002060"/>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[Subtítulo de Assunto, Gráfico ou Tabela]</a:t>
            </a:r>
          </a:p>
        </p:txBody>
      </p:sp>
      <p:sp>
        <p:nvSpPr>
          <p:cNvPr id="8"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24/11/2024</a:t>
            </a:fld>
            <a:endParaRPr lang="pt-BR" dirty="0"/>
          </a:p>
        </p:txBody>
      </p:sp>
      <p:sp>
        <p:nvSpPr>
          <p:cNvPr id="9"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
        <p:nvSpPr>
          <p:cNvPr id="10" name="Espaço Reservado para Imagem 10"/>
          <p:cNvSpPr>
            <a:spLocks noGrp="1"/>
          </p:cNvSpPr>
          <p:nvPr>
            <p:ph type="pic" sz="quarter" idx="10"/>
          </p:nvPr>
        </p:nvSpPr>
        <p:spPr>
          <a:xfrm>
            <a:off x="540000" y="1620000"/>
            <a:ext cx="10440987" cy="4140000"/>
          </a:xfrm>
        </p:spPr>
        <p:txBody>
          <a:bodyPr anchor="ctr"/>
          <a:lstStyle>
            <a:lvl1pPr algn="ctr">
              <a:lnSpc>
                <a:spcPct val="100000"/>
              </a:lnSpc>
              <a:spcAft>
                <a:spcPts val="0"/>
              </a:spcAft>
              <a:defRPr/>
            </a:lvl1pPr>
          </a:lstStyle>
          <a:p>
            <a:endParaRPr lang="pt-BR" dirty="0"/>
          </a:p>
        </p:txBody>
      </p:sp>
    </p:spTree>
    <p:extLst>
      <p:ext uri="{BB962C8B-B14F-4D97-AF65-F5344CB8AC3E}">
        <p14:creationId xmlns:p14="http://schemas.microsoft.com/office/powerpoint/2010/main" val="17450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defRPr/>
            </a:lvl1pPr>
          </a:lstStyle>
          <a:p>
            <a:r>
              <a:rPr lang="pt-BR" dirty="0"/>
              <a:t>[TÍTULO DO SLIDE, ASSUNTO OU SEÇÃO]</a:t>
            </a:r>
          </a:p>
        </p:txBody>
      </p:sp>
      <p:sp>
        <p:nvSpPr>
          <p:cNvPr id="3" name="Espaço Reservado para Conteúdo 2"/>
          <p:cNvSpPr>
            <a:spLocks noGrp="1"/>
          </p:cNvSpPr>
          <p:nvPr>
            <p:ph idx="1"/>
          </p:nvPr>
        </p:nvSpPr>
        <p:spPr>
          <a:xfrm>
            <a:off x="540000" y="1080000"/>
            <a:ext cx="10440000" cy="4680000"/>
          </a:xfrm>
        </p:spPr>
        <p:txBody>
          <a:bodyPr>
            <a:normAutofit/>
          </a:bodyPr>
          <a:lstStyle>
            <a:lvl1pPr>
              <a:defRPr sz="1800">
                <a:latin typeface="Calibri Light" panose="020F0302020204030204" pitchFamily="34" charset="0"/>
                <a:cs typeface="Arial" panose="020B0604020202020204" pitchFamily="34" charset="0"/>
              </a:defRPr>
            </a:lvl1pPr>
            <a:lvl2pPr marL="180000" indent="-180000">
              <a:defRPr sz="1800">
                <a:latin typeface="Calibri Light" panose="020F0302020204030204" pitchFamily="34" charset="0"/>
                <a:cs typeface="Arial" panose="020B0604020202020204" pitchFamily="34" charset="0"/>
              </a:defRPr>
            </a:lvl2pPr>
            <a:lvl3pPr marL="180000">
              <a:defRPr sz="1800">
                <a:latin typeface="Calibri Light" panose="020F0302020204030204" pitchFamily="34" charset="0"/>
                <a:cs typeface="Arial" panose="020B0604020202020204" pitchFamily="34" charset="0"/>
              </a:defRPr>
            </a:lvl3pPr>
            <a:lvl4pPr marL="540000" indent="-180000">
              <a:defRPr sz="1800">
                <a:solidFill>
                  <a:schemeClr val="accent3">
                    <a:lumMod val="50000"/>
                  </a:schemeClr>
                </a:solidFill>
                <a:latin typeface="Calibri Light" panose="020F0302020204030204" pitchFamily="34" charset="0"/>
                <a:cs typeface="Arial" panose="020B0604020202020204" pitchFamily="34" charset="0"/>
              </a:defRPr>
            </a:lvl4pPr>
            <a:lvl5pPr marL="540000">
              <a:defRPr sz="1800">
                <a:solidFill>
                  <a:schemeClr val="accent3">
                    <a:lumMod val="50000"/>
                  </a:schemeClr>
                </a:solidFill>
                <a:latin typeface="Calibri Light" panose="020F0302020204030204" pitchFamily="34" charset="0"/>
                <a:cs typeface="Arial"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8"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24/11/2024</a:t>
            </a:fld>
            <a:endParaRPr lang="pt-BR" dirty="0"/>
          </a:p>
        </p:txBody>
      </p:sp>
      <p:sp>
        <p:nvSpPr>
          <p:cNvPr id="10"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Tree>
    <p:extLst>
      <p:ext uri="{BB962C8B-B14F-4D97-AF65-F5344CB8AC3E}">
        <p14:creationId xmlns:p14="http://schemas.microsoft.com/office/powerpoint/2010/main" val="1785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Subtítulo e Conteúd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540000" y="360000"/>
            <a:ext cx="10440000" cy="360000"/>
          </a:xfrm>
        </p:spPr>
        <p:txBody>
          <a:bodyPr/>
          <a:lstStyle>
            <a:lvl1pPr>
              <a:defRPr/>
            </a:lvl1pPr>
          </a:lstStyle>
          <a:p>
            <a:r>
              <a:rPr lang="pt-BR" dirty="0"/>
              <a:t>[TÍTULO DO SLIDE, ASSUNTO OU SEÇÃO]</a:t>
            </a:r>
          </a:p>
        </p:txBody>
      </p:sp>
      <p:sp>
        <p:nvSpPr>
          <p:cNvPr id="3" name="Subtítulo 2"/>
          <p:cNvSpPr>
            <a:spLocks noGrp="1"/>
          </p:cNvSpPr>
          <p:nvPr>
            <p:ph type="subTitle" idx="1" hasCustomPrompt="1"/>
          </p:nvPr>
        </p:nvSpPr>
        <p:spPr>
          <a:xfrm>
            <a:off x="540000" y="1080000"/>
            <a:ext cx="10440000" cy="540000"/>
          </a:xfrm>
        </p:spPr>
        <p:txBody>
          <a:bodyPr>
            <a:noAutofit/>
          </a:bodyPr>
          <a:lstStyle>
            <a:lvl1pPr marL="0" indent="0" algn="l">
              <a:buNone/>
              <a:defRPr b="1" baseline="0">
                <a:solidFill>
                  <a:srgbClr val="002060"/>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[Subtítulo do Texto]</a:t>
            </a:r>
          </a:p>
        </p:txBody>
      </p:sp>
      <p:sp>
        <p:nvSpPr>
          <p:cNvPr id="8"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24/11/2024</a:t>
            </a:fld>
            <a:endParaRPr lang="pt-BR" dirty="0"/>
          </a:p>
        </p:txBody>
      </p:sp>
      <p:sp>
        <p:nvSpPr>
          <p:cNvPr id="6" name="Espaço Reservado para Conteúdo 2"/>
          <p:cNvSpPr>
            <a:spLocks noGrp="1"/>
          </p:cNvSpPr>
          <p:nvPr>
            <p:ph idx="10"/>
          </p:nvPr>
        </p:nvSpPr>
        <p:spPr>
          <a:xfrm>
            <a:off x="540000" y="1620000"/>
            <a:ext cx="10440000" cy="4140000"/>
          </a:xfrm>
        </p:spPr>
        <p:txBody>
          <a:bodyPr>
            <a:normAutofit/>
          </a:bodyPr>
          <a:lstStyle>
            <a:lvl1pPr>
              <a:defRPr sz="1800">
                <a:latin typeface="Calibri Light" panose="020F0302020204030204" pitchFamily="34" charset="0"/>
                <a:cs typeface="Arial" panose="020B0604020202020204" pitchFamily="34" charset="0"/>
              </a:defRPr>
            </a:lvl1pPr>
            <a:lvl2pPr marL="180000" indent="-180000">
              <a:defRPr sz="1800">
                <a:latin typeface="Calibri Light" panose="020F0302020204030204" pitchFamily="34" charset="0"/>
                <a:cs typeface="Arial" panose="020B0604020202020204" pitchFamily="34" charset="0"/>
              </a:defRPr>
            </a:lvl2pPr>
            <a:lvl3pPr marL="180000">
              <a:defRPr sz="1800">
                <a:latin typeface="Calibri Light" panose="020F0302020204030204" pitchFamily="34" charset="0"/>
                <a:cs typeface="Arial" panose="020B0604020202020204" pitchFamily="34" charset="0"/>
              </a:defRPr>
            </a:lvl3pPr>
            <a:lvl4pPr marL="540000" indent="-180000">
              <a:defRPr sz="1800">
                <a:solidFill>
                  <a:schemeClr val="accent3">
                    <a:lumMod val="50000"/>
                  </a:schemeClr>
                </a:solidFill>
                <a:latin typeface="Calibri Light" panose="020F0302020204030204" pitchFamily="34" charset="0"/>
                <a:cs typeface="Arial" panose="020B0604020202020204" pitchFamily="34" charset="0"/>
              </a:defRPr>
            </a:lvl4pPr>
            <a:lvl5pPr marL="540000">
              <a:defRPr sz="1800">
                <a:solidFill>
                  <a:schemeClr val="accent3">
                    <a:lumMod val="50000"/>
                  </a:schemeClr>
                </a:solidFill>
                <a:latin typeface="Calibri Light" panose="020F0302020204030204" pitchFamily="34" charset="0"/>
                <a:cs typeface="Arial"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baseline="0">
                <a:solidFill>
                  <a:schemeClr val="bg1">
                    <a:lumMod val="50000"/>
                  </a:schemeClr>
                </a:solidFill>
              </a:defRPr>
            </a:lvl1pPr>
          </a:lstStyle>
          <a:p>
            <a:fld id="{F237BF63-6F93-4812-BF2B-F503033D63A9}" type="slidenum">
              <a:rPr lang="pt-BR" smtClean="0"/>
              <a:pPr/>
              <a:t>‹nº›</a:t>
            </a:fld>
            <a:endParaRPr lang="pt-BR" dirty="0"/>
          </a:p>
        </p:txBody>
      </p:sp>
    </p:spTree>
    <p:extLst>
      <p:ext uri="{BB962C8B-B14F-4D97-AF65-F5344CB8AC3E}">
        <p14:creationId xmlns:p14="http://schemas.microsoft.com/office/powerpoint/2010/main" val="427659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l="72000" b="5500"/>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40000" y="360000"/>
            <a:ext cx="10440000" cy="360000"/>
          </a:xfrm>
          <a:prstGeom prst="rect">
            <a:avLst/>
          </a:prstGeom>
        </p:spPr>
        <p:txBody>
          <a:bodyPr vert="horz" lIns="0" tIns="0" rIns="0" bIns="0" rtlCol="0" anchor="t" anchorCtr="0">
            <a:noAutofit/>
          </a:bodyPr>
          <a:lstStyle/>
          <a:p>
            <a:r>
              <a:rPr lang="pt-BR" dirty="0"/>
              <a:t>[TÍTULO DO SLIDE, ASSUNTO OU SEÇÃO]</a:t>
            </a:r>
          </a:p>
        </p:txBody>
      </p:sp>
      <p:sp>
        <p:nvSpPr>
          <p:cNvPr id="3" name="Espaço Reservado para Texto 2"/>
          <p:cNvSpPr>
            <a:spLocks noGrp="1"/>
          </p:cNvSpPr>
          <p:nvPr>
            <p:ph type="body" idx="1"/>
          </p:nvPr>
        </p:nvSpPr>
        <p:spPr>
          <a:xfrm>
            <a:off x="540000" y="1080000"/>
            <a:ext cx="10440000" cy="4320000"/>
          </a:xfrm>
          <a:prstGeom prst="rect">
            <a:avLst/>
          </a:prstGeom>
        </p:spPr>
        <p:txBody>
          <a:bodyPr vert="horz" lIns="0" tIns="0" rIns="0" bIns="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latin typeface="Calibri Light" panose="020F0302020204030204" pitchFamily="34" charset="0"/>
              </a:defRPr>
            </a:lvl1pPr>
          </a:lstStyle>
          <a:p>
            <a:r>
              <a:rPr lang="pt-BR" dirty="0"/>
              <a:t>Diretoria de Educação Corporativa de Controle  |  Versão 1  |  Atualizada em </a:t>
            </a:r>
            <a:fld id="{B76ADD97-593B-4FCA-900D-00522E87B7DD}" type="datetime1">
              <a:rPr lang="pt-BR" smtClean="0"/>
              <a:pPr/>
              <a:t>24/11/2024</a:t>
            </a:fld>
            <a:endParaRPr lang="pt-BR" dirty="0"/>
          </a:p>
        </p:txBody>
      </p:sp>
      <p:sp>
        <p:nvSpPr>
          <p:cNvPr id="7"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b="1">
                <a:solidFill>
                  <a:schemeClr val="bg1">
                    <a:lumMod val="50000"/>
                  </a:schemeClr>
                </a:solidFill>
              </a:defRPr>
            </a:lvl1pPr>
          </a:lstStyle>
          <a:p>
            <a:fld id="{F237BF63-6F93-4812-BF2B-F503033D63A9}" type="slidenum">
              <a:rPr lang="pt-BR" smtClean="0"/>
              <a:pPr/>
              <a:t>‹nº›</a:t>
            </a:fld>
            <a:endParaRPr lang="pt-BR" dirty="0"/>
          </a:p>
        </p:txBody>
      </p:sp>
    </p:spTree>
    <p:extLst>
      <p:ext uri="{BB962C8B-B14F-4D97-AF65-F5344CB8AC3E}">
        <p14:creationId xmlns:p14="http://schemas.microsoft.com/office/powerpoint/2010/main" val="3586318080"/>
      </p:ext>
    </p:extLst>
  </p:cSld>
  <p:clrMap bg1="lt1" tx1="dk1" bg2="lt2" tx2="dk2" accent1="accent1" accent2="accent2" accent3="accent3" accent4="accent4" accent5="accent5" accent6="accent6" hlink="hlink" folHlink="folHlink"/>
  <p:sldLayoutIdLst>
    <p:sldLayoutId id="2147483658" r:id="rId1"/>
    <p:sldLayoutId id="2147483655" r:id="rId2"/>
    <p:sldLayoutId id="2147483654" r:id="rId3"/>
    <p:sldLayoutId id="2147483649" r:id="rId4"/>
    <p:sldLayoutId id="2147483657" r:id="rId5"/>
    <p:sldLayoutId id="2147483650" r:id="rId6"/>
    <p:sldLayoutId id="2147483656" r:id="rId7"/>
  </p:sldLayoutIdLst>
  <p:hf sldNum="0" hdr="0" ftr="0" dt="0"/>
  <p:txStyles>
    <p:titleStyle>
      <a:lvl1pPr algn="l" defTabSz="914400" rtl="0" eaLnBrk="1" latinLnBrk="0" hangingPunct="1">
        <a:lnSpc>
          <a:spcPts val="2000"/>
        </a:lnSpc>
        <a:spcBef>
          <a:spcPct val="0"/>
        </a:spcBef>
        <a:spcAft>
          <a:spcPts val="1200"/>
        </a:spcAft>
        <a:buNone/>
        <a:defRPr sz="2000" kern="1200" baseline="0">
          <a:solidFill>
            <a:schemeClr val="accent6">
              <a:lumMod val="75000"/>
            </a:schemeClr>
          </a:solidFill>
          <a:latin typeface="+mn-lt"/>
          <a:ea typeface="+mj-ea"/>
          <a:cs typeface="+mj-cs"/>
        </a:defRPr>
      </a:lvl1pPr>
    </p:titleStyle>
    <p:body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mn-cs"/>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mn-cs"/>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mn-cs"/>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mn-cs"/>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9999" y="3239999"/>
            <a:ext cx="7777301" cy="2592375"/>
          </a:xfrm>
        </p:spPr>
        <p:txBody>
          <a:bodyPr/>
          <a:lstStyle/>
          <a:p>
            <a:r>
              <a:rPr lang="pt-BR" dirty="0"/>
              <a:t>Inovação na Pesquisa de Jurisprudência Selecionada do TCU: Expansão de Documentos usando Modelos de Linguagem</a:t>
            </a:r>
            <a:br>
              <a:rPr lang="pt-BR" dirty="0"/>
            </a:br>
            <a:br>
              <a:rPr lang="pt-BR" dirty="0"/>
            </a:br>
            <a:br>
              <a:rPr lang="pt-BR" dirty="0"/>
            </a:br>
            <a:r>
              <a:rPr lang="pt-BR" sz="1800" dirty="0"/>
              <a:t>Leandro Carísio Fernandes</a:t>
            </a:r>
          </a:p>
        </p:txBody>
      </p:sp>
    </p:spTree>
    <p:extLst>
      <p:ext uri="{BB962C8B-B14F-4D97-AF65-F5344CB8AC3E}">
        <p14:creationId xmlns:p14="http://schemas.microsoft.com/office/powerpoint/2010/main" val="429290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F19AD-E102-E162-CF60-5BFA23590519}"/>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48315E0B-4C87-D536-1408-5E3DF60C0723}"/>
              </a:ext>
            </a:extLst>
          </p:cNvPr>
          <p:cNvSpPr>
            <a:spLocks noGrp="1"/>
          </p:cNvSpPr>
          <p:nvPr>
            <p:ph type="subTitle" idx="1"/>
          </p:nvPr>
        </p:nvSpPr>
        <p:spPr/>
        <p:txBody>
          <a:bodyPr/>
          <a:lstStyle/>
          <a:p>
            <a:r>
              <a:rPr lang="pt-BR" dirty="0"/>
              <a:t>Problemas de abordagens léxicas</a:t>
            </a:r>
          </a:p>
          <a:p>
            <a:endParaRPr lang="pt-BR" dirty="0"/>
          </a:p>
        </p:txBody>
      </p:sp>
      <p:sp>
        <p:nvSpPr>
          <p:cNvPr id="4" name="Espaço Reservado para Conteúdo 3">
            <a:extLst>
              <a:ext uri="{FF2B5EF4-FFF2-40B4-BE49-F238E27FC236}">
                <a16:creationId xmlns:a16="http://schemas.microsoft.com/office/drawing/2014/main" id="{0D214713-17B8-3DF0-ED5F-01C27503771D}"/>
              </a:ext>
            </a:extLst>
          </p:cNvPr>
          <p:cNvSpPr>
            <a:spLocks noGrp="1"/>
          </p:cNvSpPr>
          <p:nvPr>
            <p:ph idx="10"/>
          </p:nvPr>
        </p:nvSpPr>
        <p:spPr/>
        <p:txBody>
          <a:bodyPr/>
          <a:lstStyle/>
          <a:p>
            <a:r>
              <a:rPr lang="pt-BR" dirty="0"/>
              <a:t>O que é pesquisado é o texto, e não o significado.</a:t>
            </a:r>
          </a:p>
        </p:txBody>
      </p:sp>
      <p:pic>
        <p:nvPicPr>
          <p:cNvPr id="13" name="Imagem 12">
            <a:extLst>
              <a:ext uri="{FF2B5EF4-FFF2-40B4-BE49-F238E27FC236}">
                <a16:creationId xmlns:a16="http://schemas.microsoft.com/office/drawing/2014/main" id="{7089ED21-848B-7C0B-A129-DE1712AEE197}"/>
              </a:ext>
            </a:extLst>
          </p:cNvPr>
          <p:cNvPicPr>
            <a:picLocks noChangeAspect="1"/>
          </p:cNvPicPr>
          <p:nvPr/>
        </p:nvPicPr>
        <p:blipFill>
          <a:blip r:embed="rId3"/>
          <a:stretch>
            <a:fillRect/>
          </a:stretch>
        </p:blipFill>
        <p:spPr>
          <a:xfrm>
            <a:off x="3504911" y="1956471"/>
            <a:ext cx="8017164" cy="2567232"/>
          </a:xfrm>
          <a:prstGeom prst="rect">
            <a:avLst/>
          </a:prstGeom>
        </p:spPr>
      </p:pic>
      <p:pic>
        <p:nvPicPr>
          <p:cNvPr id="14" name="Imagem 13">
            <a:extLst>
              <a:ext uri="{FF2B5EF4-FFF2-40B4-BE49-F238E27FC236}">
                <a16:creationId xmlns:a16="http://schemas.microsoft.com/office/drawing/2014/main" id="{651C4C6F-B654-8DAE-92F9-B92BC84B0E35}"/>
              </a:ext>
            </a:extLst>
          </p:cNvPr>
          <p:cNvPicPr>
            <a:picLocks noChangeAspect="1"/>
          </p:cNvPicPr>
          <p:nvPr/>
        </p:nvPicPr>
        <p:blipFill>
          <a:blip r:embed="rId4"/>
          <a:stretch>
            <a:fillRect/>
          </a:stretch>
        </p:blipFill>
        <p:spPr>
          <a:xfrm>
            <a:off x="3569566" y="4493771"/>
            <a:ext cx="7952509" cy="1770371"/>
          </a:xfrm>
          <a:prstGeom prst="rect">
            <a:avLst/>
          </a:prstGeom>
        </p:spPr>
      </p:pic>
      <p:sp>
        <p:nvSpPr>
          <p:cNvPr id="15" name="CaixaDeTexto 14">
            <a:extLst>
              <a:ext uri="{FF2B5EF4-FFF2-40B4-BE49-F238E27FC236}">
                <a16:creationId xmlns:a16="http://schemas.microsoft.com/office/drawing/2014/main" id="{FCF97BBD-A0C8-F834-599B-DF54F521835A}"/>
              </a:ext>
            </a:extLst>
          </p:cNvPr>
          <p:cNvSpPr txBox="1"/>
          <p:nvPr/>
        </p:nvSpPr>
        <p:spPr>
          <a:xfrm>
            <a:off x="296659" y="3004895"/>
            <a:ext cx="1503938" cy="369332"/>
          </a:xfrm>
          <a:prstGeom prst="rect">
            <a:avLst/>
          </a:prstGeom>
          <a:noFill/>
        </p:spPr>
        <p:txBody>
          <a:bodyPr wrap="none" rtlCol="0">
            <a:spAutoFit/>
          </a:bodyPr>
          <a:lstStyle/>
          <a:p>
            <a:r>
              <a:rPr lang="pt-BR" dirty="0"/>
              <a:t>Sancionados</a:t>
            </a:r>
          </a:p>
        </p:txBody>
      </p:sp>
      <p:sp>
        <p:nvSpPr>
          <p:cNvPr id="16" name="CaixaDeTexto 15">
            <a:extLst>
              <a:ext uri="{FF2B5EF4-FFF2-40B4-BE49-F238E27FC236}">
                <a16:creationId xmlns:a16="http://schemas.microsoft.com/office/drawing/2014/main" id="{D145F3D8-3369-E917-F980-51E486BDCEAE}"/>
              </a:ext>
            </a:extLst>
          </p:cNvPr>
          <p:cNvSpPr txBox="1"/>
          <p:nvPr/>
        </p:nvSpPr>
        <p:spPr>
          <a:xfrm>
            <a:off x="479402" y="5009624"/>
            <a:ext cx="1138453" cy="369332"/>
          </a:xfrm>
          <a:prstGeom prst="rect">
            <a:avLst/>
          </a:prstGeom>
          <a:noFill/>
        </p:spPr>
        <p:txBody>
          <a:bodyPr wrap="none" rtlCol="0">
            <a:spAutoFit/>
          </a:bodyPr>
          <a:lstStyle/>
          <a:p>
            <a:r>
              <a:rPr lang="pt-BR" dirty="0"/>
              <a:t>Multados</a:t>
            </a:r>
          </a:p>
        </p:txBody>
      </p:sp>
      <p:sp>
        <p:nvSpPr>
          <p:cNvPr id="17" name="Seta: para a Direita 16">
            <a:extLst>
              <a:ext uri="{FF2B5EF4-FFF2-40B4-BE49-F238E27FC236}">
                <a16:creationId xmlns:a16="http://schemas.microsoft.com/office/drawing/2014/main" id="{1AD70239-A178-6319-6920-7E6B50EE524D}"/>
              </a:ext>
            </a:extLst>
          </p:cNvPr>
          <p:cNvSpPr/>
          <p:nvPr/>
        </p:nvSpPr>
        <p:spPr>
          <a:xfrm>
            <a:off x="1666875" y="3004895"/>
            <a:ext cx="1736436" cy="3854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Direita 17">
            <a:extLst>
              <a:ext uri="{FF2B5EF4-FFF2-40B4-BE49-F238E27FC236}">
                <a16:creationId xmlns:a16="http://schemas.microsoft.com/office/drawing/2014/main" id="{51288D80-7457-9018-7AF1-A502991226DB}"/>
              </a:ext>
            </a:extLst>
          </p:cNvPr>
          <p:cNvSpPr/>
          <p:nvPr/>
        </p:nvSpPr>
        <p:spPr>
          <a:xfrm>
            <a:off x="1666875" y="5039469"/>
            <a:ext cx="1736436" cy="3854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8383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3F4B6-4E60-EE29-9752-DEDB92E8F8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88E72AB-F36C-6CEF-AE6C-2826D15E9044}"/>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B0C7D49E-59FE-DAE8-DF02-037785BD9C4F}"/>
              </a:ext>
            </a:extLst>
          </p:cNvPr>
          <p:cNvSpPr>
            <a:spLocks noGrp="1"/>
          </p:cNvSpPr>
          <p:nvPr>
            <p:ph type="subTitle" idx="1"/>
          </p:nvPr>
        </p:nvSpPr>
        <p:spPr/>
        <p:txBody>
          <a:bodyPr/>
          <a:lstStyle/>
          <a:p>
            <a:r>
              <a:rPr lang="pt-BR" dirty="0"/>
              <a:t>Problemas de abordagens léxicas</a:t>
            </a:r>
          </a:p>
          <a:p>
            <a:endParaRPr lang="pt-BR" dirty="0"/>
          </a:p>
        </p:txBody>
      </p:sp>
      <p:sp>
        <p:nvSpPr>
          <p:cNvPr id="4" name="Espaço Reservado para Conteúdo 3">
            <a:extLst>
              <a:ext uri="{FF2B5EF4-FFF2-40B4-BE49-F238E27FC236}">
                <a16:creationId xmlns:a16="http://schemas.microsoft.com/office/drawing/2014/main" id="{A631E8E3-AD21-9595-6694-8E938FECBAFD}"/>
              </a:ext>
            </a:extLst>
          </p:cNvPr>
          <p:cNvSpPr>
            <a:spLocks noGrp="1"/>
          </p:cNvSpPr>
          <p:nvPr>
            <p:ph idx="10"/>
          </p:nvPr>
        </p:nvSpPr>
        <p:spPr/>
        <p:txBody>
          <a:bodyPr/>
          <a:lstStyle/>
          <a:p>
            <a:r>
              <a:rPr lang="pt-BR" dirty="0"/>
              <a:t>Uma palavra importante para o texto pode contribuir pouco para a ordenação dos resultados se ela for uma palavra rara naquele documento.</a:t>
            </a:r>
          </a:p>
          <a:p>
            <a:endParaRPr lang="pt-BR" dirty="0"/>
          </a:p>
        </p:txBody>
      </p:sp>
    </p:spTree>
    <p:extLst>
      <p:ext uri="{BB962C8B-B14F-4D97-AF65-F5344CB8AC3E}">
        <p14:creationId xmlns:p14="http://schemas.microsoft.com/office/powerpoint/2010/main" val="282019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9C40D-5E17-0AF7-93BD-441772DD1C6D}"/>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4E548EF1-B519-CC9E-C809-436FFE39B2D2}"/>
              </a:ext>
            </a:extLst>
          </p:cNvPr>
          <p:cNvSpPr>
            <a:spLocks noGrp="1"/>
          </p:cNvSpPr>
          <p:nvPr>
            <p:ph type="subTitle" idx="1"/>
          </p:nvPr>
        </p:nvSpPr>
        <p:spPr/>
        <p:txBody>
          <a:bodyPr/>
          <a:lstStyle/>
          <a:p>
            <a:r>
              <a:rPr lang="pt-BR" dirty="0"/>
              <a:t>Possíveis soluções</a:t>
            </a:r>
          </a:p>
        </p:txBody>
      </p:sp>
      <p:sp>
        <p:nvSpPr>
          <p:cNvPr id="4" name="Espaço Reservado para Conteúdo 3">
            <a:extLst>
              <a:ext uri="{FF2B5EF4-FFF2-40B4-BE49-F238E27FC236}">
                <a16:creationId xmlns:a16="http://schemas.microsoft.com/office/drawing/2014/main" id="{20D6F3B0-DDEE-A126-5BDC-09CF00FC3B0B}"/>
              </a:ext>
            </a:extLst>
          </p:cNvPr>
          <p:cNvSpPr>
            <a:spLocks noGrp="1"/>
          </p:cNvSpPr>
          <p:nvPr>
            <p:ph idx="10"/>
          </p:nvPr>
        </p:nvSpPr>
        <p:spPr/>
        <p:txBody>
          <a:bodyPr/>
          <a:lstStyle/>
          <a:p>
            <a:pPr marL="342900" indent="-342900">
              <a:buAutoNum type="arabicPeriod"/>
            </a:pPr>
            <a:r>
              <a:rPr lang="pt-BR" dirty="0"/>
              <a:t>Expansão de </a:t>
            </a:r>
            <a:r>
              <a:rPr lang="pt-BR" i="1" dirty="0"/>
              <a:t>queries</a:t>
            </a:r>
          </a:p>
          <a:p>
            <a:pPr marL="522900" lvl="1" indent="-342900">
              <a:buFont typeface="Arial" panose="020B0604020202020204" pitchFamily="34" charset="0"/>
              <a:buChar char="•"/>
            </a:pPr>
            <a:r>
              <a:rPr lang="pt-BR" dirty="0"/>
              <a:t>Altera </a:t>
            </a:r>
            <a:r>
              <a:rPr lang="pt-BR" b="1" u="sng" dirty="0"/>
              <a:t>os termos de pesquisa </a:t>
            </a:r>
            <a:r>
              <a:rPr lang="pt-BR" dirty="0"/>
              <a:t>do usuário inserindo novos termos (por exemplo, sinônimos)</a:t>
            </a:r>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É fácil de testar, pois atua apenas no processo de consulta</a:t>
            </a:r>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Não exige mudança do motor de busca</a:t>
            </a:r>
          </a:p>
          <a:p>
            <a:pPr marL="522900" lvl="1" indent="-342900">
              <a:buFont typeface="Arial" panose="020B0604020202020204" pitchFamily="34" charset="0"/>
              <a:buChar char="•"/>
            </a:pPr>
            <a:r>
              <a:rPr lang="pt-BR">
                <a:solidFill>
                  <a:srgbClr val="FF0000"/>
                </a:solidFill>
                <a:latin typeface="Times New Roman" panose="02020603050405020304" pitchFamily="18" charset="0"/>
                <a:cs typeface="Times New Roman" panose="02020603050405020304" pitchFamily="18" charset="0"/>
              </a:rPr>
              <a:t>▼ </a:t>
            </a:r>
            <a:r>
              <a:rPr lang="pt-BR" dirty="0"/>
              <a:t>Insere um novo elemento (código, </a:t>
            </a:r>
            <a:r>
              <a:rPr lang="pt-BR" i="1" dirty="0"/>
              <a:t>hardware</a:t>
            </a:r>
            <a:r>
              <a:rPr lang="pt-BR" dirty="0"/>
              <a:t> </a:t>
            </a:r>
            <a:r>
              <a:rPr lang="pt-BR" dirty="0" err="1"/>
              <a:t>etc</a:t>
            </a:r>
            <a:r>
              <a:rPr lang="pt-BR" dirty="0"/>
              <a:t>) na consulta</a:t>
            </a:r>
          </a:p>
          <a:p>
            <a:pPr marL="522900" lvl="1" indent="-342900">
              <a:buFont typeface="Arial" panose="020B0604020202020204" pitchFamily="34" charset="0"/>
              <a:buChar char="•"/>
            </a:pPr>
            <a:endParaRPr lang="pt-BR" dirty="0"/>
          </a:p>
        </p:txBody>
      </p:sp>
      <p:pic>
        <p:nvPicPr>
          <p:cNvPr id="5" name="Imagem 4" descr="Diagrama&#10;&#10;Descrição gerada automaticamente">
            <a:extLst>
              <a:ext uri="{FF2B5EF4-FFF2-40B4-BE49-F238E27FC236}">
                <a16:creationId xmlns:a16="http://schemas.microsoft.com/office/drawing/2014/main" id="{54B18EB2-C8BB-1225-3262-E41898C20F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3325" y="4651829"/>
            <a:ext cx="3024336" cy="1648171"/>
          </a:xfrm>
          <a:prstGeom prst="rect">
            <a:avLst/>
          </a:prstGeom>
        </p:spPr>
      </p:pic>
      <p:sp>
        <p:nvSpPr>
          <p:cNvPr id="6" name="Estrela: 5 Pontas 5">
            <a:extLst>
              <a:ext uri="{FF2B5EF4-FFF2-40B4-BE49-F238E27FC236}">
                <a16:creationId xmlns:a16="http://schemas.microsoft.com/office/drawing/2014/main" id="{A9E52783-64B1-DA66-2D7A-AC1C662F48A1}"/>
              </a:ext>
            </a:extLst>
          </p:cNvPr>
          <p:cNvSpPr/>
          <p:nvPr/>
        </p:nvSpPr>
        <p:spPr>
          <a:xfrm>
            <a:off x="9878336" y="5091525"/>
            <a:ext cx="396501" cy="3600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5048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CB7BC-6CD2-B7B9-83D7-29AF2DDE22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B10D847-3CA3-CE1F-DDEC-E89D056D136D}"/>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60A9787E-F0E5-1365-BB2B-C82B7C208894}"/>
              </a:ext>
            </a:extLst>
          </p:cNvPr>
          <p:cNvSpPr>
            <a:spLocks noGrp="1"/>
          </p:cNvSpPr>
          <p:nvPr>
            <p:ph type="subTitle" idx="1"/>
          </p:nvPr>
        </p:nvSpPr>
        <p:spPr/>
        <p:txBody>
          <a:bodyPr/>
          <a:lstStyle/>
          <a:p>
            <a:r>
              <a:rPr lang="pt-BR" dirty="0"/>
              <a:t>Possíveis soluções</a:t>
            </a:r>
          </a:p>
        </p:txBody>
      </p:sp>
      <p:sp>
        <p:nvSpPr>
          <p:cNvPr id="4" name="Espaço Reservado para Conteúdo 3">
            <a:extLst>
              <a:ext uri="{FF2B5EF4-FFF2-40B4-BE49-F238E27FC236}">
                <a16:creationId xmlns:a16="http://schemas.microsoft.com/office/drawing/2014/main" id="{0BA517DD-250A-8C25-EE85-6218FEAD5122}"/>
              </a:ext>
            </a:extLst>
          </p:cNvPr>
          <p:cNvSpPr>
            <a:spLocks noGrp="1"/>
          </p:cNvSpPr>
          <p:nvPr>
            <p:ph idx="10"/>
          </p:nvPr>
        </p:nvSpPr>
        <p:spPr/>
        <p:txBody>
          <a:bodyPr/>
          <a:lstStyle/>
          <a:p>
            <a:r>
              <a:rPr lang="pt-BR" dirty="0"/>
              <a:t>2.   Expansão de documentos</a:t>
            </a:r>
          </a:p>
          <a:p>
            <a:pPr marL="522900" lvl="1" indent="-342900">
              <a:buFont typeface="Arial" panose="020B0604020202020204" pitchFamily="34" charset="0"/>
              <a:buChar char="•"/>
            </a:pPr>
            <a:r>
              <a:rPr lang="pt-BR" dirty="0"/>
              <a:t>Altera </a:t>
            </a:r>
            <a:r>
              <a:rPr lang="pt-BR" b="1" u="sng" dirty="0"/>
              <a:t>os documentos da base </a:t>
            </a:r>
            <a:r>
              <a:rPr lang="pt-BR" dirty="0"/>
              <a:t>inserindo novos textos</a:t>
            </a:r>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Insere novo elemento (código, </a:t>
            </a:r>
            <a:r>
              <a:rPr lang="pt-BR" i="1" dirty="0"/>
              <a:t>hardware</a:t>
            </a:r>
            <a:r>
              <a:rPr lang="pt-BR" dirty="0"/>
              <a:t> </a:t>
            </a:r>
            <a:r>
              <a:rPr lang="pt-BR" dirty="0" err="1"/>
              <a:t>etc</a:t>
            </a:r>
            <a:r>
              <a:rPr lang="pt-BR" dirty="0"/>
              <a:t>) apenas na indexação</a:t>
            </a:r>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Não exige mudança do motor de busca</a:t>
            </a:r>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Novos modelos apresentam resultados melhores do que a expansão de </a:t>
            </a:r>
            <a:r>
              <a:rPr lang="pt-BR" i="1" dirty="0"/>
              <a:t>queries</a:t>
            </a:r>
          </a:p>
          <a:p>
            <a:pPr marL="522900" lvl="1" indent="-342900">
              <a:buFont typeface="Arial" panose="020B0604020202020204" pitchFamily="34" charset="0"/>
              <a:buChar char="•"/>
            </a:pPr>
            <a:r>
              <a:rPr lang="pt-BR" dirty="0">
                <a:solidFill>
                  <a:srgbClr val="FF0000"/>
                </a:solidFill>
                <a:latin typeface="Times New Roman" panose="02020603050405020304" pitchFamily="18" charset="0"/>
                <a:cs typeface="Times New Roman" panose="02020603050405020304" pitchFamily="18" charset="0"/>
              </a:rPr>
              <a:t>▼ </a:t>
            </a:r>
            <a:r>
              <a:rPr lang="pt-BR" dirty="0"/>
              <a:t>É mais difícil de testar, pois exige a reindexação da base de dados</a:t>
            </a:r>
          </a:p>
        </p:txBody>
      </p:sp>
      <p:pic>
        <p:nvPicPr>
          <p:cNvPr id="5" name="Imagem 4" descr="Diagrama&#10;&#10;Descrição gerada automaticamente">
            <a:extLst>
              <a:ext uri="{FF2B5EF4-FFF2-40B4-BE49-F238E27FC236}">
                <a16:creationId xmlns:a16="http://schemas.microsoft.com/office/drawing/2014/main" id="{5C98C5F6-73B9-8E05-EF67-B42EAF1193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7221" y="4748344"/>
            <a:ext cx="3888432" cy="1700626"/>
          </a:xfrm>
          <a:prstGeom prst="rect">
            <a:avLst/>
          </a:prstGeom>
        </p:spPr>
      </p:pic>
      <p:sp>
        <p:nvSpPr>
          <p:cNvPr id="6" name="Estrela: 5 Pontas 5">
            <a:extLst>
              <a:ext uri="{FF2B5EF4-FFF2-40B4-BE49-F238E27FC236}">
                <a16:creationId xmlns:a16="http://schemas.microsoft.com/office/drawing/2014/main" id="{9B524739-EF60-9AF1-AEDD-EF93C7DE739B}"/>
              </a:ext>
            </a:extLst>
          </p:cNvPr>
          <p:cNvSpPr/>
          <p:nvPr/>
        </p:nvSpPr>
        <p:spPr>
          <a:xfrm>
            <a:off x="9649469" y="5040135"/>
            <a:ext cx="396501" cy="3600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0664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AE5D-B903-2B0D-5A0A-34E617FE49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E93E77-0D03-6FB2-0CA0-8C4013E50398}"/>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84041930-54E0-AC55-410D-57C869A1329F}"/>
              </a:ext>
            </a:extLst>
          </p:cNvPr>
          <p:cNvSpPr>
            <a:spLocks noGrp="1"/>
          </p:cNvSpPr>
          <p:nvPr>
            <p:ph type="subTitle" idx="1"/>
          </p:nvPr>
        </p:nvSpPr>
        <p:spPr/>
        <p:txBody>
          <a:bodyPr/>
          <a:lstStyle/>
          <a:p>
            <a:r>
              <a:rPr lang="pt-BR" dirty="0"/>
              <a:t>Possíveis soluções</a:t>
            </a:r>
          </a:p>
        </p:txBody>
      </p:sp>
      <p:sp>
        <p:nvSpPr>
          <p:cNvPr id="4" name="Espaço Reservado para Conteúdo 3">
            <a:extLst>
              <a:ext uri="{FF2B5EF4-FFF2-40B4-BE49-F238E27FC236}">
                <a16:creationId xmlns:a16="http://schemas.microsoft.com/office/drawing/2014/main" id="{6214C158-C4CC-5151-C118-B8B981BF0241}"/>
              </a:ext>
            </a:extLst>
          </p:cNvPr>
          <p:cNvSpPr>
            <a:spLocks noGrp="1"/>
          </p:cNvSpPr>
          <p:nvPr>
            <p:ph idx="10"/>
          </p:nvPr>
        </p:nvSpPr>
        <p:spPr/>
        <p:txBody>
          <a:bodyPr/>
          <a:lstStyle/>
          <a:p>
            <a:r>
              <a:rPr lang="pt-BR" dirty="0"/>
              <a:t>3.   Ir além da correspondência exata dos termos</a:t>
            </a:r>
          </a:p>
          <a:p>
            <a:pPr marL="522900" lvl="1" indent="-342900">
              <a:buFont typeface="Arial" panose="020B0604020202020204" pitchFamily="34" charset="0"/>
              <a:buChar char="•"/>
            </a:pPr>
            <a:r>
              <a:rPr lang="pt-BR" dirty="0"/>
              <a:t>Queries e documentos são representados por </a:t>
            </a:r>
            <a:r>
              <a:rPr lang="pt-BR" b="1" u="sng" dirty="0"/>
              <a:t>vetores que capturam a semântica do texto</a:t>
            </a:r>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Sai do espaço vocabular e vai para o espaço semântico</a:t>
            </a:r>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É o método que promete os melhores resultados</a:t>
            </a:r>
          </a:p>
          <a:p>
            <a:pPr marL="522900" lvl="1" indent="-342900">
              <a:buFont typeface="Arial" panose="020B0604020202020204" pitchFamily="34" charset="0"/>
              <a:buChar char="•"/>
            </a:pPr>
            <a:r>
              <a:rPr lang="pt-BR" dirty="0">
                <a:solidFill>
                  <a:srgbClr val="FF0000"/>
                </a:solidFill>
                <a:latin typeface="Times New Roman" panose="02020603050405020304" pitchFamily="18" charset="0"/>
                <a:cs typeface="Times New Roman" panose="02020603050405020304" pitchFamily="18" charset="0"/>
              </a:rPr>
              <a:t>▼ </a:t>
            </a:r>
            <a:r>
              <a:rPr lang="pt-BR" dirty="0"/>
              <a:t>Exige muita alteração na pesquisa (troca do motor de busca, métodos para geração de </a:t>
            </a:r>
            <a:r>
              <a:rPr lang="pt-BR" i="1" dirty="0" err="1"/>
              <a:t>embeddings</a:t>
            </a:r>
            <a:r>
              <a:rPr lang="pt-BR" dirty="0"/>
              <a:t> </a:t>
            </a:r>
            <a:r>
              <a:rPr lang="pt-BR" dirty="0" err="1"/>
              <a:t>etc</a:t>
            </a:r>
            <a:r>
              <a:rPr lang="pt-BR" dirty="0"/>
              <a:t>)</a:t>
            </a:r>
          </a:p>
          <a:p>
            <a:pPr marL="522900" lvl="1" indent="-342900">
              <a:buFont typeface="Arial" panose="020B0604020202020204" pitchFamily="34" charset="0"/>
              <a:buChar char="•"/>
            </a:pPr>
            <a:r>
              <a:rPr lang="pt-BR" dirty="0">
                <a:solidFill>
                  <a:srgbClr val="FF0000"/>
                </a:solidFill>
                <a:latin typeface="Times New Roman" panose="02020603050405020304" pitchFamily="18" charset="0"/>
                <a:cs typeface="Times New Roman" panose="02020603050405020304" pitchFamily="18" charset="0"/>
              </a:rPr>
              <a:t>▼ </a:t>
            </a:r>
            <a:r>
              <a:rPr lang="pt-BR" dirty="0"/>
              <a:t>Métodos modernos para geração de </a:t>
            </a:r>
            <a:r>
              <a:rPr lang="pt-BR" i="1" dirty="0" err="1"/>
              <a:t>embeddings</a:t>
            </a:r>
            <a:r>
              <a:rPr lang="pt-BR" dirty="0"/>
              <a:t> exigem </a:t>
            </a:r>
            <a:r>
              <a:rPr lang="pt-BR" i="1" dirty="0"/>
              <a:t>hardware</a:t>
            </a:r>
            <a:r>
              <a:rPr lang="pt-BR" dirty="0"/>
              <a:t> especializado</a:t>
            </a:r>
          </a:p>
          <a:p>
            <a:pPr marL="522900" lvl="1" indent="-342900">
              <a:buFont typeface="Arial" panose="020B0604020202020204" pitchFamily="34" charset="0"/>
              <a:buChar char="•"/>
            </a:pPr>
            <a:r>
              <a:rPr lang="pt-BR" dirty="0">
                <a:solidFill>
                  <a:srgbClr val="FF0000"/>
                </a:solidFill>
                <a:latin typeface="Times New Roman" panose="02020603050405020304" pitchFamily="18" charset="0"/>
                <a:cs typeface="Times New Roman" panose="02020603050405020304" pitchFamily="18" charset="0"/>
              </a:rPr>
              <a:t>▼ </a:t>
            </a:r>
            <a:r>
              <a:rPr lang="pt-BR" dirty="0"/>
              <a:t>Dependência de um bom modelo de </a:t>
            </a:r>
            <a:r>
              <a:rPr lang="pt-BR" i="1" dirty="0" err="1"/>
              <a:t>embeddings</a:t>
            </a:r>
            <a:endParaRPr lang="pt-BR" i="1" dirty="0"/>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endParaRPr lang="pt-BR" dirty="0"/>
          </a:p>
        </p:txBody>
      </p:sp>
      <p:pic>
        <p:nvPicPr>
          <p:cNvPr id="5" name="Imagem 4" descr="Diagrama&#10;&#10;Descrição gerada automaticamente">
            <a:extLst>
              <a:ext uri="{FF2B5EF4-FFF2-40B4-BE49-F238E27FC236}">
                <a16:creationId xmlns:a16="http://schemas.microsoft.com/office/drawing/2014/main" id="{35D5E39B-3D93-0C5E-166B-49597094ED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493" y="4763202"/>
            <a:ext cx="3888432" cy="1700626"/>
          </a:xfrm>
          <a:prstGeom prst="rect">
            <a:avLst/>
          </a:prstGeom>
        </p:spPr>
      </p:pic>
      <p:pic>
        <p:nvPicPr>
          <p:cNvPr id="6" name="Imagem 5" descr="Diagrama&#10;&#10;Descrição gerada automaticamente">
            <a:extLst>
              <a:ext uri="{FF2B5EF4-FFF2-40B4-BE49-F238E27FC236}">
                <a16:creationId xmlns:a16="http://schemas.microsoft.com/office/drawing/2014/main" id="{F2CA4125-D66C-08B9-C58A-9C0EA29D49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3716" y="4815657"/>
            <a:ext cx="3024336" cy="1648171"/>
          </a:xfrm>
          <a:prstGeom prst="rect">
            <a:avLst/>
          </a:prstGeom>
        </p:spPr>
      </p:pic>
      <p:sp>
        <p:nvSpPr>
          <p:cNvPr id="7" name="Estrela: 5 Pontas 6">
            <a:extLst>
              <a:ext uri="{FF2B5EF4-FFF2-40B4-BE49-F238E27FC236}">
                <a16:creationId xmlns:a16="http://schemas.microsoft.com/office/drawing/2014/main" id="{2F4270F6-C74C-F4B4-50F0-3C358EB303AF}"/>
              </a:ext>
            </a:extLst>
          </p:cNvPr>
          <p:cNvSpPr/>
          <p:nvPr/>
        </p:nvSpPr>
        <p:spPr>
          <a:xfrm>
            <a:off x="4248869" y="5760135"/>
            <a:ext cx="396501" cy="3600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trela: 5 Pontas 7">
            <a:extLst>
              <a:ext uri="{FF2B5EF4-FFF2-40B4-BE49-F238E27FC236}">
                <a16:creationId xmlns:a16="http://schemas.microsoft.com/office/drawing/2014/main" id="{47E6CC1C-350A-82B8-BA1D-342CCF66E962}"/>
              </a:ext>
            </a:extLst>
          </p:cNvPr>
          <p:cNvSpPr/>
          <p:nvPr/>
        </p:nvSpPr>
        <p:spPr>
          <a:xfrm>
            <a:off x="4448522" y="5056442"/>
            <a:ext cx="396501" cy="3600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trela: 5 Pontas 8">
            <a:extLst>
              <a:ext uri="{FF2B5EF4-FFF2-40B4-BE49-F238E27FC236}">
                <a16:creationId xmlns:a16="http://schemas.microsoft.com/office/drawing/2014/main" id="{7A9FDF16-545C-73D7-1934-E5F7946C32DA}"/>
              </a:ext>
            </a:extLst>
          </p:cNvPr>
          <p:cNvSpPr/>
          <p:nvPr/>
        </p:nvSpPr>
        <p:spPr>
          <a:xfrm>
            <a:off x="10658985" y="4675064"/>
            <a:ext cx="396501" cy="3600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trela: 5 Pontas 9">
            <a:extLst>
              <a:ext uri="{FF2B5EF4-FFF2-40B4-BE49-F238E27FC236}">
                <a16:creationId xmlns:a16="http://schemas.microsoft.com/office/drawing/2014/main" id="{DDDC44CB-1E9A-83A0-C2A7-4EFD06245224}"/>
              </a:ext>
            </a:extLst>
          </p:cNvPr>
          <p:cNvSpPr/>
          <p:nvPr/>
        </p:nvSpPr>
        <p:spPr>
          <a:xfrm>
            <a:off x="11014318" y="5459722"/>
            <a:ext cx="396501" cy="3600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trela: 5 Pontas 10">
            <a:extLst>
              <a:ext uri="{FF2B5EF4-FFF2-40B4-BE49-F238E27FC236}">
                <a16:creationId xmlns:a16="http://schemas.microsoft.com/office/drawing/2014/main" id="{F9941192-6116-CE6C-0167-C0AA2FB0F0FD}"/>
              </a:ext>
            </a:extLst>
          </p:cNvPr>
          <p:cNvSpPr/>
          <p:nvPr/>
        </p:nvSpPr>
        <p:spPr>
          <a:xfrm>
            <a:off x="3131180" y="4990906"/>
            <a:ext cx="396501" cy="3600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trela: 5 Pontas 11">
            <a:extLst>
              <a:ext uri="{FF2B5EF4-FFF2-40B4-BE49-F238E27FC236}">
                <a16:creationId xmlns:a16="http://schemas.microsoft.com/office/drawing/2014/main" id="{97AF5D51-63C9-D01A-5708-FCA57C437AD6}"/>
              </a:ext>
            </a:extLst>
          </p:cNvPr>
          <p:cNvSpPr/>
          <p:nvPr/>
        </p:nvSpPr>
        <p:spPr>
          <a:xfrm>
            <a:off x="10011577" y="5209277"/>
            <a:ext cx="396501" cy="3600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6585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C13B5-5309-2977-8A09-A8F3A432604B}"/>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1AF50086-2DA6-6C92-BE16-93ECCAA0E8C7}"/>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294778DD-F316-D816-8960-BEB84DF0033D}"/>
              </a:ext>
            </a:extLst>
          </p:cNvPr>
          <p:cNvSpPr>
            <a:spLocks noGrp="1"/>
          </p:cNvSpPr>
          <p:nvPr>
            <p:ph type="subTitle" idx="1"/>
          </p:nvPr>
        </p:nvSpPr>
        <p:spPr/>
        <p:txBody>
          <a:bodyPr/>
          <a:lstStyle/>
          <a:p>
            <a:r>
              <a:rPr lang="pt-BR" dirty="0"/>
              <a:t>Expansão de documentos na base de jurisprudência selecionada</a:t>
            </a:r>
          </a:p>
        </p:txBody>
      </p:sp>
      <p:sp>
        <p:nvSpPr>
          <p:cNvPr id="7" name="Espaço Reservado para Número de Slide 6">
            <a:extLst>
              <a:ext uri="{FF2B5EF4-FFF2-40B4-BE49-F238E27FC236}">
                <a16:creationId xmlns:a16="http://schemas.microsoft.com/office/drawing/2014/main" id="{DE5ED2A3-1C53-7783-5BBB-8BD134F446C4}"/>
              </a:ext>
            </a:extLst>
          </p:cNvPr>
          <p:cNvSpPr>
            <a:spLocks noGrp="1"/>
          </p:cNvSpPr>
          <p:nvPr>
            <p:ph type="sldNum" sz="quarter" idx="4"/>
          </p:nvPr>
        </p:nvSpPr>
        <p:spPr/>
        <p:txBody>
          <a:bodyPr/>
          <a:lstStyle/>
          <a:p>
            <a:fld id="{F237BF63-6F93-4812-BF2B-F503033D63A9}" type="slidenum">
              <a:rPr lang="pt-BR" smtClean="0"/>
              <a:pPr/>
              <a:t>15</a:t>
            </a:fld>
            <a:endParaRPr lang="pt-BR" dirty="0"/>
          </a:p>
        </p:txBody>
      </p:sp>
      <p:sp>
        <p:nvSpPr>
          <p:cNvPr id="8" name="Espaço Reservado para Conteúdo 10">
            <a:extLst>
              <a:ext uri="{FF2B5EF4-FFF2-40B4-BE49-F238E27FC236}">
                <a16:creationId xmlns:a16="http://schemas.microsoft.com/office/drawing/2014/main" id="{B9F5C98C-F19F-F62E-05F4-8C7822EC51D1}"/>
              </a:ext>
            </a:extLst>
          </p:cNvPr>
          <p:cNvSpPr txBox="1">
            <a:spLocks/>
          </p:cNvSpPr>
          <p:nvPr/>
        </p:nvSpPr>
        <p:spPr>
          <a:xfrm>
            <a:off x="692400" y="17724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pt-BR" dirty="0"/>
          </a:p>
        </p:txBody>
      </p:sp>
      <p:sp>
        <p:nvSpPr>
          <p:cNvPr id="6" name="Espaço Reservado para Conteúdo 3">
            <a:extLst>
              <a:ext uri="{FF2B5EF4-FFF2-40B4-BE49-F238E27FC236}">
                <a16:creationId xmlns:a16="http://schemas.microsoft.com/office/drawing/2014/main" id="{E6001040-A923-E54A-C5E6-AB9CC12802F3}"/>
              </a:ext>
            </a:extLst>
          </p:cNvPr>
          <p:cNvSpPr>
            <a:spLocks noGrp="1"/>
          </p:cNvSpPr>
          <p:nvPr>
            <p:ph idx="10"/>
          </p:nvPr>
        </p:nvSpPr>
        <p:spPr>
          <a:xfrm>
            <a:off x="540000" y="1620000"/>
            <a:ext cx="10440000" cy="4140000"/>
          </a:xfrm>
        </p:spPr>
        <p:txBody>
          <a:bodyPr/>
          <a:lstStyle/>
          <a:p>
            <a:r>
              <a:rPr lang="pt-BR" dirty="0"/>
              <a:t>Por que expansão de documentos?</a:t>
            </a:r>
          </a:p>
          <a:p>
            <a:endParaRPr lang="pt-BR" dirty="0"/>
          </a:p>
          <a:p>
            <a:r>
              <a:rPr lang="pt-BR" dirty="0"/>
              <a:t>Das três alternativas, é a que menos altera a busca atual. E o faz apenas na indexação.</a:t>
            </a:r>
          </a:p>
        </p:txBody>
      </p:sp>
    </p:spTree>
    <p:extLst>
      <p:ext uri="{BB962C8B-B14F-4D97-AF65-F5344CB8AC3E}">
        <p14:creationId xmlns:p14="http://schemas.microsoft.com/office/powerpoint/2010/main" val="320825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87FCE-2DB9-B51F-608B-2FED1FC2AE1C}"/>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D6D46A16-F747-2236-2D49-3791D6C69BBA}"/>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BA3533DE-B875-45AE-1359-0C9938A6DE45}"/>
              </a:ext>
            </a:extLst>
          </p:cNvPr>
          <p:cNvSpPr>
            <a:spLocks noGrp="1"/>
          </p:cNvSpPr>
          <p:nvPr>
            <p:ph type="subTitle" idx="1"/>
          </p:nvPr>
        </p:nvSpPr>
        <p:spPr/>
        <p:txBody>
          <a:bodyPr/>
          <a:lstStyle/>
          <a:p>
            <a:r>
              <a:rPr lang="pt-BR" dirty="0"/>
              <a:t>Expansão de documentos na base de jurisprudência selecionada</a:t>
            </a:r>
          </a:p>
        </p:txBody>
      </p:sp>
      <p:sp>
        <p:nvSpPr>
          <p:cNvPr id="7" name="Espaço Reservado para Número de Slide 6">
            <a:extLst>
              <a:ext uri="{FF2B5EF4-FFF2-40B4-BE49-F238E27FC236}">
                <a16:creationId xmlns:a16="http://schemas.microsoft.com/office/drawing/2014/main" id="{CBE01E28-E22A-21B0-3B3E-B04913BB0C01}"/>
              </a:ext>
            </a:extLst>
          </p:cNvPr>
          <p:cNvSpPr>
            <a:spLocks noGrp="1"/>
          </p:cNvSpPr>
          <p:nvPr>
            <p:ph type="sldNum" sz="quarter" idx="4"/>
          </p:nvPr>
        </p:nvSpPr>
        <p:spPr/>
        <p:txBody>
          <a:bodyPr/>
          <a:lstStyle/>
          <a:p>
            <a:fld id="{F237BF63-6F93-4812-BF2B-F503033D63A9}" type="slidenum">
              <a:rPr lang="pt-BR" smtClean="0"/>
              <a:pPr/>
              <a:t>16</a:t>
            </a:fld>
            <a:endParaRPr lang="pt-BR" dirty="0"/>
          </a:p>
        </p:txBody>
      </p:sp>
      <p:sp>
        <p:nvSpPr>
          <p:cNvPr id="8" name="Espaço Reservado para Conteúdo 10">
            <a:extLst>
              <a:ext uri="{FF2B5EF4-FFF2-40B4-BE49-F238E27FC236}">
                <a16:creationId xmlns:a16="http://schemas.microsoft.com/office/drawing/2014/main" id="{C31B9C03-059D-A34E-716C-D2EFE718D2F1}"/>
              </a:ext>
            </a:extLst>
          </p:cNvPr>
          <p:cNvSpPr txBox="1">
            <a:spLocks/>
          </p:cNvSpPr>
          <p:nvPr/>
        </p:nvSpPr>
        <p:spPr>
          <a:xfrm>
            <a:off x="692400" y="17724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pt-BR" dirty="0"/>
          </a:p>
        </p:txBody>
      </p:sp>
      <p:pic>
        <p:nvPicPr>
          <p:cNvPr id="12" name="Imagem 11">
            <a:extLst>
              <a:ext uri="{FF2B5EF4-FFF2-40B4-BE49-F238E27FC236}">
                <a16:creationId xmlns:a16="http://schemas.microsoft.com/office/drawing/2014/main" id="{38E07E77-464A-02E9-BBE9-7EECA513637E}"/>
              </a:ext>
            </a:extLst>
          </p:cNvPr>
          <p:cNvPicPr>
            <a:picLocks noChangeAspect="1"/>
          </p:cNvPicPr>
          <p:nvPr/>
        </p:nvPicPr>
        <p:blipFill>
          <a:blip r:embed="rId3"/>
          <a:stretch>
            <a:fillRect/>
          </a:stretch>
        </p:blipFill>
        <p:spPr>
          <a:xfrm>
            <a:off x="7057181" y="1823419"/>
            <a:ext cx="3139712" cy="2545301"/>
          </a:xfrm>
          <a:prstGeom prst="rect">
            <a:avLst/>
          </a:prstGeom>
        </p:spPr>
      </p:pic>
      <p:cxnSp>
        <p:nvCxnSpPr>
          <p:cNvPr id="14" name="Conector de Seta Reta 13">
            <a:extLst>
              <a:ext uri="{FF2B5EF4-FFF2-40B4-BE49-F238E27FC236}">
                <a16:creationId xmlns:a16="http://schemas.microsoft.com/office/drawing/2014/main" id="{7BD4A450-7D51-87FF-4459-43826D4DBE2D}"/>
              </a:ext>
            </a:extLst>
          </p:cNvPr>
          <p:cNvCxnSpPr>
            <a:cxnSpLocks/>
          </p:cNvCxnSpPr>
          <p:nvPr/>
        </p:nvCxnSpPr>
        <p:spPr>
          <a:xfrm flipH="1">
            <a:off x="4968949" y="2447999"/>
            <a:ext cx="2088232" cy="504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274EFCEC-DE3F-808C-2040-7F33B15C6B73}"/>
              </a:ext>
            </a:extLst>
          </p:cNvPr>
          <p:cNvSpPr txBox="1"/>
          <p:nvPr/>
        </p:nvSpPr>
        <p:spPr>
          <a:xfrm>
            <a:off x="539999" y="1620000"/>
            <a:ext cx="4933005" cy="2031325"/>
          </a:xfrm>
          <a:prstGeom prst="rect">
            <a:avLst/>
          </a:prstGeom>
          <a:noFill/>
        </p:spPr>
        <p:txBody>
          <a:bodyPr wrap="square" rtlCol="0">
            <a:spAutoFit/>
          </a:bodyPr>
          <a:lstStyle/>
          <a:p>
            <a:pPr algn="ctr"/>
            <a:r>
              <a:rPr lang="pt-BR" dirty="0">
                <a:solidFill>
                  <a:srgbClr val="002060"/>
                </a:solidFill>
                <a:latin typeface="Calibri Light" panose="020F0302020204030204" pitchFamily="34" charset="0"/>
                <a:cs typeface="Arial" panose="020B0604020202020204" pitchFamily="34" charset="0"/>
              </a:rPr>
              <a:t>Por que Jurisprudência Selecionada?</a:t>
            </a:r>
          </a:p>
          <a:p>
            <a:endParaRPr lang="pt-BR" dirty="0">
              <a:solidFill>
                <a:srgbClr val="002060"/>
              </a:solidFill>
              <a:latin typeface="Calibri Light" panose="020F0302020204030204" pitchFamily="34" charset="0"/>
              <a:cs typeface="Arial" panose="020B0604020202020204" pitchFamily="34" charset="0"/>
            </a:endParaRPr>
          </a:p>
          <a:p>
            <a:pPr marL="465750" lvl="1" indent="-285750">
              <a:buFont typeface="Arial" panose="020B0604020202020204" pitchFamily="34" charset="0"/>
              <a:buChar char="•"/>
            </a:pPr>
            <a:r>
              <a:rPr lang="pt-BR" dirty="0">
                <a:solidFill>
                  <a:srgbClr val="002060"/>
                </a:solidFill>
                <a:latin typeface="Calibri Light" panose="020F0302020204030204" pitchFamily="34" charset="0"/>
                <a:cs typeface="Arial" panose="020B0604020202020204" pitchFamily="34" charset="0"/>
              </a:rPr>
              <a:t>Relevante para o controle externo</a:t>
            </a:r>
          </a:p>
          <a:p>
            <a:pPr marL="465750" lvl="1" indent="-285750">
              <a:buFont typeface="Arial" panose="020B0604020202020204" pitchFamily="34" charset="0"/>
              <a:buChar char="•"/>
            </a:pPr>
            <a:r>
              <a:rPr lang="pt-BR" dirty="0">
                <a:solidFill>
                  <a:srgbClr val="002060"/>
                </a:solidFill>
                <a:latin typeface="Calibri Light" panose="020F0302020204030204" pitchFamily="34" charset="0"/>
                <a:cs typeface="Arial" panose="020B0604020202020204" pitchFamily="34" charset="0"/>
              </a:rPr>
              <a:t>Possui </a:t>
            </a:r>
            <a:r>
              <a:rPr lang="pt-BR" dirty="0" err="1">
                <a:solidFill>
                  <a:srgbClr val="002060"/>
                </a:solidFill>
                <a:latin typeface="Calibri Light" panose="020F0302020204030204" pitchFamily="34" charset="0"/>
                <a:cs typeface="Arial" panose="020B0604020202020204" pitchFamily="34" charset="0"/>
              </a:rPr>
              <a:t>qrels</a:t>
            </a:r>
            <a:endParaRPr lang="pt-BR" dirty="0">
              <a:solidFill>
                <a:srgbClr val="002060"/>
              </a:solidFill>
              <a:latin typeface="Calibri Light" panose="020F0302020204030204" pitchFamily="34" charset="0"/>
              <a:cs typeface="Arial" panose="020B0604020202020204" pitchFamily="34" charset="0"/>
            </a:endParaRPr>
          </a:p>
          <a:p>
            <a:pPr marL="465750" lvl="1" indent="-285750">
              <a:buFont typeface="Arial" panose="020B0604020202020204" pitchFamily="34" charset="0"/>
              <a:buChar char="•"/>
            </a:pPr>
            <a:r>
              <a:rPr lang="pt-BR" dirty="0">
                <a:solidFill>
                  <a:srgbClr val="002060"/>
                </a:solidFill>
                <a:latin typeface="Calibri Light" panose="020F0302020204030204" pitchFamily="34" charset="0"/>
                <a:cs typeface="Arial" panose="020B0604020202020204" pitchFamily="34" charset="0"/>
              </a:rPr>
              <a:t>Nem muito grande, nem muito pequena</a:t>
            </a:r>
          </a:p>
          <a:p>
            <a:pPr marL="465750" lvl="1" indent="-285750">
              <a:buFont typeface="Arial" panose="020B0604020202020204" pitchFamily="34" charset="0"/>
              <a:buChar char="•"/>
            </a:pPr>
            <a:endParaRPr lang="pt-BR" dirty="0">
              <a:solidFill>
                <a:srgbClr val="002060"/>
              </a:solidFill>
              <a:latin typeface="Calibri Light" panose="020F0302020204030204" pitchFamily="34" charset="0"/>
              <a:cs typeface="Arial" panose="020B0604020202020204" pitchFamily="34" charset="0"/>
            </a:endParaRPr>
          </a:p>
          <a:p>
            <a:pPr marL="465750" lvl="1" indent="-285750">
              <a:buFont typeface="Arial" panose="020B0604020202020204" pitchFamily="34" charset="0"/>
              <a:buChar char="•"/>
            </a:pPr>
            <a:endParaRPr lang="pt-BR" dirty="0">
              <a:solidFill>
                <a:srgbClr val="002060"/>
              </a:solidFill>
              <a:latin typeface="Calibri Light" panose="020F0302020204030204" pitchFamily="34" charset="0"/>
              <a:cs typeface="Arial" panose="020B0604020202020204" pitchFamily="34" charset="0"/>
            </a:endParaRPr>
          </a:p>
        </p:txBody>
      </p:sp>
    </p:spTree>
    <p:extLst>
      <p:ext uri="{BB962C8B-B14F-4D97-AF65-F5344CB8AC3E}">
        <p14:creationId xmlns:p14="http://schemas.microsoft.com/office/powerpoint/2010/main" val="236039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C915B-C422-D2E5-FC4C-8665F4885C63}"/>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A7CE7FCE-C006-6A30-9F4C-8160E7096439}"/>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5F89771D-0A27-DB83-BD2F-77630DFB5E34}"/>
              </a:ext>
            </a:extLst>
          </p:cNvPr>
          <p:cNvSpPr>
            <a:spLocks noGrp="1"/>
          </p:cNvSpPr>
          <p:nvPr>
            <p:ph type="subTitle" idx="1"/>
          </p:nvPr>
        </p:nvSpPr>
        <p:spPr/>
        <p:txBody>
          <a:bodyPr/>
          <a:lstStyle/>
          <a:p>
            <a:r>
              <a:rPr lang="pt-BR" dirty="0"/>
              <a:t>Documentos da jurisprudência selecionada</a:t>
            </a:r>
          </a:p>
        </p:txBody>
      </p:sp>
      <p:sp>
        <p:nvSpPr>
          <p:cNvPr id="7" name="Espaço Reservado para Número de Slide 6">
            <a:extLst>
              <a:ext uri="{FF2B5EF4-FFF2-40B4-BE49-F238E27FC236}">
                <a16:creationId xmlns:a16="http://schemas.microsoft.com/office/drawing/2014/main" id="{0FD099F5-44DF-825A-FE23-9304693E8AF6}"/>
              </a:ext>
            </a:extLst>
          </p:cNvPr>
          <p:cNvSpPr>
            <a:spLocks noGrp="1"/>
          </p:cNvSpPr>
          <p:nvPr>
            <p:ph type="sldNum" sz="quarter" idx="4"/>
          </p:nvPr>
        </p:nvSpPr>
        <p:spPr/>
        <p:txBody>
          <a:bodyPr/>
          <a:lstStyle/>
          <a:p>
            <a:fld id="{F237BF63-6F93-4812-BF2B-F503033D63A9}" type="slidenum">
              <a:rPr lang="pt-BR" smtClean="0"/>
              <a:pPr/>
              <a:t>17</a:t>
            </a:fld>
            <a:endParaRPr lang="pt-BR" dirty="0"/>
          </a:p>
        </p:txBody>
      </p:sp>
      <p:sp>
        <p:nvSpPr>
          <p:cNvPr id="8" name="Espaço Reservado para Conteúdo 10">
            <a:extLst>
              <a:ext uri="{FF2B5EF4-FFF2-40B4-BE49-F238E27FC236}">
                <a16:creationId xmlns:a16="http://schemas.microsoft.com/office/drawing/2014/main" id="{0C665D5A-1F1D-6E73-CB64-D289005A8B83}"/>
              </a:ext>
            </a:extLst>
          </p:cNvPr>
          <p:cNvSpPr txBox="1">
            <a:spLocks/>
          </p:cNvSpPr>
          <p:nvPr/>
        </p:nvSpPr>
        <p:spPr>
          <a:xfrm>
            <a:off x="692400" y="17724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pt-BR" dirty="0"/>
          </a:p>
        </p:txBody>
      </p:sp>
      <p:pic>
        <p:nvPicPr>
          <p:cNvPr id="3" name="Imagem 2" descr="Interface gráfica do usuário, Texto, Aplicativo, Email&#10;&#10;Descrição gerada automaticamente">
            <a:extLst>
              <a:ext uri="{FF2B5EF4-FFF2-40B4-BE49-F238E27FC236}">
                <a16:creationId xmlns:a16="http://schemas.microsoft.com/office/drawing/2014/main" id="{120ADEFD-721B-9576-F859-1A27A7B92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535" y="1620000"/>
            <a:ext cx="5824110" cy="4775074"/>
          </a:xfrm>
          <a:prstGeom prst="rect">
            <a:avLst/>
          </a:prstGeom>
        </p:spPr>
      </p:pic>
      <p:sp>
        <p:nvSpPr>
          <p:cNvPr id="2" name="CaixaDeTexto 1">
            <a:extLst>
              <a:ext uri="{FF2B5EF4-FFF2-40B4-BE49-F238E27FC236}">
                <a16:creationId xmlns:a16="http://schemas.microsoft.com/office/drawing/2014/main" id="{FCA8D6D3-A939-3CF7-105A-761BBE4B82D7}"/>
              </a:ext>
            </a:extLst>
          </p:cNvPr>
          <p:cNvSpPr txBox="1"/>
          <p:nvPr/>
        </p:nvSpPr>
        <p:spPr>
          <a:xfrm>
            <a:off x="540000" y="1620000"/>
            <a:ext cx="3852886" cy="3416320"/>
          </a:xfrm>
          <a:prstGeom prst="rect">
            <a:avLst/>
          </a:prstGeom>
          <a:noFill/>
        </p:spPr>
        <p:txBody>
          <a:bodyPr wrap="square" rtlCol="0">
            <a:spAutoFit/>
          </a:bodyPr>
          <a:lstStyle/>
          <a:p>
            <a:pPr marL="180000" lvl="1"/>
            <a:endParaRPr lang="pt-BR" dirty="0">
              <a:solidFill>
                <a:srgbClr val="002060"/>
              </a:solidFill>
              <a:latin typeface="Calibri Light" panose="020F0302020204030204" pitchFamily="34" charset="0"/>
              <a:cs typeface="Arial" panose="020B0604020202020204" pitchFamily="34" charset="0"/>
            </a:endParaRPr>
          </a:p>
          <a:p>
            <a:r>
              <a:rPr lang="pt-BR" dirty="0">
                <a:solidFill>
                  <a:srgbClr val="002060"/>
                </a:solidFill>
                <a:latin typeface="Calibri Light" panose="020F0302020204030204" pitchFamily="34" charset="0"/>
                <a:cs typeface="Arial" panose="020B0604020202020204" pitchFamily="34" charset="0"/>
              </a:rPr>
              <a:t>Os documentos são estruturados ao redor de um </a:t>
            </a:r>
            <a:r>
              <a:rPr lang="pt-BR" b="1" dirty="0">
                <a:solidFill>
                  <a:srgbClr val="FF0000"/>
                </a:solidFill>
                <a:latin typeface="Calibri Light" panose="020F0302020204030204" pitchFamily="34" charset="0"/>
                <a:cs typeface="Arial" panose="020B0604020202020204" pitchFamily="34" charset="0"/>
              </a:rPr>
              <a:t>enunciado</a:t>
            </a:r>
            <a:r>
              <a:rPr lang="pt-BR" dirty="0">
                <a:solidFill>
                  <a:srgbClr val="002060"/>
                </a:solidFill>
                <a:latin typeface="Calibri Light" panose="020F0302020204030204" pitchFamily="34" charset="0"/>
                <a:cs typeface="Arial" panose="020B0604020202020204" pitchFamily="34" charset="0"/>
              </a:rPr>
              <a:t> elaborado por órgão especializado do Tribunal.</a:t>
            </a:r>
          </a:p>
          <a:p>
            <a:endParaRPr lang="pt-BR" dirty="0">
              <a:solidFill>
                <a:srgbClr val="002060"/>
              </a:solidFill>
              <a:latin typeface="Calibri Light" panose="020F0302020204030204" pitchFamily="34" charset="0"/>
              <a:cs typeface="Arial" panose="020B0604020202020204" pitchFamily="34" charset="0"/>
            </a:endParaRPr>
          </a:p>
          <a:p>
            <a:endParaRPr lang="pt-BR" dirty="0">
              <a:solidFill>
                <a:srgbClr val="002060"/>
              </a:solidFill>
              <a:latin typeface="Calibri Light" panose="020F0302020204030204" pitchFamily="34" charset="0"/>
              <a:cs typeface="Arial" panose="020B0604020202020204" pitchFamily="34" charset="0"/>
            </a:endParaRPr>
          </a:p>
          <a:p>
            <a:endParaRPr lang="pt-BR" dirty="0">
              <a:solidFill>
                <a:srgbClr val="002060"/>
              </a:solidFill>
              <a:latin typeface="Calibri Light" panose="020F0302020204030204" pitchFamily="34" charset="0"/>
              <a:cs typeface="Arial" panose="020B0604020202020204" pitchFamily="34" charset="0"/>
            </a:endParaRPr>
          </a:p>
          <a:p>
            <a:endParaRPr lang="pt-BR" dirty="0">
              <a:solidFill>
                <a:srgbClr val="002060"/>
              </a:solidFill>
              <a:latin typeface="Calibri Light" panose="020F0302020204030204" pitchFamily="34" charset="0"/>
              <a:cs typeface="Arial" panose="020B0604020202020204" pitchFamily="34" charset="0"/>
            </a:endParaRPr>
          </a:p>
          <a:p>
            <a:r>
              <a:rPr lang="pt-BR" dirty="0">
                <a:solidFill>
                  <a:srgbClr val="002060"/>
                </a:solidFill>
                <a:latin typeface="Calibri Light" panose="020F0302020204030204" pitchFamily="34" charset="0"/>
                <a:cs typeface="Arial" panose="020B0604020202020204" pitchFamily="34" charset="0"/>
              </a:rPr>
              <a:t>O enunciado retrata o entendimento contido na deliberação da qual ele foi extraído.</a:t>
            </a:r>
          </a:p>
          <a:p>
            <a:pPr marL="180000" lvl="1"/>
            <a:endParaRPr lang="pt-BR" dirty="0">
              <a:solidFill>
                <a:srgbClr val="002060"/>
              </a:solidFill>
              <a:latin typeface="Calibri Light" panose="020F0302020204030204" pitchFamily="34" charset="0"/>
              <a:cs typeface="Arial" panose="020B0604020202020204" pitchFamily="34" charset="0"/>
            </a:endParaRPr>
          </a:p>
        </p:txBody>
      </p:sp>
      <p:sp>
        <p:nvSpPr>
          <p:cNvPr id="9" name="Seta: para a Direita 8">
            <a:extLst>
              <a:ext uri="{FF2B5EF4-FFF2-40B4-BE49-F238E27FC236}">
                <a16:creationId xmlns:a16="http://schemas.microsoft.com/office/drawing/2014/main" id="{1C28CD0E-3FDA-1933-AC1A-1739C836A099}"/>
              </a:ext>
            </a:extLst>
          </p:cNvPr>
          <p:cNvSpPr/>
          <p:nvPr/>
        </p:nvSpPr>
        <p:spPr>
          <a:xfrm>
            <a:off x="4680917" y="3024063"/>
            <a:ext cx="627373" cy="3684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5104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B111B-2835-1F93-C57C-AB786124DC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1D8A908-18CE-0DE1-F950-0B119F9B9DB5}"/>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B5EE88F9-63A1-E8E3-9AB7-367BC5F8ABDF}"/>
              </a:ext>
            </a:extLst>
          </p:cNvPr>
          <p:cNvSpPr>
            <a:spLocks noGrp="1"/>
          </p:cNvSpPr>
          <p:nvPr>
            <p:ph type="subTitle" idx="1"/>
          </p:nvPr>
        </p:nvSpPr>
        <p:spPr/>
        <p:txBody>
          <a:bodyPr/>
          <a:lstStyle/>
          <a:p>
            <a:r>
              <a:rPr lang="pt-BR" dirty="0" err="1"/>
              <a:t>Qrels</a:t>
            </a:r>
            <a:endParaRPr lang="pt-BR" dirty="0"/>
          </a:p>
        </p:txBody>
      </p:sp>
      <p:sp>
        <p:nvSpPr>
          <p:cNvPr id="5" name="Espaço Reservado para Conteúdo 4">
            <a:extLst>
              <a:ext uri="{FF2B5EF4-FFF2-40B4-BE49-F238E27FC236}">
                <a16:creationId xmlns:a16="http://schemas.microsoft.com/office/drawing/2014/main" id="{A9F62EC5-F9E7-B9AE-25D6-D19158707F78}"/>
              </a:ext>
            </a:extLst>
          </p:cNvPr>
          <p:cNvSpPr>
            <a:spLocks noGrp="1"/>
          </p:cNvSpPr>
          <p:nvPr>
            <p:ph idx="10"/>
          </p:nvPr>
        </p:nvSpPr>
        <p:spPr/>
        <p:txBody>
          <a:bodyPr/>
          <a:lstStyle/>
          <a:p>
            <a:r>
              <a:rPr lang="pt-BR" dirty="0"/>
              <a:t>●	</a:t>
            </a:r>
            <a:r>
              <a:rPr lang="pt-BR" b="1" dirty="0"/>
              <a:t>Grupo 1: </a:t>
            </a:r>
            <a:r>
              <a:rPr lang="pt-BR" b="1" i="1" dirty="0"/>
              <a:t>queries</a:t>
            </a:r>
            <a:r>
              <a:rPr lang="pt-BR" b="1" dirty="0"/>
              <a:t> reais usando termos de pesquisa</a:t>
            </a:r>
          </a:p>
          <a:p>
            <a:r>
              <a:rPr lang="pt-BR" dirty="0"/>
              <a:t>	=&gt; Ex.: </a:t>
            </a:r>
            <a:r>
              <a:rPr lang="pt-BR" sz="1800" dirty="0">
                <a:effectLst/>
                <a:latin typeface="Calibri Light" panose="020F0302020204030204" pitchFamily="34" charset="0"/>
                <a:ea typeface="Calibri" panose="020F0502020204030204" pitchFamily="34" charset="0"/>
              </a:rPr>
              <a:t>inexigibilidade e singularidade</a:t>
            </a:r>
            <a:endParaRPr lang="pt-BR" dirty="0"/>
          </a:p>
          <a:p>
            <a:endParaRPr lang="pt-BR" dirty="0"/>
          </a:p>
          <a:p>
            <a:r>
              <a:rPr lang="pt-BR" dirty="0"/>
              <a:t>●	</a:t>
            </a:r>
            <a:r>
              <a:rPr lang="pt-BR" b="1" dirty="0"/>
              <a:t>Grupo 2: </a:t>
            </a:r>
            <a:r>
              <a:rPr lang="pt-BR" b="1" i="1" dirty="0"/>
              <a:t>queries</a:t>
            </a:r>
            <a:r>
              <a:rPr lang="pt-BR" b="1" dirty="0"/>
              <a:t> sintéticas usando termos de pesquisa</a:t>
            </a:r>
          </a:p>
          <a:p>
            <a:r>
              <a:rPr lang="pt-BR" dirty="0"/>
              <a:t>	=&gt; </a:t>
            </a:r>
            <a:r>
              <a:rPr lang="pt-BR" sz="1800" dirty="0">
                <a:effectLst/>
                <a:latin typeface="Calibri Light" panose="020F0302020204030204" pitchFamily="34" charset="0"/>
                <a:ea typeface="Calibri" panose="020F0502020204030204" pitchFamily="34" charset="0"/>
              </a:rPr>
              <a:t>concessão remunerada de uso de bens públicos modalidade</a:t>
            </a:r>
            <a:endParaRPr lang="pt-BR" dirty="0"/>
          </a:p>
          <a:p>
            <a:endParaRPr lang="pt-BR" dirty="0"/>
          </a:p>
          <a:p>
            <a:r>
              <a:rPr lang="pt-BR" dirty="0"/>
              <a:t>●	</a:t>
            </a:r>
            <a:r>
              <a:rPr lang="pt-BR" b="1" dirty="0"/>
              <a:t>Grupo 3: </a:t>
            </a:r>
            <a:r>
              <a:rPr lang="pt-BR" b="1" i="1" dirty="0"/>
              <a:t>queries</a:t>
            </a:r>
            <a:r>
              <a:rPr lang="pt-BR" b="1" dirty="0"/>
              <a:t> sintéticas em formato de perguntas</a:t>
            </a:r>
          </a:p>
          <a:p>
            <a:r>
              <a:rPr lang="pt-BR" dirty="0"/>
              <a:t>	=&gt; </a:t>
            </a:r>
            <a:r>
              <a:rPr lang="pt-BR" sz="1800" dirty="0">
                <a:effectLst/>
                <a:latin typeface="Calibri Light" panose="020F0302020204030204" pitchFamily="34" charset="0"/>
                <a:ea typeface="Calibri" panose="020F0502020204030204" pitchFamily="34" charset="0"/>
              </a:rPr>
              <a:t>Qual é a modalidade de licitação adequada para a concessão remunerada de uso de bens públicos?</a:t>
            </a:r>
            <a:endParaRPr lang="pt-BR" dirty="0"/>
          </a:p>
        </p:txBody>
      </p:sp>
    </p:spTree>
    <p:extLst>
      <p:ext uri="{BB962C8B-B14F-4D97-AF65-F5344CB8AC3E}">
        <p14:creationId xmlns:p14="http://schemas.microsoft.com/office/powerpoint/2010/main" val="55770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38B5E-0A2B-7044-DF10-96B6D86F8C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6EEA0BD-B05D-96F3-B4E7-7254A683BA0A}"/>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3042BD90-447B-5B23-1863-F0F2322639B7}"/>
              </a:ext>
            </a:extLst>
          </p:cNvPr>
          <p:cNvSpPr>
            <a:spLocks noGrp="1"/>
          </p:cNvSpPr>
          <p:nvPr>
            <p:ph type="subTitle" idx="1"/>
          </p:nvPr>
        </p:nvSpPr>
        <p:spPr/>
        <p:txBody>
          <a:bodyPr/>
          <a:lstStyle/>
          <a:p>
            <a:r>
              <a:rPr lang="pt-BR" dirty="0"/>
              <a:t>Métricas</a:t>
            </a:r>
          </a:p>
        </p:txBody>
      </p:sp>
      <p:sp>
        <p:nvSpPr>
          <p:cNvPr id="5" name="Espaço Reservado para Conteúdo 4">
            <a:extLst>
              <a:ext uri="{FF2B5EF4-FFF2-40B4-BE49-F238E27FC236}">
                <a16:creationId xmlns:a16="http://schemas.microsoft.com/office/drawing/2014/main" id="{A447405C-0432-54FF-FCC7-CB71EF41CA7B}"/>
              </a:ext>
            </a:extLst>
          </p:cNvPr>
          <p:cNvSpPr>
            <a:spLocks noGrp="1"/>
          </p:cNvSpPr>
          <p:nvPr>
            <p:ph idx="10"/>
          </p:nvPr>
        </p:nvSpPr>
        <p:spPr/>
        <p:txBody>
          <a:bodyPr/>
          <a:lstStyle/>
          <a:p>
            <a:pPr marL="285750" indent="-285750">
              <a:buFont typeface="Arial" panose="020B0604020202020204" pitchFamily="34" charset="0"/>
              <a:buChar char="•"/>
            </a:pPr>
            <a:r>
              <a:rPr lang="pt-BR" b="1" dirty="0"/>
              <a:t>Precisão</a:t>
            </a:r>
            <a:r>
              <a:rPr lang="pt-BR" dirty="0"/>
              <a:t>: % documentos relevantes retornados em relação ao total de retornados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Recall</a:t>
            </a:r>
            <a:r>
              <a:rPr lang="pt-BR" dirty="0"/>
              <a:t>: % de documentos relevantes retornados em relação ao total de relevantes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MRR</a:t>
            </a:r>
            <a:r>
              <a:rPr lang="pt-BR" dirty="0"/>
              <a:t>: posição do primeiro documento relevante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err="1"/>
              <a:t>nDCG</a:t>
            </a:r>
            <a:r>
              <a:rPr lang="pt-BR" dirty="0"/>
              <a:t>: ordenação dos documentos relevantes</a:t>
            </a:r>
          </a:p>
        </p:txBody>
      </p:sp>
    </p:spTree>
    <p:extLst>
      <p:ext uri="{BB962C8B-B14F-4D97-AF65-F5344CB8AC3E}">
        <p14:creationId xmlns:p14="http://schemas.microsoft.com/office/powerpoint/2010/main" val="371879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4"/>
          </p:nvPr>
        </p:nvSpPr>
        <p:spPr/>
        <p:txBody>
          <a:bodyPr/>
          <a:lstStyle/>
          <a:p>
            <a:fld id="{F237BF63-6F93-4812-BF2B-F503033D63A9}" type="slidenum">
              <a:rPr lang="pt-BR" smtClean="0"/>
              <a:pPr/>
              <a:t>2</a:t>
            </a:fld>
            <a:endParaRPr lang="pt-BR" dirty="0"/>
          </a:p>
        </p:txBody>
      </p:sp>
      <p:sp>
        <p:nvSpPr>
          <p:cNvPr id="3" name="Subtítulo 2">
            <a:extLst>
              <a:ext uri="{FF2B5EF4-FFF2-40B4-BE49-F238E27FC236}">
                <a16:creationId xmlns:a16="http://schemas.microsoft.com/office/drawing/2014/main" id="{4EC5B438-70C4-DE53-E2B7-EA6727F37A2D}"/>
              </a:ext>
            </a:extLst>
          </p:cNvPr>
          <p:cNvSpPr>
            <a:spLocks noGrp="1"/>
          </p:cNvSpPr>
          <p:nvPr>
            <p:ph type="subTitle" idx="1"/>
          </p:nvPr>
        </p:nvSpPr>
        <p:spPr/>
        <p:txBody>
          <a:bodyPr/>
          <a:lstStyle/>
          <a:p>
            <a:endParaRPr lang="pt-BR" dirty="0"/>
          </a:p>
        </p:txBody>
      </p:sp>
      <p:sp>
        <p:nvSpPr>
          <p:cNvPr id="9" name="Título 8">
            <a:extLst>
              <a:ext uri="{FF2B5EF4-FFF2-40B4-BE49-F238E27FC236}">
                <a16:creationId xmlns:a16="http://schemas.microsoft.com/office/drawing/2014/main" id="{678A9265-E0D5-4ECE-8EAD-915B386CBF29}"/>
              </a:ext>
            </a:extLst>
          </p:cNvPr>
          <p:cNvSpPr>
            <a:spLocks noGrp="1"/>
          </p:cNvSpPr>
          <p:nvPr>
            <p:ph type="ctrTitle"/>
          </p:nvPr>
        </p:nvSpPr>
        <p:spPr/>
        <p:txBody>
          <a:bodyPr/>
          <a:lstStyle/>
          <a:p>
            <a:r>
              <a:rPr lang="pt-BR" dirty="0"/>
              <a:t>Índice</a:t>
            </a:r>
          </a:p>
        </p:txBody>
      </p:sp>
      <p:sp>
        <p:nvSpPr>
          <p:cNvPr id="11" name="Espaço Reservado para Conteúdo 10">
            <a:extLst>
              <a:ext uri="{FF2B5EF4-FFF2-40B4-BE49-F238E27FC236}">
                <a16:creationId xmlns:a16="http://schemas.microsoft.com/office/drawing/2014/main" id="{6AD571BC-3CFD-F346-50F3-69B8714950DC}"/>
              </a:ext>
            </a:extLst>
          </p:cNvPr>
          <p:cNvSpPr>
            <a:spLocks noGrp="1"/>
          </p:cNvSpPr>
          <p:nvPr>
            <p:ph idx="10"/>
          </p:nvPr>
        </p:nvSpPr>
        <p:spPr/>
        <p:txBody>
          <a:bodyPr/>
          <a:lstStyle/>
          <a:p>
            <a:pPr marL="342900" indent="-342900">
              <a:buAutoNum type="arabicPeriod"/>
            </a:pPr>
            <a:r>
              <a:rPr lang="pt-BR" dirty="0"/>
              <a:t>Descrição do problema</a:t>
            </a:r>
          </a:p>
          <a:p>
            <a:pPr marL="342900" indent="-342900">
              <a:buAutoNum type="arabicPeriod"/>
            </a:pPr>
            <a:r>
              <a:rPr lang="pt-BR" dirty="0"/>
              <a:t>Método</a:t>
            </a:r>
          </a:p>
          <a:p>
            <a:pPr marL="342900" indent="-342900">
              <a:buAutoNum type="arabicPeriod"/>
            </a:pPr>
            <a:r>
              <a:rPr lang="pt-BR" dirty="0"/>
              <a:t>Resultados</a:t>
            </a:r>
          </a:p>
          <a:p>
            <a:pPr marL="342900" indent="-342900">
              <a:buAutoNum type="arabicPeriod"/>
            </a:pPr>
            <a:r>
              <a:rPr lang="pt-BR" dirty="0"/>
              <a:t>Conclusões</a:t>
            </a:r>
          </a:p>
        </p:txBody>
      </p:sp>
    </p:spTree>
    <p:extLst>
      <p:ext uri="{BB962C8B-B14F-4D97-AF65-F5344CB8AC3E}">
        <p14:creationId xmlns:p14="http://schemas.microsoft.com/office/powerpoint/2010/main" val="451082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66084-8F5A-B9C1-87B9-4ABF459489C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045E0A1-7248-22C6-9F04-B91214A39FF0}"/>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F14F3795-7C9C-7F50-92D1-B9171DAACD23}"/>
              </a:ext>
            </a:extLst>
          </p:cNvPr>
          <p:cNvSpPr>
            <a:spLocks noGrp="1"/>
          </p:cNvSpPr>
          <p:nvPr>
            <p:ph type="subTitle" idx="1"/>
          </p:nvPr>
        </p:nvSpPr>
        <p:spPr/>
        <p:txBody>
          <a:bodyPr/>
          <a:lstStyle/>
          <a:p>
            <a:r>
              <a:rPr lang="pt-BR" dirty="0"/>
              <a:t>Experimentos</a:t>
            </a:r>
          </a:p>
        </p:txBody>
      </p:sp>
      <p:sp>
        <p:nvSpPr>
          <p:cNvPr id="6" name="Espaço Reservado para Conteúdo 5">
            <a:extLst>
              <a:ext uri="{FF2B5EF4-FFF2-40B4-BE49-F238E27FC236}">
                <a16:creationId xmlns:a16="http://schemas.microsoft.com/office/drawing/2014/main" id="{9FC3BBE3-F8BF-5EDC-FD17-79A701CF88DC}"/>
              </a:ext>
            </a:extLst>
          </p:cNvPr>
          <p:cNvSpPr>
            <a:spLocks noGrp="1"/>
          </p:cNvSpPr>
          <p:nvPr>
            <p:ph idx="10"/>
          </p:nvPr>
        </p:nvSpPr>
        <p:spPr/>
        <p:txBody>
          <a:bodyPr/>
          <a:lstStyle/>
          <a:p>
            <a:r>
              <a:rPr lang="pt-BR" dirty="0"/>
              <a:t>1. </a:t>
            </a:r>
            <a:r>
              <a:rPr lang="pt-BR" i="1" dirty="0"/>
              <a:t>baseline</a:t>
            </a:r>
            <a:r>
              <a:rPr lang="pt-BR" dirty="0"/>
              <a:t>s</a:t>
            </a:r>
          </a:p>
          <a:p>
            <a:pPr marL="285750" indent="-285750">
              <a:buFont typeface="Arial" panose="020B0604020202020204" pitchFamily="34" charset="0"/>
              <a:buChar char="•"/>
            </a:pPr>
            <a:r>
              <a:rPr lang="pt-BR" dirty="0"/>
              <a:t>Pesquisa atual (AND + BM25 com pesos diferentes por campos)</a:t>
            </a:r>
          </a:p>
          <a:p>
            <a:pPr marL="285750" indent="-285750">
              <a:buFont typeface="Arial" panose="020B0604020202020204" pitchFamily="34" charset="0"/>
              <a:buChar char="•"/>
            </a:pPr>
            <a:r>
              <a:rPr lang="pt-BR" dirty="0"/>
              <a:t>BM25 com Enunciado e Excerto</a:t>
            </a:r>
          </a:p>
        </p:txBody>
      </p:sp>
    </p:spTree>
    <p:extLst>
      <p:ext uri="{BB962C8B-B14F-4D97-AF65-F5344CB8AC3E}">
        <p14:creationId xmlns:p14="http://schemas.microsoft.com/office/powerpoint/2010/main" val="27852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2546C-DB98-58C2-542A-D437EA2E785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ED4EB5-B856-E0F4-1F22-D3EA41214705}"/>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6B11819A-4992-F462-08FA-F182BD62E35D}"/>
              </a:ext>
            </a:extLst>
          </p:cNvPr>
          <p:cNvSpPr>
            <a:spLocks noGrp="1"/>
          </p:cNvSpPr>
          <p:nvPr>
            <p:ph type="subTitle" idx="1"/>
          </p:nvPr>
        </p:nvSpPr>
        <p:spPr/>
        <p:txBody>
          <a:bodyPr/>
          <a:lstStyle/>
          <a:p>
            <a:r>
              <a:rPr lang="pt-BR" dirty="0"/>
              <a:t>Experimentos</a:t>
            </a:r>
          </a:p>
        </p:txBody>
      </p:sp>
      <p:sp>
        <p:nvSpPr>
          <p:cNvPr id="6" name="Espaço Reservado para Conteúdo 5">
            <a:extLst>
              <a:ext uri="{FF2B5EF4-FFF2-40B4-BE49-F238E27FC236}">
                <a16:creationId xmlns:a16="http://schemas.microsoft.com/office/drawing/2014/main" id="{87DDCC62-9A77-E558-053D-A25BA99ABC37}"/>
              </a:ext>
            </a:extLst>
          </p:cNvPr>
          <p:cNvSpPr>
            <a:spLocks noGrp="1"/>
          </p:cNvSpPr>
          <p:nvPr>
            <p:ph idx="10"/>
          </p:nvPr>
        </p:nvSpPr>
        <p:spPr/>
        <p:txBody>
          <a:bodyPr/>
          <a:lstStyle/>
          <a:p>
            <a:r>
              <a:rPr lang="pt-BR" dirty="0"/>
              <a:t>2. docT5query</a:t>
            </a:r>
          </a:p>
          <a:p>
            <a:pPr marL="285750" indent="-285750">
              <a:buFont typeface="Arial" panose="020B0604020202020204" pitchFamily="34" charset="0"/>
              <a:buChar char="•"/>
            </a:pPr>
            <a:r>
              <a:rPr lang="pt-BR" dirty="0"/>
              <a:t>Usa o modelo T5 e expande com 1 ou 5 </a:t>
            </a:r>
            <a:r>
              <a:rPr lang="pt-BR" i="1" dirty="0"/>
              <a:t>queries</a:t>
            </a:r>
          </a:p>
          <a:p>
            <a:pPr marL="285750" indent="-285750">
              <a:buFont typeface="Arial" panose="020B0604020202020204" pitchFamily="34" charset="0"/>
              <a:buChar char="•"/>
            </a:pPr>
            <a:r>
              <a:rPr lang="pt-BR" dirty="0"/>
              <a:t>BM25 com Enunciado e Excerto + docT5query</a:t>
            </a:r>
          </a:p>
          <a:p>
            <a:endParaRPr lang="pt-BR" dirty="0"/>
          </a:p>
        </p:txBody>
      </p:sp>
      <p:sp>
        <p:nvSpPr>
          <p:cNvPr id="4" name="Retângulo: Cantos Arredondados 3">
            <a:extLst>
              <a:ext uri="{FF2B5EF4-FFF2-40B4-BE49-F238E27FC236}">
                <a16:creationId xmlns:a16="http://schemas.microsoft.com/office/drawing/2014/main" id="{2CF16810-67CD-6434-CF4C-B0F08ACB80C5}"/>
              </a:ext>
            </a:extLst>
          </p:cNvPr>
          <p:cNvSpPr/>
          <p:nvPr/>
        </p:nvSpPr>
        <p:spPr>
          <a:xfrm>
            <a:off x="540000"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Enunciado</a:t>
            </a:r>
          </a:p>
        </p:txBody>
      </p:sp>
      <p:sp>
        <p:nvSpPr>
          <p:cNvPr id="5" name="Retângulo: Cantos Arredondados 4">
            <a:extLst>
              <a:ext uri="{FF2B5EF4-FFF2-40B4-BE49-F238E27FC236}">
                <a16:creationId xmlns:a16="http://schemas.microsoft.com/office/drawing/2014/main" id="{3B727C06-0208-0AF4-D8D5-61D798F10A1E}"/>
              </a:ext>
            </a:extLst>
          </p:cNvPr>
          <p:cNvSpPr/>
          <p:nvPr/>
        </p:nvSpPr>
        <p:spPr>
          <a:xfrm>
            <a:off x="4176861"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docT5query</a:t>
            </a:r>
          </a:p>
        </p:txBody>
      </p:sp>
      <p:sp>
        <p:nvSpPr>
          <p:cNvPr id="7" name="Retângulo: Cantos Arredondados 6">
            <a:extLst>
              <a:ext uri="{FF2B5EF4-FFF2-40B4-BE49-F238E27FC236}">
                <a16:creationId xmlns:a16="http://schemas.microsoft.com/office/drawing/2014/main" id="{21EC60A5-7F84-167A-AEAD-B6F53A03C204}"/>
              </a:ext>
            </a:extLst>
          </p:cNvPr>
          <p:cNvSpPr/>
          <p:nvPr/>
        </p:nvSpPr>
        <p:spPr>
          <a:xfrm>
            <a:off x="7813722" y="3693408"/>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Possíveis </a:t>
            </a:r>
            <a:r>
              <a:rPr lang="pt-BR" i="1" dirty="0"/>
              <a:t>queries</a:t>
            </a:r>
          </a:p>
        </p:txBody>
      </p:sp>
      <p:cxnSp>
        <p:nvCxnSpPr>
          <p:cNvPr id="9" name="Conector de Seta Reta 8">
            <a:extLst>
              <a:ext uri="{FF2B5EF4-FFF2-40B4-BE49-F238E27FC236}">
                <a16:creationId xmlns:a16="http://schemas.microsoft.com/office/drawing/2014/main" id="{9EB4C673-7845-87B8-292D-34B5E6B0475C}"/>
              </a:ext>
            </a:extLst>
          </p:cNvPr>
          <p:cNvCxnSpPr>
            <a:stCxn id="4" idx="3"/>
            <a:endCxn id="5" idx="1"/>
          </p:cNvCxnSpPr>
          <p:nvPr/>
        </p:nvCxnSpPr>
        <p:spPr>
          <a:xfrm>
            <a:off x="3348312" y="4051744"/>
            <a:ext cx="8285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ector de Seta Reta 11">
            <a:extLst>
              <a:ext uri="{FF2B5EF4-FFF2-40B4-BE49-F238E27FC236}">
                <a16:creationId xmlns:a16="http://schemas.microsoft.com/office/drawing/2014/main" id="{051CF0B3-7A74-30E5-794E-23FBF39DA5E6}"/>
              </a:ext>
            </a:extLst>
          </p:cNvPr>
          <p:cNvCxnSpPr>
            <a:stCxn id="5" idx="3"/>
            <a:endCxn id="7" idx="1"/>
          </p:cNvCxnSpPr>
          <p:nvPr/>
        </p:nvCxnSpPr>
        <p:spPr>
          <a:xfrm>
            <a:off x="6985173" y="4051744"/>
            <a:ext cx="828549" cy="17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7080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67DD7-2980-783C-C605-4C306269CD1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A22D2D2-A77D-7D86-1C7F-541FF0AA8FDD}"/>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84CF5400-9220-C84F-3AFC-D737025465C8}"/>
              </a:ext>
            </a:extLst>
          </p:cNvPr>
          <p:cNvSpPr>
            <a:spLocks noGrp="1"/>
          </p:cNvSpPr>
          <p:nvPr>
            <p:ph type="subTitle" idx="1"/>
          </p:nvPr>
        </p:nvSpPr>
        <p:spPr/>
        <p:txBody>
          <a:bodyPr/>
          <a:lstStyle/>
          <a:p>
            <a:r>
              <a:rPr lang="pt-BR" dirty="0"/>
              <a:t>Experimentos</a:t>
            </a:r>
          </a:p>
        </p:txBody>
      </p:sp>
      <p:sp>
        <p:nvSpPr>
          <p:cNvPr id="6" name="Espaço Reservado para Conteúdo 5">
            <a:extLst>
              <a:ext uri="{FF2B5EF4-FFF2-40B4-BE49-F238E27FC236}">
                <a16:creationId xmlns:a16="http://schemas.microsoft.com/office/drawing/2014/main" id="{D367BDCD-6268-D9E2-9D9B-8DB87D521509}"/>
              </a:ext>
            </a:extLst>
          </p:cNvPr>
          <p:cNvSpPr>
            <a:spLocks noGrp="1"/>
          </p:cNvSpPr>
          <p:nvPr>
            <p:ph idx="10"/>
          </p:nvPr>
        </p:nvSpPr>
        <p:spPr/>
        <p:txBody>
          <a:bodyPr/>
          <a:lstStyle/>
          <a:p>
            <a:r>
              <a:rPr lang="pt-BR" dirty="0"/>
              <a:t>3. Extração de sinônimos do Enunciado</a:t>
            </a:r>
          </a:p>
          <a:p>
            <a:pPr marL="285750" indent="-285750">
              <a:buFont typeface="Arial" panose="020B0604020202020204" pitchFamily="34" charset="0"/>
              <a:buChar char="•"/>
            </a:pPr>
            <a:r>
              <a:rPr lang="pt-BR" dirty="0"/>
              <a:t>GPT e </a:t>
            </a:r>
            <a:r>
              <a:rPr lang="pt-BR" dirty="0" err="1"/>
              <a:t>Llama</a:t>
            </a:r>
            <a:r>
              <a:rPr lang="pt-BR" dirty="0"/>
              <a:t>.</a:t>
            </a:r>
          </a:p>
          <a:p>
            <a:pPr marL="285750" indent="-285750">
              <a:buFont typeface="Arial" panose="020B0604020202020204" pitchFamily="34" charset="0"/>
              <a:buChar char="•"/>
            </a:pPr>
            <a:r>
              <a:rPr lang="pt-BR" dirty="0"/>
              <a:t>BM25 com Enunciado e Excerto + sinônimos</a:t>
            </a:r>
          </a:p>
          <a:p>
            <a:endParaRPr lang="pt-BR" dirty="0"/>
          </a:p>
        </p:txBody>
      </p:sp>
      <p:sp>
        <p:nvSpPr>
          <p:cNvPr id="4" name="Retângulo: Cantos Arredondados 3">
            <a:extLst>
              <a:ext uri="{FF2B5EF4-FFF2-40B4-BE49-F238E27FC236}">
                <a16:creationId xmlns:a16="http://schemas.microsoft.com/office/drawing/2014/main" id="{85F4B333-1C4F-BF2A-0136-1C58DB4C506A}"/>
              </a:ext>
            </a:extLst>
          </p:cNvPr>
          <p:cNvSpPr/>
          <p:nvPr/>
        </p:nvSpPr>
        <p:spPr>
          <a:xfrm>
            <a:off x="540000"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Enunciado</a:t>
            </a:r>
          </a:p>
        </p:txBody>
      </p:sp>
      <p:sp>
        <p:nvSpPr>
          <p:cNvPr id="5" name="Retângulo: Cantos Arredondados 4">
            <a:extLst>
              <a:ext uri="{FF2B5EF4-FFF2-40B4-BE49-F238E27FC236}">
                <a16:creationId xmlns:a16="http://schemas.microsoft.com/office/drawing/2014/main" id="{5631ACF0-0567-C574-3358-D6847FFAB798}"/>
              </a:ext>
            </a:extLst>
          </p:cNvPr>
          <p:cNvSpPr/>
          <p:nvPr/>
        </p:nvSpPr>
        <p:spPr>
          <a:xfrm>
            <a:off x="4176861"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GPT ou </a:t>
            </a:r>
            <a:r>
              <a:rPr lang="pt-BR" dirty="0" err="1"/>
              <a:t>Llama</a:t>
            </a:r>
            <a:endParaRPr lang="pt-BR" dirty="0"/>
          </a:p>
        </p:txBody>
      </p:sp>
      <p:sp>
        <p:nvSpPr>
          <p:cNvPr id="7" name="Retângulo: Cantos Arredondados 6">
            <a:extLst>
              <a:ext uri="{FF2B5EF4-FFF2-40B4-BE49-F238E27FC236}">
                <a16:creationId xmlns:a16="http://schemas.microsoft.com/office/drawing/2014/main" id="{CB8EAD24-2631-7159-6CA8-5EAC333F4958}"/>
              </a:ext>
            </a:extLst>
          </p:cNvPr>
          <p:cNvSpPr/>
          <p:nvPr/>
        </p:nvSpPr>
        <p:spPr>
          <a:xfrm>
            <a:off x="7813722" y="3693408"/>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Sinônimos</a:t>
            </a:r>
          </a:p>
        </p:txBody>
      </p:sp>
      <p:cxnSp>
        <p:nvCxnSpPr>
          <p:cNvPr id="9" name="Conector de Seta Reta 8">
            <a:extLst>
              <a:ext uri="{FF2B5EF4-FFF2-40B4-BE49-F238E27FC236}">
                <a16:creationId xmlns:a16="http://schemas.microsoft.com/office/drawing/2014/main" id="{B55207DE-6F2F-34C8-BC0E-1A0BEF05E0AB}"/>
              </a:ext>
            </a:extLst>
          </p:cNvPr>
          <p:cNvCxnSpPr>
            <a:stCxn id="4" idx="3"/>
            <a:endCxn id="5" idx="1"/>
          </p:cNvCxnSpPr>
          <p:nvPr/>
        </p:nvCxnSpPr>
        <p:spPr>
          <a:xfrm>
            <a:off x="3348312" y="4051744"/>
            <a:ext cx="8285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ector de Seta Reta 11">
            <a:extLst>
              <a:ext uri="{FF2B5EF4-FFF2-40B4-BE49-F238E27FC236}">
                <a16:creationId xmlns:a16="http://schemas.microsoft.com/office/drawing/2014/main" id="{9C2154CA-3B8C-B363-4AC9-52E4A950EA9E}"/>
              </a:ext>
            </a:extLst>
          </p:cNvPr>
          <p:cNvCxnSpPr>
            <a:stCxn id="5" idx="3"/>
            <a:endCxn id="7" idx="1"/>
          </p:cNvCxnSpPr>
          <p:nvPr/>
        </p:nvCxnSpPr>
        <p:spPr>
          <a:xfrm>
            <a:off x="6985173" y="4051744"/>
            <a:ext cx="828549" cy="17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8008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384A3-53C4-2EE0-0ECD-9704582061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2F42B3B-C943-7256-1458-6F3E866654B7}"/>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7C55C9CA-BA8D-3F7C-D91D-BBC532817107}"/>
              </a:ext>
            </a:extLst>
          </p:cNvPr>
          <p:cNvSpPr>
            <a:spLocks noGrp="1"/>
          </p:cNvSpPr>
          <p:nvPr>
            <p:ph type="subTitle" idx="1"/>
          </p:nvPr>
        </p:nvSpPr>
        <p:spPr/>
        <p:txBody>
          <a:bodyPr/>
          <a:lstStyle/>
          <a:p>
            <a:r>
              <a:rPr lang="pt-BR" dirty="0"/>
              <a:t>Experimentos</a:t>
            </a:r>
          </a:p>
        </p:txBody>
      </p:sp>
      <p:sp>
        <p:nvSpPr>
          <p:cNvPr id="6" name="Espaço Reservado para Conteúdo 5">
            <a:extLst>
              <a:ext uri="{FF2B5EF4-FFF2-40B4-BE49-F238E27FC236}">
                <a16:creationId xmlns:a16="http://schemas.microsoft.com/office/drawing/2014/main" id="{CD816717-EECA-5994-71AE-EAB096F93EB6}"/>
              </a:ext>
            </a:extLst>
          </p:cNvPr>
          <p:cNvSpPr>
            <a:spLocks noGrp="1"/>
          </p:cNvSpPr>
          <p:nvPr>
            <p:ph idx="10"/>
          </p:nvPr>
        </p:nvSpPr>
        <p:spPr/>
        <p:txBody>
          <a:bodyPr/>
          <a:lstStyle/>
          <a:p>
            <a:r>
              <a:rPr lang="pt-BR" dirty="0"/>
              <a:t>4. Reescrita do enunciado</a:t>
            </a:r>
          </a:p>
          <a:p>
            <a:pPr marL="285750" indent="-285750">
              <a:buFont typeface="Arial" panose="020B0604020202020204" pitchFamily="34" charset="0"/>
              <a:buChar char="•"/>
            </a:pPr>
            <a:r>
              <a:rPr lang="pt-BR" dirty="0"/>
              <a:t>GPT e </a:t>
            </a:r>
            <a:r>
              <a:rPr lang="pt-BR" dirty="0" err="1"/>
              <a:t>Llama</a:t>
            </a:r>
            <a:r>
              <a:rPr lang="pt-BR" dirty="0"/>
              <a:t>.</a:t>
            </a:r>
          </a:p>
          <a:p>
            <a:pPr marL="285750" indent="-285750">
              <a:buFont typeface="Arial" panose="020B0604020202020204" pitchFamily="34" charset="0"/>
              <a:buChar char="•"/>
            </a:pPr>
            <a:r>
              <a:rPr lang="pt-BR" dirty="0"/>
              <a:t>BM25 com Enunciado e Excerto + reescrita do enunciado</a:t>
            </a:r>
          </a:p>
          <a:p>
            <a:endParaRPr lang="pt-BR" dirty="0"/>
          </a:p>
        </p:txBody>
      </p:sp>
      <p:sp>
        <p:nvSpPr>
          <p:cNvPr id="4" name="Retângulo: Cantos Arredondados 3">
            <a:extLst>
              <a:ext uri="{FF2B5EF4-FFF2-40B4-BE49-F238E27FC236}">
                <a16:creationId xmlns:a16="http://schemas.microsoft.com/office/drawing/2014/main" id="{B6786C7D-3353-2938-F00D-6AC7B8E17CC4}"/>
              </a:ext>
            </a:extLst>
          </p:cNvPr>
          <p:cNvSpPr/>
          <p:nvPr/>
        </p:nvSpPr>
        <p:spPr>
          <a:xfrm>
            <a:off x="540000"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Enunciado</a:t>
            </a:r>
          </a:p>
        </p:txBody>
      </p:sp>
      <p:sp>
        <p:nvSpPr>
          <p:cNvPr id="5" name="Retângulo: Cantos Arredondados 4">
            <a:extLst>
              <a:ext uri="{FF2B5EF4-FFF2-40B4-BE49-F238E27FC236}">
                <a16:creationId xmlns:a16="http://schemas.microsoft.com/office/drawing/2014/main" id="{56FABCC7-A5D9-C820-8EED-BA0FADC9FE61}"/>
              </a:ext>
            </a:extLst>
          </p:cNvPr>
          <p:cNvSpPr/>
          <p:nvPr/>
        </p:nvSpPr>
        <p:spPr>
          <a:xfrm>
            <a:off x="4176861"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GPT ou </a:t>
            </a:r>
            <a:r>
              <a:rPr lang="pt-BR" dirty="0" err="1"/>
              <a:t>Llama</a:t>
            </a:r>
            <a:endParaRPr lang="pt-BR" dirty="0"/>
          </a:p>
        </p:txBody>
      </p:sp>
      <p:sp>
        <p:nvSpPr>
          <p:cNvPr id="7" name="Retângulo: Cantos Arredondados 6">
            <a:extLst>
              <a:ext uri="{FF2B5EF4-FFF2-40B4-BE49-F238E27FC236}">
                <a16:creationId xmlns:a16="http://schemas.microsoft.com/office/drawing/2014/main" id="{C30614F2-18AB-08D0-F0D5-2FCE9AFE2675}"/>
              </a:ext>
            </a:extLst>
          </p:cNvPr>
          <p:cNvSpPr/>
          <p:nvPr/>
        </p:nvSpPr>
        <p:spPr>
          <a:xfrm>
            <a:off x="7813722" y="3693408"/>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Enunciado reescrito</a:t>
            </a:r>
          </a:p>
        </p:txBody>
      </p:sp>
      <p:cxnSp>
        <p:nvCxnSpPr>
          <p:cNvPr id="9" name="Conector de Seta Reta 8">
            <a:extLst>
              <a:ext uri="{FF2B5EF4-FFF2-40B4-BE49-F238E27FC236}">
                <a16:creationId xmlns:a16="http://schemas.microsoft.com/office/drawing/2014/main" id="{746DB4BA-76CC-25BF-1939-3F694F9377BF}"/>
              </a:ext>
            </a:extLst>
          </p:cNvPr>
          <p:cNvCxnSpPr>
            <a:stCxn id="4" idx="3"/>
            <a:endCxn id="5" idx="1"/>
          </p:cNvCxnSpPr>
          <p:nvPr/>
        </p:nvCxnSpPr>
        <p:spPr>
          <a:xfrm>
            <a:off x="3348312" y="4051744"/>
            <a:ext cx="8285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ector de Seta Reta 11">
            <a:extLst>
              <a:ext uri="{FF2B5EF4-FFF2-40B4-BE49-F238E27FC236}">
                <a16:creationId xmlns:a16="http://schemas.microsoft.com/office/drawing/2014/main" id="{51947941-F9CD-E097-80F1-7C0A07609783}"/>
              </a:ext>
            </a:extLst>
          </p:cNvPr>
          <p:cNvCxnSpPr>
            <a:stCxn id="5" idx="3"/>
            <a:endCxn id="7" idx="1"/>
          </p:cNvCxnSpPr>
          <p:nvPr/>
        </p:nvCxnSpPr>
        <p:spPr>
          <a:xfrm>
            <a:off x="6985173" y="4051744"/>
            <a:ext cx="828549" cy="17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94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20A7A-4926-8BF8-8884-826E7CD035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6588CA-2FC4-6686-711D-AA42AA0C119F}"/>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ABE31FD5-9755-8BA4-920B-032FFCBC1D66}"/>
              </a:ext>
            </a:extLst>
          </p:cNvPr>
          <p:cNvSpPr>
            <a:spLocks noGrp="1"/>
          </p:cNvSpPr>
          <p:nvPr>
            <p:ph type="subTitle" idx="1"/>
          </p:nvPr>
        </p:nvSpPr>
        <p:spPr>
          <a:xfrm>
            <a:off x="540000" y="1080000"/>
            <a:ext cx="10440000" cy="540000"/>
          </a:xfrm>
        </p:spPr>
        <p:txBody>
          <a:bodyPr/>
          <a:lstStyle/>
          <a:p>
            <a:r>
              <a:rPr lang="pt-BR" i="1" dirty="0"/>
              <a:t>Baselines</a:t>
            </a:r>
          </a:p>
          <a:p>
            <a:endParaRPr lang="pt-BR" b="0" dirty="0"/>
          </a:p>
          <a:p>
            <a:endParaRPr lang="pt-BR" b="0" dirty="0"/>
          </a:p>
          <a:p>
            <a:endParaRPr lang="pt-BR" i="1" dirty="0"/>
          </a:p>
        </p:txBody>
      </p:sp>
      <p:sp>
        <p:nvSpPr>
          <p:cNvPr id="13" name="Espaço Reservado para Conteúdo 5">
            <a:extLst>
              <a:ext uri="{FF2B5EF4-FFF2-40B4-BE49-F238E27FC236}">
                <a16:creationId xmlns:a16="http://schemas.microsoft.com/office/drawing/2014/main" id="{05838807-D841-B17D-DC61-3B363D95B277}"/>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b="0" dirty="0"/>
              <a:t>(Grupo 1) A precisão e a </a:t>
            </a:r>
            <a:r>
              <a:rPr lang="pt-BR" b="0" dirty="0" err="1"/>
              <a:t>revocação</a:t>
            </a:r>
            <a:r>
              <a:rPr lang="pt-BR" b="0" dirty="0"/>
              <a:t> são melhores na pesquisa atual do que no BM25 padrão (5%) ;</a:t>
            </a:r>
          </a:p>
          <a:p>
            <a:r>
              <a:rPr lang="pt-BR" b="0" dirty="0"/>
              <a:t>(Grupo 1) O BM25 padrão traz resultados mais bem ordenados que a configuração atual.</a:t>
            </a:r>
          </a:p>
          <a:p>
            <a:endParaRPr lang="pt-BR" dirty="0"/>
          </a:p>
        </p:txBody>
      </p:sp>
      <p:graphicFrame>
        <p:nvGraphicFramePr>
          <p:cNvPr id="6" name="Gráfico 5">
            <a:extLst>
              <a:ext uri="{FF2B5EF4-FFF2-40B4-BE49-F238E27FC236}">
                <a16:creationId xmlns:a16="http://schemas.microsoft.com/office/drawing/2014/main" id="{5915A9C8-5281-93CB-8FC9-5252BDAC02EE}"/>
              </a:ext>
            </a:extLst>
          </p:cNvPr>
          <p:cNvGraphicFramePr>
            <a:graphicFrameLocks/>
          </p:cNvGraphicFramePr>
          <p:nvPr>
            <p:extLst>
              <p:ext uri="{D42A27DB-BD31-4B8C-83A1-F6EECF244321}">
                <p14:modId xmlns:p14="http://schemas.microsoft.com/office/powerpoint/2010/main" val="1824644526"/>
              </p:ext>
            </p:extLst>
          </p:nvPr>
        </p:nvGraphicFramePr>
        <p:xfrm>
          <a:off x="2808709" y="2520007"/>
          <a:ext cx="6029325" cy="34242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8598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E946-B250-78E5-BE29-3A9766F065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711689A-75EA-3B15-E462-FE074CD2F704}"/>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09E34CC0-2930-CFBD-EA99-FD2378F16AC8}"/>
              </a:ext>
            </a:extLst>
          </p:cNvPr>
          <p:cNvSpPr>
            <a:spLocks noGrp="1"/>
          </p:cNvSpPr>
          <p:nvPr>
            <p:ph type="subTitle" idx="1"/>
          </p:nvPr>
        </p:nvSpPr>
        <p:spPr>
          <a:xfrm>
            <a:off x="540000" y="1080000"/>
            <a:ext cx="10440000" cy="540000"/>
          </a:xfrm>
        </p:spPr>
        <p:txBody>
          <a:bodyPr/>
          <a:lstStyle/>
          <a:p>
            <a:r>
              <a:rPr lang="pt-BR" i="1" dirty="0"/>
              <a:t>Baselines</a:t>
            </a:r>
          </a:p>
          <a:p>
            <a:endParaRPr lang="pt-BR" b="0" dirty="0"/>
          </a:p>
          <a:p>
            <a:endParaRPr lang="pt-BR" b="0" dirty="0"/>
          </a:p>
          <a:p>
            <a:endParaRPr lang="pt-BR" i="1" dirty="0"/>
          </a:p>
        </p:txBody>
      </p:sp>
      <p:sp>
        <p:nvSpPr>
          <p:cNvPr id="13" name="Espaço Reservado para Conteúdo 5">
            <a:extLst>
              <a:ext uri="{FF2B5EF4-FFF2-40B4-BE49-F238E27FC236}">
                <a16:creationId xmlns:a16="http://schemas.microsoft.com/office/drawing/2014/main" id="{DCF399FD-9B79-FD8C-857F-81E9F350B8BF}"/>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b="0" dirty="0"/>
              <a:t>(Grupo 2/3) Superioridade do BM25 em relação a configuração atual.</a:t>
            </a:r>
            <a:endParaRPr lang="pt-BR" dirty="0"/>
          </a:p>
        </p:txBody>
      </p:sp>
      <p:graphicFrame>
        <p:nvGraphicFramePr>
          <p:cNvPr id="4" name="Gráfico 3">
            <a:extLst>
              <a:ext uri="{FF2B5EF4-FFF2-40B4-BE49-F238E27FC236}">
                <a16:creationId xmlns:a16="http://schemas.microsoft.com/office/drawing/2014/main" id="{112D7093-CF0B-449D-BFE0-3568E50453F6}"/>
              </a:ext>
            </a:extLst>
          </p:cNvPr>
          <p:cNvGraphicFramePr>
            <a:graphicFrameLocks/>
          </p:cNvGraphicFramePr>
          <p:nvPr>
            <p:extLst>
              <p:ext uri="{D42A27DB-BD31-4B8C-83A1-F6EECF244321}">
                <p14:modId xmlns:p14="http://schemas.microsoft.com/office/powerpoint/2010/main" val="782551437"/>
              </p:ext>
            </p:extLst>
          </p:nvPr>
        </p:nvGraphicFramePr>
        <p:xfrm>
          <a:off x="-12195" y="2606545"/>
          <a:ext cx="5426393" cy="30818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áfico 4">
            <a:extLst>
              <a:ext uri="{FF2B5EF4-FFF2-40B4-BE49-F238E27FC236}">
                <a16:creationId xmlns:a16="http://schemas.microsoft.com/office/drawing/2014/main" id="{DB13E9EC-6483-4B83-8E90-805A743ABA58}"/>
              </a:ext>
            </a:extLst>
          </p:cNvPr>
          <p:cNvGraphicFramePr>
            <a:graphicFrameLocks/>
          </p:cNvGraphicFramePr>
          <p:nvPr>
            <p:extLst>
              <p:ext uri="{D42A27DB-BD31-4B8C-83A1-F6EECF244321}">
                <p14:modId xmlns:p14="http://schemas.microsoft.com/office/powerpoint/2010/main" val="2493324071"/>
              </p:ext>
            </p:extLst>
          </p:nvPr>
        </p:nvGraphicFramePr>
        <p:xfrm>
          <a:off x="6023276" y="2593261"/>
          <a:ext cx="5426393" cy="3081814"/>
        </p:xfrm>
        <a:graphic>
          <a:graphicData uri="http://schemas.openxmlformats.org/drawingml/2006/chart">
            <c:chart xmlns:c="http://schemas.openxmlformats.org/drawingml/2006/chart" xmlns:r="http://schemas.openxmlformats.org/officeDocument/2006/relationships" r:id="rId4"/>
          </a:graphicData>
        </a:graphic>
      </p:graphicFrame>
      <p:sp>
        <p:nvSpPr>
          <p:cNvPr id="6" name="CaixaDeTexto 5">
            <a:extLst>
              <a:ext uri="{FF2B5EF4-FFF2-40B4-BE49-F238E27FC236}">
                <a16:creationId xmlns:a16="http://schemas.microsoft.com/office/drawing/2014/main" id="{D0348E92-0FEF-4C0B-E089-764E17E2E2DA}"/>
              </a:ext>
            </a:extLst>
          </p:cNvPr>
          <p:cNvSpPr txBox="1"/>
          <p:nvPr/>
        </p:nvSpPr>
        <p:spPr>
          <a:xfrm>
            <a:off x="720477" y="2811921"/>
            <a:ext cx="466794" cy="369332"/>
          </a:xfrm>
          <a:prstGeom prst="rect">
            <a:avLst/>
          </a:prstGeom>
          <a:noFill/>
        </p:spPr>
        <p:txBody>
          <a:bodyPr wrap="none" rtlCol="0">
            <a:spAutoFit/>
          </a:bodyPr>
          <a:lstStyle/>
          <a:p>
            <a:r>
              <a:rPr lang="pt-BR" dirty="0"/>
              <a:t>9%</a:t>
            </a:r>
          </a:p>
        </p:txBody>
      </p:sp>
      <p:sp>
        <p:nvSpPr>
          <p:cNvPr id="7" name="CaixaDeTexto 6">
            <a:extLst>
              <a:ext uri="{FF2B5EF4-FFF2-40B4-BE49-F238E27FC236}">
                <a16:creationId xmlns:a16="http://schemas.microsoft.com/office/drawing/2014/main" id="{9DD80EDD-BBD2-085D-579F-2CEF747462E7}"/>
              </a:ext>
            </a:extLst>
          </p:cNvPr>
          <p:cNvSpPr txBox="1"/>
          <p:nvPr/>
        </p:nvSpPr>
        <p:spPr>
          <a:xfrm>
            <a:off x="1829077" y="2811921"/>
            <a:ext cx="466794" cy="369332"/>
          </a:xfrm>
          <a:prstGeom prst="rect">
            <a:avLst/>
          </a:prstGeom>
          <a:noFill/>
        </p:spPr>
        <p:txBody>
          <a:bodyPr wrap="none" rtlCol="0">
            <a:spAutoFit/>
          </a:bodyPr>
          <a:lstStyle/>
          <a:p>
            <a:r>
              <a:rPr lang="pt-BR" dirty="0"/>
              <a:t>9%</a:t>
            </a:r>
          </a:p>
        </p:txBody>
      </p:sp>
      <p:sp>
        <p:nvSpPr>
          <p:cNvPr id="8" name="CaixaDeTexto 7">
            <a:extLst>
              <a:ext uri="{FF2B5EF4-FFF2-40B4-BE49-F238E27FC236}">
                <a16:creationId xmlns:a16="http://schemas.microsoft.com/office/drawing/2014/main" id="{AF9A56E8-B377-AB74-6DB3-67BE5E4C8BD3}"/>
              </a:ext>
            </a:extLst>
          </p:cNvPr>
          <p:cNvSpPr txBox="1"/>
          <p:nvPr/>
        </p:nvSpPr>
        <p:spPr>
          <a:xfrm>
            <a:off x="3168749" y="2350238"/>
            <a:ext cx="712054" cy="369332"/>
          </a:xfrm>
          <a:prstGeom prst="rect">
            <a:avLst/>
          </a:prstGeom>
          <a:noFill/>
        </p:spPr>
        <p:txBody>
          <a:bodyPr wrap="none" rtlCol="0">
            <a:spAutoFit/>
          </a:bodyPr>
          <a:lstStyle/>
          <a:p>
            <a:r>
              <a:rPr lang="pt-BR" dirty="0"/>
              <a:t>-0.5%</a:t>
            </a:r>
          </a:p>
        </p:txBody>
      </p:sp>
      <p:sp>
        <p:nvSpPr>
          <p:cNvPr id="9" name="CaixaDeTexto 8">
            <a:extLst>
              <a:ext uri="{FF2B5EF4-FFF2-40B4-BE49-F238E27FC236}">
                <a16:creationId xmlns:a16="http://schemas.microsoft.com/office/drawing/2014/main" id="{AF94FB36-FD89-CF8E-8543-88C133F567E2}"/>
              </a:ext>
            </a:extLst>
          </p:cNvPr>
          <p:cNvSpPr txBox="1"/>
          <p:nvPr/>
        </p:nvSpPr>
        <p:spPr>
          <a:xfrm>
            <a:off x="4485246" y="2811921"/>
            <a:ext cx="466794" cy="369332"/>
          </a:xfrm>
          <a:prstGeom prst="rect">
            <a:avLst/>
          </a:prstGeom>
          <a:noFill/>
        </p:spPr>
        <p:txBody>
          <a:bodyPr wrap="none" rtlCol="0">
            <a:spAutoFit/>
          </a:bodyPr>
          <a:lstStyle/>
          <a:p>
            <a:r>
              <a:rPr lang="pt-BR" dirty="0"/>
              <a:t>1%</a:t>
            </a:r>
          </a:p>
        </p:txBody>
      </p:sp>
    </p:spTree>
    <p:extLst>
      <p:ext uri="{BB962C8B-B14F-4D97-AF65-F5344CB8AC3E}">
        <p14:creationId xmlns:p14="http://schemas.microsoft.com/office/powerpoint/2010/main" val="3662952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C73DA-AE06-F3F2-617D-1DEA742F3A09}"/>
            </a:ext>
          </a:extLst>
        </p:cNvPr>
        <p:cNvGrpSpPr/>
        <p:nvPr/>
      </p:nvGrpSpPr>
      <p:grpSpPr>
        <a:xfrm>
          <a:off x="0" y="0"/>
          <a:ext cx="0" cy="0"/>
          <a:chOff x="0" y="0"/>
          <a:chExt cx="0" cy="0"/>
        </a:xfrm>
      </p:grpSpPr>
      <p:graphicFrame>
        <p:nvGraphicFramePr>
          <p:cNvPr id="12" name="Gráfico 11">
            <a:extLst>
              <a:ext uri="{FF2B5EF4-FFF2-40B4-BE49-F238E27FC236}">
                <a16:creationId xmlns:a16="http://schemas.microsoft.com/office/drawing/2014/main" id="{F20FDD30-ABC5-4618-ABAA-E4A450499E5D}"/>
              </a:ext>
            </a:extLst>
          </p:cNvPr>
          <p:cNvGraphicFramePr>
            <a:graphicFrameLocks/>
          </p:cNvGraphicFramePr>
          <p:nvPr>
            <p:extLst>
              <p:ext uri="{D42A27DB-BD31-4B8C-83A1-F6EECF244321}">
                <p14:modId xmlns:p14="http://schemas.microsoft.com/office/powerpoint/2010/main" val="802901147"/>
              </p:ext>
            </p:extLst>
          </p:nvPr>
        </p:nvGraphicFramePr>
        <p:xfrm>
          <a:off x="1440557" y="2211937"/>
          <a:ext cx="8568952" cy="3548063"/>
        </p:xfrm>
        <a:graphic>
          <a:graphicData uri="http://schemas.openxmlformats.org/drawingml/2006/chart">
            <c:chart xmlns:c="http://schemas.openxmlformats.org/drawingml/2006/chart" xmlns:r="http://schemas.openxmlformats.org/officeDocument/2006/relationships" r:id="rId3"/>
          </a:graphicData>
        </a:graphic>
      </p:graphicFrame>
      <p:sp>
        <p:nvSpPr>
          <p:cNvPr id="2" name="Título 1">
            <a:extLst>
              <a:ext uri="{FF2B5EF4-FFF2-40B4-BE49-F238E27FC236}">
                <a16:creationId xmlns:a16="http://schemas.microsoft.com/office/drawing/2014/main" id="{3C543FB9-5AB5-F517-2155-95F5152A0E05}"/>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0654714F-48ED-5DF0-FE7B-4FF9CE25A6D1}"/>
              </a:ext>
            </a:extLst>
          </p:cNvPr>
          <p:cNvSpPr>
            <a:spLocks noGrp="1"/>
          </p:cNvSpPr>
          <p:nvPr>
            <p:ph type="subTitle" idx="1"/>
          </p:nvPr>
        </p:nvSpPr>
        <p:spPr/>
        <p:txBody>
          <a:bodyPr/>
          <a:lstStyle/>
          <a:p>
            <a:r>
              <a:rPr lang="pt-BR" dirty="0"/>
              <a:t>docT5query</a:t>
            </a:r>
          </a:p>
        </p:txBody>
      </p:sp>
      <p:sp>
        <p:nvSpPr>
          <p:cNvPr id="5" name="Espaço Reservado para Conteúdo 5">
            <a:extLst>
              <a:ext uri="{FF2B5EF4-FFF2-40B4-BE49-F238E27FC236}">
                <a16:creationId xmlns:a16="http://schemas.microsoft.com/office/drawing/2014/main" id="{7ADCD3A2-5B7F-EBBF-EFCA-C909576906F0}"/>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dirty="0"/>
              <a:t>Melhorou consideravelmente todas as métricas</a:t>
            </a:r>
          </a:p>
        </p:txBody>
      </p:sp>
      <p:sp>
        <p:nvSpPr>
          <p:cNvPr id="7" name="CaixaDeTexto 6">
            <a:extLst>
              <a:ext uri="{FF2B5EF4-FFF2-40B4-BE49-F238E27FC236}">
                <a16:creationId xmlns:a16="http://schemas.microsoft.com/office/drawing/2014/main" id="{2F773037-DED6-C8C2-1E32-F9109D77B942}"/>
              </a:ext>
            </a:extLst>
          </p:cNvPr>
          <p:cNvSpPr txBox="1"/>
          <p:nvPr/>
        </p:nvSpPr>
        <p:spPr>
          <a:xfrm>
            <a:off x="2376655" y="2703401"/>
            <a:ext cx="583814" cy="369332"/>
          </a:xfrm>
          <a:prstGeom prst="rect">
            <a:avLst/>
          </a:prstGeom>
          <a:noFill/>
        </p:spPr>
        <p:txBody>
          <a:bodyPr wrap="none" rtlCol="0">
            <a:spAutoFit/>
          </a:bodyPr>
          <a:lstStyle/>
          <a:p>
            <a:r>
              <a:rPr lang="pt-BR" dirty="0"/>
              <a:t>42%</a:t>
            </a:r>
          </a:p>
        </p:txBody>
      </p:sp>
      <p:sp>
        <p:nvSpPr>
          <p:cNvPr id="8" name="CaixaDeTexto 7">
            <a:extLst>
              <a:ext uri="{FF2B5EF4-FFF2-40B4-BE49-F238E27FC236}">
                <a16:creationId xmlns:a16="http://schemas.microsoft.com/office/drawing/2014/main" id="{CE4953B0-4D1B-8F5D-C16F-DC6C2EC6C7EB}"/>
              </a:ext>
            </a:extLst>
          </p:cNvPr>
          <p:cNvSpPr txBox="1"/>
          <p:nvPr/>
        </p:nvSpPr>
        <p:spPr>
          <a:xfrm>
            <a:off x="4700730" y="2703401"/>
            <a:ext cx="583814" cy="369332"/>
          </a:xfrm>
          <a:prstGeom prst="rect">
            <a:avLst/>
          </a:prstGeom>
          <a:noFill/>
        </p:spPr>
        <p:txBody>
          <a:bodyPr wrap="none" rtlCol="0">
            <a:spAutoFit/>
          </a:bodyPr>
          <a:lstStyle/>
          <a:p>
            <a:r>
              <a:rPr lang="pt-BR" dirty="0"/>
              <a:t>42%</a:t>
            </a:r>
          </a:p>
        </p:txBody>
      </p:sp>
      <p:sp>
        <p:nvSpPr>
          <p:cNvPr id="9" name="CaixaDeTexto 8">
            <a:extLst>
              <a:ext uri="{FF2B5EF4-FFF2-40B4-BE49-F238E27FC236}">
                <a16:creationId xmlns:a16="http://schemas.microsoft.com/office/drawing/2014/main" id="{D81C6D23-F2F9-A27D-9CB9-DD43F5E3AB56}"/>
              </a:ext>
            </a:extLst>
          </p:cNvPr>
          <p:cNvSpPr txBox="1"/>
          <p:nvPr/>
        </p:nvSpPr>
        <p:spPr>
          <a:xfrm>
            <a:off x="6481117" y="2703401"/>
            <a:ext cx="583814" cy="369332"/>
          </a:xfrm>
          <a:prstGeom prst="rect">
            <a:avLst/>
          </a:prstGeom>
          <a:noFill/>
        </p:spPr>
        <p:txBody>
          <a:bodyPr wrap="none" rtlCol="0">
            <a:spAutoFit/>
          </a:bodyPr>
          <a:lstStyle/>
          <a:p>
            <a:r>
              <a:rPr lang="pt-BR" dirty="0"/>
              <a:t>22%</a:t>
            </a:r>
          </a:p>
        </p:txBody>
      </p:sp>
      <p:sp>
        <p:nvSpPr>
          <p:cNvPr id="10" name="CaixaDeTexto 9">
            <a:extLst>
              <a:ext uri="{FF2B5EF4-FFF2-40B4-BE49-F238E27FC236}">
                <a16:creationId xmlns:a16="http://schemas.microsoft.com/office/drawing/2014/main" id="{BC2C70AF-6D7E-6919-C482-275314D07FB9}"/>
              </a:ext>
            </a:extLst>
          </p:cNvPr>
          <p:cNvSpPr txBox="1"/>
          <p:nvPr/>
        </p:nvSpPr>
        <p:spPr>
          <a:xfrm>
            <a:off x="8569349" y="2703401"/>
            <a:ext cx="583814" cy="369332"/>
          </a:xfrm>
          <a:prstGeom prst="rect">
            <a:avLst/>
          </a:prstGeom>
          <a:noFill/>
        </p:spPr>
        <p:txBody>
          <a:bodyPr wrap="none" rtlCol="0">
            <a:spAutoFit/>
          </a:bodyPr>
          <a:lstStyle/>
          <a:p>
            <a:r>
              <a:rPr lang="pt-BR" dirty="0"/>
              <a:t>43%</a:t>
            </a:r>
          </a:p>
        </p:txBody>
      </p:sp>
      <p:sp>
        <p:nvSpPr>
          <p:cNvPr id="15" name="CaixaDeTexto 14">
            <a:extLst>
              <a:ext uri="{FF2B5EF4-FFF2-40B4-BE49-F238E27FC236}">
                <a16:creationId xmlns:a16="http://schemas.microsoft.com/office/drawing/2014/main" id="{D7E2F4CB-9E5A-127A-8A6B-0314D2430BED}"/>
              </a:ext>
            </a:extLst>
          </p:cNvPr>
          <p:cNvSpPr txBox="1"/>
          <p:nvPr/>
        </p:nvSpPr>
        <p:spPr>
          <a:xfrm>
            <a:off x="5184973" y="6120407"/>
            <a:ext cx="5544616" cy="307777"/>
          </a:xfrm>
          <a:prstGeom prst="rect">
            <a:avLst/>
          </a:prstGeom>
          <a:noFill/>
        </p:spPr>
        <p:txBody>
          <a:bodyPr wrap="square">
            <a:spAutoFit/>
          </a:bodyPr>
          <a:lstStyle/>
          <a:p>
            <a:r>
              <a:rPr lang="pt-BR" sz="1400" dirty="0"/>
              <a:t>*Aumento percentual do melhor resultado em relação ao baseline BM25</a:t>
            </a:r>
          </a:p>
        </p:txBody>
      </p:sp>
    </p:spTree>
    <p:extLst>
      <p:ext uri="{BB962C8B-B14F-4D97-AF65-F5344CB8AC3E}">
        <p14:creationId xmlns:p14="http://schemas.microsoft.com/office/powerpoint/2010/main" val="144963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BAA1B-A15B-6E45-2AB5-10A730840F56}"/>
            </a:ext>
          </a:extLst>
        </p:cNvPr>
        <p:cNvGrpSpPr/>
        <p:nvPr/>
      </p:nvGrpSpPr>
      <p:grpSpPr>
        <a:xfrm>
          <a:off x="0" y="0"/>
          <a:ext cx="0" cy="0"/>
          <a:chOff x="0" y="0"/>
          <a:chExt cx="0" cy="0"/>
        </a:xfrm>
      </p:grpSpPr>
      <p:graphicFrame>
        <p:nvGraphicFramePr>
          <p:cNvPr id="11" name="Gráfico 10">
            <a:extLst>
              <a:ext uri="{FF2B5EF4-FFF2-40B4-BE49-F238E27FC236}">
                <a16:creationId xmlns:a16="http://schemas.microsoft.com/office/drawing/2014/main" id="{EC7108EA-8B45-48A6-A496-322D918DB0C6}"/>
              </a:ext>
            </a:extLst>
          </p:cNvPr>
          <p:cNvGraphicFramePr>
            <a:graphicFrameLocks/>
          </p:cNvGraphicFramePr>
          <p:nvPr>
            <p:extLst>
              <p:ext uri="{D42A27DB-BD31-4B8C-83A1-F6EECF244321}">
                <p14:modId xmlns:p14="http://schemas.microsoft.com/office/powerpoint/2010/main" val="788980116"/>
              </p:ext>
            </p:extLst>
          </p:nvPr>
        </p:nvGraphicFramePr>
        <p:xfrm>
          <a:off x="1628847" y="2447999"/>
          <a:ext cx="8010525" cy="3605213"/>
        </p:xfrm>
        <a:graphic>
          <a:graphicData uri="http://schemas.openxmlformats.org/drawingml/2006/chart">
            <c:chart xmlns:c="http://schemas.openxmlformats.org/drawingml/2006/chart" xmlns:r="http://schemas.openxmlformats.org/officeDocument/2006/relationships" r:id="rId3"/>
          </a:graphicData>
        </a:graphic>
      </p:graphicFrame>
      <p:sp>
        <p:nvSpPr>
          <p:cNvPr id="2" name="Título 1">
            <a:extLst>
              <a:ext uri="{FF2B5EF4-FFF2-40B4-BE49-F238E27FC236}">
                <a16:creationId xmlns:a16="http://schemas.microsoft.com/office/drawing/2014/main" id="{BEAF39B9-C036-E129-9981-95E05CB56AD8}"/>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FFE5902D-FB7C-1D1B-DA52-AABAB4AABAA3}"/>
              </a:ext>
            </a:extLst>
          </p:cNvPr>
          <p:cNvSpPr>
            <a:spLocks noGrp="1"/>
          </p:cNvSpPr>
          <p:nvPr>
            <p:ph type="subTitle" idx="1"/>
          </p:nvPr>
        </p:nvSpPr>
        <p:spPr/>
        <p:txBody>
          <a:bodyPr/>
          <a:lstStyle/>
          <a:p>
            <a:r>
              <a:rPr lang="pt-BR" dirty="0"/>
              <a:t>Sinônimos</a:t>
            </a:r>
          </a:p>
        </p:txBody>
      </p:sp>
      <p:sp>
        <p:nvSpPr>
          <p:cNvPr id="5" name="Espaço Reservado para Conteúdo 5">
            <a:extLst>
              <a:ext uri="{FF2B5EF4-FFF2-40B4-BE49-F238E27FC236}">
                <a16:creationId xmlns:a16="http://schemas.microsoft.com/office/drawing/2014/main" id="{DB2979E9-9DA6-0B74-189F-53C2F7F8C5B4}"/>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dirty="0"/>
              <a:t>Melhorou todas as métricas, mas menos que o docT5query</a:t>
            </a:r>
          </a:p>
          <a:p>
            <a:r>
              <a:rPr lang="pt-BR" dirty="0"/>
              <a:t>Modelo maior (GPT-4o) não foi melhor que o modelo menor (GPT-3.5) da mesma família</a:t>
            </a:r>
          </a:p>
        </p:txBody>
      </p:sp>
      <p:sp>
        <p:nvSpPr>
          <p:cNvPr id="7" name="CaixaDeTexto 6">
            <a:extLst>
              <a:ext uri="{FF2B5EF4-FFF2-40B4-BE49-F238E27FC236}">
                <a16:creationId xmlns:a16="http://schemas.microsoft.com/office/drawing/2014/main" id="{D8528D26-672A-C155-D8F5-3B2CA9EAC6B5}"/>
              </a:ext>
            </a:extLst>
          </p:cNvPr>
          <p:cNvSpPr txBox="1"/>
          <p:nvPr/>
        </p:nvSpPr>
        <p:spPr>
          <a:xfrm>
            <a:off x="2520677" y="2889214"/>
            <a:ext cx="699230" cy="369332"/>
          </a:xfrm>
          <a:prstGeom prst="rect">
            <a:avLst/>
          </a:prstGeom>
          <a:noFill/>
        </p:spPr>
        <p:txBody>
          <a:bodyPr wrap="none" rtlCol="0">
            <a:spAutoFit/>
          </a:bodyPr>
          <a:lstStyle/>
          <a:p>
            <a:r>
              <a:rPr lang="pt-BR" dirty="0"/>
              <a:t>~16%</a:t>
            </a:r>
          </a:p>
        </p:txBody>
      </p:sp>
      <p:sp>
        <p:nvSpPr>
          <p:cNvPr id="8" name="CaixaDeTexto 7">
            <a:extLst>
              <a:ext uri="{FF2B5EF4-FFF2-40B4-BE49-F238E27FC236}">
                <a16:creationId xmlns:a16="http://schemas.microsoft.com/office/drawing/2014/main" id="{1F7128DC-2D3A-47BF-717C-D26A0539FCAA}"/>
              </a:ext>
            </a:extLst>
          </p:cNvPr>
          <p:cNvSpPr txBox="1"/>
          <p:nvPr/>
        </p:nvSpPr>
        <p:spPr>
          <a:xfrm>
            <a:off x="4308754" y="2889214"/>
            <a:ext cx="699230" cy="369332"/>
          </a:xfrm>
          <a:prstGeom prst="rect">
            <a:avLst/>
          </a:prstGeom>
          <a:noFill/>
        </p:spPr>
        <p:txBody>
          <a:bodyPr wrap="none" rtlCol="0">
            <a:spAutoFit/>
          </a:bodyPr>
          <a:lstStyle/>
          <a:p>
            <a:r>
              <a:rPr lang="pt-BR" dirty="0"/>
              <a:t>~15%</a:t>
            </a:r>
          </a:p>
        </p:txBody>
      </p:sp>
      <p:sp>
        <p:nvSpPr>
          <p:cNvPr id="9" name="CaixaDeTexto 8">
            <a:extLst>
              <a:ext uri="{FF2B5EF4-FFF2-40B4-BE49-F238E27FC236}">
                <a16:creationId xmlns:a16="http://schemas.microsoft.com/office/drawing/2014/main" id="{DB6D4322-4783-86D1-41D6-399829696EBC}"/>
              </a:ext>
            </a:extLst>
          </p:cNvPr>
          <p:cNvSpPr txBox="1"/>
          <p:nvPr/>
        </p:nvSpPr>
        <p:spPr>
          <a:xfrm>
            <a:off x="6337101" y="2889214"/>
            <a:ext cx="582211" cy="369332"/>
          </a:xfrm>
          <a:prstGeom prst="rect">
            <a:avLst/>
          </a:prstGeom>
          <a:noFill/>
        </p:spPr>
        <p:txBody>
          <a:bodyPr wrap="none" rtlCol="0">
            <a:spAutoFit/>
          </a:bodyPr>
          <a:lstStyle/>
          <a:p>
            <a:r>
              <a:rPr lang="pt-BR" dirty="0"/>
              <a:t>~2%</a:t>
            </a:r>
          </a:p>
        </p:txBody>
      </p:sp>
      <p:sp>
        <p:nvSpPr>
          <p:cNvPr id="10" name="CaixaDeTexto 9">
            <a:extLst>
              <a:ext uri="{FF2B5EF4-FFF2-40B4-BE49-F238E27FC236}">
                <a16:creationId xmlns:a16="http://schemas.microsoft.com/office/drawing/2014/main" id="{8F702FD0-497F-3CAD-91C9-FE748E7F19C0}"/>
              </a:ext>
            </a:extLst>
          </p:cNvPr>
          <p:cNvSpPr txBox="1"/>
          <p:nvPr/>
        </p:nvSpPr>
        <p:spPr>
          <a:xfrm>
            <a:off x="8209309" y="2889214"/>
            <a:ext cx="699230" cy="369332"/>
          </a:xfrm>
          <a:prstGeom prst="rect">
            <a:avLst/>
          </a:prstGeom>
          <a:noFill/>
        </p:spPr>
        <p:txBody>
          <a:bodyPr wrap="none" rtlCol="0">
            <a:spAutoFit/>
          </a:bodyPr>
          <a:lstStyle/>
          <a:p>
            <a:r>
              <a:rPr lang="pt-BR" dirty="0"/>
              <a:t>~14%</a:t>
            </a:r>
          </a:p>
        </p:txBody>
      </p:sp>
      <p:sp>
        <p:nvSpPr>
          <p:cNvPr id="14" name="CaixaDeTexto 13">
            <a:extLst>
              <a:ext uri="{FF2B5EF4-FFF2-40B4-BE49-F238E27FC236}">
                <a16:creationId xmlns:a16="http://schemas.microsoft.com/office/drawing/2014/main" id="{D427696A-FC58-E222-C9DC-A9B37D08C2E1}"/>
              </a:ext>
            </a:extLst>
          </p:cNvPr>
          <p:cNvSpPr txBox="1"/>
          <p:nvPr/>
        </p:nvSpPr>
        <p:spPr>
          <a:xfrm>
            <a:off x="5184973" y="6120407"/>
            <a:ext cx="5544616" cy="307777"/>
          </a:xfrm>
          <a:prstGeom prst="rect">
            <a:avLst/>
          </a:prstGeom>
          <a:noFill/>
        </p:spPr>
        <p:txBody>
          <a:bodyPr wrap="square">
            <a:spAutoFit/>
          </a:bodyPr>
          <a:lstStyle/>
          <a:p>
            <a:r>
              <a:rPr lang="pt-BR" sz="1400" dirty="0"/>
              <a:t>*Aumento percentual do melhor resultado em relação ao baseline BM25</a:t>
            </a:r>
          </a:p>
        </p:txBody>
      </p:sp>
    </p:spTree>
    <p:extLst>
      <p:ext uri="{BB962C8B-B14F-4D97-AF65-F5344CB8AC3E}">
        <p14:creationId xmlns:p14="http://schemas.microsoft.com/office/powerpoint/2010/main" val="312069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EDDFD-EFAE-994C-B8F1-F35426F33FE0}"/>
            </a:ext>
          </a:extLst>
        </p:cNvPr>
        <p:cNvGrpSpPr/>
        <p:nvPr/>
      </p:nvGrpSpPr>
      <p:grpSpPr>
        <a:xfrm>
          <a:off x="0" y="0"/>
          <a:ext cx="0" cy="0"/>
          <a:chOff x="0" y="0"/>
          <a:chExt cx="0" cy="0"/>
        </a:xfrm>
      </p:grpSpPr>
      <p:graphicFrame>
        <p:nvGraphicFramePr>
          <p:cNvPr id="7" name="Gráfico 6">
            <a:extLst>
              <a:ext uri="{FF2B5EF4-FFF2-40B4-BE49-F238E27FC236}">
                <a16:creationId xmlns:a16="http://schemas.microsoft.com/office/drawing/2014/main" id="{EF5DE116-FCCE-42AA-9A62-C885E88EF6D1}"/>
              </a:ext>
            </a:extLst>
          </p:cNvPr>
          <p:cNvGraphicFramePr>
            <a:graphicFrameLocks/>
          </p:cNvGraphicFramePr>
          <p:nvPr>
            <p:extLst>
              <p:ext uri="{D42A27DB-BD31-4B8C-83A1-F6EECF244321}">
                <p14:modId xmlns:p14="http://schemas.microsoft.com/office/powerpoint/2010/main" val="4015341473"/>
              </p:ext>
            </p:extLst>
          </p:nvPr>
        </p:nvGraphicFramePr>
        <p:xfrm>
          <a:off x="1368549" y="2644352"/>
          <a:ext cx="8352928" cy="3548063"/>
        </p:xfrm>
        <a:graphic>
          <a:graphicData uri="http://schemas.openxmlformats.org/drawingml/2006/chart">
            <c:chart xmlns:c="http://schemas.openxmlformats.org/drawingml/2006/chart" xmlns:r="http://schemas.openxmlformats.org/officeDocument/2006/relationships" r:id="rId3"/>
          </a:graphicData>
        </a:graphic>
      </p:graphicFrame>
      <p:sp>
        <p:nvSpPr>
          <p:cNvPr id="2" name="Título 1">
            <a:extLst>
              <a:ext uri="{FF2B5EF4-FFF2-40B4-BE49-F238E27FC236}">
                <a16:creationId xmlns:a16="http://schemas.microsoft.com/office/drawing/2014/main" id="{5B9B8D27-F058-458B-ECCB-A0182D2C4EC1}"/>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1D561183-5500-EACB-E48D-A229667E234D}"/>
              </a:ext>
            </a:extLst>
          </p:cNvPr>
          <p:cNvSpPr>
            <a:spLocks noGrp="1"/>
          </p:cNvSpPr>
          <p:nvPr>
            <p:ph type="subTitle" idx="1"/>
          </p:nvPr>
        </p:nvSpPr>
        <p:spPr/>
        <p:txBody>
          <a:bodyPr/>
          <a:lstStyle/>
          <a:p>
            <a:r>
              <a:rPr lang="pt-BR" dirty="0"/>
              <a:t>Reescrita do enunciado</a:t>
            </a:r>
          </a:p>
        </p:txBody>
      </p:sp>
      <p:sp>
        <p:nvSpPr>
          <p:cNvPr id="5" name="Espaço Reservado para Conteúdo 5">
            <a:extLst>
              <a:ext uri="{FF2B5EF4-FFF2-40B4-BE49-F238E27FC236}">
                <a16:creationId xmlns:a16="http://schemas.microsoft.com/office/drawing/2014/main" id="{4CE83BAD-5B9A-92EF-38E0-3557E5E3683C}"/>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dirty="0"/>
              <a:t>Piorou a precisão, </a:t>
            </a:r>
            <a:r>
              <a:rPr lang="pt-BR" dirty="0" err="1"/>
              <a:t>revocação</a:t>
            </a:r>
            <a:r>
              <a:rPr lang="pt-BR" dirty="0"/>
              <a:t> e MRR. Melhorou um pouco o </a:t>
            </a:r>
            <a:r>
              <a:rPr lang="pt-BR" dirty="0" err="1"/>
              <a:t>nDCG</a:t>
            </a:r>
            <a:r>
              <a:rPr lang="pt-BR" dirty="0"/>
              <a:t>:</a:t>
            </a:r>
          </a:p>
          <a:p>
            <a:r>
              <a:rPr lang="pt-BR" dirty="0"/>
              <a:t>	=&gt; Em geral, trouxe menos documentos relevantes e piorou a classificação do primeiro documento relevante na lista.</a:t>
            </a:r>
          </a:p>
        </p:txBody>
      </p:sp>
    </p:spTree>
    <p:extLst>
      <p:ext uri="{BB962C8B-B14F-4D97-AF65-F5344CB8AC3E}">
        <p14:creationId xmlns:p14="http://schemas.microsoft.com/office/powerpoint/2010/main" val="175295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17EC-9F38-AECD-9594-64528F303DC6}"/>
            </a:ext>
          </a:extLst>
        </p:cNvPr>
        <p:cNvGrpSpPr/>
        <p:nvPr/>
      </p:nvGrpSpPr>
      <p:grpSpPr>
        <a:xfrm>
          <a:off x="0" y="0"/>
          <a:ext cx="0" cy="0"/>
          <a:chOff x="0" y="0"/>
          <a:chExt cx="0" cy="0"/>
        </a:xfrm>
      </p:grpSpPr>
      <p:graphicFrame>
        <p:nvGraphicFramePr>
          <p:cNvPr id="12" name="Gráfico 11">
            <a:extLst>
              <a:ext uri="{FF2B5EF4-FFF2-40B4-BE49-F238E27FC236}">
                <a16:creationId xmlns:a16="http://schemas.microsoft.com/office/drawing/2014/main" id="{B4BBE6EF-11FB-4A1E-996D-A318EF688F11}"/>
              </a:ext>
            </a:extLst>
          </p:cNvPr>
          <p:cNvGraphicFramePr>
            <a:graphicFrameLocks/>
          </p:cNvGraphicFramePr>
          <p:nvPr>
            <p:extLst>
              <p:ext uri="{D42A27DB-BD31-4B8C-83A1-F6EECF244321}">
                <p14:modId xmlns:p14="http://schemas.microsoft.com/office/powerpoint/2010/main" val="1405553043"/>
              </p:ext>
            </p:extLst>
          </p:nvPr>
        </p:nvGraphicFramePr>
        <p:xfrm>
          <a:off x="1080517" y="2520007"/>
          <a:ext cx="9105900" cy="3605213"/>
        </p:xfrm>
        <a:graphic>
          <a:graphicData uri="http://schemas.openxmlformats.org/drawingml/2006/chart">
            <c:chart xmlns:c="http://schemas.openxmlformats.org/drawingml/2006/chart" xmlns:r="http://schemas.openxmlformats.org/officeDocument/2006/relationships" r:id="rId3"/>
          </a:graphicData>
        </a:graphic>
      </p:graphicFrame>
      <p:sp>
        <p:nvSpPr>
          <p:cNvPr id="2" name="Título 1">
            <a:extLst>
              <a:ext uri="{FF2B5EF4-FFF2-40B4-BE49-F238E27FC236}">
                <a16:creationId xmlns:a16="http://schemas.microsoft.com/office/drawing/2014/main" id="{F18EA0A8-0BA2-70DC-4AFA-38D95EAD2E7B}"/>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3F85CFF2-7243-0F87-009D-073936DD5BD4}"/>
              </a:ext>
            </a:extLst>
          </p:cNvPr>
          <p:cNvSpPr>
            <a:spLocks noGrp="1"/>
          </p:cNvSpPr>
          <p:nvPr>
            <p:ph type="subTitle" idx="1"/>
          </p:nvPr>
        </p:nvSpPr>
        <p:spPr/>
        <p:txBody>
          <a:bodyPr/>
          <a:lstStyle/>
          <a:p>
            <a:r>
              <a:rPr lang="pt-BR" dirty="0"/>
              <a:t>docT5query(5) + Sinônimos</a:t>
            </a:r>
          </a:p>
        </p:txBody>
      </p:sp>
      <p:sp>
        <p:nvSpPr>
          <p:cNvPr id="5" name="Espaço Reservado para Conteúdo 5">
            <a:extLst>
              <a:ext uri="{FF2B5EF4-FFF2-40B4-BE49-F238E27FC236}">
                <a16:creationId xmlns:a16="http://schemas.microsoft.com/office/drawing/2014/main" id="{B5E792C1-01A2-749A-51D4-E51EEB3998AB}"/>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dirty="0"/>
              <a:t>Melhores métricas foram as obtidas com essa combinação</a:t>
            </a:r>
          </a:p>
          <a:p>
            <a:r>
              <a:rPr lang="pt-BR" dirty="0"/>
              <a:t>GPT-4o não trouxe resultados melhores que GPT-3.5 // GPT-3.5 e </a:t>
            </a:r>
            <a:r>
              <a:rPr lang="pt-BR" dirty="0" err="1"/>
              <a:t>Llama</a:t>
            </a:r>
            <a:r>
              <a:rPr lang="pt-BR" dirty="0"/>
              <a:t> tiveram resultados parecidos</a:t>
            </a:r>
          </a:p>
        </p:txBody>
      </p:sp>
      <p:sp>
        <p:nvSpPr>
          <p:cNvPr id="7" name="CaixaDeTexto 6">
            <a:extLst>
              <a:ext uri="{FF2B5EF4-FFF2-40B4-BE49-F238E27FC236}">
                <a16:creationId xmlns:a16="http://schemas.microsoft.com/office/drawing/2014/main" id="{0C9850C8-F8E8-C6FB-DEDF-9BFBF5CE83A4}"/>
              </a:ext>
            </a:extLst>
          </p:cNvPr>
          <p:cNvSpPr txBox="1"/>
          <p:nvPr/>
        </p:nvSpPr>
        <p:spPr>
          <a:xfrm>
            <a:off x="2448669" y="2798747"/>
            <a:ext cx="583814" cy="369332"/>
          </a:xfrm>
          <a:prstGeom prst="rect">
            <a:avLst/>
          </a:prstGeom>
          <a:noFill/>
        </p:spPr>
        <p:txBody>
          <a:bodyPr wrap="none" rtlCol="0">
            <a:spAutoFit/>
          </a:bodyPr>
          <a:lstStyle/>
          <a:p>
            <a:r>
              <a:rPr lang="pt-BR" dirty="0"/>
              <a:t>58%</a:t>
            </a:r>
          </a:p>
        </p:txBody>
      </p:sp>
      <p:sp>
        <p:nvSpPr>
          <p:cNvPr id="8" name="CaixaDeTexto 7">
            <a:extLst>
              <a:ext uri="{FF2B5EF4-FFF2-40B4-BE49-F238E27FC236}">
                <a16:creationId xmlns:a16="http://schemas.microsoft.com/office/drawing/2014/main" id="{C5421A6B-FDCB-DD32-DC75-2BBB0FF6F2EA}"/>
              </a:ext>
            </a:extLst>
          </p:cNvPr>
          <p:cNvSpPr txBox="1"/>
          <p:nvPr/>
        </p:nvSpPr>
        <p:spPr>
          <a:xfrm>
            <a:off x="4400635" y="2798747"/>
            <a:ext cx="583814" cy="369332"/>
          </a:xfrm>
          <a:prstGeom prst="rect">
            <a:avLst/>
          </a:prstGeom>
          <a:noFill/>
        </p:spPr>
        <p:txBody>
          <a:bodyPr wrap="none" rtlCol="0">
            <a:spAutoFit/>
          </a:bodyPr>
          <a:lstStyle/>
          <a:p>
            <a:r>
              <a:rPr lang="pt-BR" dirty="0"/>
              <a:t>56%</a:t>
            </a:r>
          </a:p>
        </p:txBody>
      </p:sp>
      <p:sp>
        <p:nvSpPr>
          <p:cNvPr id="9" name="CaixaDeTexto 8">
            <a:extLst>
              <a:ext uri="{FF2B5EF4-FFF2-40B4-BE49-F238E27FC236}">
                <a16:creationId xmlns:a16="http://schemas.microsoft.com/office/drawing/2014/main" id="{AAD2CAD3-7FEC-30CE-0F38-A214498E69B5}"/>
              </a:ext>
            </a:extLst>
          </p:cNvPr>
          <p:cNvSpPr txBox="1"/>
          <p:nvPr/>
        </p:nvSpPr>
        <p:spPr>
          <a:xfrm>
            <a:off x="6718860" y="2798747"/>
            <a:ext cx="583814" cy="369332"/>
          </a:xfrm>
          <a:prstGeom prst="rect">
            <a:avLst/>
          </a:prstGeom>
          <a:noFill/>
        </p:spPr>
        <p:txBody>
          <a:bodyPr wrap="none" rtlCol="0">
            <a:spAutoFit/>
          </a:bodyPr>
          <a:lstStyle/>
          <a:p>
            <a:r>
              <a:rPr lang="pt-BR" dirty="0"/>
              <a:t>29%</a:t>
            </a:r>
          </a:p>
        </p:txBody>
      </p:sp>
      <p:sp>
        <p:nvSpPr>
          <p:cNvPr id="10" name="CaixaDeTexto 9">
            <a:extLst>
              <a:ext uri="{FF2B5EF4-FFF2-40B4-BE49-F238E27FC236}">
                <a16:creationId xmlns:a16="http://schemas.microsoft.com/office/drawing/2014/main" id="{37B29D6E-82EF-7E67-E9B1-704DD0936886}"/>
              </a:ext>
            </a:extLst>
          </p:cNvPr>
          <p:cNvSpPr txBox="1"/>
          <p:nvPr/>
        </p:nvSpPr>
        <p:spPr>
          <a:xfrm>
            <a:off x="8641357" y="2798747"/>
            <a:ext cx="583814" cy="369332"/>
          </a:xfrm>
          <a:prstGeom prst="rect">
            <a:avLst/>
          </a:prstGeom>
          <a:noFill/>
        </p:spPr>
        <p:txBody>
          <a:bodyPr wrap="none" rtlCol="0">
            <a:spAutoFit/>
          </a:bodyPr>
          <a:lstStyle/>
          <a:p>
            <a:r>
              <a:rPr lang="pt-BR" dirty="0"/>
              <a:t>55%</a:t>
            </a:r>
          </a:p>
        </p:txBody>
      </p:sp>
      <p:sp>
        <p:nvSpPr>
          <p:cNvPr id="13" name="CaixaDeTexto 12">
            <a:extLst>
              <a:ext uri="{FF2B5EF4-FFF2-40B4-BE49-F238E27FC236}">
                <a16:creationId xmlns:a16="http://schemas.microsoft.com/office/drawing/2014/main" id="{F0975D75-D80D-E1DA-5759-A06F827EE263}"/>
              </a:ext>
            </a:extLst>
          </p:cNvPr>
          <p:cNvSpPr txBox="1"/>
          <p:nvPr/>
        </p:nvSpPr>
        <p:spPr>
          <a:xfrm>
            <a:off x="5184973" y="6120407"/>
            <a:ext cx="5544616" cy="307777"/>
          </a:xfrm>
          <a:prstGeom prst="rect">
            <a:avLst/>
          </a:prstGeom>
          <a:noFill/>
        </p:spPr>
        <p:txBody>
          <a:bodyPr wrap="square">
            <a:spAutoFit/>
          </a:bodyPr>
          <a:lstStyle/>
          <a:p>
            <a:r>
              <a:rPr lang="pt-BR" sz="1400" dirty="0"/>
              <a:t>*Aumento percentual do melhor resultado em relação ao baseline BM25</a:t>
            </a:r>
          </a:p>
        </p:txBody>
      </p:sp>
    </p:spTree>
    <p:extLst>
      <p:ext uri="{BB962C8B-B14F-4D97-AF65-F5344CB8AC3E}">
        <p14:creationId xmlns:p14="http://schemas.microsoft.com/office/powerpoint/2010/main" val="133868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A04C0-A8DC-F257-4C18-5DF52A3939D2}"/>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E1382EB7-AED8-14E8-F03A-82DDAD0A0FDF}"/>
              </a:ext>
            </a:extLst>
          </p:cNvPr>
          <p:cNvSpPr>
            <a:spLocks noGrp="1"/>
          </p:cNvSpPr>
          <p:nvPr>
            <p:ph type="ctrTitle"/>
          </p:nvPr>
        </p:nvSpPr>
        <p:spPr/>
        <p:txBody>
          <a:bodyPr/>
          <a:lstStyle/>
          <a:p>
            <a:r>
              <a:rPr lang="pt-BR" dirty="0"/>
              <a:t>1. Descrição do problema</a:t>
            </a:r>
          </a:p>
        </p:txBody>
      </p:sp>
      <p:sp>
        <p:nvSpPr>
          <p:cNvPr id="5" name="Subtítulo 4">
            <a:extLst>
              <a:ext uri="{FF2B5EF4-FFF2-40B4-BE49-F238E27FC236}">
                <a16:creationId xmlns:a16="http://schemas.microsoft.com/office/drawing/2014/main" id="{AB3A9946-7099-B7C0-415C-21185257BA92}"/>
              </a:ext>
            </a:extLst>
          </p:cNvPr>
          <p:cNvSpPr>
            <a:spLocks noGrp="1"/>
          </p:cNvSpPr>
          <p:nvPr>
            <p:ph type="subTitle" idx="1"/>
          </p:nvPr>
        </p:nvSpPr>
        <p:spPr/>
        <p:txBody>
          <a:bodyPr/>
          <a:lstStyle/>
          <a:p>
            <a:r>
              <a:rPr lang="pt-BR" dirty="0"/>
              <a:t>O que é a pesquisa do TCU?</a:t>
            </a:r>
          </a:p>
        </p:txBody>
      </p:sp>
      <p:sp>
        <p:nvSpPr>
          <p:cNvPr id="7" name="Espaço Reservado para Número de Slide 6">
            <a:extLst>
              <a:ext uri="{FF2B5EF4-FFF2-40B4-BE49-F238E27FC236}">
                <a16:creationId xmlns:a16="http://schemas.microsoft.com/office/drawing/2014/main" id="{A315E8E0-F2E1-F94B-8301-BCE247F07352}"/>
              </a:ext>
            </a:extLst>
          </p:cNvPr>
          <p:cNvSpPr>
            <a:spLocks noGrp="1"/>
          </p:cNvSpPr>
          <p:nvPr>
            <p:ph type="sldNum" sz="quarter" idx="4"/>
          </p:nvPr>
        </p:nvSpPr>
        <p:spPr/>
        <p:txBody>
          <a:bodyPr/>
          <a:lstStyle/>
          <a:p>
            <a:fld id="{F237BF63-6F93-4812-BF2B-F503033D63A9}" type="slidenum">
              <a:rPr lang="pt-BR" smtClean="0"/>
              <a:pPr/>
              <a:t>3</a:t>
            </a:fld>
            <a:endParaRPr lang="pt-BR" dirty="0"/>
          </a:p>
        </p:txBody>
      </p:sp>
      <p:sp>
        <p:nvSpPr>
          <p:cNvPr id="3" name="Espaço Reservado para Conteúdo 2">
            <a:extLst>
              <a:ext uri="{FF2B5EF4-FFF2-40B4-BE49-F238E27FC236}">
                <a16:creationId xmlns:a16="http://schemas.microsoft.com/office/drawing/2014/main" id="{3E68ED3B-5560-2746-BA4E-7CAB61E350DF}"/>
              </a:ext>
            </a:extLst>
          </p:cNvPr>
          <p:cNvSpPr>
            <a:spLocks noGrp="1"/>
          </p:cNvSpPr>
          <p:nvPr>
            <p:ph idx="10"/>
          </p:nvPr>
        </p:nvSpPr>
        <p:spPr/>
        <p:txBody>
          <a:bodyPr/>
          <a:lstStyle/>
          <a:p>
            <a:endParaRPr lang="pt-BR"/>
          </a:p>
        </p:txBody>
      </p:sp>
      <p:pic>
        <p:nvPicPr>
          <p:cNvPr id="6" name="Imagem 5">
            <a:extLst>
              <a:ext uri="{FF2B5EF4-FFF2-40B4-BE49-F238E27FC236}">
                <a16:creationId xmlns:a16="http://schemas.microsoft.com/office/drawing/2014/main" id="{073D65D6-9C06-C715-DAF2-C62F4325F560}"/>
              </a:ext>
            </a:extLst>
          </p:cNvPr>
          <p:cNvPicPr>
            <a:picLocks noChangeAspect="1"/>
          </p:cNvPicPr>
          <p:nvPr/>
        </p:nvPicPr>
        <p:blipFill>
          <a:blip r:embed="rId3"/>
          <a:stretch>
            <a:fillRect/>
          </a:stretch>
        </p:blipFill>
        <p:spPr>
          <a:xfrm>
            <a:off x="88499" y="1620000"/>
            <a:ext cx="11343001" cy="4573210"/>
          </a:xfrm>
          <a:prstGeom prst="rect">
            <a:avLst/>
          </a:prstGeom>
        </p:spPr>
      </p:pic>
    </p:spTree>
    <p:extLst>
      <p:ext uri="{BB962C8B-B14F-4D97-AF65-F5344CB8AC3E}">
        <p14:creationId xmlns:p14="http://schemas.microsoft.com/office/powerpoint/2010/main" val="679391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a:t>Conclusões</a:t>
            </a:r>
          </a:p>
        </p:txBody>
      </p:sp>
      <p:sp>
        <p:nvSpPr>
          <p:cNvPr id="5" name="Subtítulo 4"/>
          <p:cNvSpPr>
            <a:spLocks noGrp="1"/>
          </p:cNvSpPr>
          <p:nvPr>
            <p:ph type="subTitle" idx="1"/>
          </p:nvPr>
        </p:nvSpPr>
        <p:spPr/>
        <p:txBody>
          <a:bodyPr/>
          <a:lstStyle/>
          <a:p>
            <a:r>
              <a:rPr lang="pt-BR" dirty="0"/>
              <a:t>O que foi identificado e recomendações</a:t>
            </a:r>
          </a:p>
        </p:txBody>
      </p:sp>
      <p:sp>
        <p:nvSpPr>
          <p:cNvPr id="6" name="Espaço Reservado para Conteúdo 5"/>
          <p:cNvSpPr>
            <a:spLocks noGrp="1"/>
          </p:cNvSpPr>
          <p:nvPr>
            <p:ph idx="10"/>
          </p:nvPr>
        </p:nvSpPr>
        <p:spPr/>
        <p:txBody>
          <a:bodyPr/>
          <a:lstStyle/>
          <a:p>
            <a:pPr marL="465750" lvl="1" indent="-285750">
              <a:buFont typeface="Arial" panose="020B0604020202020204" pitchFamily="34" charset="0"/>
              <a:buChar char="•"/>
            </a:pPr>
            <a:r>
              <a:rPr lang="pt-BR" dirty="0"/>
              <a:t>Pesquisa atual é muito suscetível ao problema de descasamento de vocabulário, pois usa AND como default</a:t>
            </a:r>
          </a:p>
          <a:p>
            <a:pPr marL="825750" lvl="3" indent="-285750">
              <a:buFont typeface="Arial" panose="020B0604020202020204" pitchFamily="34" charset="0"/>
              <a:buChar char="•"/>
            </a:pPr>
            <a:r>
              <a:rPr lang="pt-BR" dirty="0"/>
              <a:t>Sugestão: alterar o operador default para </a:t>
            </a:r>
            <a:r>
              <a:rPr lang="pt-BR" i="1" dirty="0"/>
              <a:t>OR</a:t>
            </a:r>
            <a:r>
              <a:rPr lang="pt-BR" dirty="0"/>
              <a:t> e avaliar novamente a pesquisa</a:t>
            </a:r>
          </a:p>
          <a:p>
            <a:pPr marL="465750" lvl="1" indent="-285750">
              <a:buFont typeface="Arial" panose="020B0604020202020204" pitchFamily="34" charset="0"/>
              <a:buChar char="•"/>
            </a:pPr>
            <a:r>
              <a:rPr lang="pt-BR" dirty="0"/>
              <a:t>docT5query(5) foi o método que mais melhorou as métricas</a:t>
            </a:r>
          </a:p>
          <a:p>
            <a:pPr marL="825750" lvl="3" indent="-285750">
              <a:buFont typeface="Arial" panose="020B0604020202020204" pitchFamily="34" charset="0"/>
              <a:buChar char="•"/>
            </a:pPr>
            <a:r>
              <a:rPr lang="pt-BR" dirty="0"/>
              <a:t>Possibilidades: criação de um novo campo indexado com docT5query(5)</a:t>
            </a:r>
          </a:p>
          <a:p>
            <a:pPr marL="465750" lvl="1" indent="-285750">
              <a:buFont typeface="Arial" panose="020B0604020202020204" pitchFamily="34" charset="0"/>
              <a:buChar char="•"/>
            </a:pPr>
            <a:r>
              <a:rPr lang="pt-BR" dirty="0"/>
              <a:t>Extração de sinônimos das palavras mais importantes do enunciado também ajudou</a:t>
            </a:r>
          </a:p>
          <a:p>
            <a:pPr marL="825750" lvl="3" indent="-285750">
              <a:buFont typeface="Arial" panose="020B0604020202020204" pitchFamily="34" charset="0"/>
              <a:buChar char="•"/>
            </a:pPr>
            <a:r>
              <a:rPr lang="pt-BR" dirty="0"/>
              <a:t>Possibilidades: criação de um novo campo indexado com sinônimos do enunciado</a:t>
            </a:r>
          </a:p>
          <a:p>
            <a:pPr marL="465750" lvl="1" indent="-285750">
              <a:buFont typeface="Arial" panose="020B0604020202020204" pitchFamily="34" charset="0"/>
              <a:buChar char="•"/>
            </a:pPr>
            <a:r>
              <a:rPr lang="pt-BR" dirty="0"/>
              <a:t>A reescrita do enunciado piorou os resultados</a:t>
            </a:r>
          </a:p>
          <a:p>
            <a:pPr marL="825750" lvl="3" indent="-285750">
              <a:buFont typeface="Arial" panose="020B0604020202020204" pitchFamily="34" charset="0"/>
              <a:buChar char="•"/>
            </a:pPr>
            <a:r>
              <a:rPr lang="pt-BR" dirty="0"/>
              <a:t>Não fazer nada</a:t>
            </a:r>
          </a:p>
          <a:p>
            <a:pPr marL="465750" lvl="1" indent="-285750">
              <a:buFont typeface="Arial" panose="020B0604020202020204" pitchFamily="34" charset="0"/>
              <a:buChar char="•"/>
            </a:pPr>
            <a:r>
              <a:rPr lang="pt-BR" dirty="0"/>
              <a:t>Na extração de sinônimos, não é possível definir a superioridade de um modelo com os prompts usados</a:t>
            </a:r>
          </a:p>
          <a:p>
            <a:pPr marL="825750" lvl="3" indent="-285750">
              <a:buFont typeface="Arial" panose="020B0604020202020204" pitchFamily="34" charset="0"/>
              <a:buChar char="•"/>
            </a:pPr>
            <a:r>
              <a:rPr lang="pt-BR" dirty="0"/>
              <a:t>Avaliar a questão do custo/benefício entre GPT-3.5 e </a:t>
            </a:r>
            <a:r>
              <a:rPr lang="pt-BR" dirty="0" err="1"/>
              <a:t>Llama</a:t>
            </a:r>
            <a:r>
              <a:rPr lang="pt-BR" dirty="0"/>
              <a:t> 3 70B. Não há necessidade de GPT-4o</a:t>
            </a:r>
          </a:p>
        </p:txBody>
      </p:sp>
      <p:sp>
        <p:nvSpPr>
          <p:cNvPr id="7" name="Espaço Reservado para Número de Slide 6"/>
          <p:cNvSpPr>
            <a:spLocks noGrp="1"/>
          </p:cNvSpPr>
          <p:nvPr>
            <p:ph type="sldNum" sz="quarter" idx="4"/>
          </p:nvPr>
        </p:nvSpPr>
        <p:spPr/>
        <p:txBody>
          <a:bodyPr/>
          <a:lstStyle/>
          <a:p>
            <a:fld id="{F237BF63-6F93-4812-BF2B-F503033D63A9}" type="slidenum">
              <a:rPr lang="pt-BR" smtClean="0"/>
              <a:pPr/>
              <a:t>30</a:t>
            </a:fld>
            <a:endParaRPr lang="pt-BR" dirty="0"/>
          </a:p>
        </p:txBody>
      </p:sp>
    </p:spTree>
    <p:extLst>
      <p:ext uri="{BB962C8B-B14F-4D97-AF65-F5344CB8AC3E}">
        <p14:creationId xmlns:p14="http://schemas.microsoft.com/office/powerpoint/2010/main" val="351873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40000" y="2520000"/>
            <a:ext cx="6660000" cy="3240000"/>
          </a:xfrm>
          <a:prstGeom prst="rect">
            <a:avLst/>
          </a:prstGeom>
          <a:noFill/>
        </p:spPr>
        <p:txBody>
          <a:bodyPr wrap="square" lIns="0" tIns="0" rIns="0" bIns="0" rtlCol="0" anchor="b" anchorCtr="0">
            <a:noAutofit/>
          </a:bodyPr>
          <a:lstStyle/>
          <a:p>
            <a:pPr>
              <a:lnSpc>
                <a:spcPts val="2800"/>
              </a:lnSpc>
            </a:pPr>
            <a:r>
              <a:rPr lang="pt-BR" sz="2800" b="1" dirty="0">
                <a:solidFill>
                  <a:schemeClr val="accent3">
                    <a:lumMod val="75000"/>
                  </a:schemeClr>
                </a:solidFill>
              </a:rPr>
              <a:t>Obrigado!</a:t>
            </a:r>
          </a:p>
          <a:p>
            <a:pPr>
              <a:lnSpc>
                <a:spcPts val="2000"/>
              </a:lnSpc>
            </a:pPr>
            <a:endParaRPr lang="pt-BR" b="1" dirty="0">
              <a:solidFill>
                <a:srgbClr val="002060"/>
              </a:solidFill>
            </a:endParaRPr>
          </a:p>
          <a:p>
            <a:pPr>
              <a:lnSpc>
                <a:spcPts val="2000"/>
              </a:lnSpc>
            </a:pPr>
            <a:endParaRPr lang="pt-BR" b="1" dirty="0">
              <a:solidFill>
                <a:srgbClr val="002060"/>
              </a:solidFill>
            </a:endParaRPr>
          </a:p>
          <a:p>
            <a:pPr>
              <a:lnSpc>
                <a:spcPts val="2000"/>
              </a:lnSpc>
            </a:pPr>
            <a:endParaRPr lang="pt-BR" b="1" dirty="0">
              <a:solidFill>
                <a:srgbClr val="002060"/>
              </a:solidFill>
            </a:endParaRPr>
          </a:p>
          <a:p>
            <a:pPr>
              <a:lnSpc>
                <a:spcPts val="2000"/>
              </a:lnSpc>
            </a:pPr>
            <a:endParaRPr lang="pt-BR" b="1" dirty="0">
              <a:solidFill>
                <a:srgbClr val="002060"/>
              </a:solidFill>
            </a:endParaRPr>
          </a:p>
          <a:p>
            <a:pPr>
              <a:lnSpc>
                <a:spcPts val="2000"/>
              </a:lnSpc>
              <a:spcAft>
                <a:spcPts val="1200"/>
              </a:spcAft>
            </a:pPr>
            <a:r>
              <a:rPr lang="pt-BR" b="1" dirty="0">
                <a:solidFill>
                  <a:srgbClr val="002060"/>
                </a:solidFill>
              </a:rPr>
              <a:t>Leandro Carísio Fernandes</a:t>
            </a:r>
            <a:br>
              <a:rPr lang="pt-BR" b="1" dirty="0">
                <a:solidFill>
                  <a:srgbClr val="002060"/>
                </a:solidFill>
              </a:rPr>
            </a:br>
            <a:r>
              <a:rPr lang="pt-BR" dirty="0">
                <a:solidFill>
                  <a:srgbClr val="002060"/>
                </a:solidFill>
                <a:latin typeface="Calibri Light" panose="020F0302020204030204" pitchFamily="34" charset="0"/>
              </a:rPr>
              <a:t>carisio@gmail.com</a:t>
            </a:r>
          </a:p>
        </p:txBody>
      </p:sp>
    </p:spTree>
    <p:extLst>
      <p:ext uri="{BB962C8B-B14F-4D97-AF65-F5344CB8AC3E}">
        <p14:creationId xmlns:p14="http://schemas.microsoft.com/office/powerpoint/2010/main" val="255659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DB25D-A775-1AA7-2DC3-3E54EBF416A2}"/>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B1DD5EE7-1B09-4BB8-9571-9E68874E7FE9}"/>
              </a:ext>
            </a:extLst>
          </p:cNvPr>
          <p:cNvSpPr>
            <a:spLocks noGrp="1"/>
          </p:cNvSpPr>
          <p:nvPr>
            <p:ph type="ctrTitle"/>
          </p:nvPr>
        </p:nvSpPr>
        <p:spPr/>
        <p:txBody>
          <a:bodyPr/>
          <a:lstStyle/>
          <a:p>
            <a:r>
              <a:rPr lang="pt-BR" dirty="0"/>
              <a:t>1. Descrição do problema</a:t>
            </a:r>
          </a:p>
        </p:txBody>
      </p:sp>
      <p:sp>
        <p:nvSpPr>
          <p:cNvPr id="5" name="Subtítulo 4">
            <a:extLst>
              <a:ext uri="{FF2B5EF4-FFF2-40B4-BE49-F238E27FC236}">
                <a16:creationId xmlns:a16="http://schemas.microsoft.com/office/drawing/2014/main" id="{AA811345-37FE-8C38-CDE1-46A72873947C}"/>
              </a:ext>
            </a:extLst>
          </p:cNvPr>
          <p:cNvSpPr>
            <a:spLocks noGrp="1"/>
          </p:cNvSpPr>
          <p:nvPr>
            <p:ph type="subTitle" idx="1"/>
          </p:nvPr>
        </p:nvSpPr>
        <p:spPr/>
        <p:txBody>
          <a:bodyPr/>
          <a:lstStyle/>
          <a:p>
            <a:r>
              <a:rPr lang="pt-BR" dirty="0"/>
              <a:t>O que é a pesquisa do TCU?</a:t>
            </a:r>
          </a:p>
        </p:txBody>
      </p:sp>
      <p:sp>
        <p:nvSpPr>
          <p:cNvPr id="7" name="Espaço Reservado para Número de Slide 6">
            <a:extLst>
              <a:ext uri="{FF2B5EF4-FFF2-40B4-BE49-F238E27FC236}">
                <a16:creationId xmlns:a16="http://schemas.microsoft.com/office/drawing/2014/main" id="{B1E87AAE-5E04-6534-5EEE-FC221381DF13}"/>
              </a:ext>
            </a:extLst>
          </p:cNvPr>
          <p:cNvSpPr>
            <a:spLocks noGrp="1"/>
          </p:cNvSpPr>
          <p:nvPr>
            <p:ph type="sldNum" sz="quarter" idx="4"/>
          </p:nvPr>
        </p:nvSpPr>
        <p:spPr/>
        <p:txBody>
          <a:bodyPr/>
          <a:lstStyle/>
          <a:p>
            <a:fld id="{F237BF63-6F93-4812-BF2B-F503033D63A9}" type="slidenum">
              <a:rPr lang="pt-BR" smtClean="0"/>
              <a:pPr/>
              <a:t>4</a:t>
            </a:fld>
            <a:endParaRPr lang="pt-BR" dirty="0"/>
          </a:p>
        </p:txBody>
      </p:sp>
      <p:sp>
        <p:nvSpPr>
          <p:cNvPr id="3" name="Espaço Reservado para Conteúdo 2">
            <a:extLst>
              <a:ext uri="{FF2B5EF4-FFF2-40B4-BE49-F238E27FC236}">
                <a16:creationId xmlns:a16="http://schemas.microsoft.com/office/drawing/2014/main" id="{FEE9DDF1-D5AB-047E-E04F-3047D3554464}"/>
              </a:ext>
            </a:extLst>
          </p:cNvPr>
          <p:cNvSpPr>
            <a:spLocks noGrp="1"/>
          </p:cNvSpPr>
          <p:nvPr>
            <p:ph idx="10"/>
          </p:nvPr>
        </p:nvSpPr>
        <p:spPr/>
        <p:txBody>
          <a:bodyPr/>
          <a:lstStyle/>
          <a:p>
            <a:endParaRPr lang="pt-BR"/>
          </a:p>
        </p:txBody>
      </p:sp>
      <p:pic>
        <p:nvPicPr>
          <p:cNvPr id="8" name="Imagem 7">
            <a:extLst>
              <a:ext uri="{FF2B5EF4-FFF2-40B4-BE49-F238E27FC236}">
                <a16:creationId xmlns:a16="http://schemas.microsoft.com/office/drawing/2014/main" id="{E7305AEC-8D24-95EC-ADCD-4AD648483365}"/>
              </a:ext>
            </a:extLst>
          </p:cNvPr>
          <p:cNvPicPr>
            <a:picLocks noChangeAspect="1"/>
          </p:cNvPicPr>
          <p:nvPr/>
        </p:nvPicPr>
        <p:blipFill>
          <a:blip r:embed="rId3"/>
          <a:stretch>
            <a:fillRect/>
          </a:stretch>
        </p:blipFill>
        <p:spPr>
          <a:xfrm>
            <a:off x="191638" y="1620000"/>
            <a:ext cx="11294988" cy="4783266"/>
          </a:xfrm>
          <a:prstGeom prst="rect">
            <a:avLst/>
          </a:prstGeom>
        </p:spPr>
      </p:pic>
    </p:spTree>
    <p:extLst>
      <p:ext uri="{BB962C8B-B14F-4D97-AF65-F5344CB8AC3E}">
        <p14:creationId xmlns:p14="http://schemas.microsoft.com/office/powerpoint/2010/main" val="379525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F8626-4810-D38A-EF5E-DB41001BDA4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C860F7C4-0258-BBFB-C29E-7F951CC57BAF}"/>
              </a:ext>
            </a:extLst>
          </p:cNvPr>
          <p:cNvSpPr>
            <a:spLocks noGrp="1"/>
          </p:cNvSpPr>
          <p:nvPr>
            <p:ph type="ctrTitle"/>
          </p:nvPr>
        </p:nvSpPr>
        <p:spPr/>
        <p:txBody>
          <a:bodyPr/>
          <a:lstStyle/>
          <a:p>
            <a:r>
              <a:rPr lang="pt-BR" dirty="0"/>
              <a:t>1. Descrição do problema</a:t>
            </a:r>
          </a:p>
        </p:txBody>
      </p:sp>
      <p:sp>
        <p:nvSpPr>
          <p:cNvPr id="5" name="Subtítulo 4">
            <a:extLst>
              <a:ext uri="{FF2B5EF4-FFF2-40B4-BE49-F238E27FC236}">
                <a16:creationId xmlns:a16="http://schemas.microsoft.com/office/drawing/2014/main" id="{984E5084-D1C8-A96A-3F3C-0B898EED1456}"/>
              </a:ext>
            </a:extLst>
          </p:cNvPr>
          <p:cNvSpPr>
            <a:spLocks noGrp="1"/>
          </p:cNvSpPr>
          <p:nvPr>
            <p:ph type="subTitle" idx="1"/>
          </p:nvPr>
        </p:nvSpPr>
        <p:spPr/>
        <p:txBody>
          <a:bodyPr/>
          <a:lstStyle/>
          <a:p>
            <a:r>
              <a:rPr lang="pt-BR" dirty="0"/>
              <a:t>O que é a pesquisa do TCU?</a:t>
            </a:r>
          </a:p>
        </p:txBody>
      </p:sp>
      <p:sp>
        <p:nvSpPr>
          <p:cNvPr id="7" name="Espaço Reservado para Número de Slide 6">
            <a:extLst>
              <a:ext uri="{FF2B5EF4-FFF2-40B4-BE49-F238E27FC236}">
                <a16:creationId xmlns:a16="http://schemas.microsoft.com/office/drawing/2014/main" id="{B83A6DE2-00C1-DE46-F813-98A03EDD80A5}"/>
              </a:ext>
            </a:extLst>
          </p:cNvPr>
          <p:cNvSpPr>
            <a:spLocks noGrp="1"/>
          </p:cNvSpPr>
          <p:nvPr>
            <p:ph type="sldNum" sz="quarter" idx="4"/>
          </p:nvPr>
        </p:nvSpPr>
        <p:spPr/>
        <p:txBody>
          <a:bodyPr/>
          <a:lstStyle/>
          <a:p>
            <a:fld id="{F237BF63-6F93-4812-BF2B-F503033D63A9}" type="slidenum">
              <a:rPr lang="pt-BR" smtClean="0"/>
              <a:pPr/>
              <a:t>5</a:t>
            </a:fld>
            <a:endParaRPr lang="pt-BR" dirty="0"/>
          </a:p>
        </p:txBody>
      </p:sp>
      <p:sp>
        <p:nvSpPr>
          <p:cNvPr id="3" name="Espaço Reservado para Conteúdo 2">
            <a:extLst>
              <a:ext uri="{FF2B5EF4-FFF2-40B4-BE49-F238E27FC236}">
                <a16:creationId xmlns:a16="http://schemas.microsoft.com/office/drawing/2014/main" id="{BF83333A-E397-DF12-BD96-8BDF332E50B8}"/>
              </a:ext>
            </a:extLst>
          </p:cNvPr>
          <p:cNvSpPr>
            <a:spLocks noGrp="1"/>
          </p:cNvSpPr>
          <p:nvPr>
            <p:ph idx="10"/>
          </p:nvPr>
        </p:nvSpPr>
        <p:spPr/>
        <p:txBody>
          <a:bodyPr/>
          <a:lstStyle/>
          <a:p>
            <a:endParaRPr lang="pt-BR"/>
          </a:p>
        </p:txBody>
      </p:sp>
      <p:pic>
        <p:nvPicPr>
          <p:cNvPr id="6" name="Imagem 5">
            <a:extLst>
              <a:ext uri="{FF2B5EF4-FFF2-40B4-BE49-F238E27FC236}">
                <a16:creationId xmlns:a16="http://schemas.microsoft.com/office/drawing/2014/main" id="{11DDBDE1-A685-4E35-2F0C-42C24029F6DE}"/>
              </a:ext>
            </a:extLst>
          </p:cNvPr>
          <p:cNvPicPr>
            <a:picLocks noChangeAspect="1"/>
          </p:cNvPicPr>
          <p:nvPr/>
        </p:nvPicPr>
        <p:blipFill>
          <a:blip r:embed="rId2"/>
          <a:stretch>
            <a:fillRect/>
          </a:stretch>
        </p:blipFill>
        <p:spPr>
          <a:xfrm>
            <a:off x="72405" y="1620000"/>
            <a:ext cx="11306991" cy="4825276"/>
          </a:xfrm>
          <a:prstGeom prst="rect">
            <a:avLst/>
          </a:prstGeom>
        </p:spPr>
      </p:pic>
    </p:spTree>
    <p:extLst>
      <p:ext uri="{BB962C8B-B14F-4D97-AF65-F5344CB8AC3E}">
        <p14:creationId xmlns:p14="http://schemas.microsoft.com/office/powerpoint/2010/main" val="142787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C7D22-EADE-962E-AB5F-3DA5ACFA160F}"/>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2FCBE9C6-621A-AD33-98AF-15E48E0A26CD}"/>
              </a:ext>
            </a:extLst>
          </p:cNvPr>
          <p:cNvSpPr>
            <a:spLocks noGrp="1"/>
          </p:cNvSpPr>
          <p:nvPr>
            <p:ph type="ctrTitle"/>
          </p:nvPr>
        </p:nvSpPr>
        <p:spPr/>
        <p:txBody>
          <a:bodyPr/>
          <a:lstStyle/>
          <a:p>
            <a:r>
              <a:rPr lang="pt-BR" dirty="0"/>
              <a:t>1. Descrição do problema</a:t>
            </a:r>
          </a:p>
        </p:txBody>
      </p:sp>
      <p:sp>
        <p:nvSpPr>
          <p:cNvPr id="5" name="Subtítulo 4">
            <a:extLst>
              <a:ext uri="{FF2B5EF4-FFF2-40B4-BE49-F238E27FC236}">
                <a16:creationId xmlns:a16="http://schemas.microsoft.com/office/drawing/2014/main" id="{F7448CCA-143A-FA7F-8DEF-59A7A1113771}"/>
              </a:ext>
            </a:extLst>
          </p:cNvPr>
          <p:cNvSpPr>
            <a:spLocks noGrp="1"/>
          </p:cNvSpPr>
          <p:nvPr>
            <p:ph type="subTitle" idx="1"/>
          </p:nvPr>
        </p:nvSpPr>
        <p:spPr/>
        <p:txBody>
          <a:bodyPr/>
          <a:lstStyle/>
          <a:p>
            <a:r>
              <a:rPr lang="pt-BR" dirty="0"/>
              <a:t>Qualidade da pesquisa do TCU: Acórdão 878/2022 – Plenário</a:t>
            </a:r>
          </a:p>
        </p:txBody>
      </p:sp>
      <p:sp>
        <p:nvSpPr>
          <p:cNvPr id="6" name="Espaço Reservado para Conteúdo 5">
            <a:extLst>
              <a:ext uri="{FF2B5EF4-FFF2-40B4-BE49-F238E27FC236}">
                <a16:creationId xmlns:a16="http://schemas.microsoft.com/office/drawing/2014/main" id="{67E95B70-D2F5-951B-5D7A-ED431097564B}"/>
              </a:ext>
            </a:extLst>
          </p:cNvPr>
          <p:cNvSpPr>
            <a:spLocks noGrp="1"/>
          </p:cNvSpPr>
          <p:nvPr>
            <p:ph idx="10"/>
          </p:nvPr>
        </p:nvSpPr>
        <p:spPr/>
        <p:txBody>
          <a:bodyPr/>
          <a:lstStyle/>
          <a:p>
            <a:pPr lvl="4"/>
            <a:endParaRPr lang="pt-BR" dirty="0"/>
          </a:p>
          <a:p>
            <a:pPr lvl="4"/>
            <a:endParaRPr lang="pt-BR" dirty="0"/>
          </a:p>
          <a:p>
            <a:pPr lvl="4"/>
            <a:r>
              <a:rPr lang="pt-BR" dirty="0"/>
              <a:t>89. Quanto às </a:t>
            </a:r>
            <a:r>
              <a:rPr lang="pt-BR" b="1" dirty="0">
                <a:solidFill>
                  <a:srgbClr val="FF0000"/>
                </a:solidFill>
              </a:rPr>
              <a:t>dificuldades no mecanismo de busca e pesquisa do portal</a:t>
            </a:r>
            <a:r>
              <a:rPr lang="pt-BR" dirty="0"/>
              <a:t>, teste de validação de usabilidade realizado pelo TCU em 2020 (peça 43, p. 13;) trouxe constatações no mesmo sentido dos problemas apontados pelos usuários que participaram desta auditoria, tais como:</a:t>
            </a:r>
          </a:p>
          <a:p>
            <a:pPr lvl="4"/>
            <a:r>
              <a:rPr lang="pt-BR" dirty="0"/>
              <a:t>...</a:t>
            </a:r>
          </a:p>
          <a:p>
            <a:pPr lvl="4"/>
            <a:r>
              <a:rPr lang="pt-BR" b="1" u="sng" dirty="0">
                <a:solidFill>
                  <a:srgbClr val="FF0000"/>
                </a:solidFill>
              </a:rPr>
              <a:t>89.2. Preferem pesquisar pelo Google a pesquisar pela busca principal do portal;</a:t>
            </a:r>
          </a:p>
        </p:txBody>
      </p:sp>
      <p:sp>
        <p:nvSpPr>
          <p:cNvPr id="7" name="Espaço Reservado para Número de Slide 6">
            <a:extLst>
              <a:ext uri="{FF2B5EF4-FFF2-40B4-BE49-F238E27FC236}">
                <a16:creationId xmlns:a16="http://schemas.microsoft.com/office/drawing/2014/main" id="{C515EBDA-91D1-505C-BA74-B1568046D248}"/>
              </a:ext>
            </a:extLst>
          </p:cNvPr>
          <p:cNvSpPr>
            <a:spLocks noGrp="1"/>
          </p:cNvSpPr>
          <p:nvPr>
            <p:ph type="sldNum" sz="quarter" idx="4"/>
          </p:nvPr>
        </p:nvSpPr>
        <p:spPr/>
        <p:txBody>
          <a:bodyPr/>
          <a:lstStyle/>
          <a:p>
            <a:fld id="{F237BF63-6F93-4812-BF2B-F503033D63A9}" type="slidenum">
              <a:rPr lang="pt-BR" smtClean="0"/>
              <a:pPr/>
              <a:t>6</a:t>
            </a:fld>
            <a:endParaRPr lang="pt-BR" dirty="0"/>
          </a:p>
        </p:txBody>
      </p:sp>
    </p:spTree>
    <p:extLst>
      <p:ext uri="{BB962C8B-B14F-4D97-AF65-F5344CB8AC3E}">
        <p14:creationId xmlns:p14="http://schemas.microsoft.com/office/powerpoint/2010/main" val="337641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0F2A6-56CF-DCCB-F601-2795939B06FE}"/>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F93765B5-FBE0-B0BA-86B8-48040A2A9836}"/>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B2397F80-CC71-634A-9A36-D917584B96DA}"/>
              </a:ext>
            </a:extLst>
          </p:cNvPr>
          <p:cNvSpPr>
            <a:spLocks noGrp="1"/>
          </p:cNvSpPr>
          <p:nvPr>
            <p:ph type="subTitle" idx="1"/>
          </p:nvPr>
        </p:nvSpPr>
        <p:spPr/>
        <p:txBody>
          <a:bodyPr/>
          <a:lstStyle/>
          <a:p>
            <a:r>
              <a:rPr lang="pt-BR" dirty="0"/>
              <a:t>Funcionamento da pesquisa do Tribunal – Indexação</a:t>
            </a:r>
          </a:p>
        </p:txBody>
      </p:sp>
      <p:sp>
        <p:nvSpPr>
          <p:cNvPr id="7" name="Espaço Reservado para Número de Slide 6">
            <a:extLst>
              <a:ext uri="{FF2B5EF4-FFF2-40B4-BE49-F238E27FC236}">
                <a16:creationId xmlns:a16="http://schemas.microsoft.com/office/drawing/2014/main" id="{A9D29B3E-1FC0-8ABE-0134-F6A2E6DE74BC}"/>
              </a:ext>
            </a:extLst>
          </p:cNvPr>
          <p:cNvSpPr>
            <a:spLocks noGrp="1"/>
          </p:cNvSpPr>
          <p:nvPr>
            <p:ph type="sldNum" sz="quarter" idx="4"/>
          </p:nvPr>
        </p:nvSpPr>
        <p:spPr/>
        <p:txBody>
          <a:bodyPr/>
          <a:lstStyle/>
          <a:p>
            <a:fld id="{F237BF63-6F93-4812-BF2B-F503033D63A9}" type="slidenum">
              <a:rPr lang="pt-BR" smtClean="0"/>
              <a:pPr/>
              <a:t>7</a:t>
            </a:fld>
            <a:endParaRPr lang="pt-BR" dirty="0"/>
          </a:p>
        </p:txBody>
      </p:sp>
      <p:sp>
        <p:nvSpPr>
          <p:cNvPr id="3" name="Espaço Reservado para Conteúdo 2">
            <a:extLst>
              <a:ext uri="{FF2B5EF4-FFF2-40B4-BE49-F238E27FC236}">
                <a16:creationId xmlns:a16="http://schemas.microsoft.com/office/drawing/2014/main" id="{53DC4F9D-4648-ECB9-CD47-C9F5306F3FAA}"/>
              </a:ext>
            </a:extLst>
          </p:cNvPr>
          <p:cNvSpPr>
            <a:spLocks noGrp="1"/>
          </p:cNvSpPr>
          <p:nvPr>
            <p:ph idx="10"/>
          </p:nvPr>
        </p:nvSpPr>
        <p:spPr/>
        <p:txBody>
          <a:bodyPr/>
          <a:lstStyle/>
          <a:p>
            <a:pPr algn="ctr"/>
            <a:endParaRPr lang="pt-BR" dirty="0"/>
          </a:p>
          <a:p>
            <a:endParaRPr lang="pt-BR" dirty="0"/>
          </a:p>
        </p:txBody>
      </p:sp>
      <p:pic>
        <p:nvPicPr>
          <p:cNvPr id="8" name="Imagem 7" descr="Diagrama&#10;&#10;Descrição gerada automaticamente">
            <a:extLst>
              <a:ext uri="{FF2B5EF4-FFF2-40B4-BE49-F238E27FC236}">
                <a16:creationId xmlns:a16="http://schemas.microsoft.com/office/drawing/2014/main" id="{BDF0BA33-E88C-2E1A-AB3C-A3D7D4ED96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8709" y="2344305"/>
            <a:ext cx="5752465" cy="2515870"/>
          </a:xfrm>
          <a:prstGeom prst="rect">
            <a:avLst/>
          </a:prstGeom>
        </p:spPr>
      </p:pic>
    </p:spTree>
    <p:extLst>
      <p:ext uri="{BB962C8B-B14F-4D97-AF65-F5344CB8AC3E}">
        <p14:creationId xmlns:p14="http://schemas.microsoft.com/office/powerpoint/2010/main" val="125890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054DE-640D-075B-1B0E-02B3227F9C0D}"/>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DB0C12C2-592E-941D-5623-BB593CB7EB96}"/>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0337CC78-77BA-9EFD-E723-BC0EA977B0BC}"/>
              </a:ext>
            </a:extLst>
          </p:cNvPr>
          <p:cNvSpPr>
            <a:spLocks noGrp="1"/>
          </p:cNvSpPr>
          <p:nvPr>
            <p:ph type="subTitle" idx="1"/>
          </p:nvPr>
        </p:nvSpPr>
        <p:spPr/>
        <p:txBody>
          <a:bodyPr/>
          <a:lstStyle/>
          <a:p>
            <a:r>
              <a:rPr lang="pt-BR" dirty="0"/>
              <a:t>Funcionamento da pesquisa do Tribunal – Consulta</a:t>
            </a:r>
          </a:p>
        </p:txBody>
      </p:sp>
      <p:sp>
        <p:nvSpPr>
          <p:cNvPr id="7" name="Espaço Reservado para Número de Slide 6">
            <a:extLst>
              <a:ext uri="{FF2B5EF4-FFF2-40B4-BE49-F238E27FC236}">
                <a16:creationId xmlns:a16="http://schemas.microsoft.com/office/drawing/2014/main" id="{7F00CE5F-C315-4F2F-A4B4-7BE42AFAAA05}"/>
              </a:ext>
            </a:extLst>
          </p:cNvPr>
          <p:cNvSpPr>
            <a:spLocks noGrp="1"/>
          </p:cNvSpPr>
          <p:nvPr>
            <p:ph type="sldNum" sz="quarter" idx="4"/>
          </p:nvPr>
        </p:nvSpPr>
        <p:spPr/>
        <p:txBody>
          <a:bodyPr/>
          <a:lstStyle/>
          <a:p>
            <a:fld id="{F237BF63-6F93-4812-BF2B-F503033D63A9}" type="slidenum">
              <a:rPr lang="pt-BR" smtClean="0"/>
              <a:pPr/>
              <a:t>8</a:t>
            </a:fld>
            <a:endParaRPr lang="pt-BR" dirty="0"/>
          </a:p>
        </p:txBody>
      </p:sp>
      <p:pic>
        <p:nvPicPr>
          <p:cNvPr id="9" name="Imagem 8" descr="Diagrama&#10;&#10;Descrição gerada automaticamente">
            <a:extLst>
              <a:ext uri="{FF2B5EF4-FFF2-40B4-BE49-F238E27FC236}">
                <a16:creationId xmlns:a16="http://schemas.microsoft.com/office/drawing/2014/main" id="{76508C74-139D-F722-445F-AF0E0B2798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8709" y="2160000"/>
            <a:ext cx="5118735" cy="2789555"/>
          </a:xfrm>
          <a:prstGeom prst="rect">
            <a:avLst/>
          </a:prstGeom>
        </p:spPr>
      </p:pic>
    </p:spTree>
    <p:extLst>
      <p:ext uri="{BB962C8B-B14F-4D97-AF65-F5344CB8AC3E}">
        <p14:creationId xmlns:p14="http://schemas.microsoft.com/office/powerpoint/2010/main" val="50482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FF2D2-8840-3ED6-8A8E-69EA9D6946D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CB0A35BE-D714-9D30-ED64-69F84AD9111D}"/>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0C4C6AE3-B5E5-129B-5003-39A66F0E7676}"/>
              </a:ext>
            </a:extLst>
          </p:cNvPr>
          <p:cNvSpPr>
            <a:spLocks noGrp="1"/>
          </p:cNvSpPr>
          <p:nvPr>
            <p:ph type="subTitle" idx="1"/>
          </p:nvPr>
        </p:nvSpPr>
        <p:spPr/>
        <p:txBody>
          <a:bodyPr/>
          <a:lstStyle/>
          <a:p>
            <a:r>
              <a:rPr lang="pt-BR" dirty="0"/>
              <a:t>Funcionamento da pesquisa do Tribunal – Indexação e Consulta</a:t>
            </a:r>
          </a:p>
        </p:txBody>
      </p:sp>
      <p:sp>
        <p:nvSpPr>
          <p:cNvPr id="7" name="Espaço Reservado para Número de Slide 6">
            <a:extLst>
              <a:ext uri="{FF2B5EF4-FFF2-40B4-BE49-F238E27FC236}">
                <a16:creationId xmlns:a16="http://schemas.microsoft.com/office/drawing/2014/main" id="{CC130C45-6A6C-1BF6-5ED5-0E1FBEA5DF36}"/>
              </a:ext>
            </a:extLst>
          </p:cNvPr>
          <p:cNvSpPr>
            <a:spLocks noGrp="1"/>
          </p:cNvSpPr>
          <p:nvPr>
            <p:ph type="sldNum" sz="quarter" idx="4"/>
          </p:nvPr>
        </p:nvSpPr>
        <p:spPr/>
        <p:txBody>
          <a:bodyPr/>
          <a:lstStyle/>
          <a:p>
            <a:fld id="{F237BF63-6F93-4812-BF2B-F503033D63A9}" type="slidenum">
              <a:rPr lang="pt-BR" smtClean="0"/>
              <a:pPr/>
              <a:t>9</a:t>
            </a:fld>
            <a:endParaRPr lang="pt-BR" dirty="0"/>
          </a:p>
        </p:txBody>
      </p:sp>
      <p:sp>
        <p:nvSpPr>
          <p:cNvPr id="2" name="Espaço Reservado para Conteúdo 2">
            <a:extLst>
              <a:ext uri="{FF2B5EF4-FFF2-40B4-BE49-F238E27FC236}">
                <a16:creationId xmlns:a16="http://schemas.microsoft.com/office/drawing/2014/main" id="{DF8D21FD-FFF8-D989-8902-CEE2963AEF57}"/>
              </a:ext>
            </a:extLst>
          </p:cNvPr>
          <p:cNvSpPr>
            <a:spLocks noGrp="1"/>
          </p:cNvSpPr>
          <p:nvPr>
            <p:ph idx="10"/>
          </p:nvPr>
        </p:nvSpPr>
        <p:spPr>
          <a:xfrm>
            <a:off x="540000" y="1620000"/>
            <a:ext cx="10440000" cy="4140000"/>
          </a:xfrm>
        </p:spPr>
        <p:txBody>
          <a:bodyPr>
            <a:normAutofit fontScale="77500" lnSpcReduction="20000"/>
          </a:bodyPr>
          <a:lstStyle/>
          <a:p>
            <a:r>
              <a:rPr lang="pt-BR" sz="2400" dirty="0"/>
              <a:t>QUERY: técnica </a:t>
            </a:r>
            <a:r>
              <a:rPr lang="pt-BR" sz="2400" b="1" dirty="0">
                <a:solidFill>
                  <a:srgbClr val="FF0000"/>
                </a:solidFill>
              </a:rPr>
              <a:t>preço</a:t>
            </a:r>
          </a:p>
          <a:p>
            <a:endParaRPr lang="pt-BR" sz="2400" dirty="0"/>
          </a:p>
          <a:p>
            <a:r>
              <a:rPr lang="pt-BR" sz="2400" dirty="0"/>
              <a:t>DOC: A utilização da empreitada por </a:t>
            </a:r>
            <a:r>
              <a:rPr lang="pt-BR" sz="2400" b="1" dirty="0">
                <a:solidFill>
                  <a:srgbClr val="FF0000"/>
                </a:solidFill>
              </a:rPr>
              <a:t>preço</a:t>
            </a:r>
            <a:r>
              <a:rPr lang="pt-BR" sz="2400" dirty="0"/>
              <a:t> global para objetos com imprecisão intrínseca de quantitativos deve ser justificada no processo, em termos </a:t>
            </a:r>
            <a:r>
              <a:rPr lang="pt-BR" sz="2400" b="1" i="1" dirty="0"/>
              <a:t>técnicos</a:t>
            </a:r>
            <a:r>
              <a:rPr lang="pt-BR" sz="2400" dirty="0"/>
              <a:t>, econômicos ou outros devidamente motivados.</a:t>
            </a:r>
          </a:p>
          <a:p>
            <a:endParaRPr lang="pt-BR" sz="2400" dirty="0"/>
          </a:p>
          <a:p>
            <a:endParaRPr lang="pt-BR" sz="2400" dirty="0"/>
          </a:p>
          <a:p>
            <a:endParaRPr lang="pt-BR" sz="2400" dirty="0"/>
          </a:p>
          <a:p>
            <a:r>
              <a:rPr lang="pt-BR" sz="2400" dirty="0"/>
              <a:t>QUERY: </a:t>
            </a:r>
            <a:r>
              <a:rPr lang="pt-BR" sz="2400" b="1" dirty="0" err="1">
                <a:solidFill>
                  <a:srgbClr val="FF0000"/>
                </a:solidFill>
              </a:rPr>
              <a:t>técn</a:t>
            </a:r>
            <a:r>
              <a:rPr lang="pt-BR" sz="2400" b="1" dirty="0">
                <a:solidFill>
                  <a:srgbClr val="FF0000"/>
                </a:solidFill>
              </a:rPr>
              <a:t> </a:t>
            </a:r>
            <a:r>
              <a:rPr lang="pt-BR" sz="2400" b="1" dirty="0" err="1">
                <a:solidFill>
                  <a:srgbClr val="FF0000"/>
                </a:solidFill>
              </a:rPr>
              <a:t>preç</a:t>
            </a:r>
            <a:r>
              <a:rPr lang="pt-BR" sz="2400" dirty="0"/>
              <a:t> </a:t>
            </a:r>
          </a:p>
          <a:p>
            <a:endParaRPr lang="pt-BR" sz="2400" dirty="0"/>
          </a:p>
          <a:p>
            <a:r>
              <a:rPr lang="pt-BR" sz="2400" dirty="0"/>
              <a:t>DOC: </a:t>
            </a:r>
            <a:r>
              <a:rPr lang="pt-BR" sz="2400" dirty="0" err="1"/>
              <a:t>utiliz</a:t>
            </a:r>
            <a:r>
              <a:rPr lang="pt-BR" sz="2400" dirty="0"/>
              <a:t> </a:t>
            </a:r>
            <a:r>
              <a:rPr lang="pt-BR" sz="2400" dirty="0" err="1"/>
              <a:t>empreit</a:t>
            </a:r>
            <a:r>
              <a:rPr lang="pt-BR" sz="2400" dirty="0"/>
              <a:t> </a:t>
            </a:r>
            <a:r>
              <a:rPr lang="pt-BR" sz="2400" b="1" dirty="0" err="1">
                <a:solidFill>
                  <a:srgbClr val="FF0000"/>
                </a:solidFill>
              </a:rPr>
              <a:t>preç</a:t>
            </a:r>
            <a:r>
              <a:rPr lang="pt-BR" sz="2400" dirty="0"/>
              <a:t> </a:t>
            </a:r>
            <a:r>
              <a:rPr lang="pt-BR" sz="2400" dirty="0" err="1"/>
              <a:t>glob</a:t>
            </a:r>
            <a:r>
              <a:rPr lang="pt-BR" sz="2400" dirty="0"/>
              <a:t> </a:t>
            </a:r>
            <a:r>
              <a:rPr lang="pt-BR" sz="2400" dirty="0" err="1"/>
              <a:t>objet</a:t>
            </a:r>
            <a:r>
              <a:rPr lang="pt-BR" sz="2400" dirty="0"/>
              <a:t> </a:t>
            </a:r>
            <a:r>
              <a:rPr lang="pt-BR" sz="2400" dirty="0" err="1"/>
              <a:t>imprecis</a:t>
            </a:r>
            <a:r>
              <a:rPr lang="pt-BR" sz="2400" dirty="0"/>
              <a:t> </a:t>
            </a:r>
            <a:r>
              <a:rPr lang="pt-BR" sz="2400" dirty="0" err="1"/>
              <a:t>intrínsec</a:t>
            </a:r>
            <a:r>
              <a:rPr lang="pt-BR" sz="2400" dirty="0"/>
              <a:t> </a:t>
            </a:r>
            <a:r>
              <a:rPr lang="pt-BR" sz="2400" dirty="0" err="1"/>
              <a:t>quantit</a:t>
            </a:r>
            <a:r>
              <a:rPr lang="pt-BR" sz="2400" dirty="0"/>
              <a:t> </a:t>
            </a:r>
            <a:r>
              <a:rPr lang="pt-BR" sz="2400" dirty="0" err="1"/>
              <a:t>dev</a:t>
            </a:r>
            <a:r>
              <a:rPr lang="pt-BR" sz="2400" dirty="0"/>
              <a:t> </a:t>
            </a:r>
            <a:r>
              <a:rPr lang="pt-BR" sz="2400" dirty="0" err="1"/>
              <a:t>justific</a:t>
            </a:r>
            <a:r>
              <a:rPr lang="pt-BR" sz="2400" dirty="0"/>
              <a:t> </a:t>
            </a:r>
            <a:r>
              <a:rPr lang="pt-BR" sz="2400" dirty="0" err="1"/>
              <a:t>process</a:t>
            </a:r>
            <a:r>
              <a:rPr lang="pt-BR" sz="2400" dirty="0"/>
              <a:t> </a:t>
            </a:r>
            <a:r>
              <a:rPr lang="pt-BR" sz="2400" dirty="0" err="1"/>
              <a:t>term</a:t>
            </a:r>
            <a:r>
              <a:rPr lang="pt-BR" sz="2400" dirty="0"/>
              <a:t> </a:t>
            </a:r>
            <a:r>
              <a:rPr lang="pt-BR" sz="2400" b="1" dirty="0" err="1">
                <a:solidFill>
                  <a:srgbClr val="FF0000"/>
                </a:solidFill>
              </a:rPr>
              <a:t>técn</a:t>
            </a:r>
            <a:r>
              <a:rPr lang="pt-BR" sz="2400" dirty="0"/>
              <a:t> </a:t>
            </a:r>
            <a:r>
              <a:rPr lang="pt-BR" sz="2400" dirty="0" err="1"/>
              <a:t>econôm</a:t>
            </a:r>
            <a:r>
              <a:rPr lang="pt-BR" sz="2400" dirty="0"/>
              <a:t> </a:t>
            </a:r>
            <a:r>
              <a:rPr lang="pt-BR" sz="2400" dirty="0" err="1"/>
              <a:t>outr</a:t>
            </a:r>
            <a:r>
              <a:rPr lang="pt-BR" sz="2400" dirty="0"/>
              <a:t> </a:t>
            </a:r>
            <a:r>
              <a:rPr lang="pt-BR" sz="2400" dirty="0" err="1"/>
              <a:t>devid</a:t>
            </a:r>
            <a:r>
              <a:rPr lang="pt-BR" sz="2400" dirty="0"/>
              <a:t> </a:t>
            </a:r>
            <a:r>
              <a:rPr lang="pt-BR" sz="2400" dirty="0" err="1"/>
              <a:t>motiv</a:t>
            </a:r>
            <a:endParaRPr lang="pt-BR" sz="2400" dirty="0"/>
          </a:p>
        </p:txBody>
      </p:sp>
      <p:sp>
        <p:nvSpPr>
          <p:cNvPr id="6" name="Seta: para Baixo 5">
            <a:extLst>
              <a:ext uri="{FF2B5EF4-FFF2-40B4-BE49-F238E27FC236}">
                <a16:creationId xmlns:a16="http://schemas.microsoft.com/office/drawing/2014/main" id="{DC1E358B-E52D-4079-832A-7328AA39CF6B}"/>
              </a:ext>
            </a:extLst>
          </p:cNvPr>
          <p:cNvSpPr/>
          <p:nvPr/>
        </p:nvSpPr>
        <p:spPr>
          <a:xfrm>
            <a:off x="5363956" y="3312095"/>
            <a:ext cx="792088" cy="8640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964008215"/>
      </p:ext>
    </p:extLst>
  </p:cSld>
  <p:clrMapOvr>
    <a:masterClrMapping/>
  </p:clrMapOvr>
</p:sld>
</file>

<file path=ppt/theme/theme1.xml><?xml version="1.0" encoding="utf-8"?>
<a:theme xmlns:a="http://schemas.openxmlformats.org/drawingml/2006/main" name="Tema_ISC">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1215</TotalTime>
  <Words>4777</Words>
  <Application>Microsoft Office PowerPoint</Application>
  <PresentationFormat>Personalizar</PresentationFormat>
  <Paragraphs>381</Paragraphs>
  <Slides>31</Slides>
  <Notes>29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31</vt:i4>
      </vt:variant>
    </vt:vector>
  </HeadingPairs>
  <TitlesOfParts>
    <vt:vector size="38" baseType="lpstr">
      <vt:lpstr>Aptos</vt:lpstr>
      <vt:lpstr>Arial</vt:lpstr>
      <vt:lpstr>Calibri</vt:lpstr>
      <vt:lpstr>Calibri Light</vt:lpstr>
      <vt:lpstr>Times New Roman</vt:lpstr>
      <vt:lpstr>Wingdings</vt:lpstr>
      <vt:lpstr>Tema_ISC</vt:lpstr>
      <vt:lpstr>Inovação na Pesquisa de Jurisprudência Selecionada do TCU: Expansão de Documentos usando Modelos de Linguagem   Leandro Carísio Fernandes</vt:lpstr>
      <vt:lpstr>Índice</vt:lpstr>
      <vt:lpstr>1. Descrição do problema</vt:lpstr>
      <vt:lpstr>1. Descrição do problema</vt:lpstr>
      <vt:lpstr>1. Descrição do problema</vt:lpstr>
      <vt:lpstr>1. Descrição do problema</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3. Resultados</vt:lpstr>
      <vt:lpstr>3. Resultados</vt:lpstr>
      <vt:lpstr>3. Resultados</vt:lpstr>
      <vt:lpstr>3. Resultados</vt:lpstr>
      <vt:lpstr>3. Resultados</vt:lpstr>
      <vt:lpstr>3. Resultados</vt:lpstr>
      <vt:lpstr>Conclusões</vt:lpstr>
      <vt:lpstr>Apresentação do PowerPoint</vt:lpstr>
    </vt:vector>
  </TitlesOfParts>
  <Company>Instituto Serzedello Corrêa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 para o ISC</dc:title>
  <dc:creator>ISC/Assessoria</dc:creator>
  <cp:lastModifiedBy>Leandro Carisio Fernandes</cp:lastModifiedBy>
  <cp:revision>53</cp:revision>
  <dcterms:created xsi:type="dcterms:W3CDTF">2017-02-09T15:30:30Z</dcterms:created>
  <dcterms:modified xsi:type="dcterms:W3CDTF">2024-11-24T20:19:43Z</dcterms:modified>
</cp:coreProperties>
</file>