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5" r:id="rId2"/>
    <p:sldId id="274" r:id="rId3"/>
    <p:sldId id="296" r:id="rId4"/>
    <p:sldId id="298" r:id="rId5"/>
    <p:sldId id="299" r:id="rId6"/>
    <p:sldId id="278" r:id="rId7"/>
    <p:sldId id="280" r:id="rId8"/>
    <p:sldId id="279" r:id="rId9"/>
    <p:sldId id="281" r:id="rId10"/>
    <p:sldId id="283" r:id="rId11"/>
    <p:sldId id="282" r:id="rId12"/>
    <p:sldId id="277" r:id="rId13"/>
    <p:sldId id="300" r:id="rId14"/>
    <p:sldId id="297" r:id="rId15"/>
    <p:sldId id="290" r:id="rId16"/>
    <p:sldId id="292" r:id="rId17"/>
    <p:sldId id="285" r:id="rId18"/>
    <p:sldId id="286" r:id="rId19"/>
    <p:sldId id="287" r:id="rId20"/>
    <p:sldId id="288" r:id="rId21"/>
    <p:sldId id="289" r:id="rId22"/>
    <p:sldId id="291" r:id="rId23"/>
    <p:sldId id="293" r:id="rId24"/>
    <p:sldId id="294" r:id="rId25"/>
    <p:sldId id="295" r:id="rId26"/>
    <p:sldId id="270" r:id="rId27"/>
    <p:sldId id="268" r:id="rId28"/>
  </p:sldIdLst>
  <p:sldSz cx="11522075" cy="6480175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0643" autoAdjust="0"/>
  </p:normalViewPr>
  <p:slideViewPr>
    <p:cSldViewPr>
      <p:cViewPr>
        <p:scale>
          <a:sx n="100" d="100"/>
          <a:sy n="100" d="100"/>
        </p:scale>
        <p:origin x="77" y="-811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ED3A-9422-4E14-A9B9-938985A422CB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56E4-E937-4984-A444-6FDADFE56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56E4-E937-4984-A444-6FDADFE5641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3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bertura da Apresenta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60000" y="3240000"/>
            <a:ext cx="6660000" cy="1800000"/>
          </a:xfr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pt-BR" dirty="0"/>
              <a:t>[Título da Apresentação... seguida de Subtítulo, Delimitação ou Detalhamento, conforme necessidade]</a:t>
            </a:r>
          </a:p>
        </p:txBody>
      </p:sp>
    </p:spTree>
    <p:extLst>
      <p:ext uri="{BB962C8B-B14F-4D97-AF65-F5344CB8AC3E}">
        <p14:creationId xmlns:p14="http://schemas.microsoft.com/office/powerpoint/2010/main" val="373173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29/10/2024</a:t>
            </a:fld>
            <a:endParaRPr lang="pt-BR" dirty="0"/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2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29/10/2024</a:t>
            </a:fld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080000"/>
            <a:ext cx="10440987" cy="468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360000"/>
            <a:ext cx="10440000" cy="36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de Assunto, Gráfico, Imagem ou Tabela]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29/10/2024</a:t>
            </a:fld>
            <a:endParaRPr lang="pt-BR" dirty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080000"/>
            <a:ext cx="10440987" cy="468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5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0000" y="360000"/>
            <a:ext cx="104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1080000"/>
            <a:ext cx="10440000" cy="54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de Assunto, Gráfico ou Tabela]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29/10/2024</a:t>
            </a:fld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540000" y="1620000"/>
            <a:ext cx="10440987" cy="4140000"/>
          </a:xfrm>
        </p:spPr>
        <p:txBody>
          <a:bodyPr anchor="ctr"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0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000" y="1080000"/>
            <a:ext cx="10440000" cy="4680000"/>
          </a:xfrm>
        </p:spPr>
        <p:txBody>
          <a:bodyPr>
            <a:normAutofit/>
          </a:bodyPr>
          <a:lstStyle>
            <a:lvl1pPr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180000" indent="-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2pPr>
            <a:lvl3pPr marL="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3pPr>
            <a:lvl4pPr marL="540000" indent="-18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4pPr>
            <a:lvl5pPr marL="54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[Segundo nível]</a:t>
            </a:r>
          </a:p>
          <a:p>
            <a:pPr lvl="2"/>
            <a:r>
              <a:rPr lang="pt-BR" dirty="0"/>
              <a:t>[Terceiro nível]</a:t>
            </a:r>
          </a:p>
          <a:p>
            <a:pPr lvl="3"/>
            <a:r>
              <a:rPr lang="pt-BR" dirty="0"/>
              <a:t>[Quarto nível]</a:t>
            </a:r>
          </a:p>
          <a:p>
            <a:pPr lvl="4"/>
            <a:r>
              <a:rPr lang="pt-BR" dirty="0"/>
              <a:t>[Quinto nível]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29/10/2024</a:t>
            </a:fld>
            <a:endParaRPr lang="pt-BR" dirty="0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5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0000" y="360000"/>
            <a:ext cx="104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40000" y="1080000"/>
            <a:ext cx="10440000" cy="540000"/>
          </a:xfrm>
        </p:spPr>
        <p:txBody>
          <a:bodyPr>
            <a:noAutofit/>
          </a:bodyPr>
          <a:lstStyle>
            <a:lvl1pPr marL="0" indent="0" algn="l">
              <a:buNone/>
              <a:defRPr b="1" baseline="0">
                <a:solidFill>
                  <a:srgbClr val="0020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[Subtítulo do Texto]</a:t>
            </a: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29/10/2024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0"/>
          </p:nvPr>
        </p:nvSpPr>
        <p:spPr>
          <a:xfrm>
            <a:off x="540000" y="1620000"/>
            <a:ext cx="10440000" cy="4140000"/>
          </a:xfrm>
        </p:spPr>
        <p:txBody>
          <a:bodyPr>
            <a:normAutofit/>
          </a:bodyPr>
          <a:lstStyle>
            <a:lvl1pPr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180000" indent="-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2pPr>
            <a:lvl3pPr marL="180000">
              <a:defRPr sz="1800">
                <a:latin typeface="Calibri Light" panose="020F0302020204030204" pitchFamily="34" charset="0"/>
                <a:cs typeface="Arial" panose="020B0604020202020204" pitchFamily="34" charset="0"/>
              </a:defRPr>
            </a:lvl3pPr>
            <a:lvl4pPr marL="540000" indent="-18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4pPr>
            <a:lvl5pPr marL="540000">
              <a:defRPr sz="18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72000" b="5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0440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[TÍTULO DO SLIDE, ASSUNTO OU SEÇÃO]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80000" y="5760000"/>
            <a:ext cx="936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t-BR" dirty="0"/>
              <a:t>Diretoria de Educação Corporativa de Controle  |  Versão 1  |  Atualizada em </a:t>
            </a:r>
            <a:fld id="{B76ADD97-593B-4FCA-900D-00522E87B7DD}" type="datetime1">
              <a:rPr lang="pt-BR" smtClean="0"/>
              <a:pPr/>
              <a:t>29/10/2024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>
          <a:xfrm>
            <a:off x="540000" y="5760367"/>
            <a:ext cx="54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237BF63-6F93-4812-BF2B-F503033D63A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3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4" r:id="rId3"/>
    <p:sldLayoutId id="2147483649" r:id="rId4"/>
    <p:sldLayoutId id="2147483657" r:id="rId5"/>
    <p:sldLayoutId id="2147483650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ts val="2000"/>
        </a:lnSpc>
        <a:spcBef>
          <a:spcPct val="0"/>
        </a:spcBef>
        <a:spcAft>
          <a:spcPts val="1200"/>
        </a:spcAft>
        <a:buNone/>
        <a:defRPr sz="2000" kern="1200" baseline="0">
          <a:solidFill>
            <a:schemeClr val="accent6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2pPr>
      <a:lvl3pPr marL="18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1200">
          <a:solidFill>
            <a:srgbClr val="002060"/>
          </a:solidFill>
          <a:latin typeface="Calibri Light" panose="020F0302020204030204" pitchFamily="34" charset="0"/>
          <a:ea typeface="+mn-ea"/>
          <a:cs typeface="+mn-cs"/>
        </a:defRPr>
      </a:lvl3pPr>
      <a:lvl4pPr marL="540000" indent="-18000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Clr>
          <a:schemeClr val="accent6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accent3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540000" indent="0" algn="l" defTabSz="914400" rtl="0" eaLnBrk="1" latinLnBrk="0" hangingPunct="1">
        <a:lnSpc>
          <a:spcPts val="2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i="1" kern="1200">
          <a:solidFill>
            <a:schemeClr val="accent3">
              <a:lumMod val="50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Inovação na Pesquisa de Jurisprudência Selecionada do TCU: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Expansão de Documentos usando Modelos de Linguagem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90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CB7BC-6CD2-B7B9-83D7-29AF2DDE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D847-3CA3-CE1F-DDEC-E89D056D1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9787E-F0E5-1365-BB2B-C82B7C208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517DD-250A-8C25-EE85-6218FEAD512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2.   Expansão de documentos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Altera </a:t>
            </a:r>
            <a:r>
              <a:rPr lang="pt-BR" b="1" u="sng" dirty="0"/>
              <a:t>os documentos da base </a:t>
            </a:r>
            <a:r>
              <a:rPr lang="pt-BR" dirty="0"/>
              <a:t>inserindo novos textos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Insere novo elemento (código, </a:t>
            </a:r>
            <a:r>
              <a:rPr lang="pt-BR" i="1" dirty="0"/>
              <a:t>hardware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 apenas na indexação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exige mudança do motor de busca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Novos modelos apresentam resultados melhores do que a expansão de </a:t>
            </a:r>
            <a:r>
              <a:rPr lang="pt-BR" i="1" dirty="0"/>
              <a:t>queries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É mais difícil de testar, pois exige a reindexação da base de dados</a:t>
            </a:r>
          </a:p>
        </p:txBody>
      </p:sp>
    </p:spTree>
    <p:extLst>
      <p:ext uri="{BB962C8B-B14F-4D97-AF65-F5344CB8AC3E}">
        <p14:creationId xmlns:p14="http://schemas.microsoft.com/office/powerpoint/2010/main" val="190664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1AE5D-B903-2B0D-5A0A-34E617FE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93E77-0D03-6FB2-0CA0-8C4013E50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41930-54E0-AC55-410D-57C869A13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14C158-C4CC-5151-C118-B8B981BF02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3.   Ir além da correspondência exata dos termos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Queries e documentos são representados por </a:t>
            </a:r>
            <a:r>
              <a:rPr lang="pt-BR" b="1" u="sng" dirty="0"/>
              <a:t>vetores que capturam a semântica do texto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Sai do espaço vocabular e vai para o espaço semântico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É o método que promete os melhores resultados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Exige muita alteração na pesquisa (troca do motor de busca, métodos para geração de </a:t>
            </a:r>
            <a:r>
              <a:rPr lang="pt-BR" i="1" dirty="0" err="1"/>
              <a:t>embeddings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Métodos modernos para geração de </a:t>
            </a:r>
            <a:r>
              <a:rPr lang="pt-BR" i="1" dirty="0" err="1"/>
              <a:t>embeddings</a:t>
            </a:r>
            <a:r>
              <a:rPr lang="pt-BR" dirty="0"/>
              <a:t> exigem </a:t>
            </a:r>
            <a:r>
              <a:rPr lang="pt-BR" i="1" dirty="0"/>
              <a:t>hardware</a:t>
            </a:r>
            <a:r>
              <a:rPr lang="pt-BR" dirty="0"/>
              <a:t> especializado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85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C13B5-5309-2977-8A09-A8F3A432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F50086-2DA6-6C92-BE16-93ECCAA0E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94778DD-F316-D816-8960-BEB84DF00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Expansão de documentos na base de jurisprudência selecionada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ED2A3-1C53-7783-5BBB-8BD134F44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B9F5C98C-F19F-F62E-05F4-8C7822EC51D1}"/>
              </a:ext>
            </a:extLst>
          </p:cNvPr>
          <p:cNvSpPr txBox="1">
            <a:spLocks/>
          </p:cNvSpPr>
          <p:nvPr/>
        </p:nvSpPr>
        <p:spPr>
          <a:xfrm>
            <a:off x="692400" y="17724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E6001040-A923-E54A-C5E6-AB9CC12802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0000" y="1620000"/>
            <a:ext cx="10440000" cy="4140000"/>
          </a:xfrm>
        </p:spPr>
        <p:txBody>
          <a:bodyPr/>
          <a:lstStyle/>
          <a:p>
            <a:r>
              <a:rPr lang="pt-BR" dirty="0"/>
              <a:t>Por que expansão de documentos?</a:t>
            </a:r>
          </a:p>
          <a:p>
            <a:endParaRPr lang="pt-BR" dirty="0"/>
          </a:p>
          <a:p>
            <a:r>
              <a:rPr lang="pt-BR" dirty="0"/>
              <a:t>Das três alternativas, é a que menos altera a busca atual. E o faz apenas na indexação.</a:t>
            </a:r>
          </a:p>
        </p:txBody>
      </p:sp>
    </p:spTree>
    <p:extLst>
      <p:ext uri="{BB962C8B-B14F-4D97-AF65-F5344CB8AC3E}">
        <p14:creationId xmlns:p14="http://schemas.microsoft.com/office/powerpoint/2010/main" val="320825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7FCE-2DB9-B51F-608B-2FED1FC2A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D46A16-F747-2236-2D49-3791D6C6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A3533DE-B875-45AE-1359-0C9938A6D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Expansão de documentos na base de jurisprudência selecionada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01E28-E22A-21B0-3B3E-B04913BB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C31B9C03-059D-A34E-716C-D2EFE718D2F1}"/>
              </a:ext>
            </a:extLst>
          </p:cNvPr>
          <p:cNvSpPr txBox="1">
            <a:spLocks/>
          </p:cNvSpPr>
          <p:nvPr/>
        </p:nvSpPr>
        <p:spPr>
          <a:xfrm>
            <a:off x="692400" y="17724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8E07E77-464A-02E9-BBE9-7EECA513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181" y="1823419"/>
            <a:ext cx="3139712" cy="254530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BD4A450-7D51-87FF-4459-43826D4DBE2D}"/>
              </a:ext>
            </a:extLst>
          </p:cNvPr>
          <p:cNvCxnSpPr>
            <a:cxnSpLocks/>
          </p:cNvCxnSpPr>
          <p:nvPr/>
        </p:nvCxnSpPr>
        <p:spPr>
          <a:xfrm flipH="1">
            <a:off x="5328989" y="2447999"/>
            <a:ext cx="17281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4EFCEC-DE3F-808C-2040-7F33B15C6B73}"/>
              </a:ext>
            </a:extLst>
          </p:cNvPr>
          <p:cNvSpPr txBox="1"/>
          <p:nvPr/>
        </p:nvSpPr>
        <p:spPr>
          <a:xfrm>
            <a:off x="539999" y="1620000"/>
            <a:ext cx="49330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Por que Jurisprudência Selecionada?</a:t>
            </a: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Os documentos são estruturados ao redor de um enunciado elaborado por órgão especializado do Tribunal.</a:t>
            </a: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O enunciado retrata o entendimento contido na deliberação da qual ele foi extraído.</a:t>
            </a: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Relevante para o controle externo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Nem muito grande, nem muito pequena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Possui </a:t>
            </a:r>
            <a:r>
              <a:rPr lang="pt-BR" dirty="0" err="1">
                <a:solidFill>
                  <a:srgbClr val="002060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qrels</a:t>
            </a:r>
            <a:endParaRPr lang="pt-BR" dirty="0">
              <a:solidFill>
                <a:srgbClr val="002060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915B-C422-D2E5-FC4C-8665F4885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7CE7FCE-C006-6A30-9F4C-8160E7096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F89771D-0A27-DB83-BD2F-77630DFB5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Documentos da jurisprudência selecionada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D099F5-44DF-825A-FE23-9304693E8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0C665D5A-1F1D-6E73-CB64-D289005A8B83}"/>
              </a:ext>
            </a:extLst>
          </p:cNvPr>
          <p:cNvSpPr txBox="1">
            <a:spLocks/>
          </p:cNvSpPr>
          <p:nvPr/>
        </p:nvSpPr>
        <p:spPr>
          <a:xfrm>
            <a:off x="692400" y="17724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20ADEFD-721B-9576-F859-1A27A7B9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61" y="1620000"/>
            <a:ext cx="5824110" cy="47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B111B-2835-1F93-C57C-AB786124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8A908-18CE-0DE1-F950-0B119F9B9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E88F9-63A1-E8E3-9AB7-367BC5F8A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Qrels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F62EC5-F9E7-B9AE-25D6-D19158707F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●	</a:t>
            </a:r>
            <a:r>
              <a:rPr lang="pt-BR" b="1" dirty="0"/>
              <a:t>Grupo 1: </a:t>
            </a:r>
            <a:r>
              <a:rPr lang="pt-BR" b="1" i="1" dirty="0"/>
              <a:t>queries</a:t>
            </a:r>
            <a:r>
              <a:rPr lang="pt-BR" b="1" dirty="0"/>
              <a:t> reais usando termos de pesquisa</a:t>
            </a:r>
          </a:p>
          <a:p>
            <a:r>
              <a:rPr lang="pt-BR" dirty="0"/>
              <a:t>	=&gt; Ex.: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inexigibilidade e singularidade</a:t>
            </a:r>
            <a:endParaRPr lang="pt-BR" dirty="0"/>
          </a:p>
          <a:p>
            <a:endParaRPr lang="pt-BR" dirty="0"/>
          </a:p>
          <a:p>
            <a:r>
              <a:rPr lang="pt-BR" dirty="0"/>
              <a:t>●	Grupo 2: </a:t>
            </a:r>
            <a:r>
              <a:rPr lang="pt-BR" i="1" dirty="0"/>
              <a:t>queries</a:t>
            </a:r>
            <a:r>
              <a:rPr lang="pt-BR" dirty="0"/>
              <a:t> sintéticas usando termos de pesquisa</a:t>
            </a:r>
          </a:p>
          <a:p>
            <a:r>
              <a:rPr lang="pt-BR" dirty="0"/>
              <a:t>	=&gt;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concessão remunerada de uso de bens públicos modalidade</a:t>
            </a:r>
            <a:endParaRPr lang="pt-BR" dirty="0"/>
          </a:p>
          <a:p>
            <a:endParaRPr lang="pt-BR" dirty="0"/>
          </a:p>
          <a:p>
            <a:r>
              <a:rPr lang="pt-BR" dirty="0"/>
              <a:t>●	Grupo 3: </a:t>
            </a:r>
            <a:r>
              <a:rPr lang="pt-BR" i="1" dirty="0"/>
              <a:t>queries</a:t>
            </a:r>
            <a:r>
              <a:rPr lang="pt-BR" dirty="0"/>
              <a:t> sintéticas em formato de perguntas</a:t>
            </a:r>
          </a:p>
          <a:p>
            <a:r>
              <a:rPr lang="pt-BR" dirty="0"/>
              <a:t>	=&gt; 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Qual é a modalidade de licitação adequada para a concessão remunerada de uso de bens públicos?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70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8B5E-0A2B-7044-DF10-96B6D86F8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A0BD-B05D-96F3-B4E7-7254A683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2BD90-447B-5B23-1863-F0F232263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447405C-0432-54FF-FCC7-CB71EF41CA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Precisão: % documentos relevantes retornados em relação ao total de retornados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Recall: % de documentos relevantes retornados em relação ao total de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MRR: posição do primeiro documento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nDCG</a:t>
            </a:r>
            <a:r>
              <a:rPr lang="pt-BR" dirty="0"/>
              <a:t>: ordenação dos documentos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71879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6084-8F5A-B9C1-87B9-4ABF4594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E0A1-7248-22C6-9F04-B91214A39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F3795-7C9C-7F50-92D1-B9171DAA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C3BBE3-F8BF-5EDC-FD17-79A701CF88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i="1" dirty="0"/>
              <a:t>baseline</a:t>
            </a:r>
            <a:r>
              <a:rPr lang="pt-BR" dirty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Pesquisa atual (AND + BM25 com pesos diferentes por campos)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</a:t>
            </a:r>
          </a:p>
        </p:txBody>
      </p:sp>
    </p:spTree>
    <p:extLst>
      <p:ext uri="{BB962C8B-B14F-4D97-AF65-F5344CB8AC3E}">
        <p14:creationId xmlns:p14="http://schemas.microsoft.com/office/powerpoint/2010/main" val="27852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2546C-DB98-58C2-542A-D437EA2E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4EB5-B856-E0F4-1F22-D3EA4121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11819A-4992-F462-08FA-F182BD62E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DDCC62-9A77-E558-053D-A25BA99ABC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2. docT5query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o modelo T5.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docT5query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CF16810-67CD-6434-CF4C-B0F08ACB80C5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B727C06-0208-0AF4-D8D5-61D798F10A1E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docT5query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1EC60A5-7F84-167A-AEAD-B6F53A03C204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Possíveis </a:t>
            </a:r>
            <a:r>
              <a:rPr lang="pt-BR" i="1" dirty="0"/>
              <a:t>queries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EB4C673-7845-87B8-292D-34B5E6B047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51CF0B3-7A74-30E5-794E-23FBF39DA5E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8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67DD7-2980-783C-C605-4C306269C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D2D2-A77D-7D86-1C7F-541FF0AA8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CF5400-9220-C84F-3AFC-D73702546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67BDCD-6268-D9E2-9D9B-8DB87D52150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3. Extração de sinônimos do Enunciado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GPT e </a:t>
            </a:r>
            <a:r>
              <a:rPr lang="pt-BR" dirty="0" err="1"/>
              <a:t>Llama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sinônimos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F4B333-1C4F-BF2A-0136-1C58DB4C506A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31ACF0-0567-C574-3358-D6847FFAB798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 ou </a:t>
            </a:r>
            <a:r>
              <a:rPr lang="pt-BR" dirty="0" err="1"/>
              <a:t>Llama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B8EAD24-2631-7159-6CA8-5EAC333F4958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Sinônimos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55207DE-6F2F-34C8-BC0E-1A0BEF05E0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C2154CA-3B8C-B363-4AC9-52E4A950EA9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0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C5B438-70C4-DE53-E2B7-EA6727F37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678A9265-E0D5-4ECE-8EAD-915B386CB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AD571BC-3CFD-F346-50F3-69B8714950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dirty="0"/>
              <a:t>Descrição do problema</a:t>
            </a:r>
          </a:p>
          <a:p>
            <a:pPr marL="342900" indent="-342900">
              <a:buAutoNum type="arabicPeriod"/>
            </a:pPr>
            <a:r>
              <a:rPr lang="pt-BR" dirty="0"/>
              <a:t>Método</a:t>
            </a:r>
          </a:p>
          <a:p>
            <a:pPr marL="342900" indent="-342900">
              <a:buAutoNum type="arabicPeriod"/>
            </a:pPr>
            <a:r>
              <a:rPr lang="pt-BR" dirty="0"/>
              <a:t>Resultados</a:t>
            </a:r>
          </a:p>
          <a:p>
            <a:pPr marL="342900" indent="-342900">
              <a:buAutoNum type="arabicPeriod"/>
            </a:pPr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45108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384A3-53C4-2EE0-0ECD-97045820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2B3B-C943-7256-1458-6F3E86665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2. Método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55C9CA-BA8D-3F7C-D91D-BBC532817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816717-EECA-5994-71AE-EAB096F93E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4. Reescrita do enunciado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GPT e </a:t>
            </a:r>
            <a:r>
              <a:rPr lang="pt-BR" dirty="0" err="1"/>
              <a:t>Llama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BM25 com Enunciado e Excerto + reescrita do enunciado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6786C7D-3353-2938-F00D-6AC7B8E17CC4}"/>
              </a:ext>
            </a:extLst>
          </p:cNvPr>
          <p:cNvSpPr/>
          <p:nvPr/>
        </p:nvSpPr>
        <p:spPr>
          <a:xfrm>
            <a:off x="540000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FABCC7-A5D9-C820-8EED-BA0FADC9FE61}"/>
              </a:ext>
            </a:extLst>
          </p:cNvPr>
          <p:cNvSpPr/>
          <p:nvPr/>
        </p:nvSpPr>
        <p:spPr>
          <a:xfrm>
            <a:off x="4176861" y="3691704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 ou </a:t>
            </a:r>
            <a:r>
              <a:rPr lang="pt-BR" dirty="0" err="1"/>
              <a:t>Llama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0614F2-18AB-08D0-F0D5-2FCE9AFE2675}"/>
              </a:ext>
            </a:extLst>
          </p:cNvPr>
          <p:cNvSpPr/>
          <p:nvPr/>
        </p:nvSpPr>
        <p:spPr>
          <a:xfrm>
            <a:off x="7813722" y="3693408"/>
            <a:ext cx="2808312" cy="72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Enunciado reescrito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46DB4BA-76CC-25BF-1939-3F694F9377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312" y="4051744"/>
            <a:ext cx="828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947941-F9CD-E097-80F1-7C0A0760978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85173" y="4051744"/>
            <a:ext cx="828549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46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18D9-3819-11A0-C23B-B787A756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FF2C-9EA6-DB87-16F3-2D284C49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109E2-9416-E851-DD68-D977CEEC0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1080000"/>
            <a:ext cx="10440000" cy="540000"/>
          </a:xfrm>
        </p:spPr>
        <p:txBody>
          <a:bodyPr/>
          <a:lstStyle/>
          <a:p>
            <a:r>
              <a:rPr lang="pt-BR" i="1" dirty="0"/>
              <a:t>Baselines</a:t>
            </a:r>
          </a:p>
          <a:p>
            <a:endParaRPr lang="pt-BR" b="0" dirty="0"/>
          </a:p>
          <a:p>
            <a:endParaRPr lang="pt-BR" b="0" dirty="0"/>
          </a:p>
          <a:p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9ECA0F23-3662-D709-70A8-8F8E6B3B69A4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247768585"/>
                  </p:ext>
                </p:extLst>
              </p:nvPr>
            </p:nvGraphicFramePr>
            <p:xfrm>
              <a:off x="543155" y="2664023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615510170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52240717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97075284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3934467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587592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 Cenário (Grupo 1)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3518703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157544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192463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ço Reservado para Conteúdo 7">
                <a:extLst>
                  <a:ext uri="{FF2B5EF4-FFF2-40B4-BE49-F238E27FC236}">
                    <a16:creationId xmlns:a16="http://schemas.microsoft.com/office/drawing/2014/main" id="{9ECA0F23-3662-D709-70A8-8F8E6B3B69A4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247768585"/>
                  </p:ext>
                </p:extLst>
              </p:nvPr>
            </p:nvGraphicFramePr>
            <p:xfrm>
              <a:off x="543155" y="2664023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615510170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52240717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97075284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3934467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58759287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 Cenário (Grupo 1)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3835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3835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3835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3835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337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1575443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192463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1BCA5D3F-E13C-B96B-E06F-800801909B63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dirty="0"/>
              <a:t>(Grupo 1) A precisão e a </a:t>
            </a:r>
            <a:r>
              <a:rPr lang="pt-BR" b="0" dirty="0" err="1"/>
              <a:t>revocação</a:t>
            </a:r>
            <a:r>
              <a:rPr lang="pt-BR" b="0" dirty="0"/>
              <a:t> são ligeiramente melhores na pesquisa atual do que no BM25 padrão;</a:t>
            </a:r>
          </a:p>
          <a:p>
            <a:r>
              <a:rPr lang="pt-BR" b="0" dirty="0"/>
              <a:t>(Grupo 1) O BM25 padrão traz resultados mais bem ordenados que a configuração atual.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DCE7360C-76CF-364C-289D-9BEE3B873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871273"/>
                  </p:ext>
                </p:extLst>
              </p:nvPr>
            </p:nvGraphicFramePr>
            <p:xfrm>
              <a:off x="5112965" y="3842207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41928266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81079482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5021954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49439004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975019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 (Grupo 2)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3472279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0,4560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0,1892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0,8667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0,5639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376506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0,5000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0,2077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0" dirty="0">
                              <a:effectLst/>
                            </a:rPr>
                            <a:t>0,8620</a:t>
                          </a:r>
                          <a:endParaRPr lang="pt-BR" sz="1400" b="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0,5713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656048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DCE7360C-76CF-364C-289D-9BEE3B873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871273"/>
                  </p:ext>
                </p:extLst>
              </p:nvPr>
            </p:nvGraphicFramePr>
            <p:xfrm>
              <a:off x="5112965" y="3842207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41928266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281079482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35021954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49439004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9750199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 (Grupo 2)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334586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434586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534586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3"/>
                          <a:stretch>
                            <a:fillRect l="-634586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27906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0,4560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0,1892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0,8667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0,5639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3765067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0,5000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0,2077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0" dirty="0">
                              <a:effectLst/>
                            </a:rPr>
                            <a:t>0,8620</a:t>
                          </a:r>
                          <a:endParaRPr lang="pt-BR" sz="1400" b="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0,5713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6560485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99DE2812-A60D-0E8D-4518-58E930876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70458"/>
                  </p:ext>
                </p:extLst>
              </p:nvPr>
            </p:nvGraphicFramePr>
            <p:xfrm>
              <a:off x="540000" y="5020391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561275228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02144301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407657748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6655474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0655733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591122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0,0360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0,0164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0,1100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0,0510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9922041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0,2340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0,9150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0,6030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930157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99DE2812-A60D-0E8D-4518-58E930876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70458"/>
                  </p:ext>
                </p:extLst>
              </p:nvPr>
            </p:nvGraphicFramePr>
            <p:xfrm>
              <a:off x="540000" y="5020391"/>
              <a:ext cx="5941060" cy="8033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561275228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02144301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4076577485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6655474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065573380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334586" t="-18182" r="-3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434586" t="-18182" r="-2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534586" t="-18182" r="-10300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4"/>
                          <a:stretch>
                            <a:fillRect l="-634586" t="-18182" r="-3008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112211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Atual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0,0360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0,0164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0,1100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0,0510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199220411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0,5200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0,2340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0,9150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0,6030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 anchor="b"/>
                    </a:tc>
                    <a:extLst>
                      <a:ext uri="{0D108BD9-81ED-4DB2-BD59-A6C34878D82A}">
                        <a16:rowId xmlns:a16="http://schemas.microsoft.com/office/drawing/2014/main" val="3930157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423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BDCC-47F6-ABA3-A10D-53C6AC9F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A9853-90EC-EAD7-CC94-C18A04CD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73EA3-37BC-80A9-7BC3-F22527FA1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docT5query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34E971-9529-084F-6B64-1B4CF3D571CC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651020383"/>
                  </p:ext>
                </p:extLst>
              </p:nvPr>
            </p:nvGraphicFramePr>
            <p:xfrm>
              <a:off x="2789714" y="3038475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117906745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23644819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8152060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11056682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7241723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294602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5438860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618595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docT5query(1)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0,1180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0,5187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0,3023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611393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0,1568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0,6417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0,4044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753404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B934E971-9529-084F-6B64-1B4CF3D571CC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651020383"/>
                  </p:ext>
                </p:extLst>
              </p:nvPr>
            </p:nvGraphicFramePr>
            <p:xfrm>
              <a:off x="2789714" y="3038475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3117906745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23644819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881520607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2110566826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724172354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46020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543886096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6185955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docT5query(1)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0,1180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0,5187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0,3023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611393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0,1568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0,6417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0,4044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7534040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C95CF8F4-258C-07F9-3BF6-F9EE34236969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Melhorou consideravelmente todas as métricas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06BB1D-9D5F-007E-D2F4-00C65F7CFD22}"/>
              </a:ext>
            </a:extLst>
          </p:cNvPr>
          <p:cNvSpPr txBox="1"/>
          <p:nvPr/>
        </p:nvSpPr>
        <p:spPr>
          <a:xfrm>
            <a:off x="5634110" y="43438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~35%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55E946-0983-25FB-0789-7DF6B6B62D72}"/>
              </a:ext>
            </a:extLst>
          </p:cNvPr>
          <p:cNvSpPr txBox="1"/>
          <p:nvPr/>
        </p:nvSpPr>
        <p:spPr>
          <a:xfrm>
            <a:off x="6409109" y="4377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~35%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00B681-A049-7822-E081-595D3A63437C}"/>
              </a:ext>
            </a:extLst>
          </p:cNvPr>
          <p:cNvSpPr txBox="1"/>
          <p:nvPr/>
        </p:nvSpPr>
        <p:spPr>
          <a:xfrm>
            <a:off x="7184107" y="437871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~70%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A05DBD-CDDA-77E3-9140-D3569019E573}"/>
              </a:ext>
            </a:extLst>
          </p:cNvPr>
          <p:cNvSpPr txBox="1"/>
          <p:nvPr/>
        </p:nvSpPr>
        <p:spPr>
          <a:xfrm>
            <a:off x="7957440" y="437737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427411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A4A0-030F-77DA-D81C-5B1B4FBF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3A01-0C7B-277D-4CEA-67BA04BA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6243F-C0DE-2ACC-652C-EECAA0194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Sinônimos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35BA0600-EA2C-57EC-8983-A9FE87C6A1D7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Melhorou todas as métricas, mas menos que o docT5query</a:t>
            </a:r>
          </a:p>
          <a:p>
            <a:endParaRPr lang="pt-BR" dirty="0"/>
          </a:p>
          <a:p>
            <a:r>
              <a:rPr lang="pt-BR" dirty="0"/>
              <a:t>Modelo maior (GPT-4o) não foi melhor que o modelo menor (GPT-3.5) da mesma família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CE2A24-4D8F-9868-10D8-95786F685561}"/>
              </a:ext>
            </a:extLst>
          </p:cNvPr>
          <p:cNvSpPr txBox="1"/>
          <p:nvPr/>
        </p:nvSpPr>
        <p:spPr>
          <a:xfrm>
            <a:off x="5634110" y="49961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~10%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A69ECA-6C59-3162-AE2F-30D382F5EDFE}"/>
              </a:ext>
            </a:extLst>
          </p:cNvPr>
          <p:cNvSpPr txBox="1"/>
          <p:nvPr/>
        </p:nvSpPr>
        <p:spPr>
          <a:xfrm>
            <a:off x="6409109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~10%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6C9B4B-F67C-F2DC-23C6-718C63C453C3}"/>
              </a:ext>
            </a:extLst>
          </p:cNvPr>
          <p:cNvSpPr txBox="1"/>
          <p:nvPr/>
        </p:nvSpPr>
        <p:spPr>
          <a:xfrm>
            <a:off x="7184107" y="50309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~45%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D593DA-1E70-9480-3FE6-56F805692476}"/>
              </a:ext>
            </a:extLst>
          </p:cNvPr>
          <p:cNvSpPr txBox="1"/>
          <p:nvPr/>
        </p:nvSpPr>
        <p:spPr>
          <a:xfrm>
            <a:off x="7957440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~20%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4F9D2D6D-DC2A-0A3E-4ADF-FBBE1944821B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389482961"/>
                  </p:ext>
                </p:extLst>
              </p:nvPr>
            </p:nvGraphicFramePr>
            <p:xfrm>
              <a:off x="2789714" y="3300227"/>
              <a:ext cx="5941060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208138379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55965668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6347712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9529608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65332818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876964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71141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BM25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9667752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0,3160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0,1276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0,5387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0,3224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95144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0,1177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0,5357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0,3056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9721483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0,1255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0,3204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5696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4F9D2D6D-DC2A-0A3E-4ADF-FBBE1944821B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389482961"/>
                  </p:ext>
                </p:extLst>
              </p:nvPr>
            </p:nvGraphicFramePr>
            <p:xfrm>
              <a:off x="2789714" y="3300227"/>
              <a:ext cx="5941060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2081383796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155965668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66347712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95296082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653328181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5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696411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711414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BM25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96677523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0,3160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0,1276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0,5387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0,3224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09514499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0,2920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0,1177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0,5357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0,3056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972148348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0,1255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0,5380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0,3204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056969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924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C3C3-F8D8-C814-F2C8-00161333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B75C-32B9-5C77-223B-315D863DB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AF25F-19F1-0E82-51D8-D218972C1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Reescrita do enunciado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12D3980E-8280-FADF-595D-9CF4D43D3A4E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Piorou a precisão, </a:t>
            </a:r>
            <a:r>
              <a:rPr lang="pt-BR" dirty="0" err="1"/>
              <a:t>revocação</a:t>
            </a:r>
            <a:r>
              <a:rPr lang="pt-BR" dirty="0"/>
              <a:t> e MRR. Melhorou um pouco o </a:t>
            </a:r>
            <a:r>
              <a:rPr lang="pt-BR" dirty="0" err="1"/>
              <a:t>nDCG</a:t>
            </a:r>
            <a:r>
              <a:rPr lang="pt-BR" dirty="0"/>
              <a:t>:</a:t>
            </a:r>
          </a:p>
          <a:p>
            <a:r>
              <a:rPr lang="pt-BR" dirty="0"/>
              <a:t>	=&gt; Em geral, trouxe menos documentos relevantes, piorou a classificação do primeiro documento relevante na lista mas, para ordenou melhor os documentos relevantes seguintes.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CD46D2-0F79-8A76-0F22-074AB70AE623}"/>
              </a:ext>
            </a:extLst>
          </p:cNvPr>
          <p:cNvSpPr txBox="1"/>
          <p:nvPr/>
        </p:nvSpPr>
        <p:spPr>
          <a:xfrm>
            <a:off x="8131154" y="45989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~7%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E476D4D0-38F2-83C2-3FF1-FEEBC8D59407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59001511"/>
                  </p:ext>
                </p:extLst>
              </p:nvPr>
            </p:nvGraphicFramePr>
            <p:xfrm>
              <a:off x="2789714" y="3170396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75831583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324448736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3963186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1070114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50433677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055220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377576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2150844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reescrita(GPT3.5)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0,2800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0,1138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0,5040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0,2837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1359571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0,1090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0,4377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0,2643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811086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Espaço Reservado para Conteúdo 11">
                <a:extLst>
                  <a:ext uri="{FF2B5EF4-FFF2-40B4-BE49-F238E27FC236}">
                    <a16:creationId xmlns:a16="http://schemas.microsoft.com/office/drawing/2014/main" id="{E476D4D0-38F2-83C2-3FF1-FEEBC8D59407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59001511"/>
                  </p:ext>
                </p:extLst>
              </p:nvPr>
            </p:nvGraphicFramePr>
            <p:xfrm>
              <a:off x="2789714" y="3170396"/>
              <a:ext cx="5941060" cy="13389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700655">
                      <a:extLst>
                        <a:ext uri="{9D8B030D-6E8A-4147-A177-3AD203B41FA5}">
                          <a16:colId xmlns:a16="http://schemas.microsoft.com/office/drawing/2014/main" val="758315837"/>
                        </a:ext>
                      </a:extLst>
                    </a:gridCol>
                    <a:gridCol w="809625">
                      <a:extLst>
                        <a:ext uri="{9D8B030D-6E8A-4147-A177-3AD203B41FA5}">
                          <a16:colId xmlns:a16="http://schemas.microsoft.com/office/drawing/2014/main" val="324448736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33963186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51070114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350433677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4586" t="-18182" r="-3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4586" t="-18182" r="-2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4586" t="-18182" r="-103008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4586" t="-18182" r="-3008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52201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0,2880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0,1155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377576233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0,2720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0,5253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1215084429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reescrita(GPT3.5)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0,2800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0,1138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0,5040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0,2837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4135957156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reescrita(Llama)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0,1090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0,4377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0,2643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811086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303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C627-34BD-7AD7-5ABF-54CA8EB4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2DC67-06D2-F6F0-AC2B-2EFCD95C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3.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35F8D2-902E-3F70-5063-AEE247402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docT5query(5) + Sinônimos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DA55AB25-62AA-2FF5-FC95-17EBCEE8D7FF}"/>
              </a:ext>
            </a:extLst>
          </p:cNvPr>
          <p:cNvSpPr txBox="1">
            <a:spLocks/>
          </p:cNvSpPr>
          <p:nvPr/>
        </p:nvSpPr>
        <p:spPr>
          <a:xfrm>
            <a:off x="540000" y="1620000"/>
            <a:ext cx="10440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2pPr>
            <a:lvl3pPr marL="18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4pPr>
            <a:lvl5pPr marL="540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i="1" kern="1200">
                <a:solidFill>
                  <a:schemeClr val="accent3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Melhores métricas foram as obtidas com essa combinação</a:t>
            </a:r>
          </a:p>
          <a:p>
            <a:endParaRPr lang="pt-BR" dirty="0"/>
          </a:p>
          <a:p>
            <a:r>
              <a:rPr lang="pt-BR" dirty="0"/>
              <a:t>Novamente, GPT-4o não trouxe resultados melhores que GPT-3.5</a:t>
            </a:r>
          </a:p>
          <a:p>
            <a:r>
              <a:rPr lang="pt-BR" dirty="0"/>
              <a:t>GPT-3.5 e </a:t>
            </a:r>
            <a:r>
              <a:rPr lang="pt-BR" dirty="0" err="1"/>
              <a:t>Llama</a:t>
            </a:r>
            <a:r>
              <a:rPr lang="pt-BR" dirty="0"/>
              <a:t> tiveram resultados parecidos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576288-958E-D520-CE9A-439922547713}"/>
              </a:ext>
            </a:extLst>
          </p:cNvPr>
          <p:cNvSpPr txBox="1"/>
          <p:nvPr/>
        </p:nvSpPr>
        <p:spPr>
          <a:xfrm>
            <a:off x="5473005" y="49961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A14462-122A-FA67-41BE-2FB313970BED}"/>
              </a:ext>
            </a:extLst>
          </p:cNvPr>
          <p:cNvSpPr txBox="1"/>
          <p:nvPr/>
        </p:nvSpPr>
        <p:spPr>
          <a:xfrm>
            <a:off x="6625133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9196FE-E49F-F1F5-78E0-7EAF14BA4D67}"/>
              </a:ext>
            </a:extLst>
          </p:cNvPr>
          <p:cNvSpPr txBox="1"/>
          <p:nvPr/>
        </p:nvSpPr>
        <p:spPr>
          <a:xfrm>
            <a:off x="7726103" y="503099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~85%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1871D5-AB9D-11EC-9A38-EC140608D015}"/>
              </a:ext>
            </a:extLst>
          </p:cNvPr>
          <p:cNvSpPr txBox="1"/>
          <p:nvPr/>
        </p:nvSpPr>
        <p:spPr>
          <a:xfrm>
            <a:off x="8878231" y="50296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~65%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4D811D4B-FAC1-BDED-B5D4-365C6D9A18F8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45725099"/>
                  </p:ext>
                </p:extLst>
              </p:nvPr>
            </p:nvGraphicFramePr>
            <p:xfrm>
              <a:off x="1593078" y="3297709"/>
              <a:ext cx="8082064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900">
                      <a:extLst>
                        <a:ext uri="{9D8B030D-6E8A-4147-A177-3AD203B41FA5}">
                          <a16:colId xmlns:a16="http://schemas.microsoft.com/office/drawing/2014/main" val="172268699"/>
                        </a:ext>
                      </a:extLst>
                    </a:gridCol>
                    <a:gridCol w="1101393">
                      <a:extLst>
                        <a:ext uri="{9D8B030D-6E8A-4147-A177-3AD203B41FA5}">
                          <a16:colId xmlns:a16="http://schemas.microsoft.com/office/drawing/2014/main" val="273581447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3691937144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220511084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103703116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𝑀𝑅𝑅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𝑛𝐷𝐶𝐺</m:t>
                                </m:r>
                                <m:r>
                                  <a:rPr lang="pt-BR" sz="1400">
                                    <a:effectLst/>
                                    <a:latin typeface="Cambria Math" panose="02040503050406030204" pitchFamily="18" charset="0"/>
                                  </a:rPr>
                                  <m:t>@5</m:t>
                                </m:r>
                              </m:oMath>
                            </m:oMathPara>
                          </a14:m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217193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772057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68623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0,4320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0,1735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0,6687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0,4402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459247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0,1655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0,6537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0,4194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27187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0,4240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0,1703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0,6817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0,4343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7973845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Espaço Reservado para Conteúdo 10">
                <a:extLst>
                  <a:ext uri="{FF2B5EF4-FFF2-40B4-BE49-F238E27FC236}">
                    <a16:creationId xmlns:a16="http://schemas.microsoft.com/office/drawing/2014/main" id="{4D811D4B-FAC1-BDED-B5D4-365C6D9A18F8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45725099"/>
                  </p:ext>
                </p:extLst>
              </p:nvPr>
            </p:nvGraphicFramePr>
            <p:xfrm>
              <a:off x="1593078" y="3297709"/>
              <a:ext cx="8082064" cy="1606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73900">
                      <a:extLst>
                        <a:ext uri="{9D8B030D-6E8A-4147-A177-3AD203B41FA5}">
                          <a16:colId xmlns:a16="http://schemas.microsoft.com/office/drawing/2014/main" val="172268699"/>
                        </a:ext>
                      </a:extLst>
                    </a:gridCol>
                    <a:gridCol w="1101393">
                      <a:extLst>
                        <a:ext uri="{9D8B030D-6E8A-4147-A177-3AD203B41FA5}">
                          <a16:colId xmlns:a16="http://schemas.microsoft.com/office/drawing/2014/main" val="273581447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3691937144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2205110840"/>
                        </a:ext>
                      </a:extLst>
                    </a:gridCol>
                    <a:gridCol w="1102257">
                      <a:extLst>
                        <a:ext uri="{9D8B030D-6E8A-4147-A177-3AD203B41FA5}">
                          <a16:colId xmlns:a16="http://schemas.microsoft.com/office/drawing/2014/main" val="1037031168"/>
                        </a:ext>
                      </a:extLst>
                    </a:gridCol>
                  </a:tblGrid>
                  <a:tr h="2677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Cenário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333702" t="-15909" r="-3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433702" t="-15909" r="-2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533702" t="-15909" r="-102210" b="-5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53975" marR="53975" marT="53975" marB="53975">
                        <a:blipFill>
                          <a:blip r:embed="rId2"/>
                          <a:stretch>
                            <a:fillRect l="-633702" t="-15909" r="-2210" b="-5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1932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Atual (baseline)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0,2880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0,1155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0,3720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0,2653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077205754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(baseline)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0,2720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0,1106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0,5253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0,2824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5686233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sinônimos(GPT-3.5)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0,4320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0,1735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0,6687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0,4402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45924707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sinônimos(GPT-4o)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0,4120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0,1655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0,6537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dirty="0">
                              <a:effectLst/>
                            </a:rPr>
                            <a:t>0,4194</a:t>
                          </a:r>
                          <a:endParaRPr lang="pt-BR" sz="14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2727187265"/>
                      </a:ext>
                    </a:extLst>
                  </a:tr>
                  <a:tr h="26778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200"/>
                            </a:lnSpc>
                          </a:pPr>
                          <a:r>
                            <a:rPr lang="pt-BR" sz="1400">
                              <a:effectLst/>
                            </a:rPr>
                            <a:t>BM25 + docT5query(5) + sinônimos(Llama)</a:t>
                          </a:r>
                          <a:endParaRPr lang="pt-BR" sz="14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0,4240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0,1703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b="1" dirty="0">
                              <a:effectLst/>
                            </a:rPr>
                            <a:t>0,6817</a:t>
                          </a:r>
                          <a:endParaRPr lang="pt-BR" sz="1400" b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pt-BR" sz="1400" i="1" dirty="0">
                              <a:effectLst/>
                            </a:rPr>
                            <a:t>0,4343</a:t>
                          </a:r>
                          <a:endParaRPr lang="pt-BR" sz="14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53975" marR="53975" marT="53975" marB="53975"/>
                    </a:tc>
                    <a:extLst>
                      <a:ext uri="{0D108BD9-81ED-4DB2-BD59-A6C34878D82A}">
                        <a16:rowId xmlns:a16="http://schemas.microsoft.com/office/drawing/2014/main" val="797384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653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foi identificado e recomendações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Pesquisa atual é muito suscetível ao problema de descasamento de vocabulário, pois usa AND como default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Sugestão: alterar o operador default para </a:t>
            </a:r>
            <a:r>
              <a:rPr lang="pt-BR" i="1" dirty="0"/>
              <a:t>OR</a:t>
            </a:r>
            <a:r>
              <a:rPr lang="pt-BR" dirty="0"/>
              <a:t> e avaliar novamente a pesquisa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docT5query(5) foi o método que mais melhorou as métricas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Possibilidades: criação de um novo campo indexado com docT5query(5)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Extração de sinônimos das palavras mais importantes do enunciado também ajudou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Possibilidades: criação de um novo campo indexado com sinônimos do enunciado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A reescrita do enunciado piorou os resultados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Não fazer nada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pt-BR" dirty="0"/>
              <a:t>Na extração de sinônimos, não é possível definir a superioridade de um modelo com os prompts usados</a:t>
            </a:r>
          </a:p>
          <a:p>
            <a:pPr marL="825750" lvl="3" indent="-285750">
              <a:buFont typeface="Arial" panose="020B0604020202020204" pitchFamily="34" charset="0"/>
              <a:buChar char="•"/>
            </a:pPr>
            <a:r>
              <a:rPr lang="pt-BR" dirty="0"/>
              <a:t>Avaliar a questão do custo/benefício entre GPT-3.5 e </a:t>
            </a:r>
            <a:r>
              <a:rPr lang="pt-BR" dirty="0" err="1"/>
              <a:t>Llama</a:t>
            </a:r>
            <a:r>
              <a:rPr lang="pt-BR" dirty="0"/>
              <a:t> 3 70B. Não há necessidade de GPT-4o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73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000" y="2520000"/>
            <a:ext cx="6660000" cy="32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800"/>
              </a:lnSpc>
            </a:pP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Obrigado!</a:t>
            </a: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</a:pP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ts val="2000"/>
              </a:lnSpc>
              <a:spcAft>
                <a:spcPts val="1200"/>
              </a:spcAft>
            </a:pPr>
            <a:r>
              <a:rPr lang="pt-BR" b="1" dirty="0">
                <a:solidFill>
                  <a:srgbClr val="002060"/>
                </a:solidFill>
              </a:rPr>
              <a:t>Leandro Carísio Fernandes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dirty="0">
                <a:solidFill>
                  <a:srgbClr val="002060"/>
                </a:solidFill>
                <a:latin typeface="Calibri Light" panose="020F0302020204030204" pitchFamily="34" charset="0"/>
              </a:rPr>
              <a:t>carisio@gmail.com</a:t>
            </a:r>
          </a:p>
        </p:txBody>
      </p:sp>
    </p:spTree>
    <p:extLst>
      <p:ext uri="{BB962C8B-B14F-4D97-AF65-F5344CB8AC3E}">
        <p14:creationId xmlns:p14="http://schemas.microsoft.com/office/powerpoint/2010/main" val="255659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C7D22-EADE-962E-AB5F-3DA5ACFA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CBE9C6-621A-AD33-98AF-15E48E0A26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7448CCA-143A-FA7F-8DEF-59A7A1113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Qualidade da pesquisa do TCU: Acórdão 878/2022 – Plenário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E95B70-D2F5-951B-5D7A-ED43109756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4"/>
            <a:endParaRPr lang="pt-BR" dirty="0"/>
          </a:p>
          <a:p>
            <a:pPr lvl="4"/>
            <a:endParaRPr lang="pt-BR" dirty="0"/>
          </a:p>
          <a:p>
            <a:pPr lvl="4"/>
            <a:r>
              <a:rPr lang="pt-BR" dirty="0"/>
              <a:t>89. Quanto às </a:t>
            </a:r>
            <a:r>
              <a:rPr lang="pt-BR" b="1" dirty="0">
                <a:solidFill>
                  <a:srgbClr val="FF0000"/>
                </a:solidFill>
              </a:rPr>
              <a:t>dificuldades no mecanismo de busca e pesquisa do portal</a:t>
            </a:r>
            <a:r>
              <a:rPr lang="pt-BR" dirty="0"/>
              <a:t>, teste de validação de usabilidade realizado pelo TCU em 2020 (peça 43, p. 13;) trouxe constatações no mesmo sentido dos problemas apontados pelos usuários que participaram desta auditoria, tais como:</a:t>
            </a:r>
          </a:p>
          <a:p>
            <a:pPr lvl="4"/>
            <a:r>
              <a:rPr lang="pt-BR" dirty="0"/>
              <a:t>...</a:t>
            </a:r>
          </a:p>
          <a:p>
            <a:pPr lvl="4"/>
            <a:r>
              <a:rPr lang="pt-BR" b="1" u="sng" dirty="0">
                <a:solidFill>
                  <a:srgbClr val="FF0000"/>
                </a:solidFill>
              </a:rPr>
              <a:t>89.2. Preferem pesquisar pelo Google a pesquisar pela busca principal do portal;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15EBDA-91D1-505C-BA74-B1568046D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41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A04C0-A8DC-F257-4C18-5DF52A39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382EB7-AED8-14E8-F03A-82DDAD0A0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3A9946-7099-B7C0-415C-21185257B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 a pesquisa do TCU?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15E8E0-F2E1-F94B-8301-BCE247F07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8ED3B-5560-2746-BA4E-7CAB61E350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80C3FF-7140-BC3C-1363-B9A7CC3B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3" y="1602196"/>
            <a:ext cx="8965453" cy="41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DB25D-A775-1AA7-2DC3-3E54EBF4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DD5EE7-1B09-4BB8-9571-9E68874E7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A811345-37FE-8C38-CDE1-46A728739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 a pesquisa do TCU?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87AAE-5E04-6534-5EEE-FC221381D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9DDF1-D5AB-047E-E04F-3047D35544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30A9F1-FD25-B411-F8AF-1F0EB617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33" y="1620000"/>
            <a:ext cx="9001000" cy="41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0F2A6-56CF-DCCB-F601-2795939B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3765B5-FBE0-B0BA-86B8-48040A2A9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2397F80-CC71-634A-9A36-D917584B9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D29B3E-1FC0-8ABE-0134-F6A2E6DE7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C4F9D-4648-ECB9-CD47-C9F5306F3F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pt-BR" dirty="0"/>
              <a:t>Processo de indexação</a:t>
            </a:r>
          </a:p>
          <a:p>
            <a:endParaRPr lang="pt-BR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BDF0BA33-E88C-2E1A-AB3C-A3D7D4ED9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09" y="2344305"/>
            <a:ext cx="5752465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54DE-640D-075B-1B0E-02B3227F9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0C12C2-592E-941D-5623-BB593CB7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337CC78-77BA-9EFD-E723-BC0EA977B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Funcionamento da pesquisa do Tribunal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00CE5F-C315-4F2F-A4B4-7BE42AFAA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7BF63-6F93-4812-BF2B-F503033D63A9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6C95-F33F-7538-0B1A-5B8226C4FE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pt-BR" dirty="0"/>
              <a:t>Processo de consulta</a:t>
            </a:r>
          </a:p>
          <a:p>
            <a:endParaRPr lang="pt-BR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76508C74-139D-F722-445F-AF0E0B279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09" y="2160000"/>
            <a:ext cx="5118735" cy="27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2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19AD-E102-E162-CF60-5BFA23590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15E0B-4C87-D536-1408-5E3DF60C0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Descasamento de vocabulário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214713-17B8-3DF0-ED5F-01C2750377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t-BR" dirty="0"/>
              <a:t>A pesquisa não é semântica, ela é </a:t>
            </a:r>
            <a:r>
              <a:rPr lang="pt-BR" b="1" dirty="0"/>
              <a:t>léxica. </a:t>
            </a:r>
            <a:r>
              <a:rPr lang="pt-BR" dirty="0"/>
              <a:t>O que é pesquisado é o texto, e não o significado.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089ED21-848B-7C0B-A129-DE1712AE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11" y="1956471"/>
            <a:ext cx="8017164" cy="25672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1C4C6F-B654-8DAE-92F9-B92BC84B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66" y="4493771"/>
            <a:ext cx="7952509" cy="177037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F97BBD-A0C8-F834-599B-DF54F521835A}"/>
              </a:ext>
            </a:extLst>
          </p:cNvPr>
          <p:cNvSpPr txBox="1"/>
          <p:nvPr/>
        </p:nvSpPr>
        <p:spPr>
          <a:xfrm>
            <a:off x="296659" y="300489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Sancionados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45F3D8-3369-E917-F980-51E486BDCEAE}"/>
              </a:ext>
            </a:extLst>
          </p:cNvPr>
          <p:cNvSpPr txBox="1"/>
          <p:nvPr/>
        </p:nvSpPr>
        <p:spPr>
          <a:xfrm>
            <a:off x="479402" y="500962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Multados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AD70239-A178-6319-6920-7E6B50EE524D}"/>
              </a:ext>
            </a:extLst>
          </p:cNvPr>
          <p:cNvSpPr/>
          <p:nvPr/>
        </p:nvSpPr>
        <p:spPr>
          <a:xfrm>
            <a:off x="1666875" y="3004895"/>
            <a:ext cx="1736436" cy="38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1288D80-7457-9018-7AF1-A502991226DB}"/>
              </a:ext>
            </a:extLst>
          </p:cNvPr>
          <p:cNvSpPr/>
          <p:nvPr/>
        </p:nvSpPr>
        <p:spPr>
          <a:xfrm>
            <a:off x="1666875" y="5039469"/>
            <a:ext cx="1736436" cy="3854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83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C40D-5E17-0AF7-93BD-441772DD1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1. Descrição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48EF1-B519-CC9E-C809-436FFE39B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D6F3B0-DDEE-A126-5BDC-09CF00FC3B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pt-BR" dirty="0"/>
              <a:t>Expansão de </a:t>
            </a:r>
            <a:r>
              <a:rPr lang="pt-BR" i="1" dirty="0"/>
              <a:t>queries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/>
              <a:t>Altera </a:t>
            </a:r>
            <a:r>
              <a:rPr lang="pt-BR" b="1" u="sng" dirty="0"/>
              <a:t>os termos de pesquisa </a:t>
            </a:r>
            <a:r>
              <a:rPr lang="pt-BR" dirty="0"/>
              <a:t>do usuário inserindo novos termos (por exemplo, sinônimos)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Tradicionalmente, tinha resultados melhores que expansão de documentos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É fácil de testar, pois atua apenas no processo de consulta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▲ </a:t>
            </a:r>
            <a:r>
              <a:rPr lang="pt-BR" dirty="0"/>
              <a:t>Não exige mudança do motor de busca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 </a:t>
            </a:r>
            <a:r>
              <a:rPr lang="pt-BR" dirty="0"/>
              <a:t>Insere um novo elemento (código, </a:t>
            </a:r>
            <a:r>
              <a:rPr lang="pt-BR" i="1" dirty="0"/>
              <a:t>hardware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 na consulta</a:t>
            </a:r>
          </a:p>
          <a:p>
            <a:pPr marL="522900" lvl="1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488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_IS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1414</Words>
  <Application>Microsoft Office PowerPoint</Application>
  <PresentationFormat>Personalizar</PresentationFormat>
  <Paragraphs>345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Wingdings</vt:lpstr>
      <vt:lpstr>Tema_ISC</vt:lpstr>
      <vt:lpstr>Inovação na Pesquisa de Jurisprudência Selecionada do TCU:  Expansão de Documentos usando Modelos de Linguagem </vt:lpstr>
      <vt:lpstr>Índice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1. Descrição do problema</vt:lpstr>
      <vt:lpstr>2. Método</vt:lpstr>
      <vt:lpstr>2. Método</vt:lpstr>
      <vt:lpstr>2. Método</vt:lpstr>
      <vt:lpstr>2. Método</vt:lpstr>
      <vt:lpstr>2. Método</vt:lpstr>
      <vt:lpstr>2. Método</vt:lpstr>
      <vt:lpstr>2. Método</vt:lpstr>
      <vt:lpstr>2. Método</vt:lpstr>
      <vt:lpstr>2. Método</vt:lpstr>
      <vt:lpstr>3. Resultados</vt:lpstr>
      <vt:lpstr>3. Resultados</vt:lpstr>
      <vt:lpstr>3. Resultados</vt:lpstr>
      <vt:lpstr>3. Resultados</vt:lpstr>
      <vt:lpstr>3. Resultados</vt:lpstr>
      <vt:lpstr>Conclusões</vt:lpstr>
      <vt:lpstr>Apresentação do PowerPoint</vt:lpstr>
    </vt:vector>
  </TitlesOfParts>
  <Company>Instituto Serzedello Corrêa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 para o ISC</dc:title>
  <dc:creator>ISC/Assessoria</dc:creator>
  <cp:lastModifiedBy>Leandro Carisio Fernandes</cp:lastModifiedBy>
  <cp:revision>29</cp:revision>
  <dcterms:created xsi:type="dcterms:W3CDTF">2017-02-09T15:30:30Z</dcterms:created>
  <dcterms:modified xsi:type="dcterms:W3CDTF">2024-10-29T11:53:43Z</dcterms:modified>
</cp:coreProperties>
</file>