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5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8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9C6E-82C3-47A9-B355-A9AC7B1F3C0A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9B2A-B42E-4874-A242-DE7996FB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/>
          <p:cNvGrpSpPr/>
          <p:nvPr/>
        </p:nvGrpSpPr>
        <p:grpSpPr>
          <a:xfrm>
            <a:off x="10390" y="0"/>
            <a:ext cx="12009916" cy="6403164"/>
            <a:chOff x="10390" y="0"/>
            <a:chExt cx="12009916" cy="6403164"/>
          </a:xfrm>
        </p:grpSpPr>
        <p:sp>
          <p:nvSpPr>
            <p:cNvPr id="5" name="TextBox 4"/>
            <p:cNvSpPr txBox="1"/>
            <p:nvPr/>
          </p:nvSpPr>
          <p:spPr>
            <a:xfrm>
              <a:off x="4869255" y="259774"/>
              <a:ext cx="103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/>
                <a:t>g</a:t>
              </a:r>
              <a:r>
                <a:rPr lang="en-US" sz="1400" u="sng" dirty="0" smtClean="0"/>
                <a:t>oal fluents</a:t>
              </a:r>
              <a:endParaRPr lang="en-US" sz="1400" u="sng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26046" y="280555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35176" y="460498"/>
              <a:ext cx="338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ø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203" y="465838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f</a:t>
              </a:r>
              <a:r>
                <a:rPr lang="en-US" sz="1400" i="1" baseline="-25000" dirty="0"/>
                <a:t>0</a:t>
              </a:r>
              <a:r>
                <a:rPr lang="en-US" sz="1400" i="1" dirty="0" smtClean="0"/>
                <a:t> </a:t>
              </a:r>
              <a:r>
                <a:rPr lang="en-US" sz="1400" i="1" dirty="0" smtClean="0"/>
                <a:t>, f</a:t>
              </a:r>
              <a:r>
                <a:rPr lang="en-US" sz="1400" i="1" baseline="-25000" dirty="0" smtClean="0"/>
                <a:t>1</a:t>
              </a:r>
              <a:r>
                <a:rPr lang="en-US" sz="1400" i="1" dirty="0" smtClean="0"/>
                <a:t> ,… = </a:t>
              </a:r>
              <a:r>
                <a:rPr lang="el-GR" sz="1400" i="1" dirty="0" smtClean="0"/>
                <a:t>γ</a:t>
              </a:r>
              <a:endParaRPr lang="en-US" sz="1400" i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48644" y="254501"/>
              <a:ext cx="2101025" cy="549056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26046" y="254500"/>
              <a:ext cx="0" cy="54905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14519" y="1388918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4710" y="1388918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6486" y="1621837"/>
              <a:ext cx="338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ø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2406" y="1621836"/>
              <a:ext cx="833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10</a:t>
              </a:r>
              <a:r>
                <a:rPr lang="en-US" sz="1400" i="1" dirty="0" smtClean="0"/>
                <a:t> </a:t>
              </a:r>
              <a:r>
                <a:rPr lang="el-GR" sz="1400" i="1" dirty="0" smtClean="0"/>
                <a:t>ϵ</a:t>
              </a:r>
              <a:r>
                <a:rPr lang="en-US" sz="1400" i="1" dirty="0" smtClean="0"/>
                <a:t> s</a:t>
              </a:r>
              <a:r>
                <a:rPr lang="en-US" sz="1400" i="1" baseline="-25000" dirty="0" smtClean="0"/>
                <a:t>now</a:t>
              </a:r>
              <a:endParaRPr lang="en-US" sz="1400" i="1" baseline="-250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514519" y="1362864"/>
              <a:ext cx="1816255" cy="591712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442337" y="1362863"/>
              <a:ext cx="0" cy="5917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67492" y="1448964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8314" y="1362863"/>
              <a:ext cx="1860971" cy="59171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7502" y="1390444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55662" y="1379163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7842" y="1602853"/>
              <a:ext cx="631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baseline="30000" dirty="0"/>
                <a:t>0</a:t>
              </a:r>
              <a:r>
                <a:rPr lang="en-US" sz="1400" i="1" dirty="0" smtClean="0"/>
                <a:t>ω</a:t>
              </a:r>
              <a:r>
                <a:rPr lang="en-US" sz="1400" i="1" baseline="-25000" dirty="0" smtClean="0"/>
                <a:t>11</a:t>
              </a:r>
              <a:endParaRPr lang="en-US" sz="1400" i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2762" y="1602852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11</a:t>
              </a:r>
              <a:endParaRPr lang="en-US" sz="1400" i="1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67729" y="1373556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4577" y="1383266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79192" y="160992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1i</a:t>
              </a:r>
              <a:endParaRPr lang="en-US" sz="1400" i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3185" y="1602852"/>
              <a:ext cx="631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baseline="30000" dirty="0" smtClean="0"/>
                <a:t>0</a:t>
              </a:r>
              <a:r>
                <a:rPr lang="en-US" sz="1400" i="1" dirty="0" smtClean="0"/>
                <a:t>ω</a:t>
              </a:r>
              <a:r>
                <a:rPr lang="en-US" sz="1400" i="1" baseline="-25000" dirty="0" smtClean="0"/>
                <a:t>1i</a:t>
              </a:r>
              <a:endParaRPr lang="en-US" sz="1400" i="1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48226" y="1387742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48252" y="1373129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72740" y="1607344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1k</a:t>
              </a:r>
              <a:endParaRPr lang="en-US" sz="1400" i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37172" y="1593202"/>
              <a:ext cx="631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baseline="30000" dirty="0" smtClean="0"/>
                <a:t>0</a:t>
              </a:r>
              <a:r>
                <a:rPr lang="en-US" sz="1400" i="1" dirty="0" smtClean="0"/>
                <a:t>ω</a:t>
              </a:r>
              <a:r>
                <a:rPr lang="en-US" sz="1400" i="1" baseline="-25000" dirty="0" smtClean="0"/>
                <a:t>1k</a:t>
              </a:r>
              <a:endParaRPr lang="en-US" sz="1400" i="1" baseline="-25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452672" y="1372161"/>
              <a:ext cx="0" cy="5917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5669209" y="1357212"/>
              <a:ext cx="1860971" cy="59171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6703567" y="1366510"/>
              <a:ext cx="0" cy="5917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8035781" y="1357033"/>
              <a:ext cx="1860971" cy="59171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9073974" y="1366510"/>
              <a:ext cx="0" cy="5917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90041" y="144896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61" name="Straight Arrow Connector 60"/>
            <p:cNvCxnSpPr>
              <a:endCxn id="16" idx="0"/>
            </p:cNvCxnSpPr>
            <p:nvPr/>
          </p:nvCxnSpPr>
          <p:spPr>
            <a:xfrm flipH="1">
              <a:off x="2422647" y="803556"/>
              <a:ext cx="3351974" cy="55930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9" idx="2"/>
              <a:endCxn id="19" idx="0"/>
            </p:cNvCxnSpPr>
            <p:nvPr/>
          </p:nvCxnSpPr>
          <p:spPr>
            <a:xfrm flipH="1">
              <a:off x="4348800" y="803557"/>
              <a:ext cx="1450357" cy="55930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>
              <a:off x="5774621" y="803556"/>
              <a:ext cx="825074" cy="55365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9" idx="2"/>
              <a:endCxn id="53" idx="0"/>
            </p:cNvCxnSpPr>
            <p:nvPr/>
          </p:nvCxnSpPr>
          <p:spPr>
            <a:xfrm>
              <a:off x="5799157" y="803557"/>
              <a:ext cx="3167110" cy="55347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0390" y="0"/>
              <a:ext cx="1322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level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5472" y="37513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34" y="149899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1400" dirty="0" smtClean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63366" y="2534105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43557" y="2534105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05333" y="2767024"/>
              <a:ext cx="338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ø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31253" y="2767023"/>
              <a:ext cx="833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20</a:t>
              </a:r>
              <a:r>
                <a:rPr lang="en-US" sz="1400" i="1" dirty="0" smtClean="0"/>
                <a:t> </a:t>
              </a:r>
              <a:r>
                <a:rPr lang="el-GR" sz="1400" i="1" dirty="0" smtClean="0"/>
                <a:t>ϵ</a:t>
              </a:r>
              <a:r>
                <a:rPr lang="en-US" sz="1400" i="1" dirty="0" smtClean="0"/>
                <a:t> s</a:t>
              </a:r>
              <a:r>
                <a:rPr lang="en-US" sz="1400" i="1" baseline="-25000" dirty="0" smtClean="0"/>
                <a:t>now</a:t>
              </a:r>
              <a:endParaRPr lang="en-US" sz="1400" i="1" baseline="-250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963366" y="2508051"/>
              <a:ext cx="1816255" cy="591712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891184" y="2508050"/>
              <a:ext cx="0" cy="5917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716339" y="2594151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867161" y="2508050"/>
              <a:ext cx="1860971" cy="59171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76349" y="2535631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04509" y="2524350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96689" y="2748040"/>
              <a:ext cx="631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baseline="30000" dirty="0" smtClean="0"/>
                <a:t>0</a:t>
              </a:r>
              <a:r>
                <a:rPr lang="en-US" sz="1400" i="1" dirty="0" smtClean="0"/>
                <a:t>ω</a:t>
              </a:r>
              <a:r>
                <a:rPr lang="en-US" sz="1400" i="1" baseline="-25000" dirty="0" smtClean="0"/>
                <a:t>21</a:t>
              </a:r>
              <a:endParaRPr lang="en-US" sz="1400" i="1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38392" y="2760638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/>
                <a:t>2</a:t>
              </a:r>
              <a:r>
                <a:rPr lang="en-US" sz="1400" i="1" baseline="-25000" dirty="0" smtClean="0"/>
                <a:t>1</a:t>
              </a:r>
              <a:endParaRPr lang="en-US" sz="1400" i="1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16576" y="2518743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63424" y="2528453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47584" y="2767153"/>
              <a:ext cx="631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baseline="30000" dirty="0" smtClean="0"/>
                <a:t>0</a:t>
              </a:r>
              <a:r>
                <a:rPr lang="en-US" sz="1400" i="1" dirty="0" smtClean="0"/>
                <a:t>ω</a:t>
              </a:r>
              <a:r>
                <a:rPr lang="en-US" sz="1400" i="1" baseline="-25000" dirty="0" smtClean="0"/>
                <a:t>2i</a:t>
              </a:r>
              <a:endParaRPr lang="en-US" sz="1400" i="1" baseline="-250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3901519" y="2517348"/>
              <a:ext cx="0" cy="5917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5118056" y="2502400"/>
              <a:ext cx="1860971" cy="598706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6152414" y="2511697"/>
              <a:ext cx="0" cy="582233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038888" y="259415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100" name="Straight Arrow Connector 99"/>
            <p:cNvCxnSpPr>
              <a:stCxn id="19" idx="2"/>
              <a:endCxn id="75" idx="0"/>
            </p:cNvCxnSpPr>
            <p:nvPr/>
          </p:nvCxnSpPr>
          <p:spPr>
            <a:xfrm flipH="1">
              <a:off x="1871494" y="1954574"/>
              <a:ext cx="2477306" cy="55347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9" idx="2"/>
              <a:endCxn id="78" idx="0"/>
            </p:cNvCxnSpPr>
            <p:nvPr/>
          </p:nvCxnSpPr>
          <p:spPr>
            <a:xfrm flipH="1">
              <a:off x="3797647" y="1954574"/>
              <a:ext cx="551153" cy="55347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9" idx="2"/>
              <a:endCxn id="92" idx="0"/>
            </p:cNvCxnSpPr>
            <p:nvPr/>
          </p:nvCxnSpPr>
          <p:spPr>
            <a:xfrm>
              <a:off x="4348800" y="1954574"/>
              <a:ext cx="1699742" cy="54782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9" idx="2"/>
            </p:cNvCxnSpPr>
            <p:nvPr/>
          </p:nvCxnSpPr>
          <p:spPr>
            <a:xfrm>
              <a:off x="4348800" y="1954574"/>
              <a:ext cx="4066314" cy="54764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51" idx="2"/>
            </p:cNvCxnSpPr>
            <p:nvPr/>
          </p:nvCxnSpPr>
          <p:spPr>
            <a:xfrm>
              <a:off x="6599695" y="1948923"/>
              <a:ext cx="4116448" cy="62888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53" idx="2"/>
            </p:cNvCxnSpPr>
            <p:nvPr/>
          </p:nvCxnSpPr>
          <p:spPr>
            <a:xfrm>
              <a:off x="8966267" y="1948744"/>
              <a:ext cx="2900151" cy="45155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45472" y="264418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522840" y="27041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2i</a:t>
              </a:r>
              <a:endParaRPr lang="en-US" sz="1400" i="1" baseline="-25000" dirty="0" smtClean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610973" y="2523877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530889" y="2523876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739359" y="2767022"/>
              <a:ext cx="631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baseline="30000" dirty="0" smtClean="0"/>
                <a:t>1</a:t>
              </a:r>
              <a:r>
                <a:rPr lang="en-US" sz="1400" i="1" dirty="0" smtClean="0"/>
                <a:t>ω</a:t>
              </a:r>
              <a:r>
                <a:rPr lang="en-US" sz="1400" i="1" baseline="-25000" dirty="0" smtClean="0"/>
                <a:t>2k</a:t>
              </a:r>
              <a:endParaRPr lang="en-US" sz="1400" i="1" dirty="0" smtClean="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7512453" y="2507533"/>
              <a:ext cx="1860971" cy="59357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546811" y="2516831"/>
              <a:ext cx="0" cy="58427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873444" y="2745696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2k</a:t>
              </a:r>
              <a:endParaRPr lang="en-US" sz="1400" i="1" baseline="-25000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44544" y="4434667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824735" y="4434667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086511" y="4667586"/>
              <a:ext cx="338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ø</a:t>
              </a:r>
              <a:endParaRPr 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2431" y="4667585"/>
              <a:ext cx="833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30</a:t>
              </a:r>
              <a:r>
                <a:rPr lang="en-US" sz="1400" i="1" dirty="0" smtClean="0"/>
                <a:t> </a:t>
              </a:r>
              <a:r>
                <a:rPr lang="el-GR" sz="1400" i="1" dirty="0" smtClean="0"/>
                <a:t>ϵ</a:t>
              </a:r>
              <a:r>
                <a:rPr lang="en-US" sz="1400" i="1" dirty="0" smtClean="0"/>
                <a:t> s</a:t>
              </a:r>
              <a:r>
                <a:rPr lang="en-US" sz="1400" i="1" baseline="-25000" dirty="0" smtClean="0"/>
                <a:t>now</a:t>
              </a:r>
              <a:endParaRPr lang="en-US" sz="1400" i="1" baseline="-25000" dirty="0"/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844544" y="4408613"/>
              <a:ext cx="1816255" cy="591712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1772362" y="4408612"/>
              <a:ext cx="0" cy="5917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5004572" y="4546361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3101934" y="4419653"/>
              <a:ext cx="1860971" cy="59171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111122" y="4447234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139282" y="4435953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331462" y="4659643"/>
              <a:ext cx="631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baseline="30000" dirty="0" smtClean="0"/>
                <a:t>0</a:t>
              </a:r>
              <a:r>
                <a:rPr lang="en-US" sz="1400" i="1" dirty="0" smtClean="0"/>
                <a:t>ω</a:t>
              </a:r>
              <a:r>
                <a:rPr lang="en-US" sz="1400" i="1" baseline="-25000" dirty="0" smtClean="0"/>
                <a:t>31</a:t>
              </a:r>
              <a:endParaRPr lang="en-US" sz="1400" i="1" baseline="-250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372521" y="4635097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31</a:t>
              </a:r>
              <a:endParaRPr lang="en-US" sz="1400" i="1" baseline="-25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505307" y="4429325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452155" y="4439035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656387" y="4676007"/>
              <a:ext cx="631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baseline="30000" dirty="0" smtClean="0"/>
                <a:t>0</a:t>
              </a:r>
              <a:r>
                <a:rPr lang="en-US" sz="1400" i="1" dirty="0" smtClean="0"/>
                <a:t>ω</a:t>
              </a:r>
              <a:r>
                <a:rPr lang="en-US" sz="1400" i="1" baseline="-25000" dirty="0" smtClean="0"/>
                <a:t>3i</a:t>
              </a:r>
              <a:endParaRPr lang="en-US" sz="1400" i="1" baseline="-25000" dirty="0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4139282" y="4417910"/>
              <a:ext cx="0" cy="5917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ounded Rectangle 168"/>
            <p:cNvSpPr/>
            <p:nvPr/>
          </p:nvSpPr>
          <p:spPr>
            <a:xfrm>
              <a:off x="5406787" y="4412981"/>
              <a:ext cx="1860971" cy="59838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6440102" y="4422279"/>
              <a:ext cx="0" cy="589085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7382712" y="458321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cxnSp>
          <p:nvCxnSpPr>
            <p:cNvPr id="172" name="Straight Arrow Connector 171"/>
            <p:cNvCxnSpPr>
              <a:stCxn id="78" idx="2"/>
              <a:endCxn id="156" idx="0"/>
            </p:cNvCxnSpPr>
            <p:nvPr/>
          </p:nvCxnSpPr>
          <p:spPr>
            <a:xfrm flipH="1">
              <a:off x="1752672" y="3099761"/>
              <a:ext cx="2044975" cy="130885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78" idx="2"/>
              <a:endCxn id="159" idx="0"/>
            </p:cNvCxnSpPr>
            <p:nvPr/>
          </p:nvCxnSpPr>
          <p:spPr>
            <a:xfrm>
              <a:off x="3797647" y="3099761"/>
              <a:ext cx="234773" cy="131989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78" idx="2"/>
              <a:endCxn id="169" idx="0"/>
            </p:cNvCxnSpPr>
            <p:nvPr/>
          </p:nvCxnSpPr>
          <p:spPr>
            <a:xfrm>
              <a:off x="3797647" y="3099761"/>
              <a:ext cx="2539626" cy="131322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5813779" y="4635097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3i</a:t>
              </a:r>
              <a:endParaRPr lang="en-US" sz="1400" i="1" baseline="-25000" dirty="0" smtClean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987634" y="4424956"/>
              <a:ext cx="927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pre-image</a:t>
              </a:r>
              <a:endParaRPr lang="en-US" sz="1400" u="sng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907550" y="4424955"/>
              <a:ext cx="823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operator</a:t>
              </a:r>
              <a:endParaRPr lang="en-US" sz="1400" u="sng" dirty="0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7889114" y="4408613"/>
              <a:ext cx="1860971" cy="602752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8923472" y="4417910"/>
              <a:ext cx="0" cy="59345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8288038" y="4681853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g</a:t>
              </a:r>
              <a:r>
                <a:rPr lang="en-US" sz="1400" i="1" baseline="-25000" dirty="0" smtClean="0"/>
                <a:t>3k</a:t>
              </a:r>
              <a:endParaRPr lang="en-US" sz="1400" i="1" baseline="-25000" dirty="0" smtClean="0"/>
            </a:p>
          </p:txBody>
        </p:sp>
        <p:cxnSp>
          <p:nvCxnSpPr>
            <p:cNvPr id="183" name="Straight Arrow Connector 182"/>
            <p:cNvCxnSpPr>
              <a:stCxn id="78" idx="2"/>
              <a:endCxn id="180" idx="0"/>
            </p:cNvCxnSpPr>
            <p:nvPr/>
          </p:nvCxnSpPr>
          <p:spPr>
            <a:xfrm>
              <a:off x="3797647" y="3099761"/>
              <a:ext cx="5021953" cy="130885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 rot="5400000">
              <a:off x="1743822" y="3321975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190" name="TextBox 189"/>
            <p:cNvSpPr txBox="1"/>
            <p:nvPr/>
          </p:nvSpPr>
          <p:spPr>
            <a:xfrm rot="5400000">
              <a:off x="5979850" y="3234836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 rot="5400000">
              <a:off x="10562179" y="284392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193" name="TextBox 192"/>
            <p:cNvSpPr txBox="1"/>
            <p:nvPr/>
          </p:nvSpPr>
          <p:spPr>
            <a:xfrm rot="5400000">
              <a:off x="11666684" y="2629091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7371" y="45236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endParaRPr lang="en-US" sz="1400" dirty="0" smtClean="0"/>
            </a:p>
          </p:txBody>
        </p:sp>
        <p:sp>
          <p:nvSpPr>
            <p:cNvPr id="210" name="TextBox 209"/>
            <p:cNvSpPr txBox="1"/>
            <p:nvPr/>
          </p:nvSpPr>
          <p:spPr>
            <a:xfrm rot="5400000">
              <a:off x="3794994" y="5314966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211" name="TextBox 210"/>
            <p:cNvSpPr txBox="1"/>
            <p:nvPr/>
          </p:nvSpPr>
          <p:spPr>
            <a:xfrm rot="5400000">
              <a:off x="6141312" y="5262982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212" name="TextBox 211"/>
            <p:cNvSpPr txBox="1"/>
            <p:nvPr/>
          </p:nvSpPr>
          <p:spPr>
            <a:xfrm rot="5400000">
              <a:off x="8690949" y="526298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9044572" y="4667584"/>
              <a:ext cx="631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baseline="30000" dirty="0" smtClean="0"/>
                <a:t>1</a:t>
              </a:r>
              <a:r>
                <a:rPr lang="en-US" sz="1400" i="1" dirty="0" smtClean="0"/>
                <a:t>ω</a:t>
              </a:r>
              <a:r>
                <a:rPr lang="en-US" sz="1400" i="1" baseline="-25000" dirty="0" smtClean="0"/>
                <a:t>3k</a:t>
              </a:r>
              <a:endParaRPr lang="en-US" sz="1400" i="1" dirty="0" smtClean="0"/>
            </a:p>
          </p:txBody>
        </p:sp>
        <p:sp>
          <p:nvSpPr>
            <p:cNvPr id="219" name="TextBox 218"/>
            <p:cNvSpPr txBox="1"/>
            <p:nvPr/>
          </p:nvSpPr>
          <p:spPr>
            <a:xfrm rot="5400000">
              <a:off x="116103" y="5310886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 . .</a:t>
              </a:r>
              <a:endParaRPr lang="en-US" sz="14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27371" y="6095387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</a:t>
              </a:r>
              <a:endParaRPr lang="en-US" sz="1400" dirty="0" smtClean="0"/>
            </a:p>
          </p:txBody>
        </p:sp>
      </p:grpSp>
      <p:sp>
        <p:nvSpPr>
          <p:cNvPr id="166" name="TextBox 165"/>
          <p:cNvSpPr txBox="1"/>
          <p:nvPr/>
        </p:nvSpPr>
        <p:spPr>
          <a:xfrm rot="5400000">
            <a:off x="8310190" y="323483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 . 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725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100" y="76892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1678651" y="768927"/>
            <a:ext cx="3064969" cy="2413694"/>
            <a:chOff x="1678651" y="768927"/>
            <a:chExt cx="3064969" cy="2413694"/>
          </a:xfrm>
        </p:grpSpPr>
        <p:sp>
          <p:nvSpPr>
            <p:cNvPr id="5" name="TextBox 4"/>
            <p:cNvSpPr txBox="1"/>
            <p:nvPr/>
          </p:nvSpPr>
          <p:spPr>
            <a:xfrm>
              <a:off x="2263872" y="768927"/>
              <a:ext cx="1591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Operator indices</a:t>
              </a:r>
            </a:p>
            <a:p>
              <a:pPr algn="ctr"/>
              <a:r>
                <a:rPr lang="en-US" sz="1400" i="1" baseline="30000" dirty="0" err="1"/>
                <a:t>k</a:t>
              </a:r>
              <a:r>
                <a:rPr lang="en-US" sz="1400" i="1" dirty="0" err="1" smtClean="0"/>
                <a:t>ω</a:t>
              </a:r>
              <a:r>
                <a:rPr lang="en-US" sz="1400" i="1" baseline="-25000" dirty="0" err="1" smtClean="0"/>
                <a:t>ij</a:t>
              </a:r>
              <a:endParaRPr lang="en-US" sz="1400" i="1" baseline="-250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2182091" y="1197429"/>
              <a:ext cx="702623" cy="600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141231" y="1292147"/>
              <a:ext cx="1" cy="505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3223013" y="1292147"/>
              <a:ext cx="877359" cy="505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78651" y="1797627"/>
              <a:ext cx="10068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operator</a:t>
              </a:r>
            </a:p>
            <a:p>
              <a:pPr algn="ctr"/>
              <a:r>
                <a:rPr lang="en-US" sz="1400" dirty="0"/>
                <a:t>a</a:t>
              </a:r>
              <a:r>
                <a:rPr lang="en-US" sz="1400" dirty="0" smtClean="0"/>
                <a:t>bstraction</a:t>
              </a:r>
            </a:p>
            <a:p>
              <a:pPr algn="ctr"/>
              <a:r>
                <a:rPr lang="en-US" sz="1400" dirty="0" smtClean="0"/>
                <a:t>level</a:t>
              </a:r>
              <a:endParaRPr lang="en-US" sz="14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3402" y="1797627"/>
              <a:ext cx="10156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l</a:t>
              </a:r>
              <a:r>
                <a:rPr lang="en-US" sz="1400" dirty="0" smtClean="0"/>
                <a:t>evel in</a:t>
              </a:r>
            </a:p>
            <a:p>
              <a:pPr algn="ctr"/>
              <a:r>
                <a:rPr lang="en-US" sz="1400" dirty="0"/>
                <a:t>t</a:t>
              </a:r>
              <a:r>
                <a:rPr lang="en-US" sz="1400" dirty="0" smtClean="0"/>
                <a:t>he tree</a:t>
              </a:r>
            </a:p>
            <a:p>
              <a:pPr algn="ctr"/>
              <a:r>
                <a:rPr lang="en-US" sz="1400" dirty="0" smtClean="0"/>
                <a:t>(between 1</a:t>
              </a:r>
            </a:p>
            <a:p>
              <a:pPr algn="ctr"/>
              <a:r>
                <a:rPr lang="en-US" sz="1400" dirty="0" smtClean="0"/>
                <a:t>and n)</a:t>
              </a:r>
              <a:endParaRPr lang="en-US" sz="1400" dirty="0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20685" y="1797626"/>
              <a:ext cx="112293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subgoal</a:t>
              </a:r>
              <a:r>
                <a:rPr lang="en-US" sz="1400" dirty="0" smtClean="0"/>
                <a:t> </a:t>
              </a:r>
              <a:endParaRPr lang="en-US" sz="1400" dirty="0" smtClean="0"/>
            </a:p>
            <a:p>
              <a:pPr algn="ctr"/>
              <a:r>
                <a:rPr lang="en-US" sz="1400" dirty="0"/>
                <a:t>i</a:t>
              </a:r>
              <a:r>
                <a:rPr lang="en-US" sz="1400" dirty="0" smtClean="0"/>
                <a:t>ndex </a:t>
              </a:r>
              <a:r>
                <a:rPr lang="en-US" sz="1400" dirty="0" smtClean="0"/>
                <a:t>within </a:t>
              </a:r>
            </a:p>
            <a:p>
              <a:pPr algn="ctr"/>
              <a:r>
                <a:rPr lang="en-US" sz="1400" dirty="0" smtClean="0"/>
                <a:t>that specific </a:t>
              </a:r>
            </a:p>
            <a:p>
              <a:pPr algn="ctr"/>
              <a:r>
                <a:rPr lang="en-US" sz="1400" dirty="0" smtClean="0"/>
                <a:t>plan</a:t>
              </a:r>
            </a:p>
            <a:p>
              <a:pPr algn="ctr"/>
              <a:r>
                <a:rPr lang="en-US" sz="1400" dirty="0" smtClean="0"/>
                <a:t>(between 1</a:t>
              </a:r>
            </a:p>
            <a:p>
              <a:pPr algn="ctr"/>
              <a:r>
                <a:rPr lang="en-US" sz="1400" dirty="0"/>
                <a:t>a</a:t>
              </a:r>
              <a:r>
                <a:rPr lang="en-US" sz="1400" dirty="0" smtClean="0"/>
                <a:t>nd k) </a:t>
              </a:r>
              <a:endParaRPr lang="en-US" sz="1400" dirty="0" smtClean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09459" y="799704"/>
            <a:ext cx="2299107" cy="2382917"/>
            <a:chOff x="7009459" y="799704"/>
            <a:chExt cx="2299107" cy="2382917"/>
          </a:xfrm>
        </p:grpSpPr>
        <p:grpSp>
          <p:nvGrpSpPr>
            <p:cNvPr id="34" name="Group 33"/>
            <p:cNvGrpSpPr/>
            <p:nvPr/>
          </p:nvGrpSpPr>
          <p:grpSpPr>
            <a:xfrm>
              <a:off x="7279217" y="799704"/>
              <a:ext cx="1812828" cy="997922"/>
              <a:chOff x="7279217" y="799704"/>
              <a:chExt cx="1812828" cy="99792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7279217" y="799704"/>
                <a:ext cx="18128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Goal</a:t>
                </a:r>
                <a:r>
                  <a:rPr lang="en-US" sz="1400" dirty="0" smtClean="0"/>
                  <a:t> </a:t>
                </a:r>
                <a:r>
                  <a:rPr lang="en-US" sz="1400" dirty="0" smtClean="0"/>
                  <a:t>indices</a:t>
                </a:r>
              </a:p>
              <a:p>
                <a:pPr algn="ctr"/>
                <a:r>
                  <a:rPr lang="en-US" sz="1400" i="1" dirty="0" err="1" smtClean="0"/>
                  <a:t>g</a:t>
                </a:r>
                <a:r>
                  <a:rPr lang="en-US" sz="1400" i="1" baseline="-25000" dirty="0" err="1" smtClean="0"/>
                  <a:t>ij</a:t>
                </a:r>
                <a:endParaRPr lang="en-US" sz="1400" i="1" baseline="-25000" dirty="0"/>
              </a:p>
            </p:txBody>
          </p:sp>
          <p:cxnSp>
            <p:nvCxnSpPr>
              <p:cNvPr id="22" name="Straight Arrow Connector 21"/>
              <p:cNvCxnSpPr>
                <a:endCxn id="18" idx="2"/>
              </p:cNvCxnSpPr>
              <p:nvPr/>
            </p:nvCxnSpPr>
            <p:spPr>
              <a:xfrm flipV="1">
                <a:off x="7637318" y="1322924"/>
                <a:ext cx="548313" cy="474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8248794" y="1322924"/>
                <a:ext cx="548313" cy="474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009459" y="1846144"/>
              <a:ext cx="10156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l</a:t>
              </a:r>
              <a:r>
                <a:rPr lang="en-US" sz="1400" dirty="0" smtClean="0"/>
                <a:t>evel in</a:t>
              </a:r>
            </a:p>
            <a:p>
              <a:pPr algn="ctr"/>
              <a:r>
                <a:rPr lang="en-US" sz="1400" dirty="0"/>
                <a:t>t</a:t>
              </a:r>
              <a:r>
                <a:rPr lang="en-US" sz="1400" dirty="0" smtClean="0"/>
                <a:t>he tree</a:t>
              </a:r>
            </a:p>
            <a:p>
              <a:pPr algn="ctr"/>
              <a:r>
                <a:rPr lang="en-US" sz="1400" dirty="0" smtClean="0"/>
                <a:t>(between 1</a:t>
              </a:r>
            </a:p>
            <a:p>
              <a:pPr algn="ctr"/>
              <a:r>
                <a:rPr lang="en-US" sz="1400" dirty="0" smtClean="0"/>
                <a:t>and n)</a:t>
              </a:r>
              <a:endParaRPr lang="en-US" sz="14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85631" y="1797626"/>
              <a:ext cx="112293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subgoal</a:t>
              </a:r>
              <a:r>
                <a:rPr lang="en-US" sz="1400" dirty="0" smtClean="0"/>
                <a:t> </a:t>
              </a:r>
              <a:endParaRPr lang="en-US" sz="1400" dirty="0" smtClean="0"/>
            </a:p>
            <a:p>
              <a:pPr algn="ctr"/>
              <a:r>
                <a:rPr lang="en-US" sz="1400" dirty="0"/>
                <a:t>i</a:t>
              </a:r>
              <a:r>
                <a:rPr lang="en-US" sz="1400" dirty="0" smtClean="0"/>
                <a:t>ndex </a:t>
              </a:r>
              <a:r>
                <a:rPr lang="en-US" sz="1400" dirty="0" smtClean="0"/>
                <a:t>within </a:t>
              </a:r>
            </a:p>
            <a:p>
              <a:pPr algn="ctr"/>
              <a:r>
                <a:rPr lang="en-US" sz="1400" dirty="0" smtClean="0"/>
                <a:t>that specific </a:t>
              </a:r>
            </a:p>
            <a:p>
              <a:pPr algn="ctr"/>
              <a:r>
                <a:rPr lang="en-US" sz="1400" dirty="0" smtClean="0"/>
                <a:t>plan</a:t>
              </a:r>
            </a:p>
            <a:p>
              <a:pPr algn="ctr"/>
              <a:r>
                <a:rPr lang="en-US" sz="1400" dirty="0" smtClean="0"/>
                <a:t>(between 1</a:t>
              </a:r>
            </a:p>
            <a:p>
              <a:pPr algn="ctr"/>
              <a:r>
                <a:rPr lang="en-US" sz="1400" dirty="0"/>
                <a:t>a</a:t>
              </a:r>
              <a:r>
                <a:rPr lang="en-US" sz="1400" dirty="0" smtClean="0"/>
                <a:t>nd k) </a:t>
              </a:r>
              <a:endParaRPr lang="en-US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7789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168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Caris Moses</dc:creator>
  <cp:lastModifiedBy>Caris Moses</cp:lastModifiedBy>
  <cp:revision>16</cp:revision>
  <dcterms:created xsi:type="dcterms:W3CDTF">2015-04-07T17:49:37Z</dcterms:created>
  <dcterms:modified xsi:type="dcterms:W3CDTF">2015-05-13T15:54:40Z</dcterms:modified>
</cp:coreProperties>
</file>