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94660"/>
  </p:normalViewPr>
  <p:slideViewPr>
    <p:cSldViewPr snapToGrid="0">
      <p:cViewPr>
        <p:scale>
          <a:sx n="100" d="100"/>
          <a:sy n="100" d="100"/>
        </p:scale>
        <p:origin x="1554" y="12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0D29-47DA-09A0-8025-B69DAEDB9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C6FD4-7093-66C1-D384-8C1D1DD2E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DC86-89BA-866D-9038-65F83E17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62BC-6287-E599-8EEE-DF88B3BC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B656E-9AAB-CD3E-90FF-E9D25D42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D0AD-98B9-7EB1-C020-B008DD9A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8ADB9-7CB1-FDE7-10C5-A3AE424B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C3C2-580F-523E-83DD-A8312C12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63AA-0B02-065F-E1AC-66FA340A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9340-69DE-2A9C-2D68-9746DEE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BA9F8-EE76-BEAD-3AA6-1387678E4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9B2E-1331-0CC6-910A-13A23537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FC6B-BD41-E7FB-AFB4-661D2CD5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8704-44CC-9D0A-2256-3C415812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CCFD-77E3-462C-E810-617E13D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5A8A-0E7D-38F5-392A-730579A0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8CCF-AF3B-D70F-05CF-FF58314C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C78A-EC96-68A9-8DAD-4D15CBD4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24B9-5937-452F-038A-EB8FCA60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FC1B-D931-F9F5-21C4-246B9538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4327-344B-F265-5F6A-78D95D90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2CC8-CE18-1040-30E5-6F2A04B9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7CBE-BF99-AA2B-2761-56E5075B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CD90-8F2B-EAEB-8D5E-C044ECE2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4810-6F5A-1737-9092-06A6D1AD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FC96-2004-B662-F3E2-872830CC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5221-324C-6C41-22DA-9B84F613F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FB35D-F54A-E23A-49CC-0743A710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011E-5CC0-FD9D-BFD9-F851374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3F643-0FE3-3FBD-AA55-3F934C8E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91D1F-6D5B-95C0-963D-B99B0DD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5780-E4BB-88EC-3B31-047194FE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79155-4D16-9FBA-E59E-54ACB3C3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62F73-A6C9-E9EB-9E4E-B32356109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AF0C7-5074-FF37-333E-FD4BF1992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DBE21-717B-9789-D555-A5EFD9D8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F7C43-7339-C59C-5C7B-9578187E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6AE8B-6409-7A6B-9F4C-14AA73F8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72757-DA79-7ED1-30F2-0165396A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4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E7CA-2635-881E-4904-3E17CDD5C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8ED2B-4D44-B487-633C-01F2A899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71D91-DC92-4E9E-DFD7-4833BBC5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EF6EF-17EB-D2E3-F509-1A0E64F6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29AE0-3DDC-2FD3-3BD9-1D92F514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A67DA-DA3C-2BAB-E4CA-A796B736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73366-35AD-AB47-BB8C-B80A486D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CD97-EE17-3472-053B-F1F4A9A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9B7F-27F0-6F70-7AC9-EEBD5D10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6B7BD-E92D-8226-4206-1F796609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8D213-7B29-5E3A-5147-F1AB74E6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223A-DD23-4836-0C5A-7DF4DC99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AE6E-6848-DBA4-11C3-5D6BA1E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2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21D2-0C6B-E747-6480-D594F399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5D72E-C3A7-1BBB-F214-E0202D3F1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2BC6D-0B93-EB3D-0C47-0C7FAE457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D6F12-A2A7-1B3E-C6EF-249B030C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171C2-5FAB-AFD7-A3A3-7725518D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BDB91-5A26-2DCD-51BC-C664D8F4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8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974C4-6E87-F3EB-1627-6737D7B7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9F57-D1B1-11C2-E5FD-83AACCFE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D6CD-ABC6-5DED-A17E-FD1832844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0873-884E-4B73-A8A3-F2CE583AE1F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230C-C751-49C9-4BF3-EC6482139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0114-3D37-A242-E33D-7EFA3869A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9F84-1718-4256-AB2C-3F7123A2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9219-0E85-B3C5-5A62-BA144EB4A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McDonald’s Review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22E89-813D-8AEA-798E-B49E8CD9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Carissa Hicks</a:t>
            </a:r>
          </a:p>
          <a:p>
            <a:r>
              <a:rPr lang="en-US" dirty="0"/>
              <a:t>May 2025</a:t>
            </a:r>
          </a:p>
        </p:txBody>
      </p:sp>
    </p:spTree>
    <p:extLst>
      <p:ext uri="{BB962C8B-B14F-4D97-AF65-F5344CB8AC3E}">
        <p14:creationId xmlns:p14="http://schemas.microsoft.com/office/powerpoint/2010/main" val="310199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2B00-AF50-A4F6-14CE-89860C4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Bigrams in Positive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E7455-5E08-B5A2-98AE-59B0E7D6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1404338"/>
            <a:ext cx="9093200" cy="5274635"/>
          </a:xfrm>
        </p:spPr>
      </p:pic>
    </p:spTree>
    <p:extLst>
      <p:ext uri="{BB962C8B-B14F-4D97-AF65-F5344CB8AC3E}">
        <p14:creationId xmlns:p14="http://schemas.microsoft.com/office/powerpoint/2010/main" val="3693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7999-BD99-D986-5223-26A09165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Trigrams in Positive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EF7E0-7788-7FB1-2120-DF0CFD228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529" y="1305072"/>
            <a:ext cx="9578942" cy="5187803"/>
          </a:xfrm>
        </p:spPr>
      </p:pic>
    </p:spTree>
    <p:extLst>
      <p:ext uri="{BB962C8B-B14F-4D97-AF65-F5344CB8AC3E}">
        <p14:creationId xmlns:p14="http://schemas.microsoft.com/office/powerpoint/2010/main" val="129281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9F6E-45C3-D1B1-57DB-39DE85D7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Bigrams in Neutral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57578-0466-5517-3FC4-BA2BF54E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221" y="1305042"/>
            <a:ext cx="8943557" cy="5187833"/>
          </a:xfrm>
        </p:spPr>
      </p:pic>
    </p:spTree>
    <p:extLst>
      <p:ext uri="{BB962C8B-B14F-4D97-AF65-F5344CB8AC3E}">
        <p14:creationId xmlns:p14="http://schemas.microsoft.com/office/powerpoint/2010/main" val="86797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17E4-D0BC-0FFA-5931-B4421AC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Trigrams in Neutral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9BC2E-C0F5-80E4-3DF2-115AA8244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499" y="1313084"/>
            <a:ext cx="9299002" cy="5179791"/>
          </a:xfrm>
        </p:spPr>
      </p:pic>
    </p:spTree>
    <p:extLst>
      <p:ext uri="{BB962C8B-B14F-4D97-AF65-F5344CB8AC3E}">
        <p14:creationId xmlns:p14="http://schemas.microsoft.com/office/powerpoint/2010/main" val="424505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B64F-8C23-F2B9-1B84-8FE25C3A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17C3-7DA6-F263-B7A5-89B31059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Reviews talk about the quality of customer service, time waiting for food, homeless in the area, and the ice cream machine.</a:t>
            </a:r>
          </a:p>
          <a:p>
            <a:r>
              <a:rPr lang="en-US" dirty="0"/>
              <a:t>Positive Reviews talk about the quality of customer service, time waiting for food, and quality of food</a:t>
            </a:r>
          </a:p>
          <a:p>
            <a:r>
              <a:rPr lang="en-US" dirty="0"/>
              <a:t>Neutral Reviews talk about getting their order wrong, the ice cream machine, time waiting for food, and homeless in the area.</a:t>
            </a:r>
          </a:p>
        </p:txBody>
      </p:sp>
    </p:spTree>
    <p:extLst>
      <p:ext uri="{BB962C8B-B14F-4D97-AF65-F5344CB8AC3E}">
        <p14:creationId xmlns:p14="http://schemas.microsoft.com/office/powerpoint/2010/main" val="166458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446A-D76E-DB63-411F-FCEE1E7C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and Word Lengths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73420-A190-D2D8-4A9B-B84843312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979" y="1690688"/>
            <a:ext cx="6101671" cy="2189956"/>
          </a:xfr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7678433C-6A04-ED4E-C41C-55805A4D3878}"/>
              </a:ext>
            </a:extLst>
          </p:cNvPr>
          <p:cNvSpPr/>
          <p:nvPr/>
        </p:nvSpPr>
        <p:spPr>
          <a:xfrm>
            <a:off x="1003300" y="3733800"/>
            <a:ext cx="4927600" cy="232410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FCBA0-F8BB-4199-D5E1-1C0D4678E8DE}"/>
              </a:ext>
            </a:extLst>
          </p:cNvPr>
          <p:cNvSpPr txBox="1"/>
          <p:nvPr/>
        </p:nvSpPr>
        <p:spPr>
          <a:xfrm>
            <a:off x="2222500" y="4322940"/>
            <a:ext cx="2451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reviews are on average twice as long as Neutral and Positive reviews.</a:t>
            </a:r>
          </a:p>
        </p:txBody>
      </p:sp>
    </p:spTree>
    <p:extLst>
      <p:ext uri="{BB962C8B-B14F-4D97-AF65-F5344CB8AC3E}">
        <p14:creationId xmlns:p14="http://schemas.microsoft.com/office/powerpoint/2010/main" val="1753497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7EC6-C1ED-EBE3-EC34-5B5E91E2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Review Length By Sentiment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03DCF-ADEB-E253-5B08-3E6D64B88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501" y="1520139"/>
            <a:ext cx="7353300" cy="4972735"/>
          </a:xfrm>
        </p:spPr>
      </p:pic>
    </p:spTree>
    <p:extLst>
      <p:ext uri="{BB962C8B-B14F-4D97-AF65-F5344CB8AC3E}">
        <p14:creationId xmlns:p14="http://schemas.microsoft.com/office/powerpoint/2010/main" val="293659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5F7A-02CF-3E2E-9D28-FFA04602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with Most Negative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DC971-8887-E952-C568-2893C418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779" y="1316321"/>
            <a:ext cx="8398441" cy="5176554"/>
          </a:xfrm>
        </p:spPr>
      </p:pic>
    </p:spTree>
    <p:extLst>
      <p:ext uri="{BB962C8B-B14F-4D97-AF65-F5344CB8AC3E}">
        <p14:creationId xmlns:p14="http://schemas.microsoft.com/office/powerpoint/2010/main" val="402404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FCE0-63E9-4464-CA6F-7333414D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Cities with Most Positive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528F6-3017-A073-DE1F-B8ABBFC9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1342110"/>
            <a:ext cx="8356600" cy="5150765"/>
          </a:xfrm>
        </p:spPr>
      </p:pic>
    </p:spTree>
    <p:extLst>
      <p:ext uri="{BB962C8B-B14F-4D97-AF65-F5344CB8AC3E}">
        <p14:creationId xmlns:p14="http://schemas.microsoft.com/office/powerpoint/2010/main" val="43135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EFC1-C881-08DB-2FD7-E8C5DE58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Locations with Highest Percentage of Negative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584CF-8470-BCE8-01CF-41BDD55F2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496" y="1825625"/>
            <a:ext cx="7169007" cy="4351338"/>
          </a:xfrm>
        </p:spPr>
      </p:pic>
    </p:spTree>
    <p:extLst>
      <p:ext uri="{BB962C8B-B14F-4D97-AF65-F5344CB8AC3E}">
        <p14:creationId xmlns:p14="http://schemas.microsoft.com/office/powerpoint/2010/main" val="19988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C50A-FFEA-E894-5D3D-E42C6880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AC3E-4528-78E9-A933-0BCF57F9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Understand the sentiment around McDonald’s services, products, and locations to improve customer experience</a:t>
            </a:r>
          </a:p>
          <a:p>
            <a:r>
              <a:rPr lang="en-US" dirty="0"/>
              <a:t>Sentiment analysis of customer reviews from 11 states, 26 cities</a:t>
            </a:r>
          </a:p>
          <a:p>
            <a:r>
              <a:rPr lang="en-US" dirty="0"/>
              <a:t>Data: https://www.kaggle.com/datasets/nelgiriyewithana/mcdonalds-store-reviews/data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4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597E-3144-BD5D-443F-D72CEAD0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Locations with Highest Percentage of Positive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B6F79-91E7-BB03-A8C7-44288D94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032" y="1825625"/>
            <a:ext cx="6875935" cy="4351338"/>
          </a:xfrm>
        </p:spPr>
      </p:pic>
    </p:spTree>
    <p:extLst>
      <p:ext uri="{BB962C8B-B14F-4D97-AF65-F5344CB8AC3E}">
        <p14:creationId xmlns:p14="http://schemas.microsoft.com/office/powerpoint/2010/main" val="2586763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C787-9864-B88C-1B12-BD0AF8A2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Review Times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BA762-D538-1608-054E-D038C37E1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378" y="1825625"/>
            <a:ext cx="7115243" cy="4351338"/>
          </a:xfrm>
        </p:spPr>
      </p:pic>
    </p:spTree>
    <p:extLst>
      <p:ext uri="{BB962C8B-B14F-4D97-AF65-F5344CB8AC3E}">
        <p14:creationId xmlns:p14="http://schemas.microsoft.com/office/powerpoint/2010/main" val="385535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C8B3-2774-6F6B-D7E7-BC7FAA99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Distribution over Time (Review Period)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2637A-0B7B-9C72-D23D-43DD15056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263" y="1825625"/>
            <a:ext cx="7043474" cy="4351338"/>
          </a:xfrm>
        </p:spPr>
      </p:pic>
    </p:spTree>
    <p:extLst>
      <p:ext uri="{BB962C8B-B14F-4D97-AF65-F5344CB8AC3E}">
        <p14:creationId xmlns:p14="http://schemas.microsoft.com/office/powerpoint/2010/main" val="119523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6EBB-BFD3-42CB-B24D-94803582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of Negative and Positive Reviews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2DF30-5C2F-47C7-F4CC-5676983E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650" y="1825625"/>
            <a:ext cx="7088699" cy="4351338"/>
          </a:xfrm>
        </p:spPr>
      </p:pic>
    </p:spTree>
    <p:extLst>
      <p:ext uri="{BB962C8B-B14F-4D97-AF65-F5344CB8AC3E}">
        <p14:creationId xmlns:p14="http://schemas.microsoft.com/office/powerpoint/2010/main" val="214932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3CD4-5670-4982-BBCA-AF709669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Manual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4AB8-B685-2761-D260-1CB69E3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Reviews containing words in the related topic got a tag, and “other” if it contained none of them</a:t>
            </a:r>
          </a:p>
          <a:p>
            <a:r>
              <a:rPr lang="en-US" dirty="0"/>
              <a:t>Food: "order", "food", "cold", "hot", "raw", "undercooked", "burnt", "wrong item“</a:t>
            </a:r>
          </a:p>
          <a:p>
            <a:r>
              <a:rPr lang="en-US" dirty="0"/>
              <a:t>Service: "manager", "staff", "rude", "friendly", "attitude", "helpful", "people", "ice cream“</a:t>
            </a:r>
          </a:p>
          <a:p>
            <a:r>
              <a:rPr lang="en-US" dirty="0"/>
              <a:t>Time: "wait", "long", "slow", "line", "minutes", "fast", "quick“</a:t>
            </a:r>
          </a:p>
          <a:p>
            <a:r>
              <a:rPr lang="en-US" dirty="0"/>
              <a:t>Drive-Thru: "drive thru", "drive-thru", "window", "speaker", "order box“</a:t>
            </a:r>
          </a:p>
          <a:p>
            <a:r>
              <a:rPr lang="en-US" dirty="0"/>
              <a:t>Amenities: "bathroom", "restroom", "toilet", "play area", "kids area", "dirty", "clean", "table", "floor"</a:t>
            </a:r>
          </a:p>
        </p:txBody>
      </p:sp>
    </p:spTree>
    <p:extLst>
      <p:ext uri="{BB962C8B-B14F-4D97-AF65-F5344CB8AC3E}">
        <p14:creationId xmlns:p14="http://schemas.microsoft.com/office/powerpoint/2010/main" val="3450474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E90D-271D-581D-A816-33CD3767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Reviews in Topics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B8D53-7611-4EB8-EDE1-71202B54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433"/>
            <a:ext cx="2932112" cy="22772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343A7-4681-9031-884B-866156C77EBB}"/>
              </a:ext>
            </a:extLst>
          </p:cNvPr>
          <p:cNvSpPr txBox="1"/>
          <p:nvPr/>
        </p:nvSpPr>
        <p:spPr>
          <a:xfrm>
            <a:off x="4419600" y="1830433"/>
            <a:ext cx="552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topics were mapped based on the bigrams and trigrams of frequent words seen in reviews.</a:t>
            </a:r>
          </a:p>
          <a:p>
            <a:r>
              <a:rPr lang="en-US" dirty="0"/>
              <a:t>Most reviews dealt with food, time, and service.</a:t>
            </a:r>
          </a:p>
        </p:txBody>
      </p:sp>
    </p:spTree>
    <p:extLst>
      <p:ext uri="{BB962C8B-B14F-4D97-AF65-F5344CB8AC3E}">
        <p14:creationId xmlns:p14="http://schemas.microsoft.com/office/powerpoint/2010/main" val="12382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5398-6AE6-110F-E150-BE0B7C40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by Topic and Sentiment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5712AF8-89E6-DF5F-1AAD-6C8546735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959" y="1825625"/>
            <a:ext cx="10244082" cy="4351338"/>
          </a:xfrm>
        </p:spPr>
      </p:pic>
    </p:spTree>
    <p:extLst>
      <p:ext uri="{BB962C8B-B14F-4D97-AF65-F5344CB8AC3E}">
        <p14:creationId xmlns:p14="http://schemas.microsoft.com/office/powerpoint/2010/main" val="172016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7BF4-B364-B38D-76C2-B841E05A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for Individual City and State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C7E34-B8EC-06BC-6795-C931549B2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48" y="1825625"/>
            <a:ext cx="8971103" cy="4351338"/>
          </a:xfrm>
        </p:spPr>
      </p:pic>
    </p:spTree>
    <p:extLst>
      <p:ext uri="{BB962C8B-B14F-4D97-AF65-F5344CB8AC3E}">
        <p14:creationId xmlns:p14="http://schemas.microsoft.com/office/powerpoint/2010/main" val="115453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761891B-A12B-8233-AB72-29F7EB84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" y="666750"/>
            <a:ext cx="11389797" cy="5524500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C3E3D2B-4FD9-53AE-8421-EA8409E018F9}"/>
              </a:ext>
            </a:extLst>
          </p:cNvPr>
          <p:cNvSpPr/>
          <p:nvPr/>
        </p:nvSpPr>
        <p:spPr>
          <a:xfrm>
            <a:off x="2152650" y="2200276"/>
            <a:ext cx="3314700" cy="1295400"/>
          </a:xfrm>
          <a:prstGeom prst="wedgeRectCallout">
            <a:avLst>
              <a:gd name="adj1" fmla="val -35201"/>
              <a:gd name="adj2" fmla="val -1043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39586-0C22-0D3E-BC0F-0DA834E73E7E}"/>
              </a:ext>
            </a:extLst>
          </p:cNvPr>
          <p:cNvSpPr txBox="1"/>
          <p:nvPr/>
        </p:nvSpPr>
        <p:spPr>
          <a:xfrm>
            <a:off x="2257425" y="2386311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controls section dropdowns to select a state, city, and time period</a:t>
            </a:r>
          </a:p>
        </p:txBody>
      </p:sp>
    </p:spTree>
    <p:extLst>
      <p:ext uri="{BB962C8B-B14F-4D97-AF65-F5344CB8AC3E}">
        <p14:creationId xmlns:p14="http://schemas.microsoft.com/office/powerpoint/2010/main" val="307042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0D2D9-034F-32A5-826E-59C3ACD8D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1016FE7-ACD7-6A82-91AC-4740C840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" y="666750"/>
            <a:ext cx="11389797" cy="5524500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500FCEA-7B94-BBCA-7227-ABC23F0068C3}"/>
              </a:ext>
            </a:extLst>
          </p:cNvPr>
          <p:cNvSpPr/>
          <p:nvPr/>
        </p:nvSpPr>
        <p:spPr>
          <a:xfrm>
            <a:off x="4438649" y="2384942"/>
            <a:ext cx="3314700" cy="1295400"/>
          </a:xfrm>
          <a:prstGeom prst="wedgeRectCallout">
            <a:avLst>
              <a:gd name="adj1" fmla="val -47270"/>
              <a:gd name="adj2" fmla="val 9272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7F360-25A9-2F83-DE93-E392C61D3CCF}"/>
              </a:ext>
            </a:extLst>
          </p:cNvPr>
          <p:cNvSpPr txBox="1"/>
          <p:nvPr/>
        </p:nvSpPr>
        <p:spPr>
          <a:xfrm>
            <a:off x="4543424" y="2633961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 will update based on your selections</a:t>
            </a:r>
          </a:p>
        </p:txBody>
      </p:sp>
    </p:spTree>
    <p:extLst>
      <p:ext uri="{BB962C8B-B14F-4D97-AF65-F5344CB8AC3E}">
        <p14:creationId xmlns:p14="http://schemas.microsoft.com/office/powerpoint/2010/main" val="39988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9B58-EB4B-2F61-09E9-341E9A24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7C82F2-3484-AF0E-2EC5-BA6DBE256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91" y="1964059"/>
            <a:ext cx="9803218" cy="3566469"/>
          </a:xfrm>
          <a:prstGeom prst="rect">
            <a:avLst/>
          </a:prstGeom>
        </p:spPr>
      </p:pic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D0BA72A8-76CE-B6C4-2C98-1B421EEDD821}"/>
              </a:ext>
            </a:extLst>
          </p:cNvPr>
          <p:cNvSpPr/>
          <p:nvPr/>
        </p:nvSpPr>
        <p:spPr>
          <a:xfrm>
            <a:off x="4445000" y="3296445"/>
            <a:ext cx="5981700" cy="3491706"/>
          </a:xfrm>
          <a:prstGeom prst="horizontalScroll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55D0C-8875-65DE-B9B6-4ED298A05296}"/>
              </a:ext>
            </a:extLst>
          </p:cNvPr>
          <p:cNvSpPr txBox="1"/>
          <p:nvPr/>
        </p:nvSpPr>
        <p:spPr>
          <a:xfrm>
            <a:off x="4876800" y="3888136"/>
            <a:ext cx="5372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Removed: </a:t>
            </a:r>
            <a:r>
              <a:rPr lang="en-US" dirty="0" err="1"/>
              <a:t>reviewer_id</a:t>
            </a:r>
            <a:r>
              <a:rPr lang="en-US" dirty="0"/>
              <a:t>, </a:t>
            </a:r>
            <a:r>
              <a:rPr lang="en-US" dirty="0" err="1"/>
              <a:t>store_name</a:t>
            </a:r>
            <a:r>
              <a:rPr lang="en-US" dirty="0"/>
              <a:t>, category, latitude, longitude, rating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 column cleaned using 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manual_sentiment</a:t>
            </a:r>
            <a:r>
              <a:rPr lang="en-US" dirty="0"/>
              <a:t> added based off star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Store_address</a:t>
            </a:r>
            <a:r>
              <a:rPr lang="en-US" dirty="0"/>
              <a:t> expanded to separate city, state, and zip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review_period</a:t>
            </a:r>
            <a:r>
              <a:rPr lang="en-US" dirty="0"/>
              <a:t> added based on </a:t>
            </a:r>
            <a:r>
              <a:rPr lang="en-US" dirty="0" err="1"/>
              <a:t>review_time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manual_topics</a:t>
            </a:r>
            <a:r>
              <a:rPr lang="en-US" dirty="0"/>
              <a:t> added based on review text</a:t>
            </a:r>
          </a:p>
        </p:txBody>
      </p:sp>
    </p:spTree>
    <p:extLst>
      <p:ext uri="{BB962C8B-B14F-4D97-AF65-F5344CB8AC3E}">
        <p14:creationId xmlns:p14="http://schemas.microsoft.com/office/powerpoint/2010/main" val="3533213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C1C47-CFC1-79A3-0CB1-0F2D27F04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09132C-6C1A-7237-20B1-DE9C139E8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" y="666750"/>
            <a:ext cx="11389797" cy="5524500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EB8FA27-25BC-75C5-AF3D-45C8B5BD2939}"/>
              </a:ext>
            </a:extLst>
          </p:cNvPr>
          <p:cNvSpPr/>
          <p:nvPr/>
        </p:nvSpPr>
        <p:spPr>
          <a:xfrm>
            <a:off x="4438650" y="4023242"/>
            <a:ext cx="3314700" cy="1295400"/>
          </a:xfrm>
          <a:prstGeom prst="wedgeRectCallout">
            <a:avLst>
              <a:gd name="adj1" fmla="val 20546"/>
              <a:gd name="adj2" fmla="val -815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54395-78D0-14F4-E0A6-C76F1CE0F44B}"/>
              </a:ext>
            </a:extLst>
          </p:cNvPr>
          <p:cNvSpPr txBox="1"/>
          <p:nvPr/>
        </p:nvSpPr>
        <p:spPr>
          <a:xfrm>
            <a:off x="4543425" y="4272261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Score trend graph will only update with State and City</a:t>
            </a:r>
          </a:p>
        </p:txBody>
      </p:sp>
    </p:spTree>
    <p:extLst>
      <p:ext uri="{BB962C8B-B14F-4D97-AF65-F5344CB8AC3E}">
        <p14:creationId xmlns:p14="http://schemas.microsoft.com/office/powerpoint/2010/main" val="131330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1DD3-28DB-9BE5-61B8-896DE25A4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13D2D55-702B-5D8A-E88E-6DDABE0C1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" y="666750"/>
            <a:ext cx="11389797" cy="5524500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E1C95D3-1EDE-6D31-5C6D-1FCBAA4BAB80}"/>
              </a:ext>
            </a:extLst>
          </p:cNvPr>
          <p:cNvSpPr/>
          <p:nvPr/>
        </p:nvSpPr>
        <p:spPr>
          <a:xfrm>
            <a:off x="790575" y="3708917"/>
            <a:ext cx="3314700" cy="1295400"/>
          </a:xfrm>
          <a:prstGeom prst="wedgeRectCallout">
            <a:avLst>
              <a:gd name="adj1" fmla="val 21983"/>
              <a:gd name="adj2" fmla="val -778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D47AC-E1B2-DEA8-FADF-58DF673E67AC}"/>
              </a:ext>
            </a:extLst>
          </p:cNvPr>
          <p:cNvSpPr txBox="1"/>
          <p:nvPr/>
        </p:nvSpPr>
        <p:spPr>
          <a:xfrm>
            <a:off x="895350" y="3957936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Score will change color based on its score. Red, yellow, or Green</a:t>
            </a:r>
          </a:p>
        </p:txBody>
      </p:sp>
    </p:spTree>
    <p:extLst>
      <p:ext uri="{BB962C8B-B14F-4D97-AF65-F5344CB8AC3E}">
        <p14:creationId xmlns:p14="http://schemas.microsoft.com/office/powerpoint/2010/main" val="3912040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40E76-2CB7-235B-DB0B-5724AA58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56380F-C5ED-41EA-8BFD-5B16C83FF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1" y="666750"/>
            <a:ext cx="11389797" cy="5524500"/>
          </a:xfr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009EE13-AA10-F661-FA53-4AF8A68D290C}"/>
              </a:ext>
            </a:extLst>
          </p:cNvPr>
          <p:cNvSpPr/>
          <p:nvPr/>
        </p:nvSpPr>
        <p:spPr>
          <a:xfrm>
            <a:off x="4229100" y="1602046"/>
            <a:ext cx="3314700" cy="3653908"/>
          </a:xfrm>
          <a:prstGeom prst="wedgeRectCallout">
            <a:avLst>
              <a:gd name="adj1" fmla="val -64799"/>
              <a:gd name="adj2" fmla="val -22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8CCFC-0AB0-1063-B694-27CB2FBCD21C}"/>
              </a:ext>
            </a:extLst>
          </p:cNvPr>
          <p:cNvSpPr txBox="1"/>
          <p:nvPr/>
        </p:nvSpPr>
        <p:spPr>
          <a:xfrm>
            <a:off x="4333875" y="1859339"/>
            <a:ext cx="3105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Score is calculated based on the formula: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is scored as 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Neutral is scored as 1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is scored as 2 points</a:t>
            </a:r>
          </a:p>
          <a:p>
            <a:endParaRPr lang="en-US" dirty="0"/>
          </a:p>
          <a:p>
            <a:r>
              <a:rPr lang="en-US" b="1" dirty="0"/>
              <a:t>Final Score = Total Points Scored / Maximum Possible Points</a:t>
            </a:r>
          </a:p>
        </p:txBody>
      </p:sp>
    </p:spTree>
    <p:extLst>
      <p:ext uri="{BB962C8B-B14F-4D97-AF65-F5344CB8AC3E}">
        <p14:creationId xmlns:p14="http://schemas.microsoft.com/office/powerpoint/2010/main" val="344821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C407-9A09-A92F-C13A-E5F7795E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56E9-7F8E-EB5A-E4CE-8CCC9358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sentiment has remained the same negative/positive split over the past  5 years</a:t>
            </a:r>
          </a:p>
          <a:p>
            <a:r>
              <a:rPr lang="en-US" dirty="0"/>
              <a:t>While most reviews are positive, negative feedback (wait times, order accuracy, customer service) have also remained consistent</a:t>
            </a:r>
          </a:p>
          <a:p>
            <a:r>
              <a:rPr lang="en-US" dirty="0"/>
              <a:t>High Variance between cities – suggesting management or staffing differences are a key factor</a:t>
            </a:r>
          </a:p>
          <a:p>
            <a:r>
              <a:rPr lang="en-US" b="1" dirty="0"/>
              <a:t>Interesting Insights: </a:t>
            </a:r>
            <a:r>
              <a:rPr lang="en-US" dirty="0"/>
              <a:t>Negative review customers complain of the </a:t>
            </a:r>
            <a:r>
              <a:rPr lang="en-US" b="1" dirty="0"/>
              <a:t>ice cream machine being broken frequently </a:t>
            </a:r>
            <a:r>
              <a:rPr lang="en-US" dirty="0"/>
              <a:t>and of concerns about safety and cleanliness due to </a:t>
            </a:r>
            <a:r>
              <a:rPr lang="en-US" b="1" dirty="0"/>
              <a:t>homeless in the area</a:t>
            </a:r>
          </a:p>
        </p:txBody>
      </p:sp>
    </p:spTree>
    <p:extLst>
      <p:ext uri="{BB962C8B-B14F-4D97-AF65-F5344CB8AC3E}">
        <p14:creationId xmlns:p14="http://schemas.microsoft.com/office/powerpoint/2010/main" val="60337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CEBB-D390-81C9-DF4B-B5320784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D00430-CAC3-FF20-5CE7-C74B4BB4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690688"/>
            <a:ext cx="10477500" cy="3771900"/>
          </a:xfrm>
        </p:spPr>
      </p:pic>
    </p:spTree>
    <p:extLst>
      <p:ext uri="{BB962C8B-B14F-4D97-AF65-F5344CB8AC3E}">
        <p14:creationId xmlns:p14="http://schemas.microsoft.com/office/powerpoint/2010/main" val="33945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19E3-A9A1-7CDA-768B-7BC7D15A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Ratings and Sentiment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80013ED0-BB33-5D15-10E6-E99162C14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359" y="1876425"/>
            <a:ext cx="4179081" cy="4351338"/>
          </a:xfrm>
        </p:spPr>
      </p:pic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4F8405F1-5B4E-B64B-D54F-631014542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876425"/>
            <a:ext cx="4179081" cy="434279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08B2A57-19B8-D738-0E12-40DFBAC5D84A}"/>
              </a:ext>
            </a:extLst>
          </p:cNvPr>
          <p:cNvSpPr/>
          <p:nvPr/>
        </p:nvSpPr>
        <p:spPr>
          <a:xfrm>
            <a:off x="4775200" y="3035002"/>
            <a:ext cx="2451100" cy="2082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1D45E-BEF6-59C9-B738-A1D8B751CC6D}"/>
              </a:ext>
            </a:extLst>
          </p:cNvPr>
          <p:cNvSpPr txBox="1"/>
          <p:nvPr/>
        </p:nvSpPr>
        <p:spPr>
          <a:xfrm>
            <a:off x="4439430" y="3614737"/>
            <a:ext cx="265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Positive: 4-5 stars </a:t>
            </a:r>
          </a:p>
          <a:p>
            <a:pPr lvl="1"/>
            <a:r>
              <a:rPr lang="en-US" dirty="0"/>
              <a:t>Neutral: 3 stars</a:t>
            </a:r>
          </a:p>
          <a:p>
            <a:pPr lvl="1"/>
            <a:r>
              <a:rPr lang="en-US" dirty="0"/>
              <a:t>Negative: 1-2 stars</a:t>
            </a:r>
          </a:p>
        </p:txBody>
      </p:sp>
    </p:spTree>
    <p:extLst>
      <p:ext uri="{BB962C8B-B14F-4D97-AF65-F5344CB8AC3E}">
        <p14:creationId xmlns:p14="http://schemas.microsoft.com/office/powerpoint/2010/main" val="22295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CBAC-0E49-B02F-8F5A-9DFE19B9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20C21-FD2A-57D8-8992-AC304BFD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30" y="1913334"/>
            <a:ext cx="11949940" cy="3280966"/>
          </a:xfrm>
        </p:spPr>
      </p:pic>
    </p:spTree>
    <p:extLst>
      <p:ext uri="{BB962C8B-B14F-4D97-AF65-F5344CB8AC3E}">
        <p14:creationId xmlns:p14="http://schemas.microsoft.com/office/powerpoint/2010/main" val="52330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796F-27AD-68DE-43FF-ABDA81B8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Words In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BC1AB-09EE-04E2-D068-A135A2A1E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1449077"/>
            <a:ext cx="9728200" cy="4987242"/>
          </a:xfrm>
        </p:spPr>
      </p:pic>
    </p:spTree>
    <p:extLst>
      <p:ext uri="{BB962C8B-B14F-4D97-AF65-F5344CB8AC3E}">
        <p14:creationId xmlns:p14="http://schemas.microsoft.com/office/powerpoint/2010/main" val="30410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7470-64F9-E19C-1C2C-C89AE513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Bigrams in Negative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FDC76-5C8B-980B-2377-8CE746E5F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729" y="1562020"/>
            <a:ext cx="8500541" cy="4930855"/>
          </a:xfrm>
        </p:spPr>
      </p:pic>
    </p:spTree>
    <p:extLst>
      <p:ext uri="{BB962C8B-B14F-4D97-AF65-F5344CB8AC3E}">
        <p14:creationId xmlns:p14="http://schemas.microsoft.com/office/powerpoint/2010/main" val="326553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AB1C-BA3D-26B8-C2C7-2E369235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15 Trigrams in Negative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30A0AF-367D-4930-FA7D-E926CA94C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9" y="1421709"/>
            <a:ext cx="9512547" cy="5198166"/>
          </a:xfrm>
        </p:spPr>
      </p:pic>
    </p:spTree>
    <p:extLst>
      <p:ext uri="{BB962C8B-B14F-4D97-AF65-F5344CB8AC3E}">
        <p14:creationId xmlns:p14="http://schemas.microsoft.com/office/powerpoint/2010/main" val="261154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691</Words>
  <Application>Microsoft Office PowerPoint</Application>
  <PresentationFormat>Widescreen</PresentationFormat>
  <Paragraphs>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McDonald’s Review Sentiment Analysis</vt:lpstr>
      <vt:lpstr>Project Overview</vt:lpstr>
      <vt:lpstr>Raw Data Example</vt:lpstr>
      <vt:lpstr>Cleaned Data</vt:lpstr>
      <vt:lpstr>Distribution of Ratings and Sentiment</vt:lpstr>
      <vt:lpstr>Word Clouds</vt:lpstr>
      <vt:lpstr>Most Common Words In Reviews</vt:lpstr>
      <vt:lpstr>Top 15 Bigrams in Negative Reviews</vt:lpstr>
      <vt:lpstr>Top 15 Trigrams in Negative Reviews</vt:lpstr>
      <vt:lpstr>Top 15 Bigrams in Positive Reviews</vt:lpstr>
      <vt:lpstr>Top 15 Trigrams in Positive Reviews</vt:lpstr>
      <vt:lpstr>Top 15 Bigrams in Neutral Reviews</vt:lpstr>
      <vt:lpstr>Top 15 Trigrams in Neutral Reviews</vt:lpstr>
      <vt:lpstr>Key Insights</vt:lpstr>
      <vt:lpstr>Character and Word Lengths</vt:lpstr>
      <vt:lpstr>Average Review Length By Sentiment</vt:lpstr>
      <vt:lpstr>Top 10 Cities with Most Negative Reviews</vt:lpstr>
      <vt:lpstr>Top 10 Cities with Most Positive Reviews</vt:lpstr>
      <vt:lpstr>Top 10 Locations with Highest Percentage of Negative Reviews</vt:lpstr>
      <vt:lpstr>Top 10 Locations with Highest Percentage of Positive Reviews</vt:lpstr>
      <vt:lpstr>Distribution of Review Times</vt:lpstr>
      <vt:lpstr>Review Distribution over Time (Review Period)</vt:lpstr>
      <vt:lpstr>Percentage of Negative and Positive Reviews Over Time</vt:lpstr>
      <vt:lpstr>Mapping Manual Topics</vt:lpstr>
      <vt:lpstr>Distribution of Reviews in Topics</vt:lpstr>
      <vt:lpstr>Reviews by Topic and Sentiment</vt:lpstr>
      <vt:lpstr>Dashboard for Individual City and State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Carissa Hicks</dc:creator>
  <cp:lastModifiedBy>Carissa Hicks</cp:lastModifiedBy>
  <cp:revision>1</cp:revision>
  <dcterms:created xsi:type="dcterms:W3CDTF">2025-05-13T22:49:47Z</dcterms:created>
  <dcterms:modified xsi:type="dcterms:W3CDTF">2025-05-13T23:11:33Z</dcterms:modified>
</cp:coreProperties>
</file>