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441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92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033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07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59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848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419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423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044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8917B-B939-1947-B07A-F3414B25C0C5}" type="datetimeFigureOut">
              <a:rPr lang="en-CH" smtClean="0"/>
              <a:t>07.04.23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1E46-3E39-A542-A703-F9B3BBDC4A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0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boettig" TargetMode="External"/><Relationship Id="rId3" Type="http://schemas.openxmlformats.org/officeDocument/2006/relationships/hyperlink" Target="https://eddelbuettel.github.io/r2u/" TargetMode="External"/><Relationship Id="rId7" Type="http://schemas.openxmlformats.org/officeDocument/2006/relationships/hyperlink" Target="https://hub.docker.com/r/eddelbuettel/r2u" TargetMode="External"/><Relationship Id="rId2" Type="http://schemas.openxmlformats.org/officeDocument/2006/relationships/hyperlink" Target="https://rocker-project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cker-project.org/images/#additional-images" TargetMode="External"/><Relationship Id="rId5" Type="http://schemas.openxmlformats.org/officeDocument/2006/relationships/hyperlink" Target="https://rocker-project.org/images/#the-base-stack" TargetMode="External"/><Relationship Id="rId10" Type="http://schemas.openxmlformats.org/officeDocument/2006/relationships/hyperlink" Target="https://twitter.com/geertvangeest/" TargetMode="External"/><Relationship Id="rId4" Type="http://schemas.openxmlformats.org/officeDocument/2006/relationships/hyperlink" Target="https://rocker-project.org/images/#the-versioned-stack" TargetMode="External"/><Relationship Id="rId9" Type="http://schemas.openxmlformats.org/officeDocument/2006/relationships/hyperlink" Target="https://twitter.com/eddelbuett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ABE790-069E-8E54-1A59-EA5B60393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34593"/>
              </p:ext>
            </p:extLst>
          </p:nvPr>
        </p:nvGraphicFramePr>
        <p:xfrm>
          <a:off x="3303838" y="3524667"/>
          <a:ext cx="6360396" cy="1701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066">
                  <a:extLst>
                    <a:ext uri="{9D8B030D-6E8A-4147-A177-3AD203B41FA5}">
                      <a16:colId xmlns:a16="http://schemas.microsoft.com/office/drawing/2014/main" val="254381915"/>
                    </a:ext>
                  </a:extLst>
                </a:gridCol>
                <a:gridCol w="1060066">
                  <a:extLst>
                    <a:ext uri="{9D8B030D-6E8A-4147-A177-3AD203B41FA5}">
                      <a16:colId xmlns:a16="http://schemas.microsoft.com/office/drawing/2014/main" val="4083587775"/>
                    </a:ext>
                  </a:extLst>
                </a:gridCol>
                <a:gridCol w="1060066">
                  <a:extLst>
                    <a:ext uri="{9D8B030D-6E8A-4147-A177-3AD203B41FA5}">
                      <a16:colId xmlns:a16="http://schemas.microsoft.com/office/drawing/2014/main" val="2554840950"/>
                    </a:ext>
                  </a:extLst>
                </a:gridCol>
                <a:gridCol w="1060066">
                  <a:extLst>
                    <a:ext uri="{9D8B030D-6E8A-4147-A177-3AD203B41FA5}">
                      <a16:colId xmlns:a16="http://schemas.microsoft.com/office/drawing/2014/main" val="1390180869"/>
                    </a:ext>
                  </a:extLst>
                </a:gridCol>
                <a:gridCol w="1060066">
                  <a:extLst>
                    <a:ext uri="{9D8B030D-6E8A-4147-A177-3AD203B41FA5}">
                      <a16:colId xmlns:a16="http://schemas.microsoft.com/office/drawing/2014/main" val="4124837353"/>
                    </a:ext>
                  </a:extLst>
                </a:gridCol>
                <a:gridCol w="1060066">
                  <a:extLst>
                    <a:ext uri="{9D8B030D-6E8A-4147-A177-3AD203B41FA5}">
                      <a16:colId xmlns:a16="http://schemas.microsoft.com/office/drawing/2014/main" val="2548146913"/>
                    </a:ext>
                  </a:extLst>
                </a:gridCol>
              </a:tblGrid>
              <a:tr h="18751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CH" sz="1100" b="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CH" sz="11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rocker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r2u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1212132924"/>
                  </a:ext>
                </a:extLst>
              </a:tr>
              <a:tr h="187514">
                <a:tc vMerge="1">
                  <a:txBody>
                    <a:bodyPr/>
                    <a:lstStyle/>
                    <a:p>
                      <a:pPr algn="ctr" fontAlgn="t"/>
                      <a:r>
                        <a:rPr lang="en-CH" sz="1100" b="1" u="none" strike="noStrike" dirty="0">
                          <a:effectLst/>
                        </a:rPr>
                        <a:t> </a:t>
                      </a:r>
                      <a:endParaRPr lang="en-CH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9" marR="7999" marT="7999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4"/>
                        </a:rPr>
                        <a:t>Versioned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5"/>
                        </a:rPr>
                        <a:t>Base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u="none" strike="noStrike" dirty="0">
                          <a:effectLst/>
                          <a:hlinkClick r:id="rId6"/>
                        </a:rPr>
                        <a:t>rocker/r-</a:t>
                      </a:r>
                      <a:r>
                        <a:rPr lang="en-US" sz="1100" b="0" u="none" strike="noStrike" dirty="0" err="1">
                          <a:effectLst/>
                          <a:hlinkClick r:id="rId6"/>
                        </a:rPr>
                        <a:t>bspm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eddelbuettel</a:t>
                      </a:r>
                      <a:r>
                        <a:rPr lang="en-US" sz="11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/r2u</a:t>
                      </a:r>
                      <a:endParaRPr lang="en-US" sz="11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99" marR="7999" marT="7999" marB="0"/>
                </a:tc>
                <a:extLst>
                  <a:ext uri="{0D108BD9-81ED-4DB2-BD59-A6C34878D82A}">
                    <a16:rowId xmlns:a16="http://schemas.microsoft.com/office/drawing/2014/main" val="3792806585"/>
                  </a:ext>
                </a:extLst>
              </a:tr>
              <a:tr h="1875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>
                          <a:effectLst/>
                        </a:rPr>
                        <a:t>apt-get install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effectLst/>
                        </a:rPr>
                        <a:t>Yes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807957448"/>
                  </a:ext>
                </a:extLst>
              </a:tr>
              <a:tr h="379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default repo </a:t>
                      </a:r>
                      <a:r>
                        <a:rPr lang="en-US" sz="1100" b="1" u="none" strike="noStrike" dirty="0" err="1">
                          <a:effectLst/>
                        </a:rPr>
                        <a:t>install.packages</a:t>
                      </a:r>
                      <a:r>
                        <a:rPr lang="en-US" sz="1100" b="1" u="none" strike="noStrike" dirty="0">
                          <a:effectLst/>
                        </a:rPr>
                        <a:t>()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RSPM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CRAN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default (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source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package manager (</a:t>
                      </a:r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binary</a:t>
                      </a:r>
                      <a:r>
                        <a:rPr lang="en-US" sz="1100" u="none" strike="noStrike" dirty="0">
                          <a:effectLst/>
                        </a:rPr>
                        <a:t>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1263526323"/>
                  </a:ext>
                </a:extLst>
              </a:tr>
              <a:tr h="379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default install2.r behavior</a:t>
                      </a: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RSPM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CRAN (</a:t>
                      </a:r>
                      <a:r>
                        <a:rPr lang="en-US" sz="11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package repos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package repos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r2u (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3989258313"/>
                  </a:ext>
                </a:extLst>
              </a:tr>
              <a:tr h="37972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u="none" strike="noStrike" dirty="0">
                          <a:effectLst/>
                        </a:rPr>
                        <a:t>base image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ubuntu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 err="1">
                          <a:effectLst/>
                        </a:rPr>
                        <a:t>debian</a:t>
                      </a:r>
                      <a:r>
                        <a:rPr lang="en-US" sz="1100" u="none" strike="noStrike" dirty="0">
                          <a:effectLst/>
                        </a:rPr>
                        <a:t>, ubuntu, fedora, </a:t>
                      </a:r>
                      <a:r>
                        <a:rPr lang="en-US" sz="1100" u="none" strike="noStrike" dirty="0" err="1">
                          <a:effectLst/>
                        </a:rPr>
                        <a:t>opensuse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99" marR="7999" marT="799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ubuntu</a:t>
                      </a:r>
                    </a:p>
                  </a:txBody>
                  <a:tcPr marL="7999" marR="7999" marT="7999" marB="0" anchor="ctr"/>
                </a:tc>
                <a:extLst>
                  <a:ext uri="{0D108BD9-81ED-4DB2-BD59-A6C34878D82A}">
                    <a16:rowId xmlns:a16="http://schemas.microsoft.com/office/drawing/2014/main" val="2765238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5198B0-2E16-65E7-2450-E6BA0E27F493}"/>
              </a:ext>
            </a:extLst>
          </p:cNvPr>
          <p:cNvSpPr txBox="1"/>
          <p:nvPr/>
        </p:nvSpPr>
        <p:spPr>
          <a:xfrm>
            <a:off x="3331439" y="5399076"/>
            <a:ext cx="966952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Build from R stack?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37737-1347-6E20-BC65-6EE6EF022CCE}"/>
              </a:ext>
            </a:extLst>
          </p:cNvPr>
          <p:cNvSpPr txBox="1"/>
          <p:nvPr/>
        </p:nvSpPr>
        <p:spPr>
          <a:xfrm>
            <a:off x="4492158" y="5396862"/>
            <a:ext cx="966952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Shiny, Rstudio, ML or tidyverse?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7A961-8CBF-0F70-8FD7-ADFAC6E0E82D}"/>
              </a:ext>
            </a:extLst>
          </p:cNvPr>
          <p:cNvSpPr txBox="1"/>
          <p:nvPr/>
        </p:nvSpPr>
        <p:spPr>
          <a:xfrm>
            <a:off x="4051419" y="6100248"/>
            <a:ext cx="1460929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Install R and packages with package manager (e.g. apt)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41875B-C3C6-08C1-C9C8-7C58A38D82C7}"/>
              </a:ext>
            </a:extLst>
          </p:cNvPr>
          <p:cNvSpPr txBox="1"/>
          <p:nvPr/>
        </p:nvSpPr>
        <p:spPr>
          <a:xfrm>
            <a:off x="5741273" y="5379838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versioned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E13BA4-2392-0A91-8592-2A5F948ADDA9}"/>
              </a:ext>
            </a:extLst>
          </p:cNvPr>
          <p:cNvSpPr txBox="1"/>
          <p:nvPr/>
        </p:nvSpPr>
        <p:spPr>
          <a:xfrm>
            <a:off x="7052420" y="5432584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 base stack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CAED9E-8B74-9A4D-6E6E-9624005A6591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298391" y="5614520"/>
            <a:ext cx="193767" cy="8242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033B7A-38AC-81C4-7B4C-45833296245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459110" y="5595282"/>
            <a:ext cx="282163" cy="10166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74540-5D78-6042-1B70-65E4DEF27221}"/>
              </a:ext>
            </a:extLst>
          </p:cNvPr>
          <p:cNvCxnSpPr>
            <a:cxnSpLocks/>
            <a:stCxn id="58" idx="3"/>
            <a:endCxn id="17" idx="1"/>
          </p:cNvCxnSpPr>
          <p:nvPr/>
        </p:nvCxnSpPr>
        <p:spPr>
          <a:xfrm flipV="1">
            <a:off x="6806750" y="5648028"/>
            <a:ext cx="245670" cy="54530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CE666-6B89-4157-85C6-D2889B30D47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814915" y="5829963"/>
            <a:ext cx="236504" cy="52832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7AA350-E686-61B0-9143-066DE7293D83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5459110" y="5696944"/>
            <a:ext cx="254564" cy="496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486F4-99D5-7F5B-CF3B-91AC92AD9DEA}"/>
              </a:ext>
            </a:extLst>
          </p:cNvPr>
          <p:cNvCxnSpPr>
            <a:cxnSpLocks/>
            <a:stCxn id="58" idx="3"/>
            <a:endCxn id="37" idx="1"/>
          </p:cNvCxnSpPr>
          <p:nvPr/>
        </p:nvCxnSpPr>
        <p:spPr>
          <a:xfrm flipV="1">
            <a:off x="6806750" y="6166415"/>
            <a:ext cx="300868" cy="269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635D0E-68C7-5907-1032-C91522337C94}"/>
              </a:ext>
            </a:extLst>
          </p:cNvPr>
          <p:cNvSpPr txBox="1"/>
          <p:nvPr/>
        </p:nvSpPr>
        <p:spPr>
          <a:xfrm>
            <a:off x="7107618" y="6035610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ubuntu OK?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AB9B3C-1227-ED6F-6B2B-5C6BDE045749}"/>
              </a:ext>
            </a:extLst>
          </p:cNvPr>
          <p:cNvSpPr txBox="1"/>
          <p:nvPr/>
        </p:nvSpPr>
        <p:spPr>
          <a:xfrm>
            <a:off x="8450293" y="6223765"/>
            <a:ext cx="121394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eddelbuettel/r2u</a:t>
            </a:r>
          </a:p>
          <a:p>
            <a:pPr algn="ctr"/>
            <a:r>
              <a:rPr lang="en-CH" sz="1100" dirty="0"/>
              <a:t>rocker/r-ubuntu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70DDC6E-6CA2-7D06-76AD-C7C9D285766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200694" y="6166415"/>
            <a:ext cx="249599" cy="27279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236B06F-8452-715E-2F9D-DB1D2F862D5B}"/>
              </a:ext>
            </a:extLst>
          </p:cNvPr>
          <p:cNvSpPr txBox="1"/>
          <p:nvPr/>
        </p:nvSpPr>
        <p:spPr>
          <a:xfrm>
            <a:off x="8571158" y="5840289"/>
            <a:ext cx="1093076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rocker/r-bspm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1F7267-7C1C-977D-A1BE-F19C5F960167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 flipV="1">
            <a:off x="8200694" y="5971094"/>
            <a:ext cx="370464" cy="19532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043059-DEEF-D53D-60E6-DB7D88620B90}"/>
              </a:ext>
            </a:extLst>
          </p:cNvPr>
          <p:cNvSpPr txBox="1"/>
          <p:nvPr/>
        </p:nvSpPr>
        <p:spPr>
          <a:xfrm>
            <a:off x="5713674" y="5977891"/>
            <a:ext cx="1093076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H" sz="1100" dirty="0"/>
              <a:t>Latest system libs?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5E9BB3-8FFD-C772-D2BE-8D81F9F30F6C}"/>
              </a:ext>
            </a:extLst>
          </p:cNvPr>
          <p:cNvSpPr txBox="1"/>
          <p:nvPr/>
        </p:nvSpPr>
        <p:spPr>
          <a:xfrm>
            <a:off x="7365103" y="1819767"/>
            <a:ext cx="230176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rocker/rstudio:4</a:t>
            </a:r>
          </a:p>
          <a:p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E644BB-5F4C-81F7-CA01-76F09D157837}"/>
              </a:ext>
            </a:extLst>
          </p:cNvPr>
          <p:cNvSpPr txBox="1"/>
          <p:nvPr/>
        </p:nvSpPr>
        <p:spPr>
          <a:xfrm>
            <a:off x="296225" y="1138769"/>
            <a:ext cx="4154209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Menlo" panose="020B0609030804020204" pitchFamily="49" charset="0"/>
              </a:rPr>
              <a:t>docker build –t namespace/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repo:tag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.</a:t>
            </a:r>
          </a:p>
          <a:p>
            <a:r>
              <a:rPr lang="en-US" sz="1000" dirty="0">
                <a:latin typeface="Menlo" panose="020B0609030804020204" pitchFamily="49" charset="0"/>
              </a:rPr>
              <a:t>docker push</a:t>
            </a:r>
            <a:endParaRPr lang="en-US" sz="1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0894A5-1FDC-AFA3-223D-B72E959EADE9}"/>
              </a:ext>
            </a:extLst>
          </p:cNvPr>
          <p:cNvSpPr txBox="1"/>
          <p:nvPr/>
        </p:nvSpPr>
        <p:spPr>
          <a:xfrm>
            <a:off x="4931958" y="1819767"/>
            <a:ext cx="2301764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eddelbuettel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/r2u:jammy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install2.r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30AD47-67A1-6061-6DE0-AE68CE2A5146}"/>
              </a:ext>
            </a:extLst>
          </p:cNvPr>
          <p:cNvSpPr txBox="1"/>
          <p:nvPr/>
        </p:nvSpPr>
        <p:spPr>
          <a:xfrm>
            <a:off x="7365103" y="550802"/>
            <a:ext cx="2301764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r-base:latest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E62B02-6F26-E41F-E618-375695342587}"/>
              </a:ext>
            </a:extLst>
          </p:cNvPr>
          <p:cNvSpPr txBox="1"/>
          <p:nvPr/>
        </p:nvSpPr>
        <p:spPr>
          <a:xfrm>
            <a:off x="4931958" y="565577"/>
            <a:ext cx="2301764" cy="116955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ubuntu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apt-get update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&amp;&amp; apt-get install -y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cran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-dt 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\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r-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biostrings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676F2DC-C2E9-3954-82DF-A7381BCEB4AC}"/>
              </a:ext>
            </a:extLst>
          </p:cNvPr>
          <p:cNvSpPr txBox="1"/>
          <p:nvPr/>
        </p:nvSpPr>
        <p:spPr>
          <a:xfrm>
            <a:off x="322492" y="4845078"/>
            <a:ext cx="2643717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Binary or source installation?</a:t>
            </a:r>
          </a:p>
          <a:p>
            <a:r>
              <a:rPr lang="en-CH" sz="1100" dirty="0"/>
              <a:t>For most applications, a </a:t>
            </a:r>
            <a:r>
              <a:rPr lang="en-CH" sz="1100" i="1" dirty="0"/>
              <a:t>binary installation is recommended</a:t>
            </a:r>
            <a:r>
              <a:rPr lang="en-CH" sz="1100" dirty="0"/>
              <a:t>. It’s faster and it’s easier to handle dependencies.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B0B92-AF19-735C-ED36-574DCCA5AEC7}"/>
              </a:ext>
            </a:extLst>
          </p:cNvPr>
          <p:cNvSpPr txBox="1"/>
          <p:nvPr/>
        </p:nvSpPr>
        <p:spPr>
          <a:xfrm>
            <a:off x="296224" y="222548"/>
            <a:ext cx="415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Cheatsheet:</a:t>
            </a:r>
            <a:r>
              <a:rPr lang="en-CH" dirty="0">
                <a:solidFill>
                  <a:schemeClr val="accent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containers for 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BF1B01-5FB4-00A6-1984-6FB8FE5E9041}"/>
              </a:ext>
            </a:extLst>
          </p:cNvPr>
          <p:cNvSpPr txBox="1"/>
          <p:nvPr/>
        </p:nvSpPr>
        <p:spPr>
          <a:xfrm>
            <a:off x="4931958" y="229627"/>
            <a:ext cx="2710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Dockerfile examples</a:t>
            </a:r>
            <a:endParaRPr lang="en-CH" sz="1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73E4F7-889E-6C15-0E94-3E36D573FB82}"/>
              </a:ext>
            </a:extLst>
          </p:cNvPr>
          <p:cNvSpPr txBox="1"/>
          <p:nvPr/>
        </p:nvSpPr>
        <p:spPr>
          <a:xfrm>
            <a:off x="296224" y="576810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docker command line</a:t>
            </a:r>
            <a:endParaRPr lang="en-CH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6B0FAD-6207-37AD-C229-72630568CD11}"/>
              </a:ext>
            </a:extLst>
          </p:cNvPr>
          <p:cNvSpPr txBox="1"/>
          <p:nvPr/>
        </p:nvSpPr>
        <p:spPr>
          <a:xfrm>
            <a:off x="296224" y="1797346"/>
            <a:ext cx="4154210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Menlo" panose="020B0609030804020204" pitchFamily="49" charset="0"/>
              </a:rPr>
              <a:t>docker run --rm namespace/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repo:tag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Rscript</a:t>
            </a:r>
            <a:r>
              <a:rPr lang="en-US" sz="10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000" b="0" dirty="0" err="1">
                <a:effectLst/>
                <a:latin typeface="Menlo" panose="020B0609030804020204" pitchFamily="49" charset="0"/>
              </a:rPr>
              <a:t>script.R</a:t>
            </a:r>
            <a:endParaRPr lang="en-US" sz="10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47E84A-6521-49F9-B45D-B8A91834B5B6}"/>
              </a:ext>
            </a:extLst>
          </p:cNvPr>
          <p:cNvSpPr txBox="1"/>
          <p:nvPr/>
        </p:nvSpPr>
        <p:spPr>
          <a:xfrm>
            <a:off x="296224" y="1532339"/>
            <a:ext cx="41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Run code inside container</a:t>
            </a:r>
            <a:endParaRPr lang="en-CH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87A927-E5BF-7F03-04AD-DC2FFBA72F38}"/>
              </a:ext>
            </a:extLst>
          </p:cNvPr>
          <p:cNvSpPr txBox="1"/>
          <p:nvPr/>
        </p:nvSpPr>
        <p:spPr>
          <a:xfrm>
            <a:off x="296224" y="2287382"/>
            <a:ext cx="4154209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>
                <a:effectLst/>
                <a:latin typeface="Menlo" panose="020B0609030804020204" pitchFamily="49" charset="0"/>
              </a:rPr>
              <a:t>docker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run --rm -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it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-e \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PASSWORD=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yourpassword</a:t>
            </a:r>
            <a:r>
              <a:rPr lang="en-US" sz="1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-p 8787:8787 rocker/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rstudio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# find it at http://localhost:8787</a:t>
            </a:r>
            <a:endParaRPr lang="en-US" sz="1000" b="0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DF326A-2B38-25EB-4E55-144EAFF5A262}"/>
              </a:ext>
            </a:extLst>
          </p:cNvPr>
          <p:cNvSpPr txBox="1"/>
          <p:nvPr/>
        </p:nvSpPr>
        <p:spPr>
          <a:xfrm>
            <a:off x="296224" y="2034961"/>
            <a:ext cx="41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Run rocker/rstudio container</a:t>
            </a:r>
            <a:endParaRPr lang="en-CH" sz="11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EE1C389-CBAE-7588-0DEF-88DAC93D0F24}"/>
              </a:ext>
            </a:extLst>
          </p:cNvPr>
          <p:cNvSpPr txBox="1"/>
          <p:nvPr/>
        </p:nvSpPr>
        <p:spPr>
          <a:xfrm>
            <a:off x="3153105" y="2944869"/>
            <a:ext cx="4154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Choosing your base image</a:t>
            </a:r>
            <a:endParaRPr lang="en-CH" sz="1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84E53BA-7E47-D099-D406-E5BA6C5F11B5}"/>
              </a:ext>
            </a:extLst>
          </p:cNvPr>
          <p:cNvSpPr txBox="1"/>
          <p:nvPr/>
        </p:nvSpPr>
        <p:spPr>
          <a:xfrm>
            <a:off x="296224" y="880897"/>
            <a:ext cx="4154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Build and push from Dockerfile</a:t>
            </a:r>
            <a:endParaRPr lang="en-CH" sz="11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BFFB3B0-0500-BB2B-CF89-D6C7AE22610C}"/>
              </a:ext>
            </a:extLst>
          </p:cNvPr>
          <p:cNvSpPr txBox="1"/>
          <p:nvPr/>
        </p:nvSpPr>
        <p:spPr>
          <a:xfrm>
            <a:off x="296223" y="3517000"/>
            <a:ext cx="2643715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dockerfiler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dock_from_desc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()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FE4D3AE-5BE1-62CA-6D9D-31D231CAAB47}"/>
              </a:ext>
            </a:extLst>
          </p:cNvPr>
          <p:cNvSpPr txBox="1"/>
          <p:nvPr/>
        </p:nvSpPr>
        <p:spPr>
          <a:xfrm>
            <a:off x="296224" y="3255390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Dockerfile from DESCRIPTION file</a:t>
            </a:r>
            <a:endParaRPr lang="en-CH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4181109-0EBD-EF57-E265-F2BF17979271}"/>
              </a:ext>
            </a:extLst>
          </p:cNvPr>
          <p:cNvSpPr txBox="1"/>
          <p:nvPr/>
        </p:nvSpPr>
        <p:spPr>
          <a:xfrm>
            <a:off x="296224" y="2947613"/>
            <a:ext cx="285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Convenient R commands</a:t>
            </a:r>
            <a:endParaRPr lang="en-CH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C4DB82D-45DF-C9C9-05EF-0EC7B3EC79D8}"/>
              </a:ext>
            </a:extLst>
          </p:cNvPr>
          <p:cNvSpPr txBox="1"/>
          <p:nvPr/>
        </p:nvSpPr>
        <p:spPr>
          <a:xfrm>
            <a:off x="296224" y="4071744"/>
            <a:ext cx="2643716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pak</a:t>
            </a:r>
            <a:r>
              <a:rPr lang="en-US" sz="1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pkg_system_requirement</a:t>
            </a:r>
            <a:r>
              <a:rPr lang="en-US" sz="1000" b="0" dirty="0" err="1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1000" b="0" dirty="0">
                <a:solidFill>
                  <a:srgbClr val="1716FD"/>
                </a:solidFill>
                <a:effectLst/>
                <a:latin typeface="Menlo" panose="020B0609030804020204" pitchFamily="49" charset="0"/>
              </a:rPr>
              <a:t>"DT", "ubuntu", "20.04")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3FB05AA-C677-225F-7BF7-953CCB771997}"/>
              </a:ext>
            </a:extLst>
          </p:cNvPr>
          <p:cNvSpPr txBox="1"/>
          <p:nvPr/>
        </p:nvSpPr>
        <p:spPr>
          <a:xfrm>
            <a:off x="296224" y="3810134"/>
            <a:ext cx="2510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Package system requirements</a:t>
            </a:r>
            <a:endParaRPr lang="en-CH" sz="1100" b="1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717B7A8-9AFF-791C-B49E-15E0261E2CE9}"/>
              </a:ext>
            </a:extLst>
          </p:cNvPr>
          <p:cNvCxnSpPr>
            <a:cxnSpLocks/>
          </p:cNvCxnSpPr>
          <p:nvPr/>
        </p:nvCxnSpPr>
        <p:spPr>
          <a:xfrm>
            <a:off x="8322868" y="5455943"/>
            <a:ext cx="187858" cy="359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EBCA8B2-BE9C-9C45-5D15-897FA3DE0737}"/>
              </a:ext>
            </a:extLst>
          </p:cNvPr>
          <p:cNvSpPr txBox="1"/>
          <p:nvPr/>
        </p:nvSpPr>
        <p:spPr>
          <a:xfrm>
            <a:off x="8504170" y="5323324"/>
            <a:ext cx="588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yes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6C8553D-4F36-4A1F-6662-EA24ECDEBED1}"/>
              </a:ext>
            </a:extLst>
          </p:cNvPr>
          <p:cNvCxnSpPr>
            <a:cxnSpLocks/>
          </p:cNvCxnSpPr>
          <p:nvPr/>
        </p:nvCxnSpPr>
        <p:spPr>
          <a:xfrm>
            <a:off x="8329424" y="5596108"/>
            <a:ext cx="187858" cy="359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54A8191-A796-D63F-FB04-D60B12D4259F}"/>
              </a:ext>
            </a:extLst>
          </p:cNvPr>
          <p:cNvSpPr txBox="1"/>
          <p:nvPr/>
        </p:nvSpPr>
        <p:spPr>
          <a:xfrm>
            <a:off x="8510726" y="5463489"/>
            <a:ext cx="588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dirty="0"/>
              <a:t>no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7A44B81-8686-AC8E-3807-D74D491829DC}"/>
              </a:ext>
            </a:extLst>
          </p:cNvPr>
          <p:cNvSpPr txBox="1"/>
          <p:nvPr/>
        </p:nvSpPr>
        <p:spPr>
          <a:xfrm>
            <a:off x="311009" y="5781694"/>
            <a:ext cx="2647333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H" sz="1100" b="1" dirty="0"/>
              <a:t>Acknowledgements</a:t>
            </a:r>
          </a:p>
          <a:p>
            <a:r>
              <a:rPr lang="en-CH" sz="1100" dirty="0">
                <a:hlinkClick r:id="rId2"/>
              </a:rPr>
              <a:t>Rocker</a:t>
            </a:r>
            <a:r>
              <a:rPr lang="en-CH" sz="1100" dirty="0"/>
              <a:t> and </a:t>
            </a:r>
            <a:r>
              <a:rPr lang="en-CH" sz="1100" dirty="0">
                <a:hlinkClick r:id="rId3"/>
              </a:rPr>
              <a:t>r2u</a:t>
            </a:r>
            <a:r>
              <a:rPr lang="en-CH" sz="1100" dirty="0"/>
              <a:t> are developed by </a:t>
            </a:r>
            <a:r>
              <a:rPr lang="en-CH" sz="1100" dirty="0">
                <a:hlinkClick r:id="rId8"/>
              </a:rPr>
              <a:t>Carl Boettiger </a:t>
            </a:r>
            <a:r>
              <a:rPr lang="en-CH" sz="1100" dirty="0"/>
              <a:t>and </a:t>
            </a:r>
            <a:r>
              <a:rPr lang="en-CH" sz="1100" dirty="0">
                <a:hlinkClick r:id="rId9"/>
              </a:rPr>
              <a:t>Dirk Eddelbuettel</a:t>
            </a:r>
            <a:r>
              <a:rPr lang="en-CH" sz="1100" dirty="0"/>
              <a:t>. This cheatsheet was created by </a:t>
            </a:r>
            <a:r>
              <a:rPr lang="en-CH" sz="1100" dirty="0">
                <a:hlinkClick r:id="rId10"/>
              </a:rPr>
              <a:t>Geert van Geest</a:t>
            </a:r>
            <a:endParaRPr lang="en-CH" sz="11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AF555F-1D4E-8F50-29E5-9D77F0F7BD15}"/>
              </a:ext>
            </a:extLst>
          </p:cNvPr>
          <p:cNvSpPr txBox="1"/>
          <p:nvPr/>
        </p:nvSpPr>
        <p:spPr>
          <a:xfrm>
            <a:off x="3172797" y="3219063"/>
            <a:ext cx="6002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100" b="1" dirty="0">
                <a:ea typeface="Menlo" panose="020B0609030804020204" pitchFamily="49" charset="0"/>
                <a:cs typeface="Menlo" panose="020B0609030804020204" pitchFamily="49" charset="0"/>
              </a:rPr>
              <a:t>The base images below have many different characteristics. Refer to their docs for a full overview. </a:t>
            </a:r>
            <a:endParaRPr lang="en-CH" sz="1100" b="1" dirty="0"/>
          </a:p>
        </p:txBody>
      </p:sp>
    </p:spTree>
    <p:extLst>
      <p:ext uri="{BB962C8B-B14F-4D97-AF65-F5344CB8AC3E}">
        <p14:creationId xmlns:p14="http://schemas.microsoft.com/office/powerpoint/2010/main" val="4200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360</TotalTime>
  <Words>404</Words>
  <Application>Microsoft Macintosh PowerPoint</Application>
  <PresentationFormat>A4 Paper (210x297 mm)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vanGeest</dc:creator>
  <cp:lastModifiedBy>Geert vanGeest</cp:lastModifiedBy>
  <cp:revision>42</cp:revision>
  <cp:lastPrinted>2023-04-07T10:40:52Z</cp:lastPrinted>
  <dcterms:created xsi:type="dcterms:W3CDTF">2023-04-07T10:39:11Z</dcterms:created>
  <dcterms:modified xsi:type="dcterms:W3CDTF">2023-04-07T16:41:24Z</dcterms:modified>
</cp:coreProperties>
</file>