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21" d="100"/>
          <a:sy n="121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441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92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1033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8907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590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413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64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5848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419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423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044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50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cboettig" TargetMode="External"/><Relationship Id="rId13" Type="http://schemas.openxmlformats.org/officeDocument/2006/relationships/image" Target="../media/image1.jpg"/><Relationship Id="rId3" Type="http://schemas.openxmlformats.org/officeDocument/2006/relationships/hyperlink" Target="https://eddelbuettel.github.io/r2u/" TargetMode="External"/><Relationship Id="rId7" Type="http://schemas.openxmlformats.org/officeDocument/2006/relationships/hyperlink" Target="https://hub.docker.com/r/eddelbuettel/r2u" TargetMode="External"/><Relationship Id="rId12" Type="http://schemas.openxmlformats.org/officeDocument/2006/relationships/hyperlink" Target="https://rocker-project.org/use/extending.html#install2.r" TargetMode="External"/><Relationship Id="rId2" Type="http://schemas.openxmlformats.org/officeDocument/2006/relationships/hyperlink" Target="https://rocker-project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ocker-project.org/images/#additional-images" TargetMode="External"/><Relationship Id="rId11" Type="http://schemas.openxmlformats.org/officeDocument/2006/relationships/hyperlink" Target="https://cran.r-project.org/web/packages/littler/index.html" TargetMode="External"/><Relationship Id="rId5" Type="http://schemas.openxmlformats.org/officeDocument/2006/relationships/hyperlink" Target="https://rocker-project.org/images/#the-base-stack" TargetMode="External"/><Relationship Id="rId10" Type="http://schemas.openxmlformats.org/officeDocument/2006/relationships/hyperlink" Target="https://twitter.com/geertvangeest/" TargetMode="External"/><Relationship Id="rId4" Type="http://schemas.openxmlformats.org/officeDocument/2006/relationships/hyperlink" Target="https://rocker-project.org/images/#the-versioned-stack" TargetMode="External"/><Relationship Id="rId9" Type="http://schemas.openxmlformats.org/officeDocument/2006/relationships/hyperlink" Target="https://twitter.com/eddelbuett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9ABE790-069E-8E54-1A59-EA5B60393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669614"/>
              </p:ext>
            </p:extLst>
          </p:nvPr>
        </p:nvGraphicFramePr>
        <p:xfrm>
          <a:off x="3683282" y="4463930"/>
          <a:ext cx="5985278" cy="1213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6128">
                  <a:extLst>
                    <a:ext uri="{9D8B030D-6E8A-4147-A177-3AD203B41FA5}">
                      <a16:colId xmlns:a16="http://schemas.microsoft.com/office/drawing/2014/main" val="254381915"/>
                    </a:ext>
                  </a:extLst>
                </a:gridCol>
                <a:gridCol w="872552">
                  <a:extLst>
                    <a:ext uri="{9D8B030D-6E8A-4147-A177-3AD203B41FA5}">
                      <a16:colId xmlns:a16="http://schemas.microsoft.com/office/drawing/2014/main" val="4083587775"/>
                    </a:ext>
                  </a:extLst>
                </a:gridCol>
                <a:gridCol w="927088">
                  <a:extLst>
                    <a:ext uri="{9D8B030D-6E8A-4147-A177-3AD203B41FA5}">
                      <a16:colId xmlns:a16="http://schemas.microsoft.com/office/drawing/2014/main" val="2554840950"/>
                    </a:ext>
                  </a:extLst>
                </a:gridCol>
                <a:gridCol w="1014343">
                  <a:extLst>
                    <a:ext uri="{9D8B030D-6E8A-4147-A177-3AD203B41FA5}">
                      <a16:colId xmlns:a16="http://schemas.microsoft.com/office/drawing/2014/main" val="1390180869"/>
                    </a:ext>
                  </a:extLst>
                </a:gridCol>
                <a:gridCol w="1036156">
                  <a:extLst>
                    <a:ext uri="{9D8B030D-6E8A-4147-A177-3AD203B41FA5}">
                      <a16:colId xmlns:a16="http://schemas.microsoft.com/office/drawing/2014/main" val="4124837353"/>
                    </a:ext>
                  </a:extLst>
                </a:gridCol>
                <a:gridCol w="1049011">
                  <a:extLst>
                    <a:ext uri="{9D8B030D-6E8A-4147-A177-3AD203B41FA5}">
                      <a16:colId xmlns:a16="http://schemas.microsoft.com/office/drawing/2014/main" val="2548146913"/>
                    </a:ext>
                  </a:extLst>
                </a:gridCol>
              </a:tblGrid>
              <a:tr h="161889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CH" sz="1100" b="0" u="none" strike="noStrike" dirty="0">
                          <a:solidFill>
                            <a:srgbClr val="C00000"/>
                          </a:solidFill>
                          <a:effectLst/>
                        </a:rPr>
                        <a:t> </a:t>
                      </a:r>
                      <a:endParaRPr lang="en-CH" sz="11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9" marR="7999" marT="7999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rocker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r2u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/>
                </a:tc>
                <a:extLst>
                  <a:ext uri="{0D108BD9-81ED-4DB2-BD59-A6C34878D82A}">
                    <a16:rowId xmlns:a16="http://schemas.microsoft.com/office/drawing/2014/main" val="1212132924"/>
                  </a:ext>
                </a:extLst>
              </a:tr>
              <a:tr h="161889">
                <a:tc vMerge="1">
                  <a:txBody>
                    <a:bodyPr/>
                    <a:lstStyle/>
                    <a:p>
                      <a:pPr algn="ctr" fontAlgn="t"/>
                      <a:r>
                        <a:rPr lang="en-CH" sz="1100" b="1" u="none" strike="noStrike" dirty="0">
                          <a:effectLst/>
                        </a:rPr>
                        <a:t> </a:t>
                      </a:r>
                      <a:endParaRPr lang="en-CH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9" marR="7999" marT="7999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effectLst/>
                          <a:hlinkClick r:id="rId4"/>
                        </a:rPr>
                        <a:t>Versioned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effectLst/>
                          <a:hlinkClick r:id="rId5"/>
                        </a:rPr>
                        <a:t>Base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effectLst/>
                          <a:hlinkClick r:id="rId6"/>
                        </a:rPr>
                        <a:t>rocker/r-ubuntu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effectLst/>
                          <a:hlinkClick r:id="rId6"/>
                        </a:rPr>
                        <a:t>rocker/r-</a:t>
                      </a:r>
                      <a:r>
                        <a:rPr lang="en-US" sz="1100" b="0" u="none" strike="noStrike" dirty="0" err="1">
                          <a:effectLst/>
                          <a:hlinkClick r:id="rId6"/>
                        </a:rPr>
                        <a:t>bspm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eddelbuettel</a:t>
                      </a:r>
                      <a:r>
                        <a:rPr lang="en-US" sz="11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/r2u</a:t>
                      </a:r>
                      <a:endParaRPr lang="en-US" sz="11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99" marR="7999" marT="7999" marB="0"/>
                </a:tc>
                <a:extLst>
                  <a:ext uri="{0D108BD9-81ED-4DB2-BD59-A6C34878D82A}">
                    <a16:rowId xmlns:a16="http://schemas.microsoft.com/office/drawing/2014/main" val="3792806585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apt-get install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999" marR="7999" marT="7999" marB="0" anchor="ctr"/>
                </a:tc>
                <a:extLst>
                  <a:ext uri="{0D108BD9-81ED-4DB2-BD59-A6C34878D82A}">
                    <a16:rowId xmlns:a16="http://schemas.microsoft.com/office/drawing/2014/main" val="2807957448"/>
                  </a:ext>
                </a:extLst>
              </a:tr>
              <a:tr h="3164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repo install2.r or </a:t>
                      </a:r>
                      <a:r>
                        <a:rPr lang="en-US" sz="1100" b="1" u="none" strike="noStrike" dirty="0" err="1">
                          <a:effectLst/>
                        </a:rPr>
                        <a:t>install.packages</a:t>
                      </a:r>
                      <a:r>
                        <a:rPr lang="en-US" sz="1100" b="1" u="none" strike="noStrike" dirty="0">
                          <a:effectLst/>
                        </a:rPr>
                        <a:t>()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RSPM (</a:t>
                      </a:r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binary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CRAN (</a:t>
                      </a:r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source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CRAN (</a:t>
                      </a:r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source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 dirty="0">
                          <a:effectLst/>
                        </a:rPr>
                        <a:t>package manager (</a:t>
                      </a:r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binary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r2u (</a:t>
                      </a:r>
                      <a:r>
                        <a:rPr lang="en-US" sz="11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binary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999" marR="7999" marT="7999" marB="0" anchor="ctr"/>
                </a:tc>
                <a:extLst>
                  <a:ext uri="{0D108BD9-81ED-4DB2-BD59-A6C34878D82A}">
                    <a16:rowId xmlns:a16="http://schemas.microsoft.com/office/drawing/2014/main" val="1263526323"/>
                  </a:ext>
                </a:extLst>
              </a:tr>
              <a:tr h="3164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base image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ubuntu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err="1">
                          <a:effectLst/>
                        </a:rPr>
                        <a:t>debian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ubuntu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err="1">
                          <a:effectLst/>
                        </a:rPr>
                        <a:t>debian</a:t>
                      </a:r>
                      <a:r>
                        <a:rPr lang="en-US" sz="1100" u="none" strike="noStrike" dirty="0">
                          <a:effectLst/>
                        </a:rPr>
                        <a:t>, ubuntu, fedora, </a:t>
                      </a:r>
                      <a:r>
                        <a:rPr lang="en-US" sz="1100" u="none" strike="noStrike" dirty="0" err="1">
                          <a:effectLst/>
                        </a:rPr>
                        <a:t>opensuse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ubuntu</a:t>
                      </a:r>
                    </a:p>
                  </a:txBody>
                  <a:tcPr marL="7999" marR="7999" marT="7999" marB="0" anchor="ctr"/>
                </a:tc>
                <a:extLst>
                  <a:ext uri="{0D108BD9-81ED-4DB2-BD59-A6C34878D82A}">
                    <a16:rowId xmlns:a16="http://schemas.microsoft.com/office/drawing/2014/main" val="27652384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65198B0-2E16-65E7-2450-E6BA0E27F493}"/>
              </a:ext>
            </a:extLst>
          </p:cNvPr>
          <p:cNvSpPr txBox="1"/>
          <p:nvPr/>
        </p:nvSpPr>
        <p:spPr>
          <a:xfrm>
            <a:off x="3010817" y="5792883"/>
            <a:ext cx="9669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Build from R stack?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37737-1347-6E20-BC65-6EE6EF022CCE}"/>
              </a:ext>
            </a:extLst>
          </p:cNvPr>
          <p:cNvSpPr txBox="1"/>
          <p:nvPr/>
        </p:nvSpPr>
        <p:spPr>
          <a:xfrm>
            <a:off x="4287479" y="5794672"/>
            <a:ext cx="1196058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Shiny, Rstudio, ML or tidyverse?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47A961-8CBF-0F70-8FD7-ADFAC6E0E82D}"/>
              </a:ext>
            </a:extLst>
          </p:cNvPr>
          <p:cNvSpPr txBox="1"/>
          <p:nvPr/>
        </p:nvSpPr>
        <p:spPr>
          <a:xfrm>
            <a:off x="3683282" y="6304954"/>
            <a:ext cx="1800255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Install R and packages with package manager (e.g. apt)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41875B-C3C6-08C1-C9C8-7C58A38D82C7}"/>
              </a:ext>
            </a:extLst>
          </p:cNvPr>
          <p:cNvSpPr txBox="1"/>
          <p:nvPr/>
        </p:nvSpPr>
        <p:spPr>
          <a:xfrm>
            <a:off x="5808508" y="5807345"/>
            <a:ext cx="109307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Rocker versioned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E13BA4-2392-0A91-8592-2A5F948ADDA9}"/>
              </a:ext>
            </a:extLst>
          </p:cNvPr>
          <p:cNvSpPr txBox="1"/>
          <p:nvPr/>
        </p:nvSpPr>
        <p:spPr>
          <a:xfrm>
            <a:off x="7177645" y="5948212"/>
            <a:ext cx="109307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Rocker base stack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CAED9E-8B74-9A4D-6E6E-9624005A659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977769" y="6008327"/>
            <a:ext cx="309710" cy="178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033B7A-38AC-81C4-7B4C-45833296245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483537" y="6010116"/>
            <a:ext cx="324971" cy="1267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B74540-5D78-6042-1B70-65E4DEF27221}"/>
              </a:ext>
            </a:extLst>
          </p:cNvPr>
          <p:cNvCxnSpPr>
            <a:cxnSpLocks/>
            <a:stCxn id="58" idx="3"/>
            <a:endCxn id="17" idx="1"/>
          </p:cNvCxnSpPr>
          <p:nvPr/>
        </p:nvCxnSpPr>
        <p:spPr>
          <a:xfrm flipV="1">
            <a:off x="6881751" y="6163656"/>
            <a:ext cx="295894" cy="36459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ECE666-6B89-4157-85C6-D2889B30D47C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>
            <a:off x="3494293" y="6223770"/>
            <a:ext cx="188989" cy="2966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7AA350-E686-61B0-9143-066DE7293D83}"/>
              </a:ext>
            </a:extLst>
          </p:cNvPr>
          <p:cNvCxnSpPr>
            <a:cxnSpLocks/>
            <a:stCxn id="13" idx="3"/>
            <a:endCxn id="58" idx="1"/>
          </p:cNvCxnSpPr>
          <p:nvPr/>
        </p:nvCxnSpPr>
        <p:spPr>
          <a:xfrm>
            <a:off x="5483537" y="6010116"/>
            <a:ext cx="305138" cy="5181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0486F4-99D5-7F5B-CF3B-91AC92AD9DEA}"/>
              </a:ext>
            </a:extLst>
          </p:cNvPr>
          <p:cNvCxnSpPr>
            <a:cxnSpLocks/>
            <a:stCxn id="58" idx="3"/>
            <a:endCxn id="37" idx="1"/>
          </p:cNvCxnSpPr>
          <p:nvPr/>
        </p:nvCxnSpPr>
        <p:spPr>
          <a:xfrm>
            <a:off x="6881751" y="6528252"/>
            <a:ext cx="256228" cy="7601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635D0E-68C7-5907-1032-C91522337C94}"/>
              </a:ext>
            </a:extLst>
          </p:cNvPr>
          <p:cNvSpPr txBox="1"/>
          <p:nvPr/>
        </p:nvSpPr>
        <p:spPr>
          <a:xfrm>
            <a:off x="7137979" y="6473464"/>
            <a:ext cx="109307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ubuntu OK?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AB9B3C-1227-ED6F-6B2B-5C6BDE045749}"/>
              </a:ext>
            </a:extLst>
          </p:cNvPr>
          <p:cNvSpPr txBox="1"/>
          <p:nvPr/>
        </p:nvSpPr>
        <p:spPr>
          <a:xfrm>
            <a:off x="8455200" y="5984652"/>
            <a:ext cx="1213941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eddelbuettel/r2u</a:t>
            </a:r>
          </a:p>
          <a:p>
            <a:pPr algn="ctr"/>
            <a:r>
              <a:rPr lang="en-CH" sz="1100" dirty="0"/>
              <a:t>rocker/r-ubuntu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0DDC6E-6CA2-7D06-76AD-C7C9D285766B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8231055" y="6200096"/>
            <a:ext cx="224145" cy="40417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236B06F-8452-715E-2F9D-DB1D2F862D5B}"/>
              </a:ext>
            </a:extLst>
          </p:cNvPr>
          <p:cNvSpPr txBox="1"/>
          <p:nvPr/>
        </p:nvSpPr>
        <p:spPr>
          <a:xfrm>
            <a:off x="8515633" y="6473464"/>
            <a:ext cx="109307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rocker/r-bspm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1F7267-7C1C-977D-A1BE-F19C5F960167}"/>
              </a:ext>
            </a:extLst>
          </p:cNvPr>
          <p:cNvCxnSpPr>
            <a:cxnSpLocks/>
            <a:stCxn id="37" idx="3"/>
            <a:endCxn id="44" idx="1"/>
          </p:cNvCxnSpPr>
          <p:nvPr/>
        </p:nvCxnSpPr>
        <p:spPr>
          <a:xfrm>
            <a:off x="8231055" y="6604269"/>
            <a:ext cx="28457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B043059-DEEF-D53D-60E6-DB7D88620B90}"/>
              </a:ext>
            </a:extLst>
          </p:cNvPr>
          <p:cNvSpPr txBox="1"/>
          <p:nvPr/>
        </p:nvSpPr>
        <p:spPr>
          <a:xfrm>
            <a:off x="5788675" y="6312808"/>
            <a:ext cx="109307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Latest system libs?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25E9BB3-8FFD-C772-D2BE-8D81F9F30F6C}"/>
              </a:ext>
            </a:extLst>
          </p:cNvPr>
          <p:cNvSpPr txBox="1"/>
          <p:nvPr/>
        </p:nvSpPr>
        <p:spPr>
          <a:xfrm>
            <a:off x="3104746" y="2189346"/>
            <a:ext cx="1836823" cy="8617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rocker/rstudio:4</a:t>
            </a:r>
          </a:p>
          <a:p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install2.r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rmarkdown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DT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A0894A5-1FDC-AFA3-223D-B72E959EADE9}"/>
              </a:ext>
            </a:extLst>
          </p:cNvPr>
          <p:cNvSpPr txBox="1"/>
          <p:nvPr/>
        </p:nvSpPr>
        <p:spPr>
          <a:xfrm>
            <a:off x="7319996" y="2195840"/>
            <a:ext cx="2276170" cy="8617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eddelbuettel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/r2u:jammy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install2.r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rmarkdown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DT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Biostrings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30AD47-67A1-6061-6DE0-AE68CE2A5146}"/>
              </a:ext>
            </a:extLst>
          </p:cNvPr>
          <p:cNvSpPr txBox="1"/>
          <p:nvPr/>
        </p:nvSpPr>
        <p:spPr>
          <a:xfrm>
            <a:off x="7065002" y="723002"/>
            <a:ext cx="2531164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r-base:latest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apt-get update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&amp;&amp; apt-get install -y \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--no-install-recommends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cran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rmarkdown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cran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-dt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bioc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biostrings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4E62B02-6F26-E41F-E618-375695342587}"/>
              </a:ext>
            </a:extLst>
          </p:cNvPr>
          <p:cNvSpPr txBox="1"/>
          <p:nvPr/>
        </p:nvSpPr>
        <p:spPr>
          <a:xfrm>
            <a:off x="4354631" y="728089"/>
            <a:ext cx="25271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ubuntu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apt-get update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&amp;&amp; apt-get install -y \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--no-install-recommends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cran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rmarkdown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cran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-dt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bioc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biostrings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676F2DC-C2E9-3954-82DF-A7381BCEB4AC}"/>
              </a:ext>
            </a:extLst>
          </p:cNvPr>
          <p:cNvSpPr txBox="1"/>
          <p:nvPr/>
        </p:nvSpPr>
        <p:spPr>
          <a:xfrm>
            <a:off x="2864924" y="3214428"/>
            <a:ext cx="1977815" cy="938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H" sz="1100" b="1" dirty="0">
                <a:solidFill>
                  <a:schemeClr val="accent6"/>
                </a:solidFill>
              </a:rPr>
              <a:t>Binary</a:t>
            </a:r>
            <a:r>
              <a:rPr lang="en-CH" sz="1100" b="1" dirty="0"/>
              <a:t> or </a:t>
            </a:r>
            <a:r>
              <a:rPr lang="en-CH" sz="1100" b="1" dirty="0">
                <a:solidFill>
                  <a:srgbClr val="C00000"/>
                </a:solidFill>
              </a:rPr>
              <a:t>source</a:t>
            </a:r>
            <a:r>
              <a:rPr lang="en-CH" sz="1100" b="1" dirty="0"/>
              <a:t> installation?</a:t>
            </a:r>
          </a:p>
          <a:p>
            <a:r>
              <a:rPr lang="en-CH" sz="1100" dirty="0"/>
              <a:t>For most applications, a </a:t>
            </a:r>
            <a:r>
              <a:rPr lang="en-CH" sz="1100" i="1" dirty="0"/>
              <a:t>binary installation is recommended</a:t>
            </a:r>
            <a:endParaRPr lang="en-CH" sz="1100" dirty="0"/>
          </a:p>
          <a:p>
            <a:r>
              <a:rPr lang="en-CH" sz="1100" dirty="0"/>
              <a:t>It’s faster and it’s easier to handle dependencies.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AB0B92-AF19-735C-ED36-574DCCA5AEC7}"/>
              </a:ext>
            </a:extLst>
          </p:cNvPr>
          <p:cNvSpPr txBox="1"/>
          <p:nvPr/>
        </p:nvSpPr>
        <p:spPr>
          <a:xfrm>
            <a:off x="275220" y="68406"/>
            <a:ext cx="593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Cheatsheet:</a:t>
            </a:r>
            <a:r>
              <a:rPr lang="en-CH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fast container builds for R 🚀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1BF1B01-5FB4-00A6-1984-6FB8FE5E9041}"/>
              </a:ext>
            </a:extLst>
          </p:cNvPr>
          <p:cNvSpPr txBox="1"/>
          <p:nvPr/>
        </p:nvSpPr>
        <p:spPr>
          <a:xfrm>
            <a:off x="3102996" y="436030"/>
            <a:ext cx="2710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Dockerfile examples</a:t>
            </a:r>
            <a:endParaRPr lang="en-CH" sz="14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73E4F7-889E-6C15-0E94-3E36D573FB82}"/>
              </a:ext>
            </a:extLst>
          </p:cNvPr>
          <p:cNvSpPr txBox="1"/>
          <p:nvPr/>
        </p:nvSpPr>
        <p:spPr>
          <a:xfrm>
            <a:off x="303773" y="482197"/>
            <a:ext cx="3007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docker command line</a:t>
            </a:r>
            <a:endParaRPr lang="en-CH" sz="1400" b="1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3A7AA5-0158-631C-F03D-03E5A87C355B}"/>
              </a:ext>
            </a:extLst>
          </p:cNvPr>
          <p:cNvGrpSpPr/>
          <p:nvPr/>
        </p:nvGrpSpPr>
        <p:grpSpPr>
          <a:xfrm>
            <a:off x="348362" y="778889"/>
            <a:ext cx="3007613" cy="664139"/>
            <a:chOff x="296223" y="1406985"/>
            <a:chExt cx="3007613" cy="664139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16B0FAD-6207-37AD-C229-72630568CD11}"/>
                </a:ext>
              </a:extLst>
            </p:cNvPr>
            <p:cNvSpPr txBox="1"/>
            <p:nvPr/>
          </p:nvSpPr>
          <p:spPr>
            <a:xfrm>
              <a:off x="296224" y="1671014"/>
              <a:ext cx="2568525" cy="40011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0" dirty="0">
                  <a:effectLst/>
                  <a:latin typeface="Menlo" panose="020B0609030804020204" pitchFamily="49" charset="0"/>
                </a:rPr>
                <a:t>docker run –it \ namespace/</a:t>
              </a:r>
              <a:r>
                <a:rPr lang="en-US" sz="1000" b="0" dirty="0" err="1">
                  <a:effectLst/>
                  <a:latin typeface="Menlo" panose="020B0609030804020204" pitchFamily="49" charset="0"/>
                </a:rPr>
                <a:t>repo:tag</a:t>
              </a:r>
              <a:r>
                <a:rPr lang="en-US" sz="1000" b="0" dirty="0">
                  <a:effectLst/>
                  <a:latin typeface="Menlo" panose="020B0609030804020204" pitchFamily="49" charset="0"/>
                </a:rPr>
                <a:t>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247E84A-6521-49F9-B45D-B8A91834B5B6}"/>
                </a:ext>
              </a:extLst>
            </p:cNvPr>
            <p:cNvSpPr txBox="1"/>
            <p:nvPr/>
          </p:nvSpPr>
          <p:spPr>
            <a:xfrm>
              <a:off x="296223" y="1406985"/>
              <a:ext cx="30076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100" b="1" dirty="0">
                  <a:ea typeface="Menlo" panose="020B0609030804020204" pitchFamily="49" charset="0"/>
                  <a:cs typeface="Menlo" panose="020B0609030804020204" pitchFamily="49" charset="0"/>
                </a:rPr>
                <a:t>Run container interactively</a:t>
              </a:r>
              <a:endParaRPr lang="en-CH" sz="1100" b="1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D4CFB20-9838-1398-463F-6FE832344C38}"/>
              </a:ext>
            </a:extLst>
          </p:cNvPr>
          <p:cNvGrpSpPr/>
          <p:nvPr/>
        </p:nvGrpSpPr>
        <p:grpSpPr>
          <a:xfrm>
            <a:off x="348362" y="1438875"/>
            <a:ext cx="3007613" cy="800219"/>
            <a:chOff x="296223" y="2069348"/>
            <a:chExt cx="3007613" cy="800219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A87A927-E5BF-7F03-04AD-DC2FFBA72F38}"/>
                </a:ext>
              </a:extLst>
            </p:cNvPr>
            <p:cNvSpPr txBox="1"/>
            <p:nvPr/>
          </p:nvSpPr>
          <p:spPr>
            <a:xfrm>
              <a:off x="296223" y="2315569"/>
              <a:ext cx="2568524" cy="553998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0" dirty="0">
                  <a:effectLst/>
                  <a:latin typeface="Menlo" panose="020B0609030804020204" pitchFamily="49" charset="0"/>
                </a:rPr>
                <a:t>docker</a:t>
              </a:r>
              <a:r>
                <a:rPr lang="en-US" sz="10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run --rm -p 8787:8787 \</a:t>
              </a:r>
            </a:p>
            <a:p>
              <a:r>
                <a:rPr lang="en-US" sz="10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–</a:t>
              </a:r>
              <a:r>
                <a:rPr lang="en-US" sz="1000" dirty="0">
                  <a:solidFill>
                    <a:srgbClr val="000000"/>
                  </a:solidFill>
                  <a:latin typeface="Menlo" panose="020B0609030804020204" pitchFamily="49" charset="0"/>
                </a:rPr>
                <a:t>it </a:t>
              </a:r>
              <a:r>
                <a:rPr lang="en-US" sz="10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-e PASSWORD=</a:t>
              </a:r>
              <a:r>
                <a:rPr lang="en-US" sz="1000" b="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mypassword</a:t>
              </a:r>
              <a:r>
                <a:rPr lang="en-US" sz="10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\</a:t>
              </a:r>
            </a:p>
            <a:p>
              <a:r>
                <a:rPr lang="en-US" sz="10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rocker/</a:t>
              </a:r>
              <a:r>
                <a:rPr lang="en-US" sz="1000" b="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rstudio</a:t>
              </a:r>
              <a:endPara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1DF326A-2B38-25EB-4E55-144EAFF5A262}"/>
                </a:ext>
              </a:extLst>
            </p:cNvPr>
            <p:cNvSpPr txBox="1"/>
            <p:nvPr/>
          </p:nvSpPr>
          <p:spPr>
            <a:xfrm>
              <a:off x="311009" y="2069348"/>
              <a:ext cx="29928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100" b="1" dirty="0">
                  <a:ea typeface="Menlo" panose="020B0609030804020204" pitchFamily="49" charset="0"/>
                  <a:cs typeface="Menlo" panose="020B0609030804020204" pitchFamily="49" charset="0"/>
                </a:rPr>
                <a:t>Run rocker/rstudio container</a:t>
              </a:r>
              <a:endParaRPr lang="en-CH" sz="1100" b="1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8EE1C389-CBAE-7588-0DEF-88DAC93D0F24}"/>
              </a:ext>
            </a:extLst>
          </p:cNvPr>
          <p:cNvSpPr txBox="1"/>
          <p:nvPr/>
        </p:nvSpPr>
        <p:spPr>
          <a:xfrm>
            <a:off x="4939480" y="3744654"/>
            <a:ext cx="4154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Choosing your base image</a:t>
            </a:r>
            <a:endParaRPr lang="en-CH" sz="1400" b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A943FBC-B93F-D32D-F26D-34D54F224396}"/>
              </a:ext>
            </a:extLst>
          </p:cNvPr>
          <p:cNvGrpSpPr/>
          <p:nvPr/>
        </p:nvGrpSpPr>
        <p:grpSpPr>
          <a:xfrm>
            <a:off x="348362" y="2238700"/>
            <a:ext cx="3007612" cy="666226"/>
            <a:chOff x="296223" y="745353"/>
            <a:chExt cx="3007612" cy="66622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0E644BB-5F4C-81F7-CA01-76F09D157837}"/>
                </a:ext>
              </a:extLst>
            </p:cNvPr>
            <p:cNvSpPr txBox="1"/>
            <p:nvPr/>
          </p:nvSpPr>
          <p:spPr>
            <a:xfrm>
              <a:off x="296225" y="1011469"/>
              <a:ext cx="2568522" cy="40011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0" dirty="0">
                  <a:effectLst/>
                  <a:latin typeface="Menlo" panose="020B0609030804020204" pitchFamily="49" charset="0"/>
                </a:rPr>
                <a:t>docker build \</a:t>
              </a:r>
            </a:p>
            <a:p>
              <a:r>
                <a:rPr lang="en-US" sz="1000" b="0" dirty="0">
                  <a:effectLst/>
                  <a:latin typeface="Menlo" panose="020B0609030804020204" pitchFamily="49" charset="0"/>
                </a:rPr>
                <a:t>–t namespace/</a:t>
              </a:r>
              <a:r>
                <a:rPr lang="en-US" sz="1000" b="0" dirty="0" err="1">
                  <a:effectLst/>
                  <a:latin typeface="Menlo" panose="020B0609030804020204" pitchFamily="49" charset="0"/>
                </a:rPr>
                <a:t>repo:tag</a:t>
              </a:r>
              <a:r>
                <a:rPr lang="en-US" sz="1000" b="0" dirty="0">
                  <a:effectLst/>
                  <a:latin typeface="Menlo" panose="020B0609030804020204" pitchFamily="49" charset="0"/>
                </a:rPr>
                <a:t> .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84E53BA-7E47-D099-D406-E5BA6C5F11B5}"/>
                </a:ext>
              </a:extLst>
            </p:cNvPr>
            <p:cNvSpPr txBox="1"/>
            <p:nvPr/>
          </p:nvSpPr>
          <p:spPr>
            <a:xfrm>
              <a:off x="296223" y="745353"/>
              <a:ext cx="30076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100" b="1" dirty="0">
                  <a:ea typeface="Menlo" panose="020B0609030804020204" pitchFamily="49" charset="0"/>
                  <a:cs typeface="Menlo" panose="020B0609030804020204" pitchFamily="49" charset="0"/>
                </a:rPr>
                <a:t>Build from Dockerfile</a:t>
              </a:r>
              <a:endParaRPr lang="en-CH" sz="1100" b="1" dirty="0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2BFFB3B0-0500-BB2B-CF89-D6C7AE22610C}"/>
              </a:ext>
            </a:extLst>
          </p:cNvPr>
          <p:cNvSpPr txBox="1"/>
          <p:nvPr/>
        </p:nvSpPr>
        <p:spPr>
          <a:xfrm>
            <a:off x="296223" y="3517000"/>
            <a:ext cx="2415445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dockerfiler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dock_from_desc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()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FE4D3AE-5BE1-62CA-6D9D-31D231CAAB47}"/>
              </a:ext>
            </a:extLst>
          </p:cNvPr>
          <p:cNvSpPr txBox="1"/>
          <p:nvPr/>
        </p:nvSpPr>
        <p:spPr>
          <a:xfrm>
            <a:off x="296224" y="3255390"/>
            <a:ext cx="2510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b="1" dirty="0">
                <a:ea typeface="Menlo" panose="020B0609030804020204" pitchFamily="49" charset="0"/>
                <a:cs typeface="Menlo" panose="020B0609030804020204" pitchFamily="49" charset="0"/>
              </a:rPr>
              <a:t>Dockerfile from DESCRIPTION file</a:t>
            </a:r>
            <a:endParaRPr lang="en-CH" sz="11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4181109-0EBD-EF57-E265-F2BF17979271}"/>
              </a:ext>
            </a:extLst>
          </p:cNvPr>
          <p:cNvSpPr txBox="1"/>
          <p:nvPr/>
        </p:nvSpPr>
        <p:spPr>
          <a:xfrm>
            <a:off x="296224" y="2947613"/>
            <a:ext cx="285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Convenient R commands</a:t>
            </a:r>
            <a:endParaRPr lang="en-CH" sz="14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C4DB82D-45DF-C9C9-05EF-0EC7B3EC79D8}"/>
              </a:ext>
            </a:extLst>
          </p:cNvPr>
          <p:cNvSpPr txBox="1"/>
          <p:nvPr/>
        </p:nvSpPr>
        <p:spPr>
          <a:xfrm>
            <a:off x="296224" y="4071744"/>
            <a:ext cx="2415445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pak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pkg_system_requirement</a:t>
            </a:r>
            <a:r>
              <a:rPr lang="en-US" sz="1000" b="0" dirty="0" err="1">
                <a:solidFill>
                  <a:srgbClr val="1716FD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1000" b="0" dirty="0">
                <a:solidFill>
                  <a:srgbClr val="1716FD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1000" b="0" dirty="0">
                <a:solidFill>
                  <a:srgbClr val="1716FD"/>
                </a:solidFill>
                <a:effectLst/>
                <a:latin typeface="Menlo" panose="020B0609030804020204" pitchFamily="49" charset="0"/>
              </a:rPr>
              <a:t>    "DT", "ubuntu", "20.04")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3FB05AA-C677-225F-7BF7-953CCB771997}"/>
              </a:ext>
            </a:extLst>
          </p:cNvPr>
          <p:cNvSpPr txBox="1"/>
          <p:nvPr/>
        </p:nvSpPr>
        <p:spPr>
          <a:xfrm>
            <a:off x="296224" y="3810134"/>
            <a:ext cx="2510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b="1" dirty="0">
                <a:ea typeface="Menlo" panose="020B0609030804020204" pitchFamily="49" charset="0"/>
                <a:cs typeface="Menlo" panose="020B0609030804020204" pitchFamily="49" charset="0"/>
              </a:rPr>
              <a:t>Package system requirements</a:t>
            </a:r>
            <a:endParaRPr lang="en-CH" sz="1100" b="1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706FBE5-F1D0-B870-94CD-5E16096BCB06}"/>
              </a:ext>
            </a:extLst>
          </p:cNvPr>
          <p:cNvGrpSpPr/>
          <p:nvPr/>
        </p:nvGrpSpPr>
        <p:grpSpPr>
          <a:xfrm>
            <a:off x="2916888" y="6360954"/>
            <a:ext cx="776437" cy="401775"/>
            <a:chOff x="8586895" y="5454465"/>
            <a:chExt cx="776437" cy="401775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5717B7A8-9AFF-791C-B49E-15E0261E2CE9}"/>
                </a:ext>
              </a:extLst>
            </p:cNvPr>
            <p:cNvCxnSpPr>
              <a:cxnSpLocks/>
            </p:cNvCxnSpPr>
            <p:nvPr/>
          </p:nvCxnSpPr>
          <p:spPr>
            <a:xfrm>
              <a:off x="8586895" y="5587084"/>
              <a:ext cx="187858" cy="359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EBCA8B2-BE9C-9C45-5D15-897FA3DE0737}"/>
                </a:ext>
              </a:extLst>
            </p:cNvPr>
            <p:cNvSpPr txBox="1"/>
            <p:nvPr/>
          </p:nvSpPr>
          <p:spPr>
            <a:xfrm>
              <a:off x="8768197" y="5454465"/>
              <a:ext cx="5885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100" dirty="0"/>
                <a:t>yes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B6C8553D-4F36-4A1F-6662-EA24ECDEBED1}"/>
                </a:ext>
              </a:extLst>
            </p:cNvPr>
            <p:cNvCxnSpPr>
              <a:cxnSpLocks/>
            </p:cNvCxnSpPr>
            <p:nvPr/>
          </p:nvCxnSpPr>
          <p:spPr>
            <a:xfrm>
              <a:off x="8593451" y="5727249"/>
              <a:ext cx="187858" cy="35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54A8191-A796-D63F-FB04-D60B12D4259F}"/>
                </a:ext>
              </a:extLst>
            </p:cNvPr>
            <p:cNvSpPr txBox="1"/>
            <p:nvPr/>
          </p:nvSpPr>
          <p:spPr>
            <a:xfrm>
              <a:off x="8774753" y="5594630"/>
              <a:ext cx="5885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100" dirty="0"/>
                <a:t>no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97A44B81-8686-AC8E-3807-D74D491829DC}"/>
              </a:ext>
            </a:extLst>
          </p:cNvPr>
          <p:cNvSpPr txBox="1"/>
          <p:nvPr/>
        </p:nvSpPr>
        <p:spPr>
          <a:xfrm>
            <a:off x="286270" y="5727559"/>
            <a:ext cx="2374390" cy="938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H" sz="1100" b="1" dirty="0"/>
              <a:t>Acknowledgements</a:t>
            </a:r>
          </a:p>
          <a:p>
            <a:r>
              <a:rPr lang="en-CH" sz="1100" dirty="0">
                <a:hlinkClick r:id="rId2"/>
              </a:rPr>
              <a:t>Rocker</a:t>
            </a:r>
            <a:r>
              <a:rPr lang="en-CH" sz="1100" dirty="0"/>
              <a:t> and </a:t>
            </a:r>
            <a:r>
              <a:rPr lang="en-CH" sz="1100" dirty="0">
                <a:hlinkClick r:id="rId3"/>
              </a:rPr>
              <a:t>r2u</a:t>
            </a:r>
            <a:r>
              <a:rPr lang="en-CH" sz="1100" dirty="0"/>
              <a:t> are mainly developed by </a:t>
            </a:r>
            <a:r>
              <a:rPr lang="en-CH" sz="1100" dirty="0">
                <a:hlinkClick r:id="rId8"/>
              </a:rPr>
              <a:t>Carl Boettiger </a:t>
            </a:r>
            <a:r>
              <a:rPr lang="en-CH" sz="1100" dirty="0"/>
              <a:t>and </a:t>
            </a:r>
            <a:r>
              <a:rPr lang="en-CH" sz="1100" dirty="0">
                <a:hlinkClick r:id="rId9"/>
              </a:rPr>
              <a:t>Dirk Eddelbuettel</a:t>
            </a:r>
            <a:r>
              <a:rPr lang="en-CH" sz="1100" dirty="0"/>
              <a:t>. This cheatsheet was created by </a:t>
            </a:r>
            <a:r>
              <a:rPr lang="en-CH" sz="1100" dirty="0">
                <a:hlinkClick r:id="rId10"/>
              </a:rPr>
              <a:t>Geert van Geest</a:t>
            </a:r>
            <a:endParaRPr lang="en-CH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1AF555F-1D4E-8F50-29E5-9D77F0F7BD15}"/>
              </a:ext>
            </a:extLst>
          </p:cNvPr>
          <p:cNvSpPr txBox="1"/>
          <p:nvPr/>
        </p:nvSpPr>
        <p:spPr>
          <a:xfrm>
            <a:off x="4949990" y="4030387"/>
            <a:ext cx="3638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b="1" dirty="0">
                <a:ea typeface="Menlo" panose="020B0609030804020204" pitchFamily="49" charset="0"/>
                <a:cs typeface="Menlo" panose="020B0609030804020204" pitchFamily="49" charset="0"/>
              </a:rPr>
              <a:t>The base images below have many different characteristics. Refer to their specifications for a full overview. </a:t>
            </a:r>
            <a:endParaRPr lang="en-CH" sz="11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CACFC1-C1CB-29B1-BE0D-1B27D3C886CA}"/>
              </a:ext>
            </a:extLst>
          </p:cNvPr>
          <p:cNvSpPr txBox="1"/>
          <p:nvPr/>
        </p:nvSpPr>
        <p:spPr>
          <a:xfrm>
            <a:off x="4940950" y="3216042"/>
            <a:ext cx="3919270" cy="4308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H" sz="1100" b="1" dirty="0"/>
              <a:t>install2.r/install.r scripts</a:t>
            </a:r>
          </a:p>
          <a:p>
            <a:r>
              <a:rPr lang="en-CH" sz="1100" dirty="0"/>
              <a:t>Helpers for installing R packages (</a:t>
            </a:r>
            <a:r>
              <a:rPr lang="en-CH" sz="1100" dirty="0">
                <a:hlinkClick r:id="rId11"/>
              </a:rPr>
              <a:t>littler</a:t>
            </a:r>
            <a:r>
              <a:rPr lang="en-CH" sz="1100" dirty="0"/>
              <a:t> package). All options </a:t>
            </a:r>
            <a:r>
              <a:rPr lang="en-CH" sz="1100" dirty="0">
                <a:hlinkClick r:id="rId12"/>
              </a:rPr>
              <a:t>here</a:t>
            </a:r>
            <a:r>
              <a:rPr lang="en-CH" sz="11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5F5A0-5DDE-84A9-D502-D6B3FA43AFFF}"/>
              </a:ext>
            </a:extLst>
          </p:cNvPr>
          <p:cNvSpPr txBox="1"/>
          <p:nvPr/>
        </p:nvSpPr>
        <p:spPr>
          <a:xfrm>
            <a:off x="3111693" y="731969"/>
            <a:ext cx="1124408" cy="12772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H" sz="1100" b="1" dirty="0"/>
              <a:t>apt-get</a:t>
            </a:r>
          </a:p>
          <a:p>
            <a:r>
              <a:rPr lang="en-CH" sz="1100" dirty="0"/>
              <a:t>interacts with the system package manager, that usually includes R packages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40FA54-3C3D-9BCA-F6D1-B7B7F231F2BB}"/>
              </a:ext>
            </a:extLst>
          </p:cNvPr>
          <p:cNvSpPr txBox="1"/>
          <p:nvPr/>
        </p:nvSpPr>
        <p:spPr>
          <a:xfrm>
            <a:off x="8480881" y="3750732"/>
            <a:ext cx="118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200" i="1" dirty="0">
                <a:solidFill>
                  <a:srgbClr val="1716F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fastest!🏎️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8BD2A2D-F4CB-C0C8-78ED-30DC7C65973A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9074721" y="4027731"/>
            <a:ext cx="0" cy="433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D9A8FFA-8445-820C-69EB-53F7918FC03C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9074721" y="3057614"/>
            <a:ext cx="0" cy="6931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80D3D90-ED6D-6C95-76A1-EA4F24DC1118}"/>
              </a:ext>
            </a:extLst>
          </p:cNvPr>
          <p:cNvSpPr txBox="1"/>
          <p:nvPr/>
        </p:nvSpPr>
        <p:spPr>
          <a:xfrm>
            <a:off x="289326" y="4635887"/>
            <a:ext cx="3114113" cy="9079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H" sz="1100" b="1" dirty="0"/>
              <a:t>Reducing image size</a:t>
            </a:r>
          </a:p>
          <a:p>
            <a:r>
              <a:rPr lang="en-CH" sz="1100" dirty="0"/>
              <a:t>- Install2.r: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rm –rf /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downloaded_packages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/>
              <a:t>- RSPM: 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strip /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/local/lib/R/site-library/*/libs/*.so</a:t>
            </a:r>
          </a:p>
          <a:p>
            <a:r>
              <a:rPr lang="en-US" sz="1100" dirty="0"/>
              <a:t>- apt-get:</a:t>
            </a:r>
            <a:r>
              <a:rPr lang="en-US" sz="1100" b="1" dirty="0"/>
              <a:t>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rm -rf /var/lib/apt/lists/*</a:t>
            </a:r>
            <a:endParaRPr lang="en-CH" sz="800" b="1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8BBF65-C5B4-637C-DE8A-FB98CA2EF57D}"/>
              </a:ext>
            </a:extLst>
          </p:cNvPr>
          <p:cNvSpPr txBox="1"/>
          <p:nvPr/>
        </p:nvSpPr>
        <p:spPr>
          <a:xfrm>
            <a:off x="5133492" y="2197518"/>
            <a:ext cx="2015671" cy="8617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rocker/r-bspm:f37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 -e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install.packages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("DT")'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A31515"/>
              </a:solidFill>
              <a:latin typeface="Menlo" panose="020B0609030804020204" pitchFamily="49" charset="0"/>
            </a:endParaRPr>
          </a:p>
        </p:txBody>
      </p:sp>
      <p:pic>
        <p:nvPicPr>
          <p:cNvPr id="117" name="Picture 116" descr="Icon&#10;&#10;Description automatically generated">
            <a:extLst>
              <a:ext uri="{FF2B5EF4-FFF2-40B4-BE49-F238E27FC236}">
                <a16:creationId xmlns:a16="http://schemas.microsoft.com/office/drawing/2014/main" id="{F88C4EC4-7D66-56E6-79E2-09699824145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6544" b="69142"/>
          <a:stretch/>
        </p:blipFill>
        <p:spPr>
          <a:xfrm>
            <a:off x="6255593" y="4855347"/>
            <a:ext cx="282985" cy="105271"/>
          </a:xfrm>
          <a:prstGeom prst="rect">
            <a:avLst/>
          </a:prstGeom>
        </p:spPr>
      </p:pic>
      <p:pic>
        <p:nvPicPr>
          <p:cNvPr id="123" name="Picture 122" descr="Icon&#10;&#10;Description automatically generated">
            <a:extLst>
              <a:ext uri="{FF2B5EF4-FFF2-40B4-BE49-F238E27FC236}">
                <a16:creationId xmlns:a16="http://schemas.microsoft.com/office/drawing/2014/main" id="{1C7E61DB-A603-D709-04F6-8A0CB2CD0F6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6544" b="69142"/>
          <a:stretch/>
        </p:blipFill>
        <p:spPr>
          <a:xfrm>
            <a:off x="7269838" y="4860606"/>
            <a:ext cx="282985" cy="105271"/>
          </a:xfrm>
          <a:prstGeom prst="rect">
            <a:avLst/>
          </a:prstGeom>
        </p:spPr>
      </p:pic>
      <p:pic>
        <p:nvPicPr>
          <p:cNvPr id="124" name="Picture 123" descr="Icon&#10;&#10;Description automatically generated">
            <a:extLst>
              <a:ext uri="{FF2B5EF4-FFF2-40B4-BE49-F238E27FC236}">
                <a16:creationId xmlns:a16="http://schemas.microsoft.com/office/drawing/2014/main" id="{22620378-D201-44E8-25D5-BF5D23117B2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6544" b="69142"/>
          <a:stretch/>
        </p:blipFill>
        <p:spPr>
          <a:xfrm>
            <a:off x="8284083" y="4865865"/>
            <a:ext cx="282985" cy="105271"/>
          </a:xfrm>
          <a:prstGeom prst="rect">
            <a:avLst/>
          </a:prstGeom>
        </p:spPr>
      </p:pic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6B22C995-61A5-18C2-C2F1-049F18BC705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6544" b="69142"/>
          <a:stretch/>
        </p:blipFill>
        <p:spPr>
          <a:xfrm>
            <a:off x="9298328" y="4871124"/>
            <a:ext cx="282985" cy="105271"/>
          </a:xfrm>
          <a:prstGeom prst="rect">
            <a:avLst/>
          </a:prstGeom>
        </p:spPr>
      </p:pic>
      <p:pic>
        <p:nvPicPr>
          <p:cNvPr id="130" name="Picture 129" descr="Icon&#10;&#10;Description automatically generated">
            <a:extLst>
              <a:ext uri="{FF2B5EF4-FFF2-40B4-BE49-F238E27FC236}">
                <a16:creationId xmlns:a16="http://schemas.microsoft.com/office/drawing/2014/main" id="{82A93D36-BF4A-BCF8-7207-3372EFDAA63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6544" b="69142"/>
          <a:stretch/>
        </p:blipFill>
        <p:spPr>
          <a:xfrm>
            <a:off x="8667989" y="5130236"/>
            <a:ext cx="282985" cy="105271"/>
          </a:xfrm>
          <a:prstGeom prst="rect">
            <a:avLst/>
          </a:prstGeom>
        </p:spPr>
      </p:pic>
      <p:pic>
        <p:nvPicPr>
          <p:cNvPr id="131" name="Picture 130" descr="Icon&#10;&#10;Description automatically generated">
            <a:extLst>
              <a:ext uri="{FF2B5EF4-FFF2-40B4-BE49-F238E27FC236}">
                <a16:creationId xmlns:a16="http://schemas.microsoft.com/office/drawing/2014/main" id="{21048769-CA73-6AE9-AAA7-5C469163604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6544" b="69142"/>
          <a:stretch/>
        </p:blipFill>
        <p:spPr>
          <a:xfrm>
            <a:off x="7793539" y="5195526"/>
            <a:ext cx="282985" cy="105271"/>
          </a:xfrm>
          <a:prstGeom prst="rect">
            <a:avLst/>
          </a:pr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DB24E52-E626-3659-DC32-109DEB7E3787}"/>
              </a:ext>
            </a:extLst>
          </p:cNvPr>
          <p:cNvGrpSpPr/>
          <p:nvPr/>
        </p:nvGrpSpPr>
        <p:grpSpPr>
          <a:xfrm>
            <a:off x="3288682" y="4176230"/>
            <a:ext cx="1434324" cy="430887"/>
            <a:chOff x="3554298" y="4147800"/>
            <a:chExt cx="1434324" cy="430887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C95A53E-9B4F-0E21-7FA4-34FF22D095E8}"/>
                </a:ext>
              </a:extLst>
            </p:cNvPr>
            <p:cNvSpPr txBox="1"/>
            <p:nvPr/>
          </p:nvSpPr>
          <p:spPr>
            <a:xfrm>
              <a:off x="3554298" y="4147800"/>
              <a:ext cx="14343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100" dirty="0"/>
                <a:t>   : default bioconductor support</a:t>
              </a:r>
            </a:p>
          </p:txBody>
        </p:sp>
        <p:pic>
          <p:nvPicPr>
            <p:cNvPr id="132" name="Picture 131" descr="Icon&#10;&#10;Description automatically generated">
              <a:extLst>
                <a:ext uri="{FF2B5EF4-FFF2-40B4-BE49-F238E27FC236}">
                  <a16:creationId xmlns:a16="http://schemas.microsoft.com/office/drawing/2014/main" id="{A230540C-238E-D562-6E2B-C0FCFA057E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16544" b="69142"/>
            <a:stretch/>
          </p:blipFill>
          <p:spPr>
            <a:xfrm>
              <a:off x="4116697" y="4238006"/>
              <a:ext cx="282985" cy="105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079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6970</TotalTime>
  <Words>481</Words>
  <Application>Microsoft Macintosh PowerPoint</Application>
  <PresentationFormat>A4 Paper (210x297 mm)</PresentationFormat>
  <Paragraphs>99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vanGeest</dc:creator>
  <cp:lastModifiedBy>Geert vanGeest</cp:lastModifiedBy>
  <cp:revision>104</cp:revision>
  <cp:lastPrinted>2023-04-07T10:40:52Z</cp:lastPrinted>
  <dcterms:created xsi:type="dcterms:W3CDTF">2023-04-07T10:39:11Z</dcterms:created>
  <dcterms:modified xsi:type="dcterms:W3CDTF">2023-04-12T06:51:10Z</dcterms:modified>
</cp:coreProperties>
</file>