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boettig" TargetMode="External"/><Relationship Id="rId3" Type="http://schemas.openxmlformats.org/officeDocument/2006/relationships/hyperlink" Target="https://eddelbuettel.github.io/r2u/" TargetMode="External"/><Relationship Id="rId7" Type="http://schemas.openxmlformats.org/officeDocument/2006/relationships/hyperlink" Target="https://hub.docker.com/r/eddelbuettel/r2u" TargetMode="External"/><Relationship Id="rId12" Type="http://schemas.openxmlformats.org/officeDocument/2006/relationships/hyperlink" Target="https://rocker-project.org/use/extending.html#install2.r" TargetMode="External"/><Relationship Id="rId2" Type="http://schemas.openxmlformats.org/officeDocument/2006/relationships/hyperlink" Target="https://rocke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images/#additional-images" TargetMode="External"/><Relationship Id="rId11" Type="http://schemas.openxmlformats.org/officeDocument/2006/relationships/hyperlink" Target="https://cran.r-project.org/web/packages/littler/index.html" TargetMode="External"/><Relationship Id="rId5" Type="http://schemas.openxmlformats.org/officeDocument/2006/relationships/hyperlink" Target="https://rocker-project.org/images/#the-base-stack" TargetMode="External"/><Relationship Id="rId10" Type="http://schemas.openxmlformats.org/officeDocument/2006/relationships/hyperlink" Target="https://twitter.com/geertvangeest/" TargetMode="External"/><Relationship Id="rId4" Type="http://schemas.openxmlformats.org/officeDocument/2006/relationships/hyperlink" Target="https://rocker-project.org/images/#the-versioned-stack" TargetMode="External"/><Relationship Id="rId9" Type="http://schemas.openxmlformats.org/officeDocument/2006/relationships/hyperlink" Target="https://twitter.com/eddelbuett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28585"/>
              </p:ext>
            </p:extLst>
          </p:nvPr>
        </p:nvGraphicFramePr>
        <p:xfrm>
          <a:off x="2905253" y="3980219"/>
          <a:ext cx="6752868" cy="1213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5478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125478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61889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H" sz="11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CH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rocker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r2u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1212132924"/>
                  </a:ext>
                </a:extLst>
              </a:tr>
              <a:tr h="161889"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5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6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eddelbuettel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618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repo install2.r or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16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2879332" y="5593180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186541" y="5352697"/>
            <a:ext cx="1196058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4051419" y="5900550"/>
            <a:ext cx="146092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813999" y="5335622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168680" y="5370259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846284" y="5568141"/>
            <a:ext cx="340257" cy="2404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382599" y="5551066"/>
            <a:ext cx="431400" cy="1707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907075" y="5585703"/>
            <a:ext cx="261605" cy="53029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846284" y="5808624"/>
            <a:ext cx="205135" cy="3920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382599" y="5568141"/>
            <a:ext cx="431400" cy="54785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>
            <a:off x="6907075" y="6115994"/>
            <a:ext cx="238105" cy="5260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45180" y="6037795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20092" y="5459083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eddelbuettel/r2u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8238256" y="5674527"/>
            <a:ext cx="181836" cy="4940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40957" y="6037795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8238256" y="6168600"/>
            <a:ext cx="30270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813999" y="5900550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5340822" y="2191217"/>
            <a:ext cx="188173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7318821" y="2184354"/>
            <a:ext cx="2276170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eddelbuettel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162566" y="786062"/>
            <a:ext cx="2433600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634012" y="789579"/>
            <a:ext cx="2413242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--no-install-recommends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296223" y="4595652"/>
            <a:ext cx="2389176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Binary or source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r>
              <a:rPr lang="en-CH" sz="1100" dirty="0"/>
              <a:t>. 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75220" y="68406"/>
            <a:ext cx="59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fast container builds for R 🚀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3426697" y="478502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296224" y="471710"/>
            <a:ext cx="300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3A7AA5-0158-631C-F03D-03E5A87C355B}"/>
              </a:ext>
            </a:extLst>
          </p:cNvPr>
          <p:cNvGrpSpPr/>
          <p:nvPr/>
        </p:nvGrpSpPr>
        <p:grpSpPr>
          <a:xfrm>
            <a:off x="348362" y="778889"/>
            <a:ext cx="3007615" cy="664139"/>
            <a:chOff x="296223" y="1406985"/>
            <a:chExt cx="3007615" cy="66413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16B0FAD-6207-37AD-C229-72630568CD11}"/>
                </a:ext>
              </a:extLst>
            </p:cNvPr>
            <p:cNvSpPr txBox="1"/>
            <p:nvPr/>
          </p:nvSpPr>
          <p:spPr>
            <a:xfrm>
              <a:off x="296224" y="1671014"/>
              <a:ext cx="3007614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run --rm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\</a:t>
              </a:r>
            </a:p>
            <a:p>
              <a:r>
                <a:rPr lang="en-US" sz="1000" b="0" dirty="0" err="1">
                  <a:effectLst/>
                  <a:latin typeface="Menlo" panose="020B0609030804020204" pitchFamily="49" charset="0"/>
                </a:rPr>
                <a:t>Rscript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script.R</a:t>
              </a:r>
              <a:endParaRPr lang="en-US" sz="1000" b="0" dirty="0"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47E84A-6521-49F9-B45D-B8A91834B5B6}"/>
                </a:ext>
              </a:extLst>
            </p:cNvPr>
            <p:cNvSpPr txBox="1"/>
            <p:nvPr/>
          </p:nvSpPr>
          <p:spPr>
            <a:xfrm>
              <a:off x="296223" y="1406985"/>
              <a:ext cx="3007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code inside container</a:t>
              </a:r>
              <a:endParaRPr lang="en-CH" sz="1100" b="1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4CFB20-9838-1398-463F-6FE832344C38}"/>
              </a:ext>
            </a:extLst>
          </p:cNvPr>
          <p:cNvGrpSpPr/>
          <p:nvPr/>
        </p:nvGrpSpPr>
        <p:grpSpPr>
          <a:xfrm>
            <a:off x="348362" y="1438875"/>
            <a:ext cx="3007614" cy="800219"/>
            <a:chOff x="296223" y="2069348"/>
            <a:chExt cx="3007614" cy="80021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A87A927-E5BF-7F03-04AD-DC2FFBA72F38}"/>
                </a:ext>
              </a:extLst>
            </p:cNvPr>
            <p:cNvSpPr txBox="1"/>
            <p:nvPr/>
          </p:nvSpPr>
          <p:spPr>
            <a:xfrm>
              <a:off x="296223" y="2315569"/>
              <a:ext cx="3007614" cy="5539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run --rm –</a:t>
              </a:r>
              <a:r>
                <a:rPr lang="en-US" sz="1000" dirty="0">
                  <a:solidFill>
                    <a:srgbClr val="000000"/>
                  </a:solidFill>
                  <a:latin typeface="Menlo" panose="020B0609030804020204" pitchFamily="49" charset="0"/>
                </a:rPr>
                <a:t>it 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-p 8787:8787 \</a:t>
              </a:r>
            </a:p>
            <a:p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-e PASSWORD=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mypassword</a:t>
              </a:r>
              <a:r>
                <a:rPr lang="en-US" sz="10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rocker/</a:t>
              </a:r>
              <a:r>
                <a:rPr lang="en-US" sz="1000" b="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rstudio</a:t>
              </a:r>
              <a:endPara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</a:rPr>
                <a:t># find it at http://localhost:8787</a:t>
              </a:r>
              <a:endParaRPr lang="en-US" sz="1000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1DF326A-2B38-25EB-4E55-144EAFF5A262}"/>
                </a:ext>
              </a:extLst>
            </p:cNvPr>
            <p:cNvSpPr txBox="1"/>
            <p:nvPr/>
          </p:nvSpPr>
          <p:spPr>
            <a:xfrm>
              <a:off x="311009" y="2069348"/>
              <a:ext cx="29928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Run rocker/rstudio container</a:t>
              </a:r>
              <a:endParaRPr lang="en-CH" sz="1100" b="1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2900157" y="3397800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943FBC-B93F-D32D-F26D-34D54F224396}"/>
              </a:ext>
            </a:extLst>
          </p:cNvPr>
          <p:cNvGrpSpPr/>
          <p:nvPr/>
        </p:nvGrpSpPr>
        <p:grpSpPr>
          <a:xfrm>
            <a:off x="348362" y="2238700"/>
            <a:ext cx="3007615" cy="666226"/>
            <a:chOff x="296223" y="745353"/>
            <a:chExt cx="3007615" cy="66622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644BB-5F4C-81F7-CA01-76F09D157837}"/>
                </a:ext>
              </a:extLst>
            </p:cNvPr>
            <p:cNvSpPr txBox="1"/>
            <p:nvPr/>
          </p:nvSpPr>
          <p:spPr>
            <a:xfrm>
              <a:off x="296225" y="1011469"/>
              <a:ext cx="3007613" cy="40011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b="0" dirty="0">
                  <a:effectLst/>
                  <a:latin typeface="Menlo" panose="020B0609030804020204" pitchFamily="49" charset="0"/>
                </a:rPr>
                <a:t>docker build –t namespace/</a:t>
              </a:r>
              <a:r>
                <a:rPr lang="en-US" sz="1000" b="0" dirty="0" err="1">
                  <a:effectLst/>
                  <a:latin typeface="Menlo" panose="020B0609030804020204" pitchFamily="49" charset="0"/>
                </a:rPr>
                <a:t>repo:tag</a:t>
              </a:r>
              <a:r>
                <a:rPr lang="en-US" sz="1000" b="0" dirty="0">
                  <a:effectLst/>
                  <a:latin typeface="Menlo" panose="020B0609030804020204" pitchFamily="49" charset="0"/>
                </a:rPr>
                <a:t> .</a:t>
              </a:r>
            </a:p>
            <a:p>
              <a:r>
                <a:rPr lang="en-US" sz="1000" dirty="0">
                  <a:latin typeface="Menlo" panose="020B0609030804020204" pitchFamily="49" charset="0"/>
                </a:rPr>
                <a:t>docker push</a:t>
              </a:r>
              <a:endParaRPr lang="en-US" sz="1000" b="0" dirty="0"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84E53BA-7E47-D099-D406-E5BA6C5F11B5}"/>
                </a:ext>
              </a:extLst>
            </p:cNvPr>
            <p:cNvSpPr txBox="1"/>
            <p:nvPr/>
          </p:nvSpPr>
          <p:spPr>
            <a:xfrm>
              <a:off x="296223" y="745353"/>
              <a:ext cx="3007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b="1" dirty="0">
                  <a:ea typeface="Menlo" panose="020B0609030804020204" pitchFamily="49" charset="0"/>
                  <a:cs typeface="Menlo" panose="020B0609030804020204" pitchFamily="49" charset="0"/>
                </a:rPr>
                <a:t>Build and push from Dockerfile</a:t>
              </a:r>
              <a:endParaRPr lang="en-CH" sz="1100" b="1" dirty="0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41544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415445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    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06FBE5-F1D0-B870-94CD-5E16096BCB06}"/>
              </a:ext>
            </a:extLst>
          </p:cNvPr>
          <p:cNvGrpSpPr/>
          <p:nvPr/>
        </p:nvGrpSpPr>
        <p:grpSpPr>
          <a:xfrm>
            <a:off x="2942212" y="6074716"/>
            <a:ext cx="776437" cy="401775"/>
            <a:chOff x="8586895" y="5454465"/>
            <a:chExt cx="776437" cy="401775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5717B7A8-9AFF-791C-B49E-15E0261E2CE9}"/>
                </a:ext>
              </a:extLst>
            </p:cNvPr>
            <p:cNvCxnSpPr>
              <a:cxnSpLocks/>
            </p:cNvCxnSpPr>
            <p:nvPr/>
          </p:nvCxnSpPr>
          <p:spPr>
            <a:xfrm>
              <a:off x="8586895" y="5587084"/>
              <a:ext cx="187858" cy="359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BCA8B2-BE9C-9C45-5D15-897FA3DE0737}"/>
                </a:ext>
              </a:extLst>
            </p:cNvPr>
            <p:cNvSpPr txBox="1"/>
            <p:nvPr/>
          </p:nvSpPr>
          <p:spPr>
            <a:xfrm>
              <a:off x="8768197" y="5454465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yes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6C8553D-4F36-4A1F-6662-EA24ECDEBED1}"/>
                </a:ext>
              </a:extLst>
            </p:cNvPr>
            <p:cNvCxnSpPr>
              <a:cxnSpLocks/>
            </p:cNvCxnSpPr>
            <p:nvPr/>
          </p:nvCxnSpPr>
          <p:spPr>
            <a:xfrm>
              <a:off x="8593451" y="5727249"/>
              <a:ext cx="187858" cy="359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54A8191-A796-D63F-FB04-D60B12D4259F}"/>
                </a:ext>
              </a:extLst>
            </p:cNvPr>
            <p:cNvSpPr txBox="1"/>
            <p:nvPr/>
          </p:nvSpPr>
          <p:spPr>
            <a:xfrm>
              <a:off x="8774753" y="5594630"/>
              <a:ext cx="5885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100" dirty="0"/>
                <a:t>no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303616" y="5683395"/>
            <a:ext cx="2374390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2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3"/>
              </a:rPr>
              <a:t>r2u</a:t>
            </a:r>
            <a:r>
              <a:rPr lang="en-CH" sz="1100" dirty="0"/>
              <a:t> are developed by </a:t>
            </a:r>
            <a:r>
              <a:rPr lang="en-CH" sz="1100" dirty="0">
                <a:hlinkClick r:id="rId8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9"/>
              </a:rPr>
              <a:t>Dirk Eddelbuettel</a:t>
            </a:r>
            <a:r>
              <a:rPr lang="en-CH" sz="1100" dirty="0"/>
              <a:t>. This cheatsheet was created by </a:t>
            </a:r>
            <a:r>
              <a:rPr lang="en-CH" sz="1100" dirty="0">
                <a:hlinkClick r:id="rId10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2899996" y="3704646"/>
            <a:ext cx="600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docs for a full overview. </a:t>
            </a:r>
            <a:endParaRPr lang="en-CH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ACFC1-C1CB-29B1-BE0D-1B27D3C886CA}"/>
              </a:ext>
            </a:extLst>
          </p:cNvPr>
          <p:cNvSpPr txBox="1"/>
          <p:nvPr/>
        </p:nvSpPr>
        <p:spPr>
          <a:xfrm>
            <a:off x="3499945" y="2215903"/>
            <a:ext cx="1767660" cy="9387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install2.r script</a:t>
            </a:r>
          </a:p>
          <a:p>
            <a:r>
              <a:rPr lang="en-CH" sz="1100" dirty="0"/>
              <a:t>is a helper for installing  R packages from the </a:t>
            </a:r>
            <a:r>
              <a:rPr lang="en-CH" sz="1100" dirty="0">
                <a:hlinkClick r:id="rId11"/>
              </a:rPr>
              <a:t>littler</a:t>
            </a:r>
            <a:r>
              <a:rPr lang="en-CH" sz="1100" dirty="0"/>
              <a:t> package.  Find all options </a:t>
            </a:r>
            <a:r>
              <a:rPr lang="en-CH" sz="1100" dirty="0">
                <a:hlinkClick r:id="rId12"/>
              </a:rPr>
              <a:t>here</a:t>
            </a:r>
            <a:r>
              <a:rPr lang="en-CH" sz="11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5F5A0-5DDE-84A9-D502-D6B3FA43AFFF}"/>
              </a:ext>
            </a:extLst>
          </p:cNvPr>
          <p:cNvSpPr txBox="1"/>
          <p:nvPr/>
        </p:nvSpPr>
        <p:spPr>
          <a:xfrm>
            <a:off x="3499945" y="827733"/>
            <a:ext cx="1048133" cy="12772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apt-get</a:t>
            </a:r>
          </a:p>
          <a:p>
            <a:r>
              <a:rPr lang="en-CH" sz="1100" dirty="0"/>
              <a:t>interacts with the system package manager, that often includes R packages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40FA54-3C3D-9BCA-F6D1-B7B7F231F2BB}"/>
              </a:ext>
            </a:extLst>
          </p:cNvPr>
          <p:cNvSpPr txBox="1"/>
          <p:nvPr/>
        </p:nvSpPr>
        <p:spPr>
          <a:xfrm>
            <a:off x="8476554" y="3437831"/>
            <a:ext cx="1187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i="1" dirty="0">
                <a:solidFill>
                  <a:srgbClr val="1716F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fastest!🏎️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D2A2D-F4CB-C0C8-78ED-30DC7C65973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70394" y="3714830"/>
            <a:ext cx="0" cy="265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9A8FFA-8445-820C-69EB-53F7918FC03C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070394" y="3154622"/>
            <a:ext cx="0" cy="283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2724</TotalTime>
  <Words>428</Words>
  <Application>Microsoft Macintosh PowerPoint</Application>
  <PresentationFormat>A4 Paper (210x297 mm)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vanGeest</cp:lastModifiedBy>
  <cp:revision>67</cp:revision>
  <cp:lastPrinted>2023-04-07T10:40:52Z</cp:lastPrinted>
  <dcterms:created xsi:type="dcterms:W3CDTF">2023-04-07T10:39:11Z</dcterms:created>
  <dcterms:modified xsi:type="dcterms:W3CDTF">2023-04-09T08:05:03Z</dcterms:modified>
</cp:coreProperties>
</file>