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66.png" ContentType="image/png"/>
  <Override PartName="/ppt/media/image41.png" ContentType="image/png"/>
  <Override PartName="/ppt/media/image65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64.png" ContentType="image/png"/>
  <Override PartName="/ppt/media/image9.png" ContentType="image/png"/>
  <Override PartName="/ppt/media/image63.png" ContentType="image/png"/>
  <Override PartName="/ppt/media/image8.png" ContentType="image/png"/>
  <Override PartName="/ppt/media/image62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0.png" ContentType="image/png"/>
  <Override PartName="/ppt/media/image5.png" ContentType="image/png"/>
  <Override PartName="/ppt/media/image61.png" ContentType="image/png"/>
  <Override PartName="/ppt/media/image6.png" ContentType="image/png"/>
  <Override PartName="/ppt/media/image30.jpeg" ContentType="image/jpeg"/>
  <Override PartName="/ppt/media/image31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5715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500960" y="5405040"/>
            <a:ext cx="1485000" cy="23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560" bIns="34560"/>
          <a:p>
            <a:pPr>
              <a:lnSpc>
                <a:spcPct val="100000"/>
              </a:lnSpc>
            </a:pPr>
            <a:r>
              <a:rPr b="1" lang="en-US" sz="1070" spc="-1" strike="noStrike">
                <a:solidFill>
                  <a:srgbClr val="323232"/>
                </a:solidFill>
                <a:latin typeface="Arial"/>
                <a:ea typeface="DejaVu Sans"/>
              </a:rPr>
              <a:t>www.sib.swiss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</a:t>
            </a:r>
            <a:r>
              <a:rPr b="0" lang="en-US" sz="4400" spc="-1" strike="noStrike">
                <a:latin typeface="Arial"/>
              </a:rPr>
              <a:t>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0" y="81288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" name="Line 2"/>
          <p:cNvSpPr/>
          <p:nvPr/>
        </p:nvSpPr>
        <p:spPr>
          <a:xfrm>
            <a:off x="0" y="571356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Line 1"/>
          <p:cNvSpPr/>
          <p:nvPr/>
        </p:nvSpPr>
        <p:spPr>
          <a:xfrm>
            <a:off x="0" y="81288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0" name="Line 2"/>
          <p:cNvSpPr/>
          <p:nvPr/>
        </p:nvSpPr>
        <p:spPr>
          <a:xfrm>
            <a:off x="0" y="150552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81" name="Picture 8" descr=""/>
          <p:cNvPicPr/>
          <p:nvPr/>
        </p:nvPicPr>
        <p:blipFill>
          <a:blip r:embed="rId2"/>
          <a:stretch/>
        </p:blipFill>
        <p:spPr>
          <a:xfrm>
            <a:off x="0" y="823680"/>
            <a:ext cx="9142560" cy="671040"/>
          </a:xfrm>
          <a:prstGeom prst="rect">
            <a:avLst/>
          </a:prstGeom>
          <a:ln>
            <a:noFill/>
          </a:ln>
        </p:spPr>
      </p:pic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Line 1"/>
          <p:cNvSpPr/>
          <p:nvPr/>
        </p:nvSpPr>
        <p:spPr>
          <a:xfrm>
            <a:off x="0" y="81288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21" name="Line 2"/>
          <p:cNvSpPr/>
          <p:nvPr/>
        </p:nvSpPr>
        <p:spPr>
          <a:xfrm>
            <a:off x="0" y="571356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22" name="PlaceHolder 3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Line 1"/>
          <p:cNvSpPr/>
          <p:nvPr/>
        </p:nvSpPr>
        <p:spPr>
          <a:xfrm>
            <a:off x="0" y="81288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61" name="Line 2"/>
          <p:cNvSpPr/>
          <p:nvPr/>
        </p:nvSpPr>
        <p:spPr>
          <a:xfrm>
            <a:off x="0" y="571356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62" name="PlaceHolder 3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hyperlink" Target="https://www.go-fair.org/" TargetMode="External"/><Relationship Id="rId6" Type="http://schemas.openxmlformats.org/officeDocument/2006/relationships/hyperlink" Target="https://www.go-fair.org/" TargetMode="External"/><Relationship Id="rId7" Type="http://schemas.openxmlformats.org/officeDocument/2006/relationships/hyperlink" Target="https://www.go-fair.org/" TargetMode="External"/><Relationship Id="rId8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mage 4" descr=""/>
          <p:cNvPicPr/>
          <p:nvPr/>
        </p:nvPicPr>
        <p:blipFill>
          <a:blip r:embed="rId1"/>
          <a:stretch/>
        </p:blipFill>
        <p:spPr>
          <a:xfrm>
            <a:off x="540000" y="5237640"/>
            <a:ext cx="595440" cy="318600"/>
          </a:xfrm>
          <a:prstGeom prst="rect">
            <a:avLst/>
          </a:prstGeom>
          <a:ln>
            <a:noFill/>
          </a:ln>
        </p:spPr>
      </p:pic>
      <p:sp>
        <p:nvSpPr>
          <p:cNvPr id="201" name="Line 1"/>
          <p:cNvSpPr/>
          <p:nvPr/>
        </p:nvSpPr>
        <p:spPr>
          <a:xfrm>
            <a:off x="-7920" y="2859120"/>
            <a:ext cx="9143640" cy="36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02" name="Line 2"/>
          <p:cNvSpPr/>
          <p:nvPr/>
        </p:nvSpPr>
        <p:spPr>
          <a:xfrm>
            <a:off x="-7920" y="1800"/>
            <a:ext cx="9143640" cy="36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203" name="Picture 17" descr=""/>
          <p:cNvPicPr/>
          <p:nvPr/>
        </p:nvPicPr>
        <p:blipFill>
          <a:blip r:embed="rId2"/>
          <a:srcRect l="0" t="0" r="0" b="2443"/>
          <a:stretch/>
        </p:blipFill>
        <p:spPr>
          <a:xfrm>
            <a:off x="-8280" y="9000"/>
            <a:ext cx="9142560" cy="2828880"/>
          </a:xfrm>
          <a:prstGeom prst="rect">
            <a:avLst/>
          </a:prstGeom>
          <a:ln>
            <a:noFill/>
          </a:ln>
        </p:spPr>
      </p:pic>
      <p:pic>
        <p:nvPicPr>
          <p:cNvPr id="204" name="Picture 7" descr=""/>
          <p:cNvPicPr/>
          <p:nvPr/>
        </p:nvPicPr>
        <p:blipFill>
          <a:blip r:embed="rId3"/>
          <a:stretch/>
        </p:blipFill>
        <p:spPr>
          <a:xfrm>
            <a:off x="7452360" y="2556000"/>
            <a:ext cx="1414080" cy="850680"/>
          </a:xfrm>
          <a:prstGeom prst="rect">
            <a:avLst/>
          </a:prstGeom>
          <a:ln>
            <a:noFill/>
          </a:ln>
        </p:spPr>
      </p:pic>
      <p:sp>
        <p:nvSpPr>
          <p:cNvPr id="205" name="CustomShape 3"/>
          <p:cNvSpPr/>
          <p:nvPr/>
        </p:nvSpPr>
        <p:spPr>
          <a:xfrm>
            <a:off x="504360" y="3230640"/>
            <a:ext cx="6946920" cy="38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e30613"/>
                </a:solidFill>
                <a:latin typeface="Arial"/>
                <a:ea typeface="DejaVu Sans"/>
              </a:rPr>
              <a:t>First steps with Python in life sciences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504360" y="3812400"/>
            <a:ext cx="2825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600" spc="-1" strike="noStrike">
                <a:solidFill>
                  <a:srgbClr val="e30613"/>
                </a:solidFill>
                <a:latin typeface="Arial"/>
                <a:ea typeface="DejaVu Sans"/>
              </a:rPr>
              <a:t>Wandrille Duchemin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600" spc="-1" strike="noStrike">
                <a:solidFill>
                  <a:srgbClr val="e30613"/>
                </a:solidFill>
                <a:latin typeface="Arial"/>
                <a:ea typeface="DejaVu Sans"/>
              </a:rPr>
              <a:t>Robin Engler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600" spc="-1" strike="noStrike">
                <a:solidFill>
                  <a:srgbClr val="e30613"/>
                </a:solidFill>
                <a:latin typeface="Arial"/>
                <a:ea typeface="DejaVu Sans"/>
              </a:rPr>
              <a:t>Rocio Rama Ballesteros</a:t>
            </a:r>
            <a:endParaRPr b="0" lang="en-US" sz="16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683640" y="297360"/>
            <a:ext cx="809856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Python – sum up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508320" y="1948680"/>
            <a:ext cx="6946560" cy="257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270000" indent="-268560">
              <a:lnSpc>
                <a:spcPct val="100000"/>
              </a:lnSpc>
              <a:spcBef>
                <a:spcPts val="1800"/>
              </a:spcBef>
              <a:buBlip>
                <a:blip r:embed="rId1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Easy to learn - you will experience that first hand !</a:t>
            </a:r>
            <a:endParaRPr b="0" lang="en-US" sz="16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800"/>
              </a:spcBef>
              <a:buBlip>
                <a:blip r:embed="rId2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Portable: coding for Windows, MacOS or Linux is (almost) the same.</a:t>
            </a:r>
            <a:endParaRPr b="0" lang="en-US" sz="16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800"/>
              </a:spcBef>
              <a:buBlip>
                <a:blip r:embed="rId3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Broad range of applications: can be used for anything !</a:t>
            </a:r>
            <a:endParaRPr b="0" lang="en-US" sz="16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800"/>
              </a:spcBef>
              <a:buBlip>
                <a:blip r:embed="rId4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Widely used, including in science application:</a:t>
            </a:r>
            <a:endParaRPr b="0" lang="en-US" sz="1600" spc="-1" strike="noStrike">
              <a:latin typeface="Arial"/>
            </a:endParaRPr>
          </a:p>
          <a:p>
            <a:pPr lvl="2" marL="809640" indent="-180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Huge community to get help/tutorials.</a:t>
            </a:r>
            <a:endParaRPr b="0" lang="en-US" sz="1600" spc="-1" strike="noStrike">
              <a:latin typeface="Arial"/>
            </a:endParaRPr>
          </a:p>
          <a:p>
            <a:pPr lvl="2" marL="809640" indent="-180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Huge number of modules for domain specific applications.</a:t>
            </a:r>
            <a:endParaRPr b="0" lang="en-US" sz="16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182880" y="914760"/>
            <a:ext cx="868572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Python is an interpreted, high-level, general-purpose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programming language.”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wikipedia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265" name="Picture 5" descr=""/>
          <p:cNvPicPr/>
          <p:nvPr/>
        </p:nvPicPr>
        <p:blipFill>
          <a:blip r:embed="rId5"/>
          <a:srcRect l="10520" t="10400" r="4761" b="24428"/>
          <a:stretch/>
        </p:blipFill>
        <p:spPr>
          <a:xfrm>
            <a:off x="5265360" y="4683600"/>
            <a:ext cx="3591360" cy="9320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2" dur="indefinite" restart="never" nodeType="tmRoot">
          <p:childTnLst>
            <p:seq>
              <p:cTn id="5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Line 1"/>
          <p:cNvSpPr/>
          <p:nvPr/>
        </p:nvSpPr>
        <p:spPr>
          <a:xfrm>
            <a:off x="1187280" y="354924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Line 2"/>
          <p:cNvSpPr/>
          <p:nvPr/>
        </p:nvSpPr>
        <p:spPr>
          <a:xfrm>
            <a:off x="1190520" y="2804040"/>
            <a:ext cx="84672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Line 3"/>
          <p:cNvSpPr/>
          <p:nvPr/>
        </p:nvSpPr>
        <p:spPr>
          <a:xfrm>
            <a:off x="1205280" y="205848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Line 4"/>
          <p:cNvSpPr/>
          <p:nvPr/>
        </p:nvSpPr>
        <p:spPr>
          <a:xfrm>
            <a:off x="1187280" y="429444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5"/>
          <p:cNvSpPr/>
          <p:nvPr/>
        </p:nvSpPr>
        <p:spPr>
          <a:xfrm>
            <a:off x="539640" y="0"/>
            <a:ext cx="607356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Overview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1" name="CustomShape 6"/>
          <p:cNvSpPr/>
          <p:nvPr/>
        </p:nvSpPr>
        <p:spPr>
          <a:xfrm>
            <a:off x="2124360" y="2490120"/>
            <a:ext cx="57585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ce181e"/>
                </a:solidFill>
                <a:latin typeface="Arial"/>
                <a:ea typeface="DejaVu Sans"/>
              </a:rPr>
              <a:t>Computer ressources and how (not) to use them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72" name="CustomShape 7"/>
          <p:cNvSpPr/>
          <p:nvPr/>
        </p:nvSpPr>
        <p:spPr>
          <a:xfrm>
            <a:off x="2124360" y="3240000"/>
            <a:ext cx="57585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FAIR practices in coding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73" name="CustomShape 8"/>
          <p:cNvSpPr/>
          <p:nvPr/>
        </p:nvSpPr>
        <p:spPr>
          <a:xfrm>
            <a:off x="2124360" y="3988440"/>
            <a:ext cx="57585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Practice, practice and more practice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74" name="CustomShape 9"/>
          <p:cNvSpPr/>
          <p:nvPr/>
        </p:nvSpPr>
        <p:spPr>
          <a:xfrm>
            <a:off x="2124360" y="1739880"/>
            <a:ext cx="57585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What is python ? Why use it ?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75" name="CustomShape 10"/>
          <p:cNvSpPr/>
          <p:nvPr/>
        </p:nvSpPr>
        <p:spPr>
          <a:xfrm>
            <a:off x="1115640" y="1800000"/>
            <a:ext cx="601920" cy="47844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76" name="CustomShape 11"/>
          <p:cNvSpPr/>
          <p:nvPr/>
        </p:nvSpPr>
        <p:spPr>
          <a:xfrm>
            <a:off x="1115640" y="2549880"/>
            <a:ext cx="601920" cy="478440"/>
          </a:xfrm>
          <a:prstGeom prst="roundRect">
            <a:avLst>
              <a:gd name="adj" fmla="val 16667"/>
            </a:avLst>
          </a:prstGeom>
          <a:solidFill>
            <a:srgbClr val="ef413d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02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77" name="CustomShape 12"/>
          <p:cNvSpPr/>
          <p:nvPr/>
        </p:nvSpPr>
        <p:spPr>
          <a:xfrm>
            <a:off x="1115640" y="3300120"/>
            <a:ext cx="601920" cy="47844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03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78" name="CustomShape 13"/>
          <p:cNvSpPr/>
          <p:nvPr/>
        </p:nvSpPr>
        <p:spPr>
          <a:xfrm>
            <a:off x="1115640" y="4050000"/>
            <a:ext cx="601920" cy="47844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04</a:t>
            </a:r>
            <a:endParaRPr b="0" lang="en-US" sz="15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54" dur="indefinite" restart="never" nodeType="tmRoot">
          <p:childTnLst>
            <p:seq>
              <p:cTn id="5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683640" y="297360"/>
            <a:ext cx="809856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A computer’s ressources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508320" y="952200"/>
            <a:ext cx="7895880" cy="40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800"/>
              </a:spcBef>
            </a:pPr>
            <a:endParaRPr b="0" lang="en-US" sz="18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800"/>
              </a:spcBef>
              <a:buBlip>
                <a:blip r:embed="rId1"/>
              </a:buBlip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CPU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: main computing unit. Nowadays </a:t>
            </a: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multi-core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 and </a:t>
            </a: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multi-threaded</a:t>
            </a:r>
            <a:endParaRPr b="0" lang="en-US" sz="18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800"/>
              </a:spcBef>
              <a:buBlip>
                <a:blip r:embed="rId2"/>
              </a:buBlip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GPU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: graphical processor: like CPU but with </a:t>
            </a: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lots of slower cores</a:t>
            </a:r>
            <a:endParaRPr b="0" lang="en-US" sz="18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800"/>
              </a:spcBef>
              <a:buBlip>
                <a:blip r:embed="rId3"/>
              </a:buBlip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RAM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: ‘short term memory’ of the computer. Fast read/write access.</a:t>
            </a:r>
            <a:endParaRPr b="0" lang="en-US" sz="18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800"/>
              </a:spcBef>
              <a:buBlip>
                <a:blip r:embed="rId4"/>
              </a:buBlip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Hard disk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: ‘long term memory’ of the computer. Slow access.</a:t>
            </a:r>
            <a:endParaRPr b="0" lang="en-US" sz="1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HDD : older, ‘cheap’, slow</a:t>
            </a:r>
            <a:endParaRPr b="0" lang="en-US" sz="1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SSD : newer, ‘expensive’, faster </a:t>
            </a:r>
            <a:endParaRPr b="0" lang="en-US" sz="18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800"/>
              </a:spcBef>
              <a:buBlip>
                <a:blip r:embed="rId5"/>
              </a:buBlip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… 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external? file/computation accessed through the network?</a:t>
            </a:r>
            <a:endParaRPr b="0" lang="en-US" sz="18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56" dur="indefinite" restart="never" nodeType="tmRoot">
          <p:childTnLst>
            <p:seq>
              <p:cTn id="5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683640" y="297360"/>
            <a:ext cx="43765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A computer’s ressources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82" name="Picture 1" descr=""/>
          <p:cNvPicPr/>
          <p:nvPr/>
        </p:nvPicPr>
        <p:blipFill>
          <a:blip r:embed="rId1"/>
          <a:stretch/>
        </p:blipFill>
        <p:spPr>
          <a:xfrm>
            <a:off x="269640" y="901800"/>
            <a:ext cx="7455600" cy="474408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283" name="CustomShape 2"/>
          <p:cNvSpPr/>
          <p:nvPr/>
        </p:nvSpPr>
        <p:spPr>
          <a:xfrm>
            <a:off x="6209640" y="539640"/>
            <a:ext cx="291204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Courtesy of R.Cabezon and M.Jacquot</a:t>
            </a:r>
            <a:endParaRPr b="0" lang="en-US" sz="1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58" dur="indefinite" restart="never" nodeType="tmRoot">
          <p:childTnLst>
            <p:seq>
              <p:cTn id="5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Line 1"/>
          <p:cNvSpPr/>
          <p:nvPr/>
        </p:nvSpPr>
        <p:spPr>
          <a:xfrm>
            <a:off x="1187280" y="354924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Line 2"/>
          <p:cNvSpPr/>
          <p:nvPr/>
        </p:nvSpPr>
        <p:spPr>
          <a:xfrm>
            <a:off x="1190520" y="2804040"/>
            <a:ext cx="84672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Line 3"/>
          <p:cNvSpPr/>
          <p:nvPr/>
        </p:nvSpPr>
        <p:spPr>
          <a:xfrm>
            <a:off x="1205280" y="205848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Line 4"/>
          <p:cNvSpPr/>
          <p:nvPr/>
        </p:nvSpPr>
        <p:spPr>
          <a:xfrm>
            <a:off x="1187280" y="429444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539640" y="0"/>
            <a:ext cx="607356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Overview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9" name="CustomShape 6"/>
          <p:cNvSpPr/>
          <p:nvPr/>
        </p:nvSpPr>
        <p:spPr>
          <a:xfrm>
            <a:off x="2124360" y="2490120"/>
            <a:ext cx="57585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Computer ressources and how (not) to use them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0" name="CustomShape 7"/>
          <p:cNvSpPr/>
          <p:nvPr/>
        </p:nvSpPr>
        <p:spPr>
          <a:xfrm>
            <a:off x="2124360" y="3240000"/>
            <a:ext cx="57585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ce181e"/>
                </a:solidFill>
                <a:latin typeface="Arial"/>
                <a:ea typeface="DejaVu Sans"/>
              </a:rPr>
              <a:t>FAIR practices in coding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1" name="CustomShape 8"/>
          <p:cNvSpPr/>
          <p:nvPr/>
        </p:nvSpPr>
        <p:spPr>
          <a:xfrm>
            <a:off x="2124360" y="3988440"/>
            <a:ext cx="57585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Practice, practice and more practice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2" name="CustomShape 9"/>
          <p:cNvSpPr/>
          <p:nvPr/>
        </p:nvSpPr>
        <p:spPr>
          <a:xfrm>
            <a:off x="2124360" y="1739880"/>
            <a:ext cx="57585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What is python ? Why use it ?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3" name="CustomShape 10"/>
          <p:cNvSpPr/>
          <p:nvPr/>
        </p:nvSpPr>
        <p:spPr>
          <a:xfrm>
            <a:off x="1115640" y="1800000"/>
            <a:ext cx="601920" cy="47844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4" name="CustomShape 11"/>
          <p:cNvSpPr/>
          <p:nvPr/>
        </p:nvSpPr>
        <p:spPr>
          <a:xfrm>
            <a:off x="1115640" y="2549880"/>
            <a:ext cx="601920" cy="47844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02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5" name="CustomShape 12"/>
          <p:cNvSpPr/>
          <p:nvPr/>
        </p:nvSpPr>
        <p:spPr>
          <a:xfrm>
            <a:off x="1115640" y="3300120"/>
            <a:ext cx="601920" cy="478440"/>
          </a:xfrm>
          <a:prstGeom prst="roundRect">
            <a:avLst>
              <a:gd name="adj" fmla="val 16667"/>
            </a:avLst>
          </a:prstGeom>
          <a:solidFill>
            <a:srgbClr val="ce181e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03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6" name="CustomShape 13"/>
          <p:cNvSpPr/>
          <p:nvPr/>
        </p:nvSpPr>
        <p:spPr>
          <a:xfrm>
            <a:off x="1115640" y="4050000"/>
            <a:ext cx="601920" cy="47844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04</a:t>
            </a:r>
            <a:endParaRPr b="0" lang="en-US" sz="15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60" dur="indefinite" restart="never" nodeType="tmRoot">
          <p:childTnLst>
            <p:seq>
              <p:cTn id="6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716040" y="137160"/>
            <a:ext cx="607356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The reproducibility crisis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98" name="Espace réservé pour une image  18" descr=""/>
          <p:cNvPicPr/>
          <p:nvPr/>
        </p:nvPicPr>
        <p:blipFill>
          <a:blip r:embed="rId1"/>
          <a:stretch/>
        </p:blipFill>
        <p:spPr>
          <a:xfrm>
            <a:off x="365760" y="982800"/>
            <a:ext cx="5302440" cy="4428000"/>
          </a:xfrm>
          <a:prstGeom prst="rect">
            <a:avLst/>
          </a:prstGeom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299" name="CustomShape 2"/>
          <p:cNvSpPr/>
          <p:nvPr/>
        </p:nvSpPr>
        <p:spPr>
          <a:xfrm>
            <a:off x="365760" y="5434920"/>
            <a:ext cx="424836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108000">
              <a:lnSpc>
                <a:spcPct val="100000"/>
              </a:lnSpc>
              <a:spcBef>
                <a:spcPts val="1417"/>
              </a:spcBef>
            </a:pPr>
            <a:r>
              <a:rPr b="0" lang="en-US" sz="1000" spc="-1" strike="noStrike">
                <a:solidFill>
                  <a:srgbClr val="323232"/>
                </a:solidFill>
                <a:latin typeface="Arial"/>
                <a:ea typeface="DejaVu Sans"/>
              </a:rPr>
              <a:t>Vines et al. (2014) Curr. Biol. doi.org/10.1016/j.cub.2013.11.014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5760720" y="1281600"/>
            <a:ext cx="3290760" cy="194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Survey of 516 studies: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- 17% data availability per year.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Only 19% retrieval rate after 10 year...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62" dur="indefinite" restart="never" nodeType="tmRoot">
          <p:childTnLst>
            <p:seq>
              <p:cTn id="6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716040" y="101880"/>
            <a:ext cx="607356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The </a:t>
            </a:r>
            <a:r>
              <a:rPr b="1" lang="en-US" sz="2400" spc="-1" strike="noStrike">
                <a:solidFill>
                  <a:srgbClr val="004d49"/>
                </a:solidFill>
                <a:latin typeface="Arial"/>
                <a:ea typeface="DejaVu Sans"/>
              </a:rPr>
              <a:t>FAIR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 guiding principles 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302" name="Group 2"/>
          <p:cNvGrpSpPr/>
          <p:nvPr/>
        </p:nvGrpSpPr>
        <p:grpSpPr>
          <a:xfrm>
            <a:off x="513000" y="973800"/>
            <a:ext cx="8190360" cy="857160"/>
            <a:chOff x="513000" y="973800"/>
            <a:chExt cx="8190360" cy="857160"/>
          </a:xfrm>
        </p:grpSpPr>
        <p:pic>
          <p:nvPicPr>
            <p:cNvPr id="303" name="Picture 555" descr=""/>
            <p:cNvPicPr/>
            <p:nvPr/>
          </p:nvPicPr>
          <p:blipFill>
            <a:blip r:embed="rId1"/>
            <a:srcRect l="0" t="24518" r="84733" b="65630"/>
            <a:stretch/>
          </p:blipFill>
          <p:spPr>
            <a:xfrm>
              <a:off x="513000" y="973800"/>
              <a:ext cx="638640" cy="547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04" name="CustomShape 3"/>
            <p:cNvSpPr/>
            <p:nvPr/>
          </p:nvSpPr>
          <p:spPr>
            <a:xfrm>
              <a:off x="1152720" y="973800"/>
              <a:ext cx="7550640" cy="857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4d49"/>
                  </a:solidFill>
                  <a:latin typeface="Calibri"/>
                  <a:ea typeface="DejaVu Sans"/>
                </a:rPr>
                <a:t>Findable</a:t>
              </a:r>
              <a:r>
                <a:rPr b="0" lang="en-US" sz="17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: Metadata and data should be easy to find for both humans and computers (unique global identifier, rich description, machine readable and searchable).</a:t>
              </a:r>
              <a:endParaRPr b="0" lang="en-US" sz="1700" spc="-1" strike="noStrike">
                <a:latin typeface="Arial"/>
              </a:endParaRPr>
            </a:p>
          </p:txBody>
        </p:sp>
      </p:grpSp>
      <p:grpSp>
        <p:nvGrpSpPr>
          <p:cNvPr id="305" name="Group 4"/>
          <p:cNvGrpSpPr/>
          <p:nvPr/>
        </p:nvGrpSpPr>
        <p:grpSpPr>
          <a:xfrm>
            <a:off x="513000" y="1944360"/>
            <a:ext cx="8374680" cy="994320"/>
            <a:chOff x="513000" y="1944360"/>
            <a:chExt cx="8374680" cy="994320"/>
          </a:xfrm>
        </p:grpSpPr>
        <p:sp>
          <p:nvSpPr>
            <p:cNvPr id="306" name="CustomShape 5"/>
            <p:cNvSpPr/>
            <p:nvPr/>
          </p:nvSpPr>
          <p:spPr>
            <a:xfrm>
              <a:off x="1152720" y="1944360"/>
              <a:ext cx="7734960" cy="99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4d49"/>
                  </a:solidFill>
                  <a:latin typeface="Calibri"/>
                  <a:ea typeface="DejaVu Sans"/>
                </a:rPr>
                <a:t>Accessible</a:t>
              </a:r>
              <a:r>
                <a:rPr b="0" lang="en-US" sz="17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: The data can be retrieved using a standard communication protocol (e.g. https or sftp). Where needed, authentication and authorization procedures are available and documented.</a:t>
              </a:r>
              <a:endParaRPr b="0" lang="en-US" sz="1700" spc="-1" strike="noStrike">
                <a:latin typeface="Arial"/>
              </a:endParaRPr>
            </a:p>
          </p:txBody>
        </p:sp>
        <p:pic>
          <p:nvPicPr>
            <p:cNvPr id="307" name="Picture 560" descr=""/>
            <p:cNvPicPr/>
            <p:nvPr/>
          </p:nvPicPr>
          <p:blipFill>
            <a:blip r:embed="rId2"/>
            <a:srcRect l="0" t="40243" r="86285" b="50119"/>
            <a:stretch/>
          </p:blipFill>
          <p:spPr>
            <a:xfrm>
              <a:off x="513000" y="1944360"/>
              <a:ext cx="586440" cy="5472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08" name="Group 6"/>
          <p:cNvGrpSpPr/>
          <p:nvPr/>
        </p:nvGrpSpPr>
        <p:grpSpPr>
          <a:xfrm>
            <a:off x="513000" y="3039480"/>
            <a:ext cx="8136720" cy="857160"/>
            <a:chOff x="513000" y="3039480"/>
            <a:chExt cx="8136720" cy="857160"/>
          </a:xfrm>
        </p:grpSpPr>
        <p:sp>
          <p:nvSpPr>
            <p:cNvPr id="309" name="CustomShape 7"/>
            <p:cNvSpPr/>
            <p:nvPr/>
          </p:nvSpPr>
          <p:spPr>
            <a:xfrm>
              <a:off x="1152720" y="3039480"/>
              <a:ext cx="7497000" cy="857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4d49"/>
                  </a:solidFill>
                  <a:latin typeface="Calibri"/>
                  <a:ea typeface="DejaVu Sans"/>
                </a:rPr>
                <a:t>Interoperable</a:t>
              </a:r>
              <a:r>
                <a:rPr b="0" lang="en-US" sz="17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: the (meta)data should be based on standardized vocabulary and ontologies (categories and their relations), so that it integrates with existing applications and workflows.</a:t>
              </a:r>
              <a:endParaRPr b="0" lang="en-US" sz="1700" spc="-1" strike="noStrike">
                <a:latin typeface="Arial"/>
              </a:endParaRPr>
            </a:p>
          </p:txBody>
        </p:sp>
        <p:pic>
          <p:nvPicPr>
            <p:cNvPr id="310" name="Picture 561" descr=""/>
            <p:cNvPicPr/>
            <p:nvPr/>
          </p:nvPicPr>
          <p:blipFill>
            <a:blip r:embed="rId3"/>
            <a:srcRect l="0" t="59431" r="86285" b="30931"/>
            <a:stretch/>
          </p:blipFill>
          <p:spPr>
            <a:xfrm>
              <a:off x="513000" y="3039480"/>
              <a:ext cx="586080" cy="5472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11" name="Group 8"/>
          <p:cNvGrpSpPr/>
          <p:nvPr/>
        </p:nvGrpSpPr>
        <p:grpSpPr>
          <a:xfrm>
            <a:off x="513000" y="4097520"/>
            <a:ext cx="8438400" cy="857160"/>
            <a:chOff x="513000" y="4097520"/>
            <a:chExt cx="8438400" cy="857160"/>
          </a:xfrm>
        </p:grpSpPr>
        <p:sp>
          <p:nvSpPr>
            <p:cNvPr id="312" name="CustomShape 9"/>
            <p:cNvSpPr/>
            <p:nvPr/>
          </p:nvSpPr>
          <p:spPr>
            <a:xfrm>
              <a:off x="1152720" y="4097520"/>
              <a:ext cx="7798680" cy="857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4d49"/>
                  </a:solidFill>
                  <a:latin typeface="Arial"/>
                  <a:ea typeface="DejaVu Sans"/>
                </a:rPr>
                <a:t>Reusable</a:t>
              </a:r>
              <a:r>
                <a:rPr b="0" lang="en-US" sz="17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: Metadata and data should be well described so that data can be replicated and/or combined in different research settings (rich metadata, clear license term, origin of data, data meets domain-relevant community standards).</a:t>
              </a:r>
              <a:endParaRPr b="0" lang="en-US" sz="1700" spc="-1" strike="noStrike">
                <a:latin typeface="Arial"/>
              </a:endParaRPr>
            </a:p>
          </p:txBody>
        </p:sp>
        <p:pic>
          <p:nvPicPr>
            <p:cNvPr id="313" name="Picture 562" descr=""/>
            <p:cNvPicPr/>
            <p:nvPr/>
          </p:nvPicPr>
          <p:blipFill>
            <a:blip r:embed="rId4"/>
            <a:srcRect l="0" t="81832" r="86285" b="7741"/>
            <a:stretch/>
          </p:blipFill>
          <p:spPr>
            <a:xfrm>
              <a:off x="513000" y="4097520"/>
              <a:ext cx="586080" cy="592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14" name="CustomShape 10"/>
          <p:cNvSpPr/>
          <p:nvPr/>
        </p:nvSpPr>
        <p:spPr>
          <a:xfrm>
            <a:off x="2321280" y="5245920"/>
            <a:ext cx="680904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M.D.Wilkinson, et al. The FAIR Guiding Principles for scientific data management and stewardship. Sci Data. 2016;3:160018. doi:10.1038/sdata.2016.18.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://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7"/>
              </a:rPr>
              <a:t>www.go-fair.org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64" dur="indefinite" restart="never" nodeType="tmRoot">
          <p:childTnLst>
            <p:seq>
              <p:cTn id="65" dur="indefinite" nodeType="mainSeq">
                <p:childTnLst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683640" y="297360"/>
            <a:ext cx="809856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4d49"/>
                </a:solidFill>
                <a:latin typeface="Arial"/>
                <a:ea typeface="DejaVu Sans"/>
              </a:rPr>
              <a:t>FAIR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 applied to code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504000" y="972720"/>
            <a:ext cx="7357680" cy="16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270000" indent="-268560">
              <a:lnSpc>
                <a:spcPct val="100000"/>
              </a:lnSpc>
              <a:spcBef>
                <a:spcPts val="1199"/>
              </a:spcBef>
              <a:buBlip>
                <a:blip r:embed="rId1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Write code that also acts as documentation, and clearly communicates the analysis.</a:t>
            </a:r>
            <a:endParaRPr b="0" lang="en-US" sz="16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199"/>
              </a:spcBef>
              <a:buBlip>
                <a:blip r:embed="rId2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Apply the standard you would expect of a ‘wet-lab’ protocol.</a:t>
            </a:r>
            <a:endParaRPr b="0" lang="en-US" sz="16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199"/>
              </a:spcBef>
              <a:buBlip>
                <a:blip r:embed="rId3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Will a reasonably competent colleague understand your code ?</a:t>
            </a:r>
            <a:endParaRPr b="0" lang="en-US" sz="16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199"/>
              </a:spcBef>
              <a:buBlip>
                <a:blip r:embed="rId4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Will you understand your code in 6 month ??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428760" y="2811600"/>
            <a:ext cx="8503200" cy="27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">
              <a:lnSpc>
                <a:spcPct val="100000"/>
              </a:lnSpc>
              <a:spcBef>
                <a:spcPts val="1199"/>
              </a:spcBef>
            </a:pPr>
            <a:r>
              <a:rPr b="1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To achieve this, you should:</a:t>
            </a:r>
            <a:endParaRPr b="0" lang="en-US" sz="16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199"/>
              </a:spcBef>
              <a:buBlip>
                <a:blip r:embed="rId5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Comment as much as needed.</a:t>
            </a:r>
            <a:endParaRPr b="0" lang="en-US" sz="16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199"/>
              </a:spcBef>
              <a:buBlip>
                <a:blip r:embed="rId6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Use explicit names when naming things (variables, functions, classes).</a:t>
            </a:r>
            <a:endParaRPr b="0" lang="en-US" sz="16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199"/>
              </a:spcBef>
              <a:buBlip>
                <a:blip r:embed="rId7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Possibly use a support that allows to easily mix code and text, e.g. Jupyter notebook or Jupyter-lab.</a:t>
            </a:r>
            <a:endParaRPr b="0" lang="en-US" sz="16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199"/>
              </a:spcBef>
              <a:buBlip>
                <a:blip r:embed="rId8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Also, you can look at: </a:t>
            </a:r>
            <a:endParaRPr b="0" lang="en-US" sz="1600" spc="-1" strike="noStrike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323232"/>
                </a:solidFill>
                <a:latin typeface="Calibri"/>
                <a:ea typeface="DejaVu Sans"/>
              </a:rPr>
              <a:t>Schwen LO, Rueschenbaum S (2018) Ten quick tips for getting the most scientific value out of numerical data. PLoS Comput Biol 14(10): e1006141. https://doi.org/10.1371/journal.pcbi.1006141.</a:t>
            </a:r>
            <a:endParaRPr b="0" lang="en-US" sz="1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90" dur="indefinite" restart="never" nodeType="tmRoot">
          <p:childTnLst>
            <p:seq>
              <p:cTn id="91" dur="indefinite" nodeType="mainSeq">
                <p:childTnLst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Line 1"/>
          <p:cNvSpPr/>
          <p:nvPr/>
        </p:nvSpPr>
        <p:spPr>
          <a:xfrm>
            <a:off x="1187280" y="354924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Line 2"/>
          <p:cNvSpPr/>
          <p:nvPr/>
        </p:nvSpPr>
        <p:spPr>
          <a:xfrm>
            <a:off x="1190520" y="2804040"/>
            <a:ext cx="84672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Line 3"/>
          <p:cNvSpPr/>
          <p:nvPr/>
        </p:nvSpPr>
        <p:spPr>
          <a:xfrm>
            <a:off x="1205280" y="205848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Line 4"/>
          <p:cNvSpPr/>
          <p:nvPr/>
        </p:nvSpPr>
        <p:spPr>
          <a:xfrm>
            <a:off x="1187280" y="429444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5"/>
          <p:cNvSpPr/>
          <p:nvPr/>
        </p:nvSpPr>
        <p:spPr>
          <a:xfrm>
            <a:off x="539640" y="0"/>
            <a:ext cx="607356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Overview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3" name="CustomShape 6"/>
          <p:cNvSpPr/>
          <p:nvPr/>
        </p:nvSpPr>
        <p:spPr>
          <a:xfrm>
            <a:off x="2124360" y="2490120"/>
            <a:ext cx="57585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Computer ressources and how (not) to use them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24" name="CustomShape 7"/>
          <p:cNvSpPr/>
          <p:nvPr/>
        </p:nvSpPr>
        <p:spPr>
          <a:xfrm>
            <a:off x="2124360" y="3240000"/>
            <a:ext cx="57585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FAIR practices in coding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25" name="CustomShape 8"/>
          <p:cNvSpPr/>
          <p:nvPr/>
        </p:nvSpPr>
        <p:spPr>
          <a:xfrm>
            <a:off x="2124360" y="3988440"/>
            <a:ext cx="57585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ce181e"/>
                </a:solidFill>
                <a:latin typeface="Arial"/>
                <a:ea typeface="DejaVu Sans"/>
              </a:rPr>
              <a:t>Practice, practice and more practice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26" name="CustomShape 9"/>
          <p:cNvSpPr/>
          <p:nvPr/>
        </p:nvSpPr>
        <p:spPr>
          <a:xfrm>
            <a:off x="2124360" y="1739880"/>
            <a:ext cx="57585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What is python ? Why use it ?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27" name="CustomShape 10"/>
          <p:cNvSpPr/>
          <p:nvPr/>
        </p:nvSpPr>
        <p:spPr>
          <a:xfrm>
            <a:off x="1115640" y="1800000"/>
            <a:ext cx="601920" cy="47844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28" name="CustomShape 11"/>
          <p:cNvSpPr/>
          <p:nvPr/>
        </p:nvSpPr>
        <p:spPr>
          <a:xfrm>
            <a:off x="1115640" y="2549880"/>
            <a:ext cx="601920" cy="47844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02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29" name="CustomShape 12"/>
          <p:cNvSpPr/>
          <p:nvPr/>
        </p:nvSpPr>
        <p:spPr>
          <a:xfrm>
            <a:off x="1115640" y="3300120"/>
            <a:ext cx="601920" cy="47844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03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30" name="CustomShape 13"/>
          <p:cNvSpPr/>
          <p:nvPr/>
        </p:nvSpPr>
        <p:spPr>
          <a:xfrm>
            <a:off x="1115640" y="4050000"/>
            <a:ext cx="601920" cy="478440"/>
          </a:xfrm>
          <a:prstGeom prst="roundRect">
            <a:avLst>
              <a:gd name="adj" fmla="val 16667"/>
            </a:avLst>
          </a:prstGeom>
          <a:solidFill>
            <a:srgbClr val="ce181e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04</a:t>
            </a:r>
            <a:endParaRPr b="0" lang="en-US" sz="15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683640" y="297360"/>
            <a:ext cx="535428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Step 1: how do I use python 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512640" y="1134720"/>
            <a:ext cx="4967640" cy="22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">
              <a:lnSpc>
                <a:spcPct val="100000"/>
              </a:lnSpc>
              <a:spcBef>
                <a:spcPts val="1233"/>
              </a:spcBef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  <a:ea typeface="DejaVu Sans"/>
              </a:rPr>
              <a:t>Three main modes of interaction:</a:t>
            </a:r>
            <a:endParaRPr b="0" lang="en-US" sz="1800" spc="-1" strike="noStrike">
              <a:latin typeface="Arial"/>
            </a:endParaRPr>
          </a:p>
          <a:p>
            <a:pPr lvl="2" marL="727200" indent="-268560">
              <a:lnSpc>
                <a:spcPct val="100000"/>
              </a:lnSpc>
              <a:spcBef>
                <a:spcPts val="1800"/>
              </a:spcBef>
              <a:buBlip>
                <a:blip r:embed="rId1"/>
              </a:buBlip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  <a:ea typeface="DejaVu Sans"/>
              </a:rPr>
              <a:t>Interactive console.</a:t>
            </a:r>
            <a:endParaRPr b="0" lang="en-US" sz="1800" spc="-1" strike="noStrike">
              <a:latin typeface="Arial"/>
            </a:endParaRPr>
          </a:p>
          <a:p>
            <a:pPr lvl="2" marL="727200" indent="-268560">
              <a:lnSpc>
                <a:spcPct val="100000"/>
              </a:lnSpc>
              <a:spcBef>
                <a:spcPts val="1800"/>
              </a:spcBef>
              <a:buBlip>
                <a:blip r:embed="rId2"/>
              </a:buBlip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  <a:ea typeface="DejaVu Sans"/>
              </a:rPr>
              <a:t>Python code file (.py files).</a:t>
            </a:r>
            <a:endParaRPr b="0" lang="en-US" sz="1800" spc="-1" strike="noStrike">
              <a:latin typeface="Arial"/>
            </a:endParaRPr>
          </a:p>
          <a:p>
            <a:pPr lvl="2" marL="727200" indent="-268560">
              <a:lnSpc>
                <a:spcPct val="100000"/>
              </a:lnSpc>
              <a:spcBef>
                <a:spcPts val="1800"/>
              </a:spcBef>
              <a:buBlip>
                <a:blip r:embed="rId3"/>
              </a:buBlip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  <a:ea typeface="DejaVu Sans"/>
              </a:rPr>
              <a:t>Jupyter Notebook (.ipynb files).</a:t>
            </a: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1800"/>
              </a:spcBef>
            </a:pP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283"/>
              </a:spcBef>
            </a:pP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1281240" y="3126960"/>
            <a:ext cx="6500160" cy="12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Because of its ability to mix nicely formatted text (Markdown) with code, Jupyter Notebook / Jupyter Lab is well suited for data analysis.</a:t>
            </a:r>
            <a:endParaRPr b="0" lang="en-US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Jupyter Notebook will be used for this course.</a:t>
            </a:r>
            <a:endParaRPr b="0" lang="en-US" sz="16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83640" y="297360"/>
            <a:ext cx="373860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4d49"/>
                </a:solidFill>
                <a:latin typeface="Calibri"/>
                <a:ea typeface="DejaVu Sans"/>
              </a:rPr>
              <a:t>Course schedule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768240" y="1019520"/>
            <a:ext cx="90324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4d49"/>
                </a:solidFill>
                <a:latin typeface="Calibri"/>
                <a:ea typeface="DejaVu Sans"/>
              </a:rPr>
              <a:t>Day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768240" y="2671560"/>
            <a:ext cx="8251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4d49"/>
                </a:solidFill>
                <a:latin typeface="Calibri"/>
                <a:ea typeface="DejaVu Sans"/>
              </a:rPr>
              <a:t>Day 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768240" y="4665960"/>
            <a:ext cx="98748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4d49"/>
                </a:solidFill>
                <a:latin typeface="Calibri"/>
                <a:ea typeface="DejaVu Sans"/>
              </a:rPr>
              <a:t>Day 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3079800" y="1103400"/>
            <a:ext cx="5687280" cy="15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93680" indent="-19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Introduction to Jupyter Notebook</a:t>
            </a:r>
            <a:endParaRPr b="0" lang="en-US" sz="1600" spc="-1" strike="noStrike">
              <a:latin typeface="Arial"/>
            </a:endParaRPr>
          </a:p>
          <a:p>
            <a:pPr marL="193680" indent="-19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Python basics: variables, functions and object types.</a:t>
            </a:r>
            <a:endParaRPr b="0" lang="en-US" sz="1600" spc="-1" strike="noStrike">
              <a:latin typeface="Arial"/>
            </a:endParaRPr>
          </a:p>
          <a:p>
            <a:pPr marL="193680" indent="-19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Code flow: conditional statements (if… else), loops (while…, for …) and functions.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1972440" y="1052640"/>
            <a:ext cx="10267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4d49"/>
                </a:solidFill>
                <a:latin typeface="Calibri"/>
                <a:ea typeface="DejaVu Sans"/>
              </a:rPr>
              <a:t>morning: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2012040" y="1786320"/>
            <a:ext cx="10267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4d49"/>
                </a:solidFill>
                <a:latin typeface="Calibri"/>
                <a:ea typeface="DejaVu Sans"/>
              </a:rPr>
              <a:t>afternoon: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8"/>
          <p:cNvSpPr/>
          <p:nvPr/>
        </p:nvSpPr>
        <p:spPr>
          <a:xfrm>
            <a:off x="3119760" y="2738160"/>
            <a:ext cx="5687280" cy="15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93680" indent="-19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Code flow: conditional statements (if… else), loops (while…, for …) and functions.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193680" indent="-19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Reading / writing files.</a:t>
            </a:r>
            <a:endParaRPr b="0" lang="en-US" sz="1600" spc="-1" strike="noStrike">
              <a:latin typeface="Arial"/>
            </a:endParaRPr>
          </a:p>
          <a:p>
            <a:pPr marL="193680" indent="-19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Python modules: import and re-use existing code.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15" name="CustomShape 9"/>
          <p:cNvSpPr/>
          <p:nvPr/>
        </p:nvSpPr>
        <p:spPr>
          <a:xfrm>
            <a:off x="2012040" y="2687760"/>
            <a:ext cx="10267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4d49"/>
                </a:solidFill>
                <a:latin typeface="Calibri"/>
                <a:ea typeface="DejaVu Sans"/>
              </a:rPr>
              <a:t>morning: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10"/>
          <p:cNvSpPr/>
          <p:nvPr/>
        </p:nvSpPr>
        <p:spPr>
          <a:xfrm>
            <a:off x="2052000" y="3421440"/>
            <a:ext cx="10267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4d49"/>
                </a:solidFill>
                <a:latin typeface="Calibri"/>
                <a:ea typeface="DejaVu Sans"/>
              </a:rPr>
              <a:t>afternoon: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11"/>
          <p:cNvSpPr/>
          <p:nvPr/>
        </p:nvSpPr>
        <p:spPr>
          <a:xfrm>
            <a:off x="3119760" y="4410720"/>
            <a:ext cx="568728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93680" indent="-19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Biopython</a:t>
            </a:r>
            <a:endParaRPr b="0" lang="en-US" sz="1600" spc="-1" strike="noStrike">
              <a:latin typeface="Arial"/>
            </a:endParaRPr>
          </a:p>
          <a:p>
            <a:pPr marL="193680" indent="-19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Numpy</a:t>
            </a:r>
            <a:endParaRPr b="0" lang="en-US" sz="1600" spc="-1" strike="noStrike">
              <a:latin typeface="Arial"/>
            </a:endParaRPr>
          </a:p>
          <a:p>
            <a:pPr marL="193680" indent="-19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Scipy</a:t>
            </a:r>
            <a:endParaRPr b="0" lang="en-US" sz="1600" spc="-1" strike="noStrike">
              <a:latin typeface="Arial"/>
            </a:endParaRPr>
          </a:p>
          <a:p>
            <a:pPr marL="193680" indent="-19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Matplotlib </a:t>
            </a:r>
            <a:endParaRPr b="0" lang="en-US" sz="1600" spc="-1" strike="noStrike">
              <a:latin typeface="Arial"/>
            </a:endParaRPr>
          </a:p>
          <a:p>
            <a:pPr marL="193680" indent="-19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Pandas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8" name="CustomShape 12"/>
          <p:cNvSpPr/>
          <p:nvPr/>
        </p:nvSpPr>
        <p:spPr>
          <a:xfrm>
            <a:off x="2012040" y="4691520"/>
            <a:ext cx="10267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Line 13"/>
          <p:cNvSpPr/>
          <p:nvPr/>
        </p:nvSpPr>
        <p:spPr>
          <a:xfrm>
            <a:off x="592560" y="2537280"/>
            <a:ext cx="8208000" cy="36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custDash>
              <a:ds d="17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Line 14"/>
          <p:cNvSpPr/>
          <p:nvPr/>
        </p:nvSpPr>
        <p:spPr>
          <a:xfrm>
            <a:off x="592560" y="4426560"/>
            <a:ext cx="8208000" cy="36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custDash>
              <a:ds d="17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5"/>
          <p:cNvSpPr/>
          <p:nvPr/>
        </p:nvSpPr>
        <p:spPr>
          <a:xfrm>
            <a:off x="2052000" y="4645440"/>
            <a:ext cx="10267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4d49"/>
                </a:solidFill>
                <a:latin typeface="Calibri"/>
                <a:ea typeface="DejaVu Sans"/>
              </a:rPr>
              <a:t>Additional modules :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3640" y="297360"/>
            <a:ext cx="809856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Python – using the console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512640" y="3072240"/>
            <a:ext cx="7208280" cy="14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270000" indent="-268560">
              <a:lnSpc>
                <a:spcPct val="100000"/>
              </a:lnSpc>
              <a:spcBef>
                <a:spcPts val="1800"/>
              </a:spcBef>
              <a:buBlip>
                <a:blip r:embed="rId1"/>
              </a:buBlip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Interactive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 : the code is executed as you press ‘Enter’</a:t>
            </a:r>
            <a:endParaRPr b="0" lang="en-US" sz="18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800"/>
              </a:spcBef>
              <a:buBlip>
                <a:blip r:embed="rId2"/>
              </a:buBlip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Great for quickly </a:t>
            </a: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testing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 things out.</a:t>
            </a:r>
            <a:endParaRPr b="0" lang="en-US" sz="18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800"/>
              </a:spcBef>
              <a:buBlip>
                <a:blip r:embed="rId3"/>
              </a:buBlip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But, you keep </a:t>
            </a: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no trace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 of your workflow/environment.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36" name="Picture 589" descr=""/>
          <p:cNvPicPr/>
          <p:nvPr/>
        </p:nvPicPr>
        <p:blipFill>
          <a:blip r:embed="rId4"/>
          <a:stretch/>
        </p:blipFill>
        <p:spPr>
          <a:xfrm>
            <a:off x="556560" y="984240"/>
            <a:ext cx="7580520" cy="1932120"/>
          </a:xfrm>
          <a:prstGeom prst="rect">
            <a:avLst/>
          </a:prstGeom>
          <a:ln>
            <a:noFill/>
          </a:ln>
        </p:spPr>
      </p:pic>
      <p:grpSp>
        <p:nvGrpSpPr>
          <p:cNvPr id="337" name="Group 3"/>
          <p:cNvGrpSpPr/>
          <p:nvPr/>
        </p:nvGrpSpPr>
        <p:grpSpPr>
          <a:xfrm>
            <a:off x="1645920" y="4875120"/>
            <a:ext cx="4683600" cy="345240"/>
            <a:chOff x="1645920" y="4875120"/>
            <a:chExt cx="4683600" cy="345240"/>
          </a:xfrm>
        </p:grpSpPr>
        <p:sp>
          <p:nvSpPr>
            <p:cNvPr id="338" name="CustomShape 4"/>
            <p:cNvSpPr/>
            <p:nvPr/>
          </p:nvSpPr>
          <p:spPr>
            <a:xfrm>
              <a:off x="1645920" y="4891680"/>
              <a:ext cx="558720" cy="319320"/>
            </a:xfrm>
            <a:custGeom>
              <a:avLst/>
              <a:gdLst/>
              <a:ahLst/>
              <a:rect l="l" t="t" r="r" b="b"/>
              <a:pathLst>
                <a:path w="2796" h="892">
                  <a:moveTo>
                    <a:pt x="0" y="222"/>
                  </a:moveTo>
                  <a:lnTo>
                    <a:pt x="2096" y="222"/>
                  </a:lnTo>
                  <a:lnTo>
                    <a:pt x="2096" y="0"/>
                  </a:lnTo>
                  <a:lnTo>
                    <a:pt x="2795" y="445"/>
                  </a:lnTo>
                  <a:lnTo>
                    <a:pt x="2096" y="891"/>
                  </a:lnTo>
                  <a:lnTo>
                    <a:pt x="2096" y="668"/>
                  </a:lnTo>
                  <a:lnTo>
                    <a:pt x="0" y="668"/>
                  </a:lnTo>
                  <a:lnTo>
                    <a:pt x="0" y="222"/>
                  </a:lnTo>
                </a:path>
              </a:pathLst>
            </a:custGeom>
            <a:solidFill>
              <a:srgbClr val="e30613"/>
            </a:solidFill>
            <a:ln>
              <a:solidFill>
                <a:srgbClr val="ce181e"/>
              </a:solidFill>
            </a:ln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5"/>
            <p:cNvSpPr/>
            <p:nvPr/>
          </p:nvSpPr>
          <p:spPr>
            <a:xfrm>
              <a:off x="2258280" y="4875120"/>
              <a:ext cx="4071240" cy="345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323232"/>
                  </a:solidFill>
                  <a:latin typeface="Arial"/>
                  <a:ea typeface="DejaVu Sans"/>
                </a:rPr>
                <a:t>Only use it to test little bits of code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p:transition spd="med">
    <p:fade/>
  </p:transition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683640" y="297360"/>
            <a:ext cx="809856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Python – writing a code in a .py file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201960" y="874800"/>
            <a:ext cx="3363120" cy="259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270000" indent="-268560">
              <a:lnSpc>
                <a:spcPct val="100000"/>
              </a:lnSpc>
              <a:spcBef>
                <a:spcPts val="1800"/>
              </a:spcBef>
              <a:buBlip>
                <a:blip r:embed="rId1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Write a script in a .py text file, then execute it.</a:t>
            </a:r>
            <a:endParaRPr b="0" lang="en-US" sz="16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800"/>
              </a:spcBef>
              <a:buBlip>
                <a:blip r:embed="rId2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Main way python code is shared.</a:t>
            </a:r>
            <a:endParaRPr b="0" lang="en-US" sz="16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800"/>
              </a:spcBef>
              <a:buBlip>
                <a:blip r:embed="rId3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Ideal for standalone programs and modules.</a:t>
            </a:r>
            <a:endParaRPr b="0" lang="en-US" sz="16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800"/>
              </a:spcBef>
              <a:buBlip>
                <a:blip r:embed="rId4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Code and results are kept separate (may be a good or a bad thing).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802440" y="4244400"/>
            <a:ext cx="558360" cy="319320"/>
          </a:xfrm>
          <a:custGeom>
            <a:avLst/>
            <a:gdLst/>
            <a:ahLst/>
            <a:rect l="l" t="t" r="r" b="b"/>
            <a:pathLst>
              <a:path w="2796" h="892">
                <a:moveTo>
                  <a:pt x="0" y="222"/>
                </a:moveTo>
                <a:lnTo>
                  <a:pt x="2096" y="222"/>
                </a:lnTo>
                <a:lnTo>
                  <a:pt x="2096" y="0"/>
                </a:lnTo>
                <a:lnTo>
                  <a:pt x="2795" y="445"/>
                </a:lnTo>
                <a:lnTo>
                  <a:pt x="2096" y="891"/>
                </a:lnTo>
                <a:lnTo>
                  <a:pt x="2096" y="668"/>
                </a:lnTo>
                <a:lnTo>
                  <a:pt x="0" y="668"/>
                </a:lnTo>
                <a:lnTo>
                  <a:pt x="0" y="222"/>
                </a:lnTo>
              </a:path>
            </a:pathLst>
          </a:custGeom>
          <a:solidFill>
            <a:srgbClr val="e30613"/>
          </a:solidFill>
          <a:ln>
            <a:solidFill>
              <a:srgbClr val="ce181e"/>
            </a:solidFill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343" name="Picture 595" descr=""/>
          <p:cNvPicPr/>
          <p:nvPr/>
        </p:nvPicPr>
        <p:blipFill>
          <a:blip r:embed="rId5"/>
          <a:stretch/>
        </p:blipFill>
        <p:spPr>
          <a:xfrm>
            <a:off x="3566160" y="874800"/>
            <a:ext cx="5475600" cy="2598840"/>
          </a:xfrm>
          <a:prstGeom prst="rect">
            <a:avLst/>
          </a:prstGeom>
          <a:ln>
            <a:noFill/>
          </a:ln>
        </p:spPr>
      </p:pic>
      <p:sp>
        <p:nvSpPr>
          <p:cNvPr id="344" name="CustomShape 4"/>
          <p:cNvSpPr/>
          <p:nvPr/>
        </p:nvSpPr>
        <p:spPr>
          <a:xfrm>
            <a:off x="1389600" y="4221720"/>
            <a:ext cx="6374160" cy="4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  <a:ea typeface="DejaVu Sans"/>
              </a:rPr>
              <a:t>Good for general purpose coding, “operational script”.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159120" y="194760"/>
            <a:ext cx="34117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23232"/>
                </a:solidFill>
                <a:latin typeface="Calibri"/>
                <a:ea typeface="DejaVu Sans"/>
              </a:rPr>
              <a:t>Jupyter notebook / Jupyter Lab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46" name="Picture 599" descr=""/>
          <p:cNvPicPr/>
          <p:nvPr/>
        </p:nvPicPr>
        <p:blipFill>
          <a:blip r:embed="rId1"/>
          <a:stretch/>
        </p:blipFill>
        <p:spPr>
          <a:xfrm>
            <a:off x="3670920" y="109800"/>
            <a:ext cx="5393880" cy="409716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347" name="CustomShape 2"/>
          <p:cNvSpPr/>
          <p:nvPr/>
        </p:nvSpPr>
        <p:spPr>
          <a:xfrm>
            <a:off x="112680" y="1022760"/>
            <a:ext cx="3493080" cy="289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270000" indent="-268560">
              <a:lnSpc>
                <a:spcPct val="100000"/>
              </a:lnSpc>
              <a:spcBef>
                <a:spcPts val="1800"/>
              </a:spcBef>
              <a:buBlip>
                <a:blip r:embed="rId2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Browser based interface (but runs locally on your machine).</a:t>
            </a:r>
            <a:endParaRPr b="0" lang="en-US" sz="16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800"/>
              </a:spcBef>
              <a:buBlip>
                <a:blip r:embed="rId3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Interlace Markdown and code ‘cells’.</a:t>
            </a:r>
            <a:endParaRPr b="0" lang="en-US" sz="16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800"/>
              </a:spcBef>
              <a:buBlip>
                <a:blip r:embed="rId4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Execute code cell by cell.</a:t>
            </a:r>
            <a:endParaRPr b="0" lang="en-US" sz="16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800"/>
              </a:spcBef>
              <a:buBlip>
                <a:blip r:embed="rId5"/>
              </a:buBlip>
            </a:pPr>
            <a:r>
              <a:rPr b="1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Commentary, code, and results together in the same file</a:t>
            </a: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.</a:t>
            </a:r>
            <a:endParaRPr b="0" lang="en-US" sz="16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800"/>
              </a:spcBef>
              <a:buBlip>
                <a:blip r:embed="rId6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Calibri"/>
                <a:ea typeface="DejaVu Sans"/>
              </a:rPr>
              <a:t>Visually pleasant and fairly ergonomic.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348" name="Group 3"/>
          <p:cNvGrpSpPr/>
          <p:nvPr/>
        </p:nvGrpSpPr>
        <p:grpSpPr>
          <a:xfrm>
            <a:off x="443160" y="4481280"/>
            <a:ext cx="6962760" cy="1145520"/>
            <a:chOff x="443160" y="4481280"/>
            <a:chExt cx="6962760" cy="1145520"/>
          </a:xfrm>
        </p:grpSpPr>
        <p:sp>
          <p:nvSpPr>
            <p:cNvPr id="349" name="CustomShape 4"/>
            <p:cNvSpPr/>
            <p:nvPr/>
          </p:nvSpPr>
          <p:spPr>
            <a:xfrm>
              <a:off x="443160" y="4510080"/>
              <a:ext cx="591840" cy="319320"/>
            </a:xfrm>
            <a:custGeom>
              <a:avLst/>
              <a:gdLst/>
              <a:ahLst/>
              <a:rect l="l" t="t" r="r" b="b"/>
              <a:pathLst>
                <a:path w="2796" h="892">
                  <a:moveTo>
                    <a:pt x="0" y="222"/>
                  </a:moveTo>
                  <a:lnTo>
                    <a:pt x="2096" y="222"/>
                  </a:lnTo>
                  <a:lnTo>
                    <a:pt x="2096" y="0"/>
                  </a:lnTo>
                  <a:lnTo>
                    <a:pt x="2795" y="445"/>
                  </a:lnTo>
                  <a:lnTo>
                    <a:pt x="2096" y="891"/>
                  </a:lnTo>
                  <a:lnTo>
                    <a:pt x="2096" y="668"/>
                  </a:lnTo>
                  <a:lnTo>
                    <a:pt x="0" y="668"/>
                  </a:lnTo>
                  <a:lnTo>
                    <a:pt x="0" y="222"/>
                  </a:lnTo>
                </a:path>
              </a:pathLst>
            </a:custGeom>
            <a:solidFill>
              <a:srgbClr val="e30613"/>
            </a:solidFill>
            <a:ln>
              <a:solidFill>
                <a:srgbClr val="ce181e"/>
              </a:solidFill>
            </a:ln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5"/>
            <p:cNvSpPr/>
            <p:nvPr/>
          </p:nvSpPr>
          <p:spPr>
            <a:xfrm>
              <a:off x="1080360" y="4481280"/>
              <a:ext cx="6325560" cy="114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700" spc="-1" strike="noStrike">
                  <a:solidFill>
                    <a:srgbClr val="323232"/>
                  </a:solidFill>
                  <a:latin typeface="Calibri"/>
                  <a:ea typeface="DejaVu Sans"/>
                </a:rPr>
                <a:t>The ability to have documentation, code and results in a single file makes it ideal for </a:t>
              </a:r>
              <a:r>
                <a:rPr b="1" lang="en-US" sz="1700" spc="-1" strike="noStrike">
                  <a:solidFill>
                    <a:srgbClr val="323232"/>
                  </a:solidFill>
                  <a:latin typeface="Calibri"/>
                  <a:ea typeface="DejaVu Sans"/>
                </a:rPr>
                <a:t>data analysis</a:t>
              </a:r>
              <a:r>
                <a:rPr b="0" lang="en-US" sz="1700" spc="-1" strike="noStrike">
                  <a:solidFill>
                    <a:srgbClr val="323232"/>
                  </a:solidFill>
                  <a:latin typeface="Calibri"/>
                  <a:ea typeface="DejaVu Sans"/>
                </a:rPr>
                <a:t>: helps reproducibility of results.</a:t>
              </a:r>
              <a:endParaRPr b="0" lang="en-US" sz="17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199"/>
                </a:spcBef>
              </a:pPr>
              <a:r>
                <a:rPr b="0" lang="en-US" sz="1700" spc="-1" strike="noStrike">
                  <a:solidFill>
                    <a:srgbClr val="323232"/>
                  </a:solidFill>
                  <a:latin typeface="Calibri"/>
                  <a:ea typeface="DejaVu Sans"/>
                </a:rPr>
                <a:t>Jupyter Notebook will be used in this course.</a:t>
              </a:r>
              <a:endParaRPr b="0" lang="en-US" sz="17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700" spc="-1" strike="noStrike">
                <a:latin typeface="Arial"/>
              </a:endParaRPr>
            </a:p>
          </p:txBody>
        </p:sp>
      </p:grpSp>
    </p:spTree>
  </p:cSld>
  <p:transition spd="med">
    <p:fade/>
  </p:transition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683640" y="297360"/>
            <a:ext cx="809856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Step 2: your turn to work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591840" y="1785600"/>
            <a:ext cx="4635720" cy="27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270000" indent="-268560">
              <a:lnSpc>
                <a:spcPct val="100000"/>
              </a:lnSpc>
              <a:spcBef>
                <a:spcPts val="1233"/>
              </a:spcBef>
              <a:buBlip>
                <a:blip r:embed="rId1"/>
              </a:buBlip>
            </a:pPr>
            <a:r>
              <a:rPr b="0" lang="en-US" sz="1700" spc="-1" strike="noStrike">
                <a:solidFill>
                  <a:srgbClr val="323232"/>
                </a:solidFill>
                <a:latin typeface="Calibri"/>
                <a:ea typeface="DejaVu Sans"/>
              </a:rPr>
              <a:t>Each lesson has 2 associated notebooks (.ipynb): </a:t>
            </a:r>
            <a:endParaRPr b="0" lang="en-US" sz="1700" spc="-1" strike="noStrike">
              <a:latin typeface="Arial"/>
            </a:endParaRPr>
          </a:p>
          <a:p>
            <a:pPr lvl="2" marL="743400" indent="-284760">
              <a:lnSpc>
                <a:spcPct val="100000"/>
              </a:lnSpc>
              <a:spcBef>
                <a:spcPts val="601"/>
              </a:spcBef>
              <a:buClr>
                <a:srgbClr val="323232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323232"/>
                </a:solidFill>
                <a:latin typeface="Calibri"/>
                <a:ea typeface="DejaVu Sans"/>
              </a:rPr>
              <a:t>Theory and examples (*.ipynb).</a:t>
            </a:r>
            <a:endParaRPr b="0" lang="en-US" sz="1700" spc="-1" strike="noStrike">
              <a:latin typeface="Arial"/>
            </a:endParaRPr>
          </a:p>
          <a:p>
            <a:pPr lvl="2" marL="743400" indent="-284760">
              <a:lnSpc>
                <a:spcPct val="100000"/>
              </a:lnSpc>
              <a:buClr>
                <a:srgbClr val="323232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323232"/>
                </a:solidFill>
                <a:latin typeface="Calibri"/>
                <a:ea typeface="DejaVu Sans"/>
              </a:rPr>
              <a:t>Exercises (*.exercises.ipynb).</a:t>
            </a:r>
            <a:endParaRPr b="0" lang="en-US" sz="17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233"/>
              </a:spcBef>
              <a:buBlip>
                <a:blip r:embed="rId2"/>
              </a:buBlip>
            </a:pPr>
            <a:r>
              <a:rPr b="0" lang="en-US" sz="1700" spc="-1" strike="noStrike">
                <a:solidFill>
                  <a:srgbClr val="323232"/>
                </a:solidFill>
                <a:latin typeface="Calibri"/>
                <a:ea typeface="DejaVu Sans"/>
              </a:rPr>
              <a:t>Each lesson will be introduced by going through (some of) the theory together.</a:t>
            </a:r>
            <a:endParaRPr b="0" lang="en-US" sz="17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233"/>
              </a:spcBef>
              <a:buBlip>
                <a:blip r:embed="rId3"/>
              </a:buBlip>
            </a:pPr>
            <a:r>
              <a:rPr b="0" lang="en-US" sz="1700" spc="-1" strike="noStrike">
                <a:solidFill>
                  <a:srgbClr val="323232"/>
                </a:solidFill>
                <a:latin typeface="Calibri"/>
                <a:ea typeface="DejaVu Sans"/>
              </a:rPr>
              <a:t>Time is allocated for you to try to do the exercises on your own, before we correct them together.</a:t>
            </a:r>
            <a:endParaRPr b="0" lang="en-US" sz="17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233"/>
              </a:spcBef>
              <a:buBlip>
                <a:blip r:embed="rId4"/>
              </a:buBlip>
            </a:pPr>
            <a:r>
              <a:rPr b="0" lang="en-US" sz="1700" spc="-1" strike="noStrike">
                <a:solidFill>
                  <a:srgbClr val="323232"/>
                </a:solidFill>
                <a:latin typeface="Calibri"/>
                <a:ea typeface="DejaVu Sans"/>
              </a:rPr>
              <a:t>Feel free to ask questions at anytime. </a:t>
            </a:r>
            <a:endParaRPr b="0" lang="en-US" sz="1700" spc="-1" strike="noStrike"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1800"/>
              </a:spcBef>
            </a:pPr>
            <a:endParaRPr b="0" lang="en-US" sz="1700" spc="-1" strike="noStrike"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91440" y="5115240"/>
            <a:ext cx="8674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PS : don’t despair - a certain amount trial and error is normal (and somewhat necessary) when learning a language!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54" name="Picture 1" descr=""/>
          <p:cNvPicPr/>
          <p:nvPr/>
        </p:nvPicPr>
        <p:blipFill>
          <a:blip r:embed="rId5"/>
          <a:stretch/>
        </p:blipFill>
        <p:spPr>
          <a:xfrm>
            <a:off x="5638320" y="1075320"/>
            <a:ext cx="2937960" cy="363636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355" name="CustomShape 4"/>
          <p:cNvSpPr/>
          <p:nvPr/>
        </p:nvSpPr>
        <p:spPr>
          <a:xfrm>
            <a:off x="434160" y="1155960"/>
            <a:ext cx="42858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How this course will be taught: </a:t>
            </a:r>
            <a:endParaRPr b="0" lang="en-US" sz="20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Line 1"/>
          <p:cNvSpPr/>
          <p:nvPr/>
        </p:nvSpPr>
        <p:spPr>
          <a:xfrm>
            <a:off x="1187280" y="354924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Line 2"/>
          <p:cNvSpPr/>
          <p:nvPr/>
        </p:nvSpPr>
        <p:spPr>
          <a:xfrm>
            <a:off x="1190520" y="2804040"/>
            <a:ext cx="84672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Line 3"/>
          <p:cNvSpPr/>
          <p:nvPr/>
        </p:nvSpPr>
        <p:spPr>
          <a:xfrm>
            <a:off x="1205280" y="205848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Line 4"/>
          <p:cNvSpPr/>
          <p:nvPr/>
        </p:nvSpPr>
        <p:spPr>
          <a:xfrm>
            <a:off x="1187280" y="429444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5"/>
          <p:cNvSpPr/>
          <p:nvPr/>
        </p:nvSpPr>
        <p:spPr>
          <a:xfrm>
            <a:off x="539640" y="0"/>
            <a:ext cx="607356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Course introduction overview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7" name="CustomShape 6"/>
          <p:cNvSpPr/>
          <p:nvPr/>
        </p:nvSpPr>
        <p:spPr>
          <a:xfrm>
            <a:off x="2124360" y="2490120"/>
            <a:ext cx="57585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Computer ressources and how (not) to use them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28" name="CustomShape 7"/>
          <p:cNvSpPr/>
          <p:nvPr/>
        </p:nvSpPr>
        <p:spPr>
          <a:xfrm>
            <a:off x="2124360" y="3240000"/>
            <a:ext cx="57585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FAIR practices in coding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29" name="CustomShape 8"/>
          <p:cNvSpPr/>
          <p:nvPr/>
        </p:nvSpPr>
        <p:spPr>
          <a:xfrm>
            <a:off x="2124360" y="3988440"/>
            <a:ext cx="57585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Practice, practice and more practice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30" name="CustomShape 9"/>
          <p:cNvSpPr/>
          <p:nvPr/>
        </p:nvSpPr>
        <p:spPr>
          <a:xfrm>
            <a:off x="2124360" y="1739880"/>
            <a:ext cx="57585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What is python? Why use it?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31" name="CustomShape 10"/>
          <p:cNvSpPr/>
          <p:nvPr/>
        </p:nvSpPr>
        <p:spPr>
          <a:xfrm>
            <a:off x="1115640" y="1800000"/>
            <a:ext cx="601920" cy="47844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32" name="CustomShape 11"/>
          <p:cNvSpPr/>
          <p:nvPr/>
        </p:nvSpPr>
        <p:spPr>
          <a:xfrm>
            <a:off x="1115640" y="2549880"/>
            <a:ext cx="601920" cy="47844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02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33" name="CustomShape 12"/>
          <p:cNvSpPr/>
          <p:nvPr/>
        </p:nvSpPr>
        <p:spPr>
          <a:xfrm>
            <a:off x="1115640" y="3300120"/>
            <a:ext cx="601920" cy="47844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03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34" name="CustomShape 13"/>
          <p:cNvSpPr/>
          <p:nvPr/>
        </p:nvSpPr>
        <p:spPr>
          <a:xfrm>
            <a:off x="1115640" y="4050000"/>
            <a:ext cx="601920" cy="47844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04</a:t>
            </a:r>
            <a:endParaRPr b="0" lang="en-US" sz="15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83640" y="297360"/>
            <a:ext cx="809856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But first - getting to know you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256320" y="1073880"/>
            <a:ext cx="8638920" cy="33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270000" indent="-268560">
              <a:lnSpc>
                <a:spcPct val="100000"/>
              </a:lnSpc>
              <a:spcBef>
                <a:spcPts val="1800"/>
              </a:spcBef>
              <a:buBlip>
                <a:blip r:embed="rId1"/>
              </a:buBlip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Have you programmed before ? Which language ?</a:t>
            </a:r>
            <a:endParaRPr b="0" lang="en-US" sz="18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800"/>
              </a:spcBef>
              <a:buBlip>
                <a:blip r:embed="rId2"/>
              </a:buBlip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Any experience with command line ?</a:t>
            </a:r>
            <a:endParaRPr b="0" lang="en-US" sz="18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800"/>
              </a:spcBef>
              <a:buBlip>
                <a:blip r:embed="rId3"/>
              </a:buBlip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Why do you want to program :</a:t>
            </a:r>
            <a:endParaRPr b="0" lang="en-US" sz="1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to analyze data ?</a:t>
            </a:r>
            <a:endParaRPr b="0" lang="en-US" sz="1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to create scripts that serve as </a:t>
            </a:r>
            <a:r>
              <a:rPr b="0" i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glue 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in my pipeline ?</a:t>
            </a:r>
            <a:endParaRPr b="0" lang="en-US" sz="1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to implement my cool new model ?</a:t>
            </a:r>
            <a:endParaRPr b="0" lang="en-US" sz="1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to become one of the cool kids ?</a:t>
            </a:r>
            <a:endParaRPr b="0" lang="en-US" sz="1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to have something to do on my Sundays ?</a:t>
            </a:r>
            <a:endParaRPr b="0" lang="en-US" sz="18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Line 1"/>
          <p:cNvSpPr/>
          <p:nvPr/>
        </p:nvSpPr>
        <p:spPr>
          <a:xfrm>
            <a:off x="1187280" y="354924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Line 2"/>
          <p:cNvSpPr/>
          <p:nvPr/>
        </p:nvSpPr>
        <p:spPr>
          <a:xfrm>
            <a:off x="1190520" y="2804040"/>
            <a:ext cx="84672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Line 3"/>
          <p:cNvSpPr/>
          <p:nvPr/>
        </p:nvSpPr>
        <p:spPr>
          <a:xfrm>
            <a:off x="1205280" y="205848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Line 4"/>
          <p:cNvSpPr/>
          <p:nvPr/>
        </p:nvSpPr>
        <p:spPr>
          <a:xfrm>
            <a:off x="1187280" y="4294440"/>
            <a:ext cx="847080" cy="360"/>
          </a:xfrm>
          <a:prstGeom prst="line">
            <a:avLst/>
          </a:prstGeom>
          <a:ln>
            <a:solidFill>
              <a:srgbClr val="575757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5"/>
          <p:cNvSpPr/>
          <p:nvPr/>
        </p:nvSpPr>
        <p:spPr>
          <a:xfrm>
            <a:off x="2188080" y="2511360"/>
            <a:ext cx="57585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Computer ressources and how (not) to use them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42" name="CustomShape 6"/>
          <p:cNvSpPr/>
          <p:nvPr/>
        </p:nvSpPr>
        <p:spPr>
          <a:xfrm>
            <a:off x="2188080" y="3261240"/>
            <a:ext cx="57585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FAIR practices in coding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43" name="CustomShape 7"/>
          <p:cNvSpPr/>
          <p:nvPr/>
        </p:nvSpPr>
        <p:spPr>
          <a:xfrm>
            <a:off x="2188080" y="4009680"/>
            <a:ext cx="57585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575757"/>
                </a:solidFill>
                <a:latin typeface="Arial"/>
                <a:ea typeface="DejaVu Sans"/>
              </a:rPr>
              <a:t>Practice, practice and more practice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44" name="CustomShape 8"/>
          <p:cNvSpPr/>
          <p:nvPr/>
        </p:nvSpPr>
        <p:spPr>
          <a:xfrm>
            <a:off x="2188080" y="1761120"/>
            <a:ext cx="575856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500" spc="-1" strike="noStrike">
                <a:solidFill>
                  <a:srgbClr val="e30613"/>
                </a:solidFill>
                <a:latin typeface="Arial"/>
                <a:ea typeface="DejaVu Sans"/>
              </a:rPr>
              <a:t>What is python ? Why use it ?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45" name="CustomShape 9"/>
          <p:cNvSpPr/>
          <p:nvPr/>
        </p:nvSpPr>
        <p:spPr>
          <a:xfrm>
            <a:off x="1115640" y="1800000"/>
            <a:ext cx="601920" cy="478440"/>
          </a:xfrm>
          <a:prstGeom prst="roundRect">
            <a:avLst>
              <a:gd name="adj" fmla="val 16667"/>
            </a:avLst>
          </a:prstGeom>
          <a:solidFill>
            <a:srgbClr val="e30613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46" name="CustomShape 10"/>
          <p:cNvSpPr/>
          <p:nvPr/>
        </p:nvSpPr>
        <p:spPr>
          <a:xfrm>
            <a:off x="1115640" y="2549880"/>
            <a:ext cx="601920" cy="47844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02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47" name="CustomShape 11"/>
          <p:cNvSpPr/>
          <p:nvPr/>
        </p:nvSpPr>
        <p:spPr>
          <a:xfrm>
            <a:off x="1115640" y="3300120"/>
            <a:ext cx="601920" cy="47844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03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48" name="CustomShape 12"/>
          <p:cNvSpPr/>
          <p:nvPr/>
        </p:nvSpPr>
        <p:spPr>
          <a:xfrm>
            <a:off x="1115640" y="4050000"/>
            <a:ext cx="601920" cy="47844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04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49" name="CustomShape 13"/>
          <p:cNvSpPr/>
          <p:nvPr/>
        </p:nvSpPr>
        <p:spPr>
          <a:xfrm>
            <a:off x="539640" y="0"/>
            <a:ext cx="607356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Course introduction overview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683640" y="311040"/>
            <a:ext cx="809856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What is Python 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366120" y="1995480"/>
            <a:ext cx="8638920" cy="35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270000" indent="-268560">
              <a:lnSpc>
                <a:spcPct val="100000"/>
              </a:lnSpc>
              <a:spcBef>
                <a:spcPts val="1800"/>
              </a:spcBef>
              <a:buBlip>
                <a:blip r:embed="rId1"/>
              </a:buBlip>
            </a:pPr>
            <a:r>
              <a:rPr b="1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Interpreted</a:t>
            </a: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: no compilation of the program prior to execution</a:t>
            </a:r>
            <a:endParaRPr b="0" lang="en-US" sz="16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+ platform independence (portability), dynamic typing</a:t>
            </a:r>
            <a:endParaRPr b="0" lang="en-US" sz="16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-  usually slower, buggy program may still run</a:t>
            </a:r>
            <a:endParaRPr b="0" lang="en-US" sz="16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800"/>
              </a:spcBef>
              <a:buBlip>
                <a:blip r:embed="rId2"/>
              </a:buBlip>
            </a:pPr>
            <a:r>
              <a:rPr b="1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High level</a:t>
            </a: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: abstracted from details of the machine (e.g. memory management)</a:t>
            </a:r>
            <a:endParaRPr b="0" lang="en-US" sz="16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+ focus on the application itself</a:t>
            </a:r>
            <a:endParaRPr b="0" lang="en-US" sz="16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-  possibly counter-intuitive behaviors (e.g. mutable vs. immutable objects).</a:t>
            </a:r>
            <a:endParaRPr b="0" lang="en-US" sz="16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800"/>
              </a:spcBef>
              <a:buBlip>
                <a:blip r:embed="rId3"/>
              </a:buBlip>
            </a:pPr>
            <a:r>
              <a:rPr b="1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General-purpose</a:t>
            </a: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: not domain specific, can be used in a broad range of software application</a:t>
            </a:r>
            <a:endParaRPr b="0" lang="en-US" sz="16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+ wide user base, usable for any purpose</a:t>
            </a:r>
            <a:endParaRPr b="0" lang="en-US" sz="16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-  core language fairly simple → modules for domain specific uses</a:t>
            </a:r>
            <a:endParaRPr b="0" lang="en-US" sz="16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182880" y="914400"/>
            <a:ext cx="868572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Python is an </a:t>
            </a:r>
            <a:r>
              <a:rPr b="1" lang="en-US" sz="2200" spc="-1" strike="noStrike">
                <a:solidFill>
                  <a:srgbClr val="ef413d"/>
                </a:solidFill>
                <a:latin typeface="Arial"/>
                <a:ea typeface="DejaVu Sans"/>
              </a:rPr>
              <a:t>interpreted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US" sz="2200" spc="-1" strike="noStrike">
                <a:solidFill>
                  <a:srgbClr val="ef413d"/>
                </a:solidFill>
                <a:latin typeface="Arial"/>
                <a:ea typeface="DejaVu Sans"/>
              </a:rPr>
              <a:t>high-level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US" sz="2200" spc="-1" strike="noStrike">
                <a:solidFill>
                  <a:srgbClr val="ef413d"/>
                </a:solidFill>
                <a:latin typeface="Arial"/>
                <a:ea typeface="DejaVu Sans"/>
              </a:rPr>
              <a:t>general-purpose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programming language.”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wikipedia</a:t>
            </a:r>
            <a:endParaRPr b="0" lang="en-US" sz="15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500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500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500"/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500"/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500"/>
                                        <p:tgtEl>
                                          <p:spTgt spid="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500"/>
                                        <p:tgtEl>
                                          <p:spTgt spid="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683640" y="297360"/>
            <a:ext cx="809856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Python - a brief history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528480" y="1152000"/>
            <a:ext cx="8202600" cy="371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270000" indent="-268560">
              <a:lnSpc>
                <a:spcPct val="100000"/>
              </a:lnSpc>
              <a:spcBef>
                <a:spcPts val="1800"/>
              </a:spcBef>
              <a:buBlip>
                <a:blip r:embed="rId1"/>
              </a:buBlip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1991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: First version of Python (0.9.0) publicly released by Guido van Rossum.</a:t>
            </a:r>
            <a:endParaRPr b="0" lang="en-US" sz="1800" spc="-1" strike="noStrike">
              <a:latin typeface="Arial"/>
            </a:endParaRPr>
          </a:p>
          <a:p>
            <a:pPr lvl="2" marL="727200" indent="-268560">
              <a:lnSpc>
                <a:spcPct val="100000"/>
              </a:lnSpc>
              <a:spcBef>
                <a:spcPts val="1800"/>
              </a:spcBef>
              <a:buBlip>
                <a:blip r:embed="rId2"/>
              </a:buBlip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Its name is a tribute to the British comedy group “Monty Python”, it later adopted the two snakes as logo symbol.</a:t>
            </a:r>
            <a:endParaRPr b="0" lang="en-US" sz="16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800"/>
              </a:spcBef>
              <a:buBlip>
                <a:blip r:embed="rId3"/>
              </a:buBlip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2000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: Python 2.0</a:t>
            </a:r>
            <a:endParaRPr b="0" lang="en-US" sz="18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800"/>
              </a:spcBef>
              <a:buBlip>
                <a:blip r:embed="rId4"/>
              </a:buBlip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2008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: Python 3.0 </a:t>
            </a: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(backward incompatible with python2)</a:t>
            </a:r>
            <a:endParaRPr b="0" lang="en-US" sz="16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800"/>
              </a:spcBef>
              <a:buBlip>
                <a:blip r:embed="rId5"/>
              </a:buBlip>
            </a:pPr>
            <a:r>
              <a:rPr b="1" lang="en-US" sz="1800" spc="-1" strike="sngStrike">
                <a:solidFill>
                  <a:srgbClr val="323232"/>
                </a:solidFill>
                <a:latin typeface="Arial"/>
                <a:ea typeface="DejaVu Sans"/>
              </a:rPr>
              <a:t>2015</a:t>
            </a: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 2020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 : end of Python 2.7 support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en-US" sz="1800" spc="-1" strike="noStrike">
              <a:latin typeface="Arial"/>
            </a:endParaRPr>
          </a:p>
          <a:p>
            <a:pPr lvl="1" marL="270000" indent="-268560">
              <a:lnSpc>
                <a:spcPct val="100000"/>
              </a:lnSpc>
              <a:spcBef>
                <a:spcPts val="1800"/>
              </a:spcBef>
              <a:buBlip>
                <a:blip r:embed="rId6"/>
              </a:buBlip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Current version</a:t>
            </a: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 : 3.8 </a:t>
            </a:r>
            <a:r>
              <a:rPr b="0" lang="en-US" sz="1300" spc="-1" strike="noStrike">
                <a:solidFill>
                  <a:srgbClr val="323232"/>
                </a:solidFill>
                <a:latin typeface="Arial"/>
                <a:ea typeface="DejaVu Sans"/>
              </a:rPr>
              <a:t>(as of February 2020)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en-US" sz="13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270000"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</p:txBody>
      </p:sp>
      <p:pic>
        <p:nvPicPr>
          <p:cNvPr id="255" name="Picture 502" descr=""/>
          <p:cNvPicPr/>
          <p:nvPr/>
        </p:nvPicPr>
        <p:blipFill>
          <a:blip r:embed="rId7"/>
          <a:srcRect l="10520" t="10400" r="4761" b="24428"/>
          <a:stretch/>
        </p:blipFill>
        <p:spPr>
          <a:xfrm>
            <a:off x="4932000" y="4401000"/>
            <a:ext cx="3924720" cy="10188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46" dur="indefinite" restart="never" nodeType="tmRoot">
          <p:childTnLst>
            <p:seq>
              <p:cTn id="4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3640" y="297360"/>
            <a:ext cx="809856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Python - is it used ?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451440" y="914400"/>
            <a:ext cx="7412400" cy="4818600"/>
          </a:xfrm>
          <a:prstGeom prst="rect">
            <a:avLst/>
          </a:prstGeom>
          <a:ln>
            <a:noFill/>
          </a:ln>
        </p:spPr>
      </p:pic>
      <p:sp>
        <p:nvSpPr>
          <p:cNvPr id="258" name="CustomShape 2"/>
          <p:cNvSpPr/>
          <p:nvPr/>
        </p:nvSpPr>
        <p:spPr>
          <a:xfrm>
            <a:off x="4682880" y="5447520"/>
            <a:ext cx="4936680" cy="2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Source: https://insights.stackoverflow.com/trends?tags=python%2Cr</a:t>
            </a:r>
            <a:endParaRPr b="0" lang="en-US" sz="11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48" dur="indefinite" restart="never" nodeType="tmRoot">
          <p:childTnLst>
            <p:seq>
              <p:cTn id="4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683640" y="297360"/>
            <a:ext cx="809856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Python - is it used 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6035040" y="5446080"/>
            <a:ext cx="310788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Source: http://pypl.github.io/PYPL.html</a:t>
            </a:r>
            <a:endParaRPr b="0" lang="en-US" sz="1050" spc="-1" strike="noStrike"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116640" y="1474200"/>
            <a:ext cx="9019800" cy="32382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0" dur="indefinite" restart="never" nodeType="tmRoot">
          <p:childTnLst>
            <p:seq>
              <p:cTn id="5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e191a"/>
      </a:dk2>
      <a:lt2>
        <a:srgbClr val="575757"/>
      </a:lt2>
      <a:accent1>
        <a:srgbClr val="e30613"/>
      </a:accent1>
      <a:accent2>
        <a:srgbClr val="ea5297"/>
      </a:accent2>
      <a:accent3>
        <a:srgbClr val="ee7659"/>
      </a:accent3>
      <a:accent4>
        <a:srgbClr val="009fe3"/>
      </a:accent4>
      <a:accent5>
        <a:srgbClr val="009a93"/>
      </a:accent5>
      <a:accent6>
        <a:srgbClr val="2e2c7e"/>
      </a:accent6>
      <a:hlink>
        <a:srgbClr val="575757"/>
      </a:hlink>
      <a:folHlink>
        <a:srgbClr val="7878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e191a"/>
      </a:dk2>
      <a:lt2>
        <a:srgbClr val="575757"/>
      </a:lt2>
      <a:accent1>
        <a:srgbClr val="e30613"/>
      </a:accent1>
      <a:accent2>
        <a:srgbClr val="ea5297"/>
      </a:accent2>
      <a:accent3>
        <a:srgbClr val="ee7659"/>
      </a:accent3>
      <a:accent4>
        <a:srgbClr val="009fe3"/>
      </a:accent4>
      <a:accent5>
        <a:srgbClr val="009a93"/>
      </a:accent5>
      <a:accent6>
        <a:srgbClr val="2e2c7e"/>
      </a:accent6>
      <a:hlink>
        <a:srgbClr val="575757"/>
      </a:hlink>
      <a:folHlink>
        <a:srgbClr val="7878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8802</TotalTime>
  <Application>LibreOffice/6.0.7.3$Linux_X86_64 LibreOffice_project/00m0$Build-3</Application>
  <Words>1275</Words>
  <Paragraphs>210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2017-05-01T07:25:35Z</dcterms:created>
  <dc:creator>FELICIA BECHET</dc:creator>
  <dc:description/>
  <dc:language>en-US</dc:language>
  <cp:lastModifiedBy/>
  <dcterms:modified xsi:type="dcterms:W3CDTF">2022-01-25T15:31:52Z</dcterms:modified>
  <cp:revision>149</cp:revision>
  <dc:subject/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(16:10)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25</vt:i4>
  </property>
</Properties>
</file>