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5" r:id="rId8"/>
    <p:sldId id="262" r:id="rId9"/>
    <p:sldId id="264" r:id="rId10"/>
  </p:sldIdLst>
  <p:sldSz cx="10801350" cy="6840538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5757"/>
    <a:srgbClr val="FFFF00"/>
    <a:srgbClr val="D60093"/>
    <a:srgbClr val="FF0066"/>
    <a:srgbClr val="FF4343"/>
    <a:srgbClr val="FFCC00"/>
    <a:srgbClr val="333399"/>
    <a:srgbClr val="FF99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8" y="-90"/>
      </p:cViewPr>
      <p:guideLst>
        <p:guide orient="horz" pos="215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10101" y="2125001"/>
            <a:ext cx="9181148" cy="146628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20203" y="3876305"/>
            <a:ext cx="7560945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32D0-80F7-4FBA-A69C-D61F6ED6B057}" type="datetimeFigureOut">
              <a:rPr lang="es-CO" smtClean="0"/>
              <a:t>19/04/2014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B82F-02E8-41F1-BC11-7AC811B484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32D0-80F7-4FBA-A69C-D61F6ED6B057}" type="datetimeFigureOut">
              <a:rPr lang="es-CO" smtClean="0"/>
              <a:t>19/04/2014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B82F-02E8-41F1-BC11-7AC811B484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68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250532" y="273939"/>
            <a:ext cx="2870983" cy="582079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37579" y="273939"/>
            <a:ext cx="8432930" cy="582079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32D0-80F7-4FBA-A69C-D61F6ED6B057}" type="datetimeFigureOut">
              <a:rPr lang="es-CO" smtClean="0"/>
              <a:t>19/04/2014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B82F-02E8-41F1-BC11-7AC811B484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28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32D0-80F7-4FBA-A69C-D61F6ED6B057}" type="datetimeFigureOut">
              <a:rPr lang="es-CO" smtClean="0"/>
              <a:t>19/04/2014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B82F-02E8-41F1-BC11-7AC811B484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674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3232" y="4395679"/>
            <a:ext cx="9181148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3232" y="2899312"/>
            <a:ext cx="9181148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32D0-80F7-4FBA-A69C-D61F6ED6B057}" type="datetimeFigureOut">
              <a:rPr lang="es-CO" smtClean="0"/>
              <a:t>19/04/2014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B82F-02E8-41F1-BC11-7AC811B484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91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37580" y="1591376"/>
            <a:ext cx="5651956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469559" y="1591376"/>
            <a:ext cx="5651956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32D0-80F7-4FBA-A69C-D61F6ED6B057}" type="datetimeFigureOut">
              <a:rPr lang="es-CO" smtClean="0"/>
              <a:t>19/04/2014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B82F-02E8-41F1-BC11-7AC811B484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056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0068" y="273939"/>
            <a:ext cx="9721215" cy="114009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0068" y="1531204"/>
            <a:ext cx="4772472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0068" y="2169337"/>
            <a:ext cx="4772472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936" y="1531204"/>
            <a:ext cx="4774347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936" y="2169337"/>
            <a:ext cx="4774347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32D0-80F7-4FBA-A69C-D61F6ED6B057}" type="datetimeFigureOut">
              <a:rPr lang="es-CO" smtClean="0"/>
              <a:t>19/04/2014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B82F-02E8-41F1-BC11-7AC811B484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694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32D0-80F7-4FBA-A69C-D61F6ED6B057}" type="datetimeFigureOut">
              <a:rPr lang="es-CO" smtClean="0"/>
              <a:t>19/04/2014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B82F-02E8-41F1-BC11-7AC811B484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646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32D0-80F7-4FBA-A69C-D61F6ED6B057}" type="datetimeFigureOut">
              <a:rPr lang="es-CO" smtClean="0"/>
              <a:t>19/04/2014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B82F-02E8-41F1-BC11-7AC811B484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710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0068" y="272355"/>
            <a:ext cx="3553570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3028" y="272355"/>
            <a:ext cx="6038255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0068" y="1431446"/>
            <a:ext cx="3553570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32D0-80F7-4FBA-A69C-D61F6ED6B057}" type="datetimeFigureOut">
              <a:rPr lang="es-CO" smtClean="0"/>
              <a:t>19/04/2014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B82F-02E8-41F1-BC11-7AC811B484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176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140" y="4788377"/>
            <a:ext cx="648081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140" y="611215"/>
            <a:ext cx="648081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140" y="5353671"/>
            <a:ext cx="648081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32D0-80F7-4FBA-A69C-D61F6ED6B057}" type="datetimeFigureOut">
              <a:rPr lang="es-CO" smtClean="0"/>
              <a:t>19/04/2014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B82F-02E8-41F1-BC11-7AC811B484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25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40068" y="273939"/>
            <a:ext cx="9721215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0068" y="1596126"/>
            <a:ext cx="9721215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40067" y="6340166"/>
            <a:ext cx="252031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32D0-80F7-4FBA-A69C-D61F6ED6B057}" type="datetimeFigureOut">
              <a:rPr lang="es-CO" smtClean="0"/>
              <a:t>19/04/2014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690461" y="6340166"/>
            <a:ext cx="342042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740968" y="6340166"/>
            <a:ext cx="252031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8B82F-02E8-41F1-BC11-7AC811B484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118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60115" y="324098"/>
            <a:ext cx="10009112" cy="6192515"/>
          </a:xfrm>
          <a:prstGeom prst="roundRect">
            <a:avLst>
              <a:gd name="adj" fmla="val 6663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2918013" y="3708301"/>
            <a:ext cx="1056148" cy="1056148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692125" y="566365"/>
            <a:ext cx="1413744" cy="141374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601203" y="4618632"/>
            <a:ext cx="1703128" cy="1703128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3011941" y="2513338"/>
            <a:ext cx="962220" cy="962220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2" name="Picture 4" descr="Apple i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443" y="2648727"/>
            <a:ext cx="355413" cy="627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er mou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59" y="3924043"/>
            <a:ext cx="584432" cy="648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eadphone audio tool in black vers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60" y="842141"/>
            <a:ext cx="777928" cy="777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lasses out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7274">
            <a:off x="493042" y="4473460"/>
            <a:ext cx="1910226" cy="1910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Rectángulo"/>
          <p:cNvSpPr/>
          <p:nvPr/>
        </p:nvSpPr>
        <p:spPr>
          <a:xfrm>
            <a:off x="2594865" y="4936296"/>
            <a:ext cx="1385464" cy="1385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12" descr="Magnifier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262" y="5293328"/>
            <a:ext cx="647221" cy="647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Rectángulo"/>
          <p:cNvSpPr/>
          <p:nvPr/>
        </p:nvSpPr>
        <p:spPr>
          <a:xfrm>
            <a:off x="648147" y="2513384"/>
            <a:ext cx="1914997" cy="1914997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Rectángulo"/>
          <p:cNvSpPr/>
          <p:nvPr/>
        </p:nvSpPr>
        <p:spPr>
          <a:xfrm>
            <a:off x="2304332" y="562973"/>
            <a:ext cx="1669830" cy="1705167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62" name="Picture 14" descr="Accepte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16" y="971997"/>
            <a:ext cx="823259" cy="865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Apple iMac"/>
          <p:cNvPicPr>
            <a:picLocks noChangeAspect="1" noChangeArrowheads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1" y="2844205"/>
            <a:ext cx="1245312" cy="1230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heurón"/>
          <p:cNvSpPr/>
          <p:nvPr/>
        </p:nvSpPr>
        <p:spPr>
          <a:xfrm rot="16200000">
            <a:off x="6105441" y="2108810"/>
            <a:ext cx="2478903" cy="3456382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5616699" y="345191"/>
            <a:ext cx="3456384" cy="35071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15 Conector recto"/>
          <p:cNvCxnSpPr/>
          <p:nvPr/>
        </p:nvCxnSpPr>
        <p:spPr>
          <a:xfrm>
            <a:off x="5364671" y="755973"/>
            <a:ext cx="3852428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862776" y="1139820"/>
            <a:ext cx="2922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.O. Activista*" pitchFamily="50" charset="0"/>
              </a:rPr>
              <a:t>MÉTODO</a:t>
            </a:r>
            <a:endParaRPr lang="es-CO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.O. Activista*" pitchFamily="50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873550" y="2280915"/>
            <a:ext cx="2983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cle" pitchFamily="50" charset="0"/>
              </a:rPr>
              <a:t>Inspección</a:t>
            </a:r>
            <a:endParaRPr lang="es-CO" sz="5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cle" pitchFamily="50" charset="0"/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5976739" y="3204245"/>
            <a:ext cx="2664296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5688707" y="5940549"/>
            <a:ext cx="3287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00" dirty="0" smtClean="0"/>
              <a:t>Por: Diana Tejedor y Rafael Martinez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9948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60115" y="324098"/>
            <a:ext cx="10009112" cy="6192515"/>
          </a:xfrm>
          <a:prstGeom prst="roundRect">
            <a:avLst>
              <a:gd name="adj" fmla="val 6663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heurón"/>
          <p:cNvSpPr/>
          <p:nvPr/>
        </p:nvSpPr>
        <p:spPr>
          <a:xfrm rot="16200000">
            <a:off x="1042889" y="1265469"/>
            <a:ext cx="1183995" cy="1829461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720156" y="345191"/>
            <a:ext cx="1829459" cy="18350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15 Conector recto"/>
          <p:cNvCxnSpPr/>
          <p:nvPr/>
        </p:nvCxnSpPr>
        <p:spPr>
          <a:xfrm>
            <a:off x="576139" y="611957"/>
            <a:ext cx="216024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02236" y="899989"/>
            <a:ext cx="1400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.O. Activista*" pitchFamily="50" charset="0"/>
              </a:rPr>
              <a:t>MÉTODO</a:t>
            </a:r>
            <a:endParaRPr lang="es-CO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.O. Activista*" pitchFamily="50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008187" y="1477214"/>
            <a:ext cx="13227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cle" pitchFamily="50" charset="0"/>
              </a:rPr>
              <a:t>Inspección</a:t>
            </a:r>
            <a:endParaRPr lang="es-CO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cle" pitchFamily="50" charset="0"/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1080195" y="1908101"/>
            <a:ext cx="1152128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952403" y="1188021"/>
            <a:ext cx="68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Es un nombre genérico para un conjunto de métodos basados en evaluadores que examinan aspectos relacionados con la usabilidad de la interfaz.</a:t>
            </a:r>
            <a:endParaRPr lang="es-CO" dirty="0"/>
          </a:p>
        </p:txBody>
      </p:sp>
      <p:sp>
        <p:nvSpPr>
          <p:cNvPr id="32" name="31 Rectángulo"/>
          <p:cNvSpPr/>
          <p:nvPr/>
        </p:nvSpPr>
        <p:spPr>
          <a:xfrm>
            <a:off x="3049475" y="2340149"/>
            <a:ext cx="1038431" cy="989960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34 Rectángulo"/>
          <p:cNvSpPr/>
          <p:nvPr/>
        </p:nvSpPr>
        <p:spPr>
          <a:xfrm>
            <a:off x="8569027" y="3366413"/>
            <a:ext cx="1038431" cy="9899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35 Rectángulo"/>
          <p:cNvSpPr/>
          <p:nvPr/>
        </p:nvSpPr>
        <p:spPr>
          <a:xfrm>
            <a:off x="761844" y="4428381"/>
            <a:ext cx="1038431" cy="989960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36 Rectángulo"/>
          <p:cNvSpPr/>
          <p:nvPr/>
        </p:nvSpPr>
        <p:spPr>
          <a:xfrm>
            <a:off x="4290236" y="5454645"/>
            <a:ext cx="1038431" cy="9899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37 CuadroTexto"/>
          <p:cNvSpPr txBox="1"/>
          <p:nvPr/>
        </p:nvSpPr>
        <p:spPr>
          <a:xfrm>
            <a:off x="3309629" y="2352923"/>
            <a:ext cx="506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.O. Activista*" pitchFamily="50" charset="0"/>
              </a:rPr>
              <a:t>1</a:t>
            </a:r>
            <a:endParaRPr lang="es-CO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.O. Activista*" pitchFamily="50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8854245" y="3420269"/>
            <a:ext cx="506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.O. Activista*" pitchFamily="50" charset="0"/>
              </a:rPr>
              <a:t>2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.O. Activista*" pitchFamily="50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008187" y="4513163"/>
            <a:ext cx="506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.O. Activista*" pitchFamily="50" charset="0"/>
              </a:rPr>
              <a:t>3</a:t>
            </a:r>
            <a:endParaRPr lang="es-CO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.O. Activista*" pitchFamily="50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4533765" y="5508501"/>
            <a:ext cx="506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.O. Activista*" pitchFamily="50" charset="0"/>
              </a:rPr>
              <a:t>4</a:t>
            </a:r>
            <a:endParaRPr lang="es-CO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.O. Activista*" pitchFamily="50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104531" y="2628181"/>
            <a:ext cx="217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Evaluación Heurística</a:t>
            </a:r>
            <a:endParaRPr lang="es-CO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368599" y="3780309"/>
            <a:ext cx="320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Recorrido de la usabilidad plural</a:t>
            </a:r>
            <a:endParaRPr lang="es-CO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800275" y="4716413"/>
            <a:ext cx="22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Recorridos Cognitivos</a:t>
            </a:r>
            <a:endParaRPr lang="es-CO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28667" y="5787241"/>
            <a:ext cx="255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Inspección de estándares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7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60115" y="324098"/>
            <a:ext cx="10009112" cy="6192515"/>
          </a:xfrm>
          <a:prstGeom prst="roundRect">
            <a:avLst>
              <a:gd name="adj" fmla="val 6663"/>
            </a:avLst>
          </a:prstGeom>
          <a:noFill/>
          <a:ln>
            <a:solidFill>
              <a:srgbClr val="FF57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heurón"/>
          <p:cNvSpPr/>
          <p:nvPr/>
        </p:nvSpPr>
        <p:spPr>
          <a:xfrm rot="16200000">
            <a:off x="1042889" y="1265469"/>
            <a:ext cx="1183995" cy="1829461"/>
          </a:xfrm>
          <a:prstGeom prst="chevron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720156" y="345191"/>
            <a:ext cx="1829459" cy="1835009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15 Conector recto"/>
          <p:cNvCxnSpPr/>
          <p:nvPr/>
        </p:nvCxnSpPr>
        <p:spPr>
          <a:xfrm>
            <a:off x="576139" y="611957"/>
            <a:ext cx="216024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02236" y="899989"/>
            <a:ext cx="1400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.O. Activista*" pitchFamily="50" charset="0"/>
              </a:rPr>
              <a:t>MÉTODO</a:t>
            </a:r>
            <a:endParaRPr lang="es-CO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.O. Activista*" pitchFamily="50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008187" y="1477214"/>
            <a:ext cx="13227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cle" pitchFamily="50" charset="0"/>
              </a:rPr>
              <a:t>Inspección</a:t>
            </a:r>
            <a:endParaRPr lang="es-CO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cle" pitchFamily="50" charset="0"/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1080195" y="1908101"/>
            <a:ext cx="1152128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4680595" y="1260029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K.O. Activista*" pitchFamily="50" charset="0"/>
              </a:rPr>
              <a:t>Evaluación Heurística</a:t>
            </a:r>
            <a:endParaRPr lang="es-CO" sz="4000" dirty="0">
              <a:latin typeface="K.O. Activista*" pitchFamily="50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3491553" y="611957"/>
            <a:ext cx="930518" cy="933341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Rectángulo"/>
          <p:cNvSpPr/>
          <p:nvPr/>
        </p:nvSpPr>
        <p:spPr>
          <a:xfrm>
            <a:off x="4011727" y="1113250"/>
            <a:ext cx="733220" cy="735444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25 Rectángulo"/>
          <p:cNvSpPr/>
          <p:nvPr/>
        </p:nvSpPr>
        <p:spPr>
          <a:xfrm>
            <a:off x="4528923" y="885473"/>
            <a:ext cx="439704" cy="441038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26 Rectángulo"/>
          <p:cNvSpPr/>
          <p:nvPr/>
        </p:nvSpPr>
        <p:spPr>
          <a:xfrm>
            <a:off x="4011727" y="1113250"/>
            <a:ext cx="4103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Rectángulo"/>
          <p:cNvSpPr/>
          <p:nvPr/>
        </p:nvSpPr>
        <p:spPr>
          <a:xfrm>
            <a:off x="4528923" y="1101978"/>
            <a:ext cx="215877" cy="227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CuadroTexto"/>
          <p:cNvSpPr txBox="1"/>
          <p:nvPr/>
        </p:nvSpPr>
        <p:spPr>
          <a:xfrm>
            <a:off x="2825031" y="1908101"/>
            <a:ext cx="7184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Consiste en analizar la conformidad de la interfaz con unos principios reconocidos de usabilidad (la heurística) mediante la inspección de varios evaluadores expertos.</a:t>
            </a:r>
            <a:endParaRPr lang="es-CO" dirty="0"/>
          </a:p>
        </p:txBody>
      </p:sp>
      <p:pic>
        <p:nvPicPr>
          <p:cNvPr id="1026" name="Picture 2" descr="Business person silhouette wearing ti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11" y="284420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020002" y="3240249"/>
            <a:ext cx="1940513" cy="0"/>
          </a:xfrm>
          <a:prstGeom prst="line">
            <a:avLst/>
          </a:prstGeom>
          <a:ln w="19050">
            <a:solidFill>
              <a:srgbClr val="FF57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ocument repor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38" y="2903424"/>
            <a:ext cx="673649" cy="67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Document report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40" y="4140349"/>
            <a:ext cx="1117451" cy="11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47 Conector recto"/>
          <p:cNvCxnSpPr/>
          <p:nvPr/>
        </p:nvCxnSpPr>
        <p:spPr>
          <a:xfrm>
            <a:off x="4608587" y="3240248"/>
            <a:ext cx="864096" cy="1"/>
          </a:xfrm>
          <a:prstGeom prst="line">
            <a:avLst/>
          </a:prstGeom>
          <a:ln w="19050">
            <a:solidFill>
              <a:srgbClr val="FF57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7200875" y="4681736"/>
            <a:ext cx="864096" cy="1"/>
          </a:xfrm>
          <a:prstGeom prst="line">
            <a:avLst/>
          </a:prstGeom>
          <a:ln w="19050">
            <a:solidFill>
              <a:srgbClr val="FF57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Business person silhouette wearing ti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11" y="356428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51 Conector recto"/>
          <p:cNvCxnSpPr/>
          <p:nvPr/>
        </p:nvCxnSpPr>
        <p:spPr>
          <a:xfrm>
            <a:off x="2020002" y="3960329"/>
            <a:ext cx="1940513" cy="0"/>
          </a:xfrm>
          <a:prstGeom prst="line">
            <a:avLst/>
          </a:prstGeom>
          <a:ln w="19050">
            <a:solidFill>
              <a:srgbClr val="FF57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4" descr="Document repor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38" y="3623504"/>
            <a:ext cx="673649" cy="67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53 Conector recto"/>
          <p:cNvCxnSpPr/>
          <p:nvPr/>
        </p:nvCxnSpPr>
        <p:spPr>
          <a:xfrm>
            <a:off x="4608587" y="3960328"/>
            <a:ext cx="864096" cy="1"/>
          </a:xfrm>
          <a:prstGeom prst="line">
            <a:avLst/>
          </a:prstGeom>
          <a:ln w="19050">
            <a:solidFill>
              <a:srgbClr val="FF57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Business person silhouette wearing ti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11" y="428436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55 Conector recto"/>
          <p:cNvCxnSpPr/>
          <p:nvPr/>
        </p:nvCxnSpPr>
        <p:spPr>
          <a:xfrm>
            <a:off x="2020002" y="4680409"/>
            <a:ext cx="1940513" cy="0"/>
          </a:xfrm>
          <a:prstGeom prst="line">
            <a:avLst/>
          </a:prstGeom>
          <a:ln w="19050">
            <a:solidFill>
              <a:srgbClr val="FF57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4" descr="Document repor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38" y="4343584"/>
            <a:ext cx="673649" cy="67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57 Conector recto"/>
          <p:cNvCxnSpPr/>
          <p:nvPr/>
        </p:nvCxnSpPr>
        <p:spPr>
          <a:xfrm>
            <a:off x="4608587" y="4680408"/>
            <a:ext cx="1808522" cy="0"/>
          </a:xfrm>
          <a:prstGeom prst="line">
            <a:avLst/>
          </a:prstGeom>
          <a:ln w="19050">
            <a:solidFill>
              <a:srgbClr val="FF57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Business person silhouette wearing ti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11" y="500444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59 Conector recto"/>
          <p:cNvCxnSpPr/>
          <p:nvPr/>
        </p:nvCxnSpPr>
        <p:spPr>
          <a:xfrm>
            <a:off x="2020002" y="5400489"/>
            <a:ext cx="1940513" cy="0"/>
          </a:xfrm>
          <a:prstGeom prst="line">
            <a:avLst/>
          </a:prstGeom>
          <a:ln w="19050">
            <a:solidFill>
              <a:srgbClr val="FF57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4" descr="Document repor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38" y="5063664"/>
            <a:ext cx="673649" cy="67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61 Conector recto"/>
          <p:cNvCxnSpPr/>
          <p:nvPr/>
        </p:nvCxnSpPr>
        <p:spPr>
          <a:xfrm>
            <a:off x="4608587" y="5400488"/>
            <a:ext cx="864096" cy="1"/>
          </a:xfrm>
          <a:prstGeom prst="line">
            <a:avLst/>
          </a:prstGeom>
          <a:ln w="19050">
            <a:solidFill>
              <a:srgbClr val="FF57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Business person silhouette wearing ti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11" y="572452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63 Conector recto"/>
          <p:cNvCxnSpPr/>
          <p:nvPr/>
        </p:nvCxnSpPr>
        <p:spPr>
          <a:xfrm>
            <a:off x="2020002" y="6120569"/>
            <a:ext cx="1940513" cy="0"/>
          </a:xfrm>
          <a:prstGeom prst="line">
            <a:avLst/>
          </a:prstGeom>
          <a:ln w="19050">
            <a:solidFill>
              <a:srgbClr val="FF57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Document repor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38" y="5783744"/>
            <a:ext cx="673649" cy="67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65 Conector recto"/>
          <p:cNvCxnSpPr/>
          <p:nvPr/>
        </p:nvCxnSpPr>
        <p:spPr>
          <a:xfrm>
            <a:off x="4608587" y="6120568"/>
            <a:ext cx="864096" cy="1"/>
          </a:xfrm>
          <a:prstGeom prst="line">
            <a:avLst/>
          </a:prstGeom>
          <a:ln w="19050">
            <a:solidFill>
              <a:srgbClr val="FF57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 flipV="1">
            <a:off x="5472683" y="3240248"/>
            <a:ext cx="0" cy="2880321"/>
          </a:xfrm>
          <a:prstGeom prst="line">
            <a:avLst/>
          </a:prstGeom>
          <a:ln w="19050">
            <a:solidFill>
              <a:srgbClr val="FF57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an in office desk with computer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963" y="3828401"/>
            <a:ext cx="1464076" cy="14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9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60115" y="324098"/>
            <a:ext cx="10009112" cy="6192515"/>
          </a:xfrm>
          <a:prstGeom prst="roundRect">
            <a:avLst>
              <a:gd name="adj" fmla="val 6663"/>
            </a:avLst>
          </a:prstGeom>
          <a:noFill/>
          <a:ln>
            <a:solidFill>
              <a:srgbClr val="FF57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heurón"/>
          <p:cNvSpPr/>
          <p:nvPr/>
        </p:nvSpPr>
        <p:spPr>
          <a:xfrm rot="16200000">
            <a:off x="8531721" y="1265469"/>
            <a:ext cx="1183995" cy="1829461"/>
          </a:xfrm>
          <a:prstGeom prst="chevron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8208988" y="345191"/>
            <a:ext cx="1829459" cy="1835009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15 Conector recto"/>
          <p:cNvCxnSpPr/>
          <p:nvPr/>
        </p:nvCxnSpPr>
        <p:spPr>
          <a:xfrm>
            <a:off x="8064971" y="611957"/>
            <a:ext cx="216024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353003" y="683965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.O. Activista*" pitchFamily="50" charset="0"/>
              </a:rPr>
              <a:t>10 Reglas</a:t>
            </a:r>
            <a:endParaRPr lang="es-CO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.O. Activista*" pitchFamily="50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8295129" y="128267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cle" pitchFamily="50" charset="0"/>
              </a:rPr>
              <a:t>Heurísticas de </a:t>
            </a:r>
          </a:p>
          <a:p>
            <a:pPr algn="ctr"/>
            <a:r>
              <a:rPr lang="es-CO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cle" pitchFamily="50" charset="0"/>
              </a:rPr>
              <a:t>Usabilidad</a:t>
            </a:r>
            <a:endParaRPr lang="es-CO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cle" pitchFamily="50" charset="0"/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8569027" y="1980109"/>
            <a:ext cx="1152128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Rectángulo"/>
          <p:cNvSpPr/>
          <p:nvPr/>
        </p:nvSpPr>
        <p:spPr>
          <a:xfrm rot="20943709">
            <a:off x="549531" y="515991"/>
            <a:ext cx="557326" cy="531312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43 Rectángulo"/>
          <p:cNvSpPr/>
          <p:nvPr/>
        </p:nvSpPr>
        <p:spPr>
          <a:xfrm rot="405017">
            <a:off x="565582" y="1273867"/>
            <a:ext cx="557326" cy="531312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45 Rectángulo"/>
          <p:cNvSpPr/>
          <p:nvPr/>
        </p:nvSpPr>
        <p:spPr>
          <a:xfrm>
            <a:off x="522869" y="2052117"/>
            <a:ext cx="557326" cy="531312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48 Rectángulo"/>
          <p:cNvSpPr/>
          <p:nvPr/>
        </p:nvSpPr>
        <p:spPr>
          <a:xfrm rot="21213776">
            <a:off x="532158" y="2859390"/>
            <a:ext cx="557326" cy="531312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67 Rectángulo"/>
          <p:cNvSpPr/>
          <p:nvPr/>
        </p:nvSpPr>
        <p:spPr>
          <a:xfrm>
            <a:off x="504131" y="3609037"/>
            <a:ext cx="557326" cy="531312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68 Rectángulo"/>
          <p:cNvSpPr/>
          <p:nvPr/>
        </p:nvSpPr>
        <p:spPr>
          <a:xfrm rot="405017">
            <a:off x="9462418" y="2974803"/>
            <a:ext cx="557326" cy="531312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69 Rectángulo"/>
          <p:cNvSpPr/>
          <p:nvPr/>
        </p:nvSpPr>
        <p:spPr>
          <a:xfrm>
            <a:off x="9451861" y="3681045"/>
            <a:ext cx="557326" cy="531312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70 Rectángulo"/>
          <p:cNvSpPr/>
          <p:nvPr/>
        </p:nvSpPr>
        <p:spPr>
          <a:xfrm rot="20846334">
            <a:off x="9484229" y="4418887"/>
            <a:ext cx="557326" cy="531312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71 Rectángulo"/>
          <p:cNvSpPr/>
          <p:nvPr/>
        </p:nvSpPr>
        <p:spPr>
          <a:xfrm>
            <a:off x="9523869" y="5121205"/>
            <a:ext cx="557326" cy="531312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72 Rectángulo"/>
          <p:cNvSpPr/>
          <p:nvPr/>
        </p:nvSpPr>
        <p:spPr>
          <a:xfrm rot="459786">
            <a:off x="9505131" y="5878506"/>
            <a:ext cx="557326" cy="531312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73 CuadroTexto"/>
          <p:cNvSpPr txBox="1"/>
          <p:nvPr/>
        </p:nvSpPr>
        <p:spPr>
          <a:xfrm>
            <a:off x="1296219" y="539949"/>
            <a:ext cx="328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Visibilidad del estado del sistema</a:t>
            </a:r>
            <a:endParaRPr lang="es-CO" dirty="0"/>
          </a:p>
        </p:txBody>
      </p:sp>
      <p:sp>
        <p:nvSpPr>
          <p:cNvPr id="75" name="74 CuadroTexto"/>
          <p:cNvSpPr txBox="1"/>
          <p:nvPr/>
        </p:nvSpPr>
        <p:spPr>
          <a:xfrm>
            <a:off x="1296219" y="1332037"/>
            <a:ext cx="337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Utilizar el lenguaje de los usuarios</a:t>
            </a:r>
            <a:endParaRPr lang="es-CO" dirty="0"/>
          </a:p>
        </p:txBody>
      </p:sp>
      <p:sp>
        <p:nvSpPr>
          <p:cNvPr id="76" name="75 CuadroTexto"/>
          <p:cNvSpPr txBox="1"/>
          <p:nvPr/>
        </p:nvSpPr>
        <p:spPr>
          <a:xfrm>
            <a:off x="1296219" y="2114833"/>
            <a:ext cx="326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Control y libertad para el usuario</a:t>
            </a:r>
            <a:endParaRPr lang="es-CO" dirty="0"/>
          </a:p>
        </p:txBody>
      </p:sp>
      <p:pic>
        <p:nvPicPr>
          <p:cNvPr id="2054" name="Picture 6" descr="Plus contr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" y="2121333"/>
            <a:ext cx="434840" cy="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76 CuadroTexto"/>
          <p:cNvSpPr txBox="1"/>
          <p:nvPr/>
        </p:nvSpPr>
        <p:spPr>
          <a:xfrm>
            <a:off x="1296219" y="2916213"/>
            <a:ext cx="258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Consistencia y estándares</a:t>
            </a:r>
            <a:endParaRPr lang="es-CO" dirty="0"/>
          </a:p>
        </p:txBody>
      </p:sp>
      <p:pic>
        <p:nvPicPr>
          <p:cNvPr id="2056" name="Picture 8" descr="Time control t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7" y="2988221"/>
            <a:ext cx="339840" cy="33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77 CuadroTexto"/>
          <p:cNvSpPr txBox="1"/>
          <p:nvPr/>
        </p:nvSpPr>
        <p:spPr>
          <a:xfrm>
            <a:off x="1296219" y="3708301"/>
            <a:ext cx="2247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Prevención de errores</a:t>
            </a:r>
            <a:endParaRPr lang="es-CO" dirty="0"/>
          </a:p>
        </p:txBody>
      </p:sp>
      <p:pic>
        <p:nvPicPr>
          <p:cNvPr id="2058" name="Picture 10" descr="Error triang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4" y="3708301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SB memor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123" y="2930051"/>
            <a:ext cx="620816" cy="62081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78 CuadroTexto"/>
          <p:cNvSpPr txBox="1"/>
          <p:nvPr/>
        </p:nvSpPr>
        <p:spPr>
          <a:xfrm>
            <a:off x="5036150" y="3050937"/>
            <a:ext cx="439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Minimizar la carga de la memoria del usuario</a:t>
            </a:r>
            <a:endParaRPr lang="es-CO" dirty="0"/>
          </a:p>
        </p:txBody>
      </p:sp>
      <p:pic>
        <p:nvPicPr>
          <p:cNvPr id="2062" name="Picture 14" descr="compu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131" y="3708301"/>
            <a:ext cx="441340" cy="4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79 CuadroTexto"/>
          <p:cNvSpPr txBox="1"/>
          <p:nvPr/>
        </p:nvSpPr>
        <p:spPr>
          <a:xfrm>
            <a:off x="5036150" y="3771017"/>
            <a:ext cx="301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Flexibilidad y eficiencia de uso</a:t>
            </a:r>
            <a:endParaRPr lang="es-CO" dirty="0"/>
          </a:p>
        </p:txBody>
      </p:sp>
      <p:sp>
        <p:nvSpPr>
          <p:cNvPr id="81" name="80 CuadroTexto"/>
          <p:cNvSpPr txBox="1"/>
          <p:nvPr/>
        </p:nvSpPr>
        <p:spPr>
          <a:xfrm>
            <a:off x="5050107" y="4491097"/>
            <a:ext cx="417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Los diálogos estéticos y diseño minimalista</a:t>
            </a:r>
            <a:endParaRPr lang="es-CO" dirty="0"/>
          </a:p>
        </p:txBody>
      </p:sp>
      <p:pic>
        <p:nvPicPr>
          <p:cNvPr id="2064" name="Picture 16" descr="Visualization of dat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107" y="4212357"/>
            <a:ext cx="1043572" cy="104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81 CuadroTexto"/>
          <p:cNvSpPr txBox="1"/>
          <p:nvPr/>
        </p:nvSpPr>
        <p:spPr>
          <a:xfrm>
            <a:off x="5040635" y="5211177"/>
            <a:ext cx="457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Ayudar a los usuarios a reconocer, diagnosticar</a:t>
            </a:r>
          </a:p>
          <a:p>
            <a:r>
              <a:rPr lang="es-CO" dirty="0" smtClean="0"/>
              <a:t>Y recuperarse de los errores.</a:t>
            </a:r>
            <a:endParaRPr lang="es-CO" dirty="0"/>
          </a:p>
        </p:txBody>
      </p:sp>
      <p:sp>
        <p:nvSpPr>
          <p:cNvPr id="83" name="82 CuadroTexto"/>
          <p:cNvSpPr txBox="1"/>
          <p:nvPr/>
        </p:nvSpPr>
        <p:spPr>
          <a:xfrm>
            <a:off x="5040635" y="5940549"/>
            <a:ext cx="244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Ayuda y documentación</a:t>
            </a:r>
            <a:endParaRPr lang="es-CO" dirty="0"/>
          </a:p>
        </p:txBody>
      </p:sp>
      <p:pic>
        <p:nvPicPr>
          <p:cNvPr id="2066" name="Picture 18" descr="Information circl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030" y="5188352"/>
            <a:ext cx="392157" cy="39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Documents papers with text lin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918" y="5949773"/>
            <a:ext cx="441269" cy="44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Speech bubbl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7" y="1352237"/>
            <a:ext cx="411848" cy="41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Eye outli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9" y="573929"/>
            <a:ext cx="470076" cy="4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60115" y="324098"/>
            <a:ext cx="10009112" cy="6192515"/>
          </a:xfrm>
          <a:prstGeom prst="roundRect">
            <a:avLst>
              <a:gd name="adj" fmla="val 666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heurón"/>
          <p:cNvSpPr/>
          <p:nvPr/>
        </p:nvSpPr>
        <p:spPr>
          <a:xfrm rot="16200000">
            <a:off x="1042889" y="1265469"/>
            <a:ext cx="1183995" cy="1829461"/>
          </a:xfrm>
          <a:prstGeom prst="chevr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720156" y="345191"/>
            <a:ext cx="1829459" cy="18350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15 Conector recto"/>
          <p:cNvCxnSpPr/>
          <p:nvPr/>
        </p:nvCxnSpPr>
        <p:spPr>
          <a:xfrm>
            <a:off x="720156" y="611957"/>
            <a:ext cx="182946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02236" y="899989"/>
            <a:ext cx="1400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.O. Activista*" pitchFamily="50" charset="0"/>
              </a:rPr>
              <a:t>MÉTODO</a:t>
            </a:r>
            <a:endParaRPr lang="es-CO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.O. Activista*" pitchFamily="50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008187" y="1477214"/>
            <a:ext cx="13227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cle" pitchFamily="50" charset="0"/>
              </a:rPr>
              <a:t>Inspección</a:t>
            </a:r>
            <a:endParaRPr lang="es-CO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cle" pitchFamily="50" charset="0"/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1080195" y="1908101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4540945" y="1323326"/>
            <a:ext cx="4604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latin typeface="K.O. Activista*" pitchFamily="50" charset="0"/>
              </a:rPr>
              <a:t>Recorridos de Usabilidad Plural</a:t>
            </a:r>
            <a:endParaRPr lang="es-CO" sz="3200" dirty="0">
              <a:latin typeface="K.O. Activista*" pitchFamily="50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3351903" y="611957"/>
            <a:ext cx="930518" cy="9333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Rectángulo"/>
          <p:cNvSpPr/>
          <p:nvPr/>
        </p:nvSpPr>
        <p:spPr>
          <a:xfrm>
            <a:off x="3872077" y="1113250"/>
            <a:ext cx="733220" cy="73544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25 Rectángulo"/>
          <p:cNvSpPr/>
          <p:nvPr/>
        </p:nvSpPr>
        <p:spPr>
          <a:xfrm>
            <a:off x="4389273" y="885473"/>
            <a:ext cx="439704" cy="44103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26 Rectángulo"/>
          <p:cNvSpPr/>
          <p:nvPr/>
        </p:nvSpPr>
        <p:spPr>
          <a:xfrm>
            <a:off x="3872077" y="1113250"/>
            <a:ext cx="4103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Rectángulo"/>
          <p:cNvSpPr/>
          <p:nvPr/>
        </p:nvSpPr>
        <p:spPr>
          <a:xfrm>
            <a:off x="4389273" y="1101978"/>
            <a:ext cx="215877" cy="227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Picture 2" descr="Business person silhouette wearing ti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411" y="184656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usiness person silhouette wearing ti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31" y="184131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usiness person silhouette wearing ti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869" y="183609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CuadroTexto"/>
          <p:cNvSpPr txBox="1"/>
          <p:nvPr/>
        </p:nvSpPr>
        <p:spPr>
          <a:xfrm>
            <a:off x="2524040" y="2546881"/>
            <a:ext cx="19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U. Representativos</a:t>
            </a:r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544691" y="2556173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Desarrolladores</a:t>
            </a:r>
            <a:endParaRPr lang="es-CO" dirty="0"/>
          </a:p>
        </p:txBody>
      </p:sp>
      <p:sp>
        <p:nvSpPr>
          <p:cNvPr id="31" name="30 CuadroTexto"/>
          <p:cNvSpPr txBox="1"/>
          <p:nvPr/>
        </p:nvSpPr>
        <p:spPr>
          <a:xfrm>
            <a:off x="8497019" y="2556173"/>
            <a:ext cx="99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Expertos</a:t>
            </a:r>
            <a:endParaRPr lang="es-CO" dirty="0"/>
          </a:p>
        </p:txBody>
      </p:sp>
      <p:cxnSp>
        <p:nvCxnSpPr>
          <p:cNvPr id="38" name="37 Conector recto"/>
          <p:cNvCxnSpPr/>
          <p:nvPr/>
        </p:nvCxnSpPr>
        <p:spPr>
          <a:xfrm flipV="1">
            <a:off x="9024290" y="2880209"/>
            <a:ext cx="0" cy="612068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Document repor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66" y="3538708"/>
            <a:ext cx="673649" cy="67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eyboard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71" y="421235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rawing pencil outlin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27" y="4905460"/>
            <a:ext cx="459025" cy="4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43 Conector recto"/>
          <p:cNvCxnSpPr/>
          <p:nvPr/>
        </p:nvCxnSpPr>
        <p:spPr>
          <a:xfrm flipV="1">
            <a:off x="9024290" y="4212357"/>
            <a:ext cx="0" cy="612068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6359994" y="2916213"/>
            <a:ext cx="0" cy="612068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 descr="Document repor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70" y="3574712"/>
            <a:ext cx="673649" cy="67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46 Conector recto"/>
          <p:cNvCxnSpPr/>
          <p:nvPr/>
        </p:nvCxnSpPr>
        <p:spPr>
          <a:xfrm flipV="1">
            <a:off x="6359994" y="4248361"/>
            <a:ext cx="0" cy="612068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 flipV="1">
            <a:off x="3433243" y="2916213"/>
            <a:ext cx="0" cy="612068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Document repor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19" y="3574712"/>
            <a:ext cx="673649" cy="67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49 Conector recto"/>
          <p:cNvCxnSpPr/>
          <p:nvPr/>
        </p:nvCxnSpPr>
        <p:spPr>
          <a:xfrm flipV="1">
            <a:off x="3433243" y="4248361"/>
            <a:ext cx="0" cy="612068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4" descr="Drawing pencil outlin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47" y="4932437"/>
            <a:ext cx="459025" cy="4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Drawing pencil outlin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051" y="4860429"/>
            <a:ext cx="459025" cy="4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keyboard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691" y="421235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keyboard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87" y="421235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amiliar meeting on table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15" y="47884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55 Conector recto"/>
          <p:cNvCxnSpPr/>
          <p:nvPr/>
        </p:nvCxnSpPr>
        <p:spPr>
          <a:xfrm flipV="1">
            <a:off x="6359994" y="5328481"/>
            <a:ext cx="0" cy="306034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9024290" y="5400489"/>
            <a:ext cx="0" cy="612068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V="1">
            <a:off x="3433243" y="5400489"/>
            <a:ext cx="0" cy="612068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3433243" y="6012557"/>
            <a:ext cx="1823416" cy="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7416899" y="6012557"/>
            <a:ext cx="1607391" cy="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7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60115" y="324098"/>
            <a:ext cx="10009112" cy="6192515"/>
          </a:xfrm>
          <a:prstGeom prst="roundRect">
            <a:avLst>
              <a:gd name="adj" fmla="val 6663"/>
            </a:avLst>
          </a:prstGeom>
          <a:noFill/>
          <a:ln>
            <a:solidFill>
              <a:srgbClr val="CCFF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heurón"/>
          <p:cNvSpPr/>
          <p:nvPr/>
        </p:nvSpPr>
        <p:spPr>
          <a:xfrm rot="16200000">
            <a:off x="1042889" y="1265469"/>
            <a:ext cx="1183995" cy="1829461"/>
          </a:xfrm>
          <a:prstGeom prst="chevron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720156" y="345191"/>
            <a:ext cx="1829459" cy="1835009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15 Conector recto"/>
          <p:cNvCxnSpPr/>
          <p:nvPr/>
        </p:nvCxnSpPr>
        <p:spPr>
          <a:xfrm>
            <a:off x="720156" y="611957"/>
            <a:ext cx="182946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02236" y="899989"/>
            <a:ext cx="1400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.O. Activista*" pitchFamily="50" charset="0"/>
              </a:rPr>
              <a:t>MÉTODO</a:t>
            </a:r>
            <a:endParaRPr lang="es-CO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.O. Activista*" pitchFamily="50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008187" y="1477214"/>
            <a:ext cx="13227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cle" pitchFamily="50" charset="0"/>
              </a:rPr>
              <a:t>Inspección</a:t>
            </a:r>
            <a:endParaRPr lang="es-CO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cle" pitchFamily="50" charset="0"/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1080195" y="1908101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4540945" y="1260029"/>
            <a:ext cx="3926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K.O. Activista*" pitchFamily="50" charset="0"/>
              </a:rPr>
              <a:t>Recorridos Cognitivos</a:t>
            </a:r>
            <a:endParaRPr lang="es-CO" sz="4000" dirty="0">
              <a:latin typeface="K.O. Activista*" pitchFamily="50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3351903" y="611957"/>
            <a:ext cx="930518" cy="933341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Rectángulo"/>
          <p:cNvSpPr/>
          <p:nvPr/>
        </p:nvSpPr>
        <p:spPr>
          <a:xfrm>
            <a:off x="3872077" y="1113250"/>
            <a:ext cx="733220" cy="735444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25 Rectángulo"/>
          <p:cNvSpPr/>
          <p:nvPr/>
        </p:nvSpPr>
        <p:spPr>
          <a:xfrm>
            <a:off x="4389273" y="885473"/>
            <a:ext cx="439704" cy="441038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26 Rectángulo"/>
          <p:cNvSpPr/>
          <p:nvPr/>
        </p:nvSpPr>
        <p:spPr>
          <a:xfrm>
            <a:off x="3872077" y="1113250"/>
            <a:ext cx="4103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CuadroTexto"/>
          <p:cNvSpPr txBox="1"/>
          <p:nvPr/>
        </p:nvSpPr>
        <p:spPr>
          <a:xfrm>
            <a:off x="2952403" y="2136899"/>
            <a:ext cx="68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Se centra en un atributo de la usabilidad, la facilidad de aprendizaje, por otra parte este aprendizaje por exploración permite la adquisición de habilidades.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720155" y="3348261"/>
            <a:ext cx="9051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Esta técnica es idónea en la etapa del diseño, pero puede también ser aplicada durante el código, la prueba, y las etapas de distribución.</a:t>
            </a:r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  <a:p>
            <a:pPr algn="just"/>
            <a:r>
              <a:rPr lang="es-CO" dirty="0" smtClean="0"/>
              <a:t>Para hacer el análisis del recorrido, se debe estar de acuerdo con cuatro aspectos.</a:t>
            </a:r>
            <a:endParaRPr lang="es-CO" dirty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54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60115" y="324098"/>
            <a:ext cx="10009112" cy="6192515"/>
          </a:xfrm>
          <a:prstGeom prst="roundRect">
            <a:avLst>
              <a:gd name="adj" fmla="val 6663"/>
            </a:avLst>
          </a:prstGeom>
          <a:noFill/>
          <a:ln>
            <a:solidFill>
              <a:srgbClr val="CCFF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heurón"/>
          <p:cNvSpPr/>
          <p:nvPr/>
        </p:nvSpPr>
        <p:spPr>
          <a:xfrm rot="16200000">
            <a:off x="8531720" y="1265469"/>
            <a:ext cx="1183995" cy="1829461"/>
          </a:xfrm>
          <a:prstGeom prst="chevron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8208987" y="345191"/>
            <a:ext cx="1829459" cy="1835009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15 Conector recto"/>
          <p:cNvCxnSpPr/>
          <p:nvPr/>
        </p:nvCxnSpPr>
        <p:spPr>
          <a:xfrm>
            <a:off x="8208987" y="611957"/>
            <a:ext cx="182946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569027" y="899989"/>
            <a:ext cx="1121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.O. Activista*" pitchFamily="50" charset="0"/>
              </a:rPr>
              <a:t>PASOS</a:t>
            </a:r>
            <a:endParaRPr lang="es-CO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.O. Activista*" pitchFamily="50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8497018" y="1477214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cle" pitchFamily="50" charset="0"/>
              </a:rPr>
              <a:t>A Realizar</a:t>
            </a:r>
            <a:endParaRPr lang="es-CO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cle" pitchFamily="50" charset="0"/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8569026" y="1908101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977215" y="1116013"/>
            <a:ext cx="400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¿Quienes serán los usuarios del sistema?</a:t>
            </a:r>
            <a:endParaRPr lang="es-CO" dirty="0"/>
          </a:p>
        </p:txBody>
      </p:sp>
      <p:sp>
        <p:nvSpPr>
          <p:cNvPr id="21" name="20 Rectángulo"/>
          <p:cNvSpPr/>
          <p:nvPr/>
        </p:nvSpPr>
        <p:spPr>
          <a:xfrm rot="405017">
            <a:off x="1232019" y="611636"/>
            <a:ext cx="1292412" cy="1232086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Rectángulo"/>
          <p:cNvSpPr/>
          <p:nvPr/>
        </p:nvSpPr>
        <p:spPr>
          <a:xfrm rot="21447616">
            <a:off x="1220135" y="2080147"/>
            <a:ext cx="1292412" cy="1232086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Rectángulo"/>
          <p:cNvSpPr/>
          <p:nvPr/>
        </p:nvSpPr>
        <p:spPr>
          <a:xfrm rot="21066007">
            <a:off x="1284432" y="3584834"/>
            <a:ext cx="1292412" cy="1232086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Rectángulo"/>
          <p:cNvSpPr/>
          <p:nvPr/>
        </p:nvSpPr>
        <p:spPr>
          <a:xfrm rot="363273">
            <a:off x="1285584" y="5141176"/>
            <a:ext cx="1292412" cy="1232086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31 CuadroTexto"/>
          <p:cNvSpPr txBox="1"/>
          <p:nvPr/>
        </p:nvSpPr>
        <p:spPr>
          <a:xfrm>
            <a:off x="3024411" y="247487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¿Qué tarea (s) será analizada?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024411" y="3843025"/>
            <a:ext cx="573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¿Cuál es la secuencia correcta de acciones para cada tarea?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024411" y="5580509"/>
            <a:ext cx="283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¿Cómo se define la interfaz?</a:t>
            </a:r>
            <a:endParaRPr lang="es-CO" dirty="0"/>
          </a:p>
        </p:txBody>
      </p:sp>
      <p:pic>
        <p:nvPicPr>
          <p:cNvPr id="4098" name="Picture 2" descr="Group of users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46" y="827981"/>
            <a:ext cx="803985" cy="8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ist items hand drawn symbol outlin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243" y="234014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xt page hand drawn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59" y="3852317"/>
            <a:ext cx="736730" cy="7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ike hand symbol for social media interfa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235" y="5292477"/>
            <a:ext cx="945396" cy="94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60115" y="324098"/>
            <a:ext cx="10009112" cy="6192515"/>
          </a:xfrm>
          <a:prstGeom prst="roundRect">
            <a:avLst>
              <a:gd name="adj" fmla="val 6663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heurón"/>
          <p:cNvSpPr/>
          <p:nvPr/>
        </p:nvSpPr>
        <p:spPr>
          <a:xfrm rot="16200000">
            <a:off x="1042889" y="1265469"/>
            <a:ext cx="1183995" cy="1829461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720156" y="345191"/>
            <a:ext cx="1829459" cy="18350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15 Conector recto"/>
          <p:cNvCxnSpPr/>
          <p:nvPr/>
        </p:nvCxnSpPr>
        <p:spPr>
          <a:xfrm>
            <a:off x="576139" y="611957"/>
            <a:ext cx="216024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02236" y="899989"/>
            <a:ext cx="1400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.O. Activista*" pitchFamily="50" charset="0"/>
              </a:rPr>
              <a:t>MÉTODO</a:t>
            </a:r>
            <a:endParaRPr lang="es-CO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.O. Activista*" pitchFamily="50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008187" y="1477214"/>
            <a:ext cx="13227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cle" pitchFamily="50" charset="0"/>
              </a:rPr>
              <a:t>Inspección</a:t>
            </a:r>
            <a:endParaRPr lang="es-CO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cle" pitchFamily="50" charset="0"/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1080195" y="1908101"/>
            <a:ext cx="1152128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4540945" y="1260029"/>
            <a:ext cx="45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K.O. Activista*" pitchFamily="50" charset="0"/>
              </a:rPr>
              <a:t>Inspección de Estándares</a:t>
            </a:r>
            <a:endParaRPr lang="es-CO" sz="4000" dirty="0">
              <a:latin typeface="K.O. Activista*" pitchFamily="50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3351903" y="611957"/>
            <a:ext cx="930518" cy="933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Rectángulo"/>
          <p:cNvSpPr/>
          <p:nvPr/>
        </p:nvSpPr>
        <p:spPr>
          <a:xfrm>
            <a:off x="3872077" y="1113250"/>
            <a:ext cx="733220" cy="7354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25 Rectángulo"/>
          <p:cNvSpPr/>
          <p:nvPr/>
        </p:nvSpPr>
        <p:spPr>
          <a:xfrm>
            <a:off x="4389273" y="885473"/>
            <a:ext cx="439704" cy="4410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26 Rectángulo"/>
          <p:cNvSpPr/>
          <p:nvPr/>
        </p:nvSpPr>
        <p:spPr>
          <a:xfrm>
            <a:off x="3872077" y="1113250"/>
            <a:ext cx="4103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Rectángulo"/>
          <p:cNvSpPr/>
          <p:nvPr/>
        </p:nvSpPr>
        <p:spPr>
          <a:xfrm>
            <a:off x="4389273" y="1101978"/>
            <a:ext cx="215877" cy="227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Rectángulo"/>
          <p:cNvSpPr/>
          <p:nvPr/>
        </p:nvSpPr>
        <p:spPr>
          <a:xfrm>
            <a:off x="828130" y="3239085"/>
            <a:ext cx="9109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/>
              <a:t>Las inspecciones de estándares garantizan el ajuste a los estándares industriales. En tales inspecciones, un profesional de la usabilidad con extenso conocimiento del estándar en cuestión analiza los elementos del producto en cuestión para su uso y acondicionamiento al estándar industrial.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04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60115" y="324098"/>
            <a:ext cx="10009112" cy="6192515"/>
          </a:xfrm>
          <a:prstGeom prst="roundRect">
            <a:avLst>
              <a:gd name="adj" fmla="val 6663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9022853" y="3708301"/>
            <a:ext cx="1056148" cy="1056148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6796965" y="566365"/>
            <a:ext cx="1413744" cy="141374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6706043" y="4618632"/>
            <a:ext cx="1703128" cy="1703128"/>
          </a:xfrm>
          <a:prstGeom prst="rect">
            <a:avLst/>
          </a:prstGeom>
          <a:solidFill>
            <a:srgbClr val="FF5757"/>
          </a:solidFill>
          <a:ln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9116781" y="2513338"/>
            <a:ext cx="962220" cy="962220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2" name="Picture 4" descr="Apple i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283" y="2648727"/>
            <a:ext cx="355413" cy="627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er mou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99" y="3924043"/>
            <a:ext cx="584432" cy="648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eadphone audio tool in black vers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800" y="842141"/>
            <a:ext cx="777928" cy="777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lasses out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7274">
            <a:off x="6597882" y="4473460"/>
            <a:ext cx="1910226" cy="1910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Rectángulo"/>
          <p:cNvSpPr/>
          <p:nvPr/>
        </p:nvSpPr>
        <p:spPr>
          <a:xfrm>
            <a:off x="8699705" y="4936296"/>
            <a:ext cx="1385464" cy="1385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12" descr="Magnifier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02" y="5293328"/>
            <a:ext cx="647221" cy="647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Rectángulo"/>
          <p:cNvSpPr/>
          <p:nvPr/>
        </p:nvSpPr>
        <p:spPr>
          <a:xfrm>
            <a:off x="6752987" y="2513384"/>
            <a:ext cx="1914997" cy="1914997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Rectángulo"/>
          <p:cNvSpPr/>
          <p:nvPr/>
        </p:nvSpPr>
        <p:spPr>
          <a:xfrm>
            <a:off x="8409172" y="562973"/>
            <a:ext cx="1669830" cy="1705167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62" name="Picture 14" descr="Accepte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56" y="971997"/>
            <a:ext cx="823259" cy="865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Apple iMac"/>
          <p:cNvPicPr>
            <a:picLocks noChangeAspect="1" noChangeArrowheads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51" y="2844205"/>
            <a:ext cx="1245312" cy="1230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heurón"/>
          <p:cNvSpPr/>
          <p:nvPr/>
        </p:nvSpPr>
        <p:spPr>
          <a:xfrm rot="16200000">
            <a:off x="1280904" y="2108810"/>
            <a:ext cx="2478903" cy="3456382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792162" y="345191"/>
            <a:ext cx="3456384" cy="35071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15 Conector recto"/>
          <p:cNvCxnSpPr/>
          <p:nvPr/>
        </p:nvCxnSpPr>
        <p:spPr>
          <a:xfrm>
            <a:off x="720155" y="755973"/>
            <a:ext cx="3852428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986495" y="1548061"/>
            <a:ext cx="3046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.O. Activista*" pitchFamily="50" charset="0"/>
              </a:rPr>
              <a:t>GRACIAS</a:t>
            </a:r>
            <a:endParaRPr lang="es-CO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.O. Activista*" pitchFamily="50" charset="0"/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1152202" y="3204245"/>
            <a:ext cx="2664296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319</Words>
  <Application>Microsoft Office PowerPoint</Application>
  <PresentationFormat>Personalizado</PresentationFormat>
  <Paragraphs>57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Grupospira</dc:creator>
  <cp:lastModifiedBy>Grupospira</cp:lastModifiedBy>
  <cp:revision>35</cp:revision>
  <dcterms:created xsi:type="dcterms:W3CDTF">2014-04-20T01:42:23Z</dcterms:created>
  <dcterms:modified xsi:type="dcterms:W3CDTF">2014-04-21T03:29:55Z</dcterms:modified>
</cp:coreProperties>
</file>