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57" r:id="rId4"/>
    <p:sldId id="289" r:id="rId5"/>
    <p:sldId id="259" r:id="rId6"/>
    <p:sldId id="291" r:id="rId7"/>
    <p:sldId id="294" r:id="rId8"/>
    <p:sldId id="295" r:id="rId9"/>
    <p:sldId id="261" r:id="rId10"/>
    <p:sldId id="292" r:id="rId11"/>
    <p:sldId id="293" r:id="rId12"/>
    <p:sldId id="262" r:id="rId13"/>
    <p:sldId id="296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6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17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7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0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5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8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1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143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5" name="Text 2"/>
          <p:cNvSpPr/>
          <p:nvPr/>
        </p:nvSpPr>
        <p:spPr>
          <a:xfrm>
            <a:off x="6136719" y="2748022"/>
            <a:ext cx="8116491" cy="2907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400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Pemograman</a:t>
            </a:r>
            <a:r>
              <a:rPr lang="en-US" sz="44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OOP Python: </a:t>
            </a:r>
            <a:r>
              <a:rPr lang="en-US" sz="4400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Membangun</a:t>
            </a:r>
            <a:r>
              <a:rPr lang="en-US" sz="44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kelas</a:t>
            </a:r>
            <a:r>
              <a:rPr lang="en-US" sz="44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Kendaraan</a:t>
            </a:r>
            <a:r>
              <a:rPr lang="en-US" sz="44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Daratan</a:t>
            </a:r>
            <a:endParaRPr lang="en-US" sz="4400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40D2EBAB-4B43-E2F9-C1C5-BAF9123F1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12589"/>
            <a:ext cx="4747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Penerapan Python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1740218"/>
            <a:ext cx="27742" cy="5776793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149852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9" name="Text 6"/>
          <p:cNvSpPr/>
          <p:nvPr/>
        </p:nvSpPr>
        <p:spPr>
          <a:xfrm>
            <a:off x="1105436" y="195548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1962388"/>
            <a:ext cx="2522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Pemrograman OOP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44280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Penerapan Python pada kelas-kelas ini menggunakan paradigma Pemrograman Berorientasi Objek.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149507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4" name="Text 11"/>
          <p:cNvSpPr/>
          <p:nvPr/>
        </p:nvSpPr>
        <p:spPr>
          <a:xfrm>
            <a:off x="1078766" y="395513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3962043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Menggunakan Kelas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44246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Menggunakan konsep kelas untuk merepresentasikan kendaraan-kendaraan dan atribut-atributnya.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149161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9" name="Text 16"/>
          <p:cNvSpPr/>
          <p:nvPr/>
        </p:nvSpPr>
        <p:spPr>
          <a:xfrm>
            <a:off x="1074956" y="59547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961698"/>
            <a:ext cx="3398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Menggunakan Inheritance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44211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Memanfaatkan inheritance untuk menurunkan atribut umum dan mengelompokkan kendaraan-kendaraan.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5480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0">
            <a:extLst>
              <a:ext uri="{FF2B5EF4-FFF2-40B4-BE49-F238E27FC236}">
                <a16:creationId xmlns:a16="http://schemas.microsoft.com/office/drawing/2014/main" id="{C8425EE9-9731-2DA4-1A4A-18782B8CFCD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27" name="Shape 1">
            <a:extLst>
              <a:ext uri="{FF2B5EF4-FFF2-40B4-BE49-F238E27FC236}">
                <a16:creationId xmlns:a16="http://schemas.microsoft.com/office/drawing/2014/main" id="{86A367B0-BE52-CD6A-DB73-BA96304D246C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CC2ACBD1-A174-48B4-D695-E6693D289F89}"/>
              </a:ext>
            </a:extLst>
          </p:cNvPr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A13DE018-6A42-2147-7476-7BBA0B0B87D0}"/>
              </a:ext>
            </a:extLst>
          </p:cNvPr>
          <p:cNvSpPr/>
          <p:nvPr/>
        </p:nvSpPr>
        <p:spPr>
          <a:xfrm>
            <a:off x="4941570" y="3420427"/>
            <a:ext cx="4747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DEMO PROGRAM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162674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Kesimpulan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Dalam studi kasus ini, kami menggambarkan tiga kelas utama: Kelas KendaraanDaratan, Kelas Kereta, dan Kelas Mobil. Kami menggunakan Python untuk mengimplementasikan kelas-kelas ini secara efisien dan terstruktur.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0">
            <a:extLst>
              <a:ext uri="{FF2B5EF4-FFF2-40B4-BE49-F238E27FC236}">
                <a16:creationId xmlns:a16="http://schemas.microsoft.com/office/drawing/2014/main" id="{C8425EE9-9731-2DA4-1A4A-18782B8CFCD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27" name="Shape 1">
            <a:extLst>
              <a:ext uri="{FF2B5EF4-FFF2-40B4-BE49-F238E27FC236}">
                <a16:creationId xmlns:a16="http://schemas.microsoft.com/office/drawing/2014/main" id="{86A367B0-BE52-CD6A-DB73-BA96304D246C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CC2ACBD1-A174-48B4-D695-E6693D289F89}"/>
              </a:ext>
            </a:extLst>
          </p:cNvPr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A13DE018-6A42-2147-7476-7BBA0B0B87D0}"/>
              </a:ext>
            </a:extLst>
          </p:cNvPr>
          <p:cNvSpPr/>
          <p:nvPr/>
        </p:nvSpPr>
        <p:spPr>
          <a:xfrm>
            <a:off x="4941570" y="3420427"/>
            <a:ext cx="4747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Terima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Kasih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410925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D8B4C-60C2-5A97-774C-A44DEC6CCDD0}"/>
              </a:ext>
            </a:extLst>
          </p:cNvPr>
          <p:cNvSpPr txBox="1"/>
          <p:nvPr/>
        </p:nvSpPr>
        <p:spPr>
          <a:xfrm>
            <a:off x="5358478" y="575932"/>
            <a:ext cx="431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Outfit" pitchFamily="2" charset="0"/>
              </a:rPr>
              <a:t>KELOMPOK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D303C-2055-FB24-EE5C-8CF0375C5809}"/>
              </a:ext>
            </a:extLst>
          </p:cNvPr>
          <p:cNvSpPr txBox="1"/>
          <p:nvPr/>
        </p:nvSpPr>
        <p:spPr>
          <a:xfrm>
            <a:off x="3384115" y="1658528"/>
            <a:ext cx="3495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utfit" pitchFamily="2" charset="0"/>
              </a:rPr>
              <a:t>Bambang </a:t>
            </a:r>
            <a:r>
              <a:rPr lang="en-US" sz="2000" dirty="0" err="1">
                <a:solidFill>
                  <a:schemeClr val="bg1"/>
                </a:solidFill>
                <a:latin typeface="Outfit" pitchFamily="2" charset="0"/>
              </a:rPr>
              <a:t>Permadi</a:t>
            </a:r>
            <a:endParaRPr lang="en-US" sz="2000" dirty="0">
              <a:solidFill>
                <a:schemeClr val="bg1"/>
              </a:solidFill>
              <a:latin typeface="Outfit" pitchFamily="2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Outfit" pitchFamily="2" charset="0"/>
              </a:rPr>
              <a:t>5220411425</a:t>
            </a:r>
            <a:endParaRPr lang="en-ID" sz="2000" dirty="0">
              <a:solidFill>
                <a:schemeClr val="bg1"/>
              </a:solidFill>
              <a:latin typeface="Outfi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3EE4D-D83F-E61F-8563-BC559E3534B9}"/>
              </a:ext>
            </a:extLst>
          </p:cNvPr>
          <p:cNvSpPr txBox="1"/>
          <p:nvPr/>
        </p:nvSpPr>
        <p:spPr>
          <a:xfrm>
            <a:off x="7922003" y="1675084"/>
            <a:ext cx="3495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utfit" pitchFamily="2" charset="0"/>
              </a:rPr>
              <a:t>Muhammad Rossi </a:t>
            </a:r>
            <a:r>
              <a:rPr lang="en-US" sz="2000" dirty="0" err="1">
                <a:solidFill>
                  <a:schemeClr val="bg1"/>
                </a:solidFill>
                <a:latin typeface="Outfit" pitchFamily="2" charset="0"/>
              </a:rPr>
              <a:t>Pratama</a:t>
            </a:r>
            <a:endParaRPr lang="en-US" sz="2000" dirty="0">
              <a:solidFill>
                <a:schemeClr val="bg1"/>
              </a:solidFill>
              <a:latin typeface="Outfit" pitchFamily="2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Outfit" pitchFamily="2" charset="0"/>
              </a:rPr>
              <a:t>5220411211</a:t>
            </a:r>
          </a:p>
        </p:txBody>
      </p:sp>
    </p:spTree>
    <p:extLst>
      <p:ext uri="{BB962C8B-B14F-4D97-AF65-F5344CB8AC3E}">
        <p14:creationId xmlns:p14="http://schemas.microsoft.com/office/powerpoint/2010/main" val="153935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245525"/>
            <a:ext cx="6141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Pengenalan Studi Kasus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273153"/>
            <a:ext cx="7602141" cy="15790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Tiga kelas utama dalam studi kasus ini adalah Kelas KendaraanDaratan, Kelas Kereta, dan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Kelas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Mobil.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Dalam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studi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kasus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ini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membutuhkan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pembuatan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kelas-kelas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dalam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Python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untuk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merepresentasikan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kendaraan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darat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Fokus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pertama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kami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adalah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pada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kelas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Kendaraan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Daratan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686152EB-8650-9C0D-E7E0-528B37CC1B62}"/>
              </a:ext>
            </a:extLst>
          </p:cNvPr>
          <p:cNvSpPr/>
          <p:nvPr/>
        </p:nvSpPr>
        <p:spPr>
          <a:xfrm>
            <a:off x="2760107" y="3324939"/>
            <a:ext cx="2590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Lora" pitchFamily="2" charset="0"/>
                <a:ea typeface="Gelasio" pitchFamily="34" charset="-122"/>
                <a:cs typeface="Gelasio" pitchFamily="34" charset="-120"/>
              </a:rPr>
              <a:t>Atribut yang Dimiliki</a:t>
            </a:r>
            <a:endParaRPr lang="en-US" sz="2187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7A7D5327-D975-FE24-9AC2-C80973AB0EA9}"/>
              </a:ext>
            </a:extLst>
          </p:cNvPr>
          <p:cNvSpPr/>
          <p:nvPr/>
        </p:nvSpPr>
        <p:spPr>
          <a:xfrm>
            <a:off x="2760107" y="3805357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Lora" pitchFamily="2" charset="0"/>
                <a:ea typeface="Lato" pitchFamily="34" charset="-122"/>
                <a:cs typeface="Lato" pitchFamily="34" charset="-120"/>
              </a:rPr>
              <a:t>Merupakan atribut umum untuk semua kendaraan darat seperti TahunKeluaran, Nama, Warna, Kecepatan, BahanBakar, JumlahRoda, dan KapasitasPenumpang.</a:t>
            </a:r>
            <a:endParaRPr lang="en-US" sz="1750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24" name="Shape 6">
            <a:extLst>
              <a:ext uri="{FF2B5EF4-FFF2-40B4-BE49-F238E27FC236}">
                <a16:creationId xmlns:a16="http://schemas.microsoft.com/office/drawing/2014/main" id="{045F96AD-DBBD-5CA6-2A94-AFEB676EFF5C}"/>
              </a:ext>
            </a:extLst>
          </p:cNvPr>
          <p:cNvSpPr/>
          <p:nvPr/>
        </p:nvSpPr>
        <p:spPr>
          <a:xfrm>
            <a:off x="5877640" y="32684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r>
              <a:rPr lang="en-US" sz="2800" dirty="0"/>
              <a:t>2</a:t>
            </a:r>
            <a:endParaRPr lang="en-ID" sz="2800" dirty="0"/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726B7831-9772-6404-2DB4-4799F8A13FB4}"/>
              </a:ext>
            </a:extLst>
          </p:cNvPr>
          <p:cNvSpPr/>
          <p:nvPr/>
        </p:nvSpPr>
        <p:spPr>
          <a:xfrm>
            <a:off x="5784890" y="329029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latin typeface="Lora" pitchFamily="2" charset="0"/>
            </a:endParaRPr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19585A2C-220B-57C6-076E-03BBEA282165}"/>
              </a:ext>
            </a:extLst>
          </p:cNvPr>
          <p:cNvSpPr/>
          <p:nvPr/>
        </p:nvSpPr>
        <p:spPr>
          <a:xfrm>
            <a:off x="6352342" y="3324939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Lora" pitchFamily="2" charset="0"/>
                <a:ea typeface="Gelasio" pitchFamily="34" charset="-122"/>
                <a:cs typeface="Gelasio" pitchFamily="34" charset="-120"/>
              </a:rPr>
              <a:t>Metode yang Dibutuhkan</a:t>
            </a:r>
            <a:endParaRPr lang="en-US" sz="2187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5534F466-2807-3501-6606-C6AE0AD29711}"/>
              </a:ext>
            </a:extLst>
          </p:cNvPr>
          <p:cNvSpPr/>
          <p:nvPr/>
        </p:nvSpPr>
        <p:spPr>
          <a:xfrm>
            <a:off x="6352342" y="4152543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ora" pitchFamily="2" charset="0"/>
                <a:ea typeface="Lato" pitchFamily="34" charset="-122"/>
                <a:cs typeface="Lato" pitchFamily="34" charset="-120"/>
              </a:rPr>
              <a:t>Menambahkan</a:t>
            </a:r>
            <a:r>
              <a:rPr lang="en-US" sz="1750" dirty="0">
                <a:solidFill>
                  <a:schemeClr val="bg1"/>
                </a:solidFill>
                <a:latin typeface="Lora" pitchFamily="2" charset="0"/>
                <a:ea typeface="Lato" pitchFamily="34" charset="-122"/>
                <a:cs typeface="Lato" pitchFamily="34" charset="-120"/>
              </a:rPr>
              <a:t> metode seperti mempercepat kendaraan, mengisi bahan bakar, dan mengubah warna kendaraan.</a:t>
            </a:r>
            <a:endParaRPr lang="en-US" sz="1750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28" name="Shape 10">
            <a:extLst>
              <a:ext uri="{FF2B5EF4-FFF2-40B4-BE49-F238E27FC236}">
                <a16:creationId xmlns:a16="http://schemas.microsoft.com/office/drawing/2014/main" id="{05ADE695-A5C6-91B0-F1E3-4A282BC62E3D}"/>
              </a:ext>
            </a:extLst>
          </p:cNvPr>
          <p:cNvSpPr/>
          <p:nvPr/>
        </p:nvSpPr>
        <p:spPr>
          <a:xfrm>
            <a:off x="9222462" y="32486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B884F59A-C72C-02E8-59B9-5064CE1F40AB}"/>
              </a:ext>
            </a:extLst>
          </p:cNvPr>
          <p:cNvSpPr/>
          <p:nvPr/>
        </p:nvSpPr>
        <p:spPr>
          <a:xfrm>
            <a:off x="9380934" y="32902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latin typeface="Lora" pitchFamily="2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>
              <a:latin typeface="Lora" pitchFamily="2" charset="0"/>
            </a:endParaRPr>
          </a:p>
        </p:txBody>
      </p:sp>
      <p:sp>
        <p:nvSpPr>
          <p:cNvPr id="30" name="Text 12">
            <a:extLst>
              <a:ext uri="{FF2B5EF4-FFF2-40B4-BE49-F238E27FC236}">
                <a16:creationId xmlns:a16="http://schemas.microsoft.com/office/drawing/2014/main" id="{B7AE2106-EE6E-9F1D-B016-5159E3C4C032}"/>
              </a:ext>
            </a:extLst>
          </p:cNvPr>
          <p:cNvSpPr/>
          <p:nvPr/>
        </p:nvSpPr>
        <p:spPr>
          <a:xfrm>
            <a:off x="9944576" y="332493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Lora" pitchFamily="2" charset="0"/>
                <a:ea typeface="Gelasio" pitchFamily="34" charset="-122"/>
                <a:cs typeface="Gelasio" pitchFamily="34" charset="-120"/>
              </a:rPr>
              <a:t>Konstruktor</a:t>
            </a:r>
            <a:endParaRPr lang="en-US" sz="2187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31" name="Text 13">
            <a:extLst>
              <a:ext uri="{FF2B5EF4-FFF2-40B4-BE49-F238E27FC236}">
                <a16:creationId xmlns:a16="http://schemas.microsoft.com/office/drawing/2014/main" id="{598B0D03-7FE9-9648-1D42-DE5D86EA8317}"/>
              </a:ext>
            </a:extLst>
          </p:cNvPr>
          <p:cNvSpPr/>
          <p:nvPr/>
        </p:nvSpPr>
        <p:spPr>
          <a:xfrm>
            <a:off x="9944576" y="3805357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ora" pitchFamily="2" charset="0"/>
                <a:ea typeface="Lato" pitchFamily="34" charset="-122"/>
                <a:cs typeface="Lato" pitchFamily="34" charset="-120"/>
              </a:rPr>
              <a:t>Membuat</a:t>
            </a:r>
            <a:r>
              <a:rPr lang="en-US" sz="1750" dirty="0">
                <a:solidFill>
                  <a:schemeClr val="bg1"/>
                </a:solidFill>
                <a:latin typeface="Lora" pitchFamily="2" charset="0"/>
                <a:ea typeface="Lato" pitchFamily="34" charset="-122"/>
                <a:cs typeface="Lato" pitchFamily="34" charset="-120"/>
              </a:rPr>
              <a:t> sebuah konstruktor untuk menginisialisasi atribut-atribut yang dimiliki kendaraan darat.</a:t>
            </a:r>
            <a:endParaRPr lang="en-US" sz="1750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C19DDA54-8D38-A213-BD7D-3533504ED331}"/>
              </a:ext>
            </a:extLst>
          </p:cNvPr>
          <p:cNvSpPr/>
          <p:nvPr/>
        </p:nvSpPr>
        <p:spPr>
          <a:xfrm>
            <a:off x="2760107" y="1957089"/>
            <a:ext cx="8930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Deskripsi Kelas KendaraanDaratan</a:t>
            </a:r>
            <a:endParaRPr lang="en-US" sz="4374" dirty="0"/>
          </a:p>
        </p:txBody>
      </p:sp>
      <p:sp>
        <p:nvSpPr>
          <p:cNvPr id="39" name="Shape 6">
            <a:extLst>
              <a:ext uri="{FF2B5EF4-FFF2-40B4-BE49-F238E27FC236}">
                <a16:creationId xmlns:a16="http://schemas.microsoft.com/office/drawing/2014/main" id="{4AD5D466-B524-25EC-55BC-1D87DCB40E8E}"/>
              </a:ext>
            </a:extLst>
          </p:cNvPr>
          <p:cNvSpPr/>
          <p:nvPr/>
        </p:nvSpPr>
        <p:spPr>
          <a:xfrm>
            <a:off x="2260164" y="32684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r>
              <a:rPr lang="en-US" sz="2400" dirty="0"/>
              <a:t>1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151917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35" name="Text 2">
            <a:extLst>
              <a:ext uri="{FF2B5EF4-FFF2-40B4-BE49-F238E27FC236}">
                <a16:creationId xmlns:a16="http://schemas.microsoft.com/office/drawing/2014/main" id="{EE3E176E-686E-E02D-9635-D108ED84A89F}"/>
              </a:ext>
            </a:extLst>
          </p:cNvPr>
          <p:cNvSpPr/>
          <p:nvPr/>
        </p:nvSpPr>
        <p:spPr>
          <a:xfrm>
            <a:off x="2037993" y="3590449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Keistimewaan Kelas Kereta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96159ECE-CCAB-04AD-B9AA-2E40A6089E42}"/>
              </a:ext>
            </a:extLst>
          </p:cNvPr>
          <p:cNvSpPr/>
          <p:nvPr/>
        </p:nvSpPr>
        <p:spPr>
          <a:xfrm>
            <a:off x="2037993" y="4645581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 Kereta merupakan turunan dari kelas KendaraanDaratan.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D283EFCC-6F23-725E-63EB-65EF003E4F7E}"/>
              </a:ext>
            </a:extLst>
          </p:cNvPr>
          <p:cNvSpPr/>
          <p:nvPr/>
        </p:nvSpPr>
        <p:spPr>
          <a:xfrm>
            <a:off x="5743932" y="3590449"/>
            <a:ext cx="27508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Atribut Tambahan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38" name="Text 5">
            <a:extLst>
              <a:ext uri="{FF2B5EF4-FFF2-40B4-BE49-F238E27FC236}">
                <a16:creationId xmlns:a16="http://schemas.microsoft.com/office/drawing/2014/main" id="{2823B5AC-4962-4268-A351-6AF126A7B6C3}"/>
              </a:ext>
            </a:extLst>
          </p:cNvPr>
          <p:cNvSpPr/>
          <p:nvPr/>
        </p:nvSpPr>
        <p:spPr>
          <a:xfrm>
            <a:off x="5743932" y="422910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 Kereta memiliki atribut tambahan seperti JumlahGerbong dan KecepatanMaksimum.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39" name="Text 6">
            <a:extLst>
              <a:ext uri="{FF2B5EF4-FFF2-40B4-BE49-F238E27FC236}">
                <a16:creationId xmlns:a16="http://schemas.microsoft.com/office/drawing/2014/main" id="{10DB212A-2A2B-1E62-7142-AB27CE941DFC}"/>
              </a:ext>
            </a:extLst>
          </p:cNvPr>
          <p:cNvSpPr/>
          <p:nvPr/>
        </p:nvSpPr>
        <p:spPr>
          <a:xfrm>
            <a:off x="9449872" y="3590449"/>
            <a:ext cx="2796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Metode Tambahan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40" name="Text 7">
            <a:extLst>
              <a:ext uri="{FF2B5EF4-FFF2-40B4-BE49-F238E27FC236}">
                <a16:creationId xmlns:a16="http://schemas.microsoft.com/office/drawing/2014/main" id="{300A3444-908C-E446-0F50-B25523251832}"/>
              </a:ext>
            </a:extLst>
          </p:cNvPr>
          <p:cNvSpPr/>
          <p:nvPr/>
        </p:nvSpPr>
        <p:spPr>
          <a:xfrm>
            <a:off x="9449872" y="422910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Kita akan menambahkan metode untuk menghitung jumlah penumpang dan mengubah kecepatan kereta.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42" name="Text 2">
            <a:extLst>
              <a:ext uri="{FF2B5EF4-FFF2-40B4-BE49-F238E27FC236}">
                <a16:creationId xmlns:a16="http://schemas.microsoft.com/office/drawing/2014/main" id="{0546F0CB-0498-4525-C42A-6505A25B8B9A}"/>
              </a:ext>
            </a:extLst>
          </p:cNvPr>
          <p:cNvSpPr/>
          <p:nvPr/>
        </p:nvSpPr>
        <p:spPr>
          <a:xfrm>
            <a:off x="1917502" y="2470547"/>
            <a:ext cx="8930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Pengenalan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kelas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kereta</a:t>
            </a:r>
            <a:endParaRPr lang="en-US" sz="437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solidFill>
                <a:schemeClr val="bg1"/>
              </a:solidFill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6BAAB7AE-67FE-C4FE-1AAC-0D2CAF035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4564"/>
            <a:ext cx="3295888" cy="2036921"/>
          </a:xfrm>
          <a:prstGeom prst="rect">
            <a:avLst/>
          </a:prstGeom>
        </p:spPr>
      </p:pic>
      <p:sp>
        <p:nvSpPr>
          <p:cNvPr id="9" name="Text 2">
            <a:extLst>
              <a:ext uri="{FF2B5EF4-FFF2-40B4-BE49-F238E27FC236}">
                <a16:creationId xmlns:a16="http://schemas.microsoft.com/office/drawing/2014/main" id="{5859B438-25DA-E76E-77BD-96DC0EB54002}"/>
              </a:ext>
            </a:extLst>
          </p:cNvPr>
          <p:cNvSpPr/>
          <p:nvPr/>
        </p:nvSpPr>
        <p:spPr>
          <a:xfrm>
            <a:off x="2037992" y="4539139"/>
            <a:ext cx="3295889" cy="12101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 </a:t>
            </a:r>
            <a:r>
              <a:rPr lang="en-US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turunan</a:t>
            </a:r>
            <a:r>
              <a:rPr lang="en-US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dari</a:t>
            </a:r>
            <a:r>
              <a:rPr lang="en-US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KendaraanDaratan</a:t>
            </a:r>
            <a:r>
              <a:rPr lang="en-US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4ABFD60B-9BFF-A97D-5046-2278B2B5856B}"/>
              </a:ext>
            </a:extLst>
          </p:cNvPr>
          <p:cNvSpPr/>
          <p:nvPr/>
        </p:nvSpPr>
        <p:spPr>
          <a:xfrm>
            <a:off x="2037993" y="5597545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Dengan menggunakan Kelas Mobil, kita dapat merepresentasikan kendaraan perseorangan dengan atribut dan metode yang unik.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CEFE4364-D8B9-FD19-D4FC-BD406DFF3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4564"/>
            <a:ext cx="3296007" cy="2037040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672913B7-B205-55FA-CE2B-4ED3493D88DD}"/>
              </a:ext>
            </a:extLst>
          </p:cNvPr>
          <p:cNvSpPr/>
          <p:nvPr/>
        </p:nvSpPr>
        <p:spPr>
          <a:xfrm>
            <a:off x="5667137" y="4539258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Atribut Tambahan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2B02D0D8-251F-1A62-892A-794ECB9E4520}"/>
              </a:ext>
            </a:extLst>
          </p:cNvPr>
          <p:cNvSpPr/>
          <p:nvPr/>
        </p:nvSpPr>
        <p:spPr>
          <a:xfrm>
            <a:off x="5667137" y="501967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Kita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akan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menambahkan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atribut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tambahan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seperti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jenis_mobil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dan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StatusMesin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pada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3583D673-194A-11A7-42D3-BADCD4E06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24564"/>
            <a:ext cx="3296007" cy="2037040"/>
          </a:xfrm>
          <a:prstGeom prst="rect">
            <a:avLst/>
          </a:prstGeom>
        </p:spPr>
      </p:pic>
      <p:sp>
        <p:nvSpPr>
          <p:cNvPr id="15" name="Text 6">
            <a:extLst>
              <a:ext uri="{FF2B5EF4-FFF2-40B4-BE49-F238E27FC236}">
                <a16:creationId xmlns:a16="http://schemas.microsoft.com/office/drawing/2014/main" id="{160E1174-EF77-1362-9022-CBD25207DE00}"/>
              </a:ext>
            </a:extLst>
          </p:cNvPr>
          <p:cNvSpPr/>
          <p:nvPr/>
        </p:nvSpPr>
        <p:spPr>
          <a:xfrm>
            <a:off x="9296400" y="45392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Fitur Khusus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B016496B-3623-86A3-75D5-3CED13E6F35B}"/>
              </a:ext>
            </a:extLst>
          </p:cNvPr>
          <p:cNvSpPr/>
          <p:nvPr/>
        </p:nvSpPr>
        <p:spPr>
          <a:xfrm>
            <a:off x="9296400" y="501967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Secara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lebih spesifik, kita dapat menambahkan fitur khusus pada mobil seperti sistem navigasi atau fitur kenyamanan lainnya.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451A122F-0850-8D37-A795-4010C3D47620}"/>
              </a:ext>
            </a:extLst>
          </p:cNvPr>
          <p:cNvSpPr/>
          <p:nvPr/>
        </p:nvSpPr>
        <p:spPr>
          <a:xfrm>
            <a:off x="2037993" y="1252537"/>
            <a:ext cx="8930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Pembuatan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Kelas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Mobil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345080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451A122F-0850-8D37-A795-4010C3D47620}"/>
              </a:ext>
            </a:extLst>
          </p:cNvPr>
          <p:cNvSpPr/>
          <p:nvPr/>
        </p:nvSpPr>
        <p:spPr>
          <a:xfrm>
            <a:off x="3158133" y="1946910"/>
            <a:ext cx="8930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Pembuatan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Kelas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Mobil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Balap</a:t>
            </a:r>
            <a:endParaRPr lang="en-US" sz="4374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5910AC7-B332-0E00-5418-695370CA9DA4}"/>
              </a:ext>
            </a:extLst>
          </p:cNvPr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FCCF9FDC-A4C4-193A-8189-9C91AD33EE8B}"/>
              </a:ext>
            </a:extLst>
          </p:cNvPr>
          <p:cNvSpPr/>
          <p:nvPr/>
        </p:nvSpPr>
        <p:spPr>
          <a:xfrm>
            <a:off x="2037993" y="3590449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Keistimewaan </a:t>
            </a:r>
            <a:r>
              <a:rPr lang="en-US" sz="2624" dirty="0" err="1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Kelas</a:t>
            </a: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Mobil </a:t>
            </a:r>
            <a:r>
              <a:rPr lang="en-US" sz="2624" dirty="0" err="1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Balap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55DF1BCD-373F-6D78-2D29-DE4302F96933}"/>
              </a:ext>
            </a:extLst>
          </p:cNvPr>
          <p:cNvSpPr/>
          <p:nvPr/>
        </p:nvSpPr>
        <p:spPr>
          <a:xfrm>
            <a:off x="2037993" y="4645581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Balap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merupakan turunan dari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570EB531-035F-2BA2-BD13-547DEF4FA4F9}"/>
              </a:ext>
            </a:extLst>
          </p:cNvPr>
          <p:cNvSpPr/>
          <p:nvPr/>
        </p:nvSpPr>
        <p:spPr>
          <a:xfrm>
            <a:off x="5743932" y="3590449"/>
            <a:ext cx="27508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Atribut Tambahan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6991B09C-BE45-F910-5202-467067432DEC}"/>
              </a:ext>
            </a:extLst>
          </p:cNvPr>
          <p:cNvSpPr/>
          <p:nvPr/>
        </p:nvSpPr>
        <p:spPr>
          <a:xfrm>
            <a:off x="5743932" y="4229100"/>
            <a:ext cx="3377208" cy="1691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Balap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memiliki atribut tambahan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seperti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Front_wing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(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sayap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depan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) dan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rear_wing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(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sayap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belakang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).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5E46C738-9D50-11FA-EA58-91BCC2CC1474}"/>
              </a:ext>
            </a:extLst>
          </p:cNvPr>
          <p:cNvSpPr/>
          <p:nvPr/>
        </p:nvSpPr>
        <p:spPr>
          <a:xfrm>
            <a:off x="9449872" y="3590449"/>
            <a:ext cx="2796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Metode Tambahan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D31CAFE2-F066-C4A0-3111-51922DB88FC1}"/>
              </a:ext>
            </a:extLst>
          </p:cNvPr>
          <p:cNvSpPr/>
          <p:nvPr/>
        </p:nvSpPr>
        <p:spPr>
          <a:xfrm>
            <a:off x="9449872" y="422910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Menambahkan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metode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untuk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mengubah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kecepatan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4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451A122F-0850-8D37-A795-4010C3D47620}"/>
              </a:ext>
            </a:extLst>
          </p:cNvPr>
          <p:cNvSpPr/>
          <p:nvPr/>
        </p:nvSpPr>
        <p:spPr>
          <a:xfrm>
            <a:off x="2975253" y="2145864"/>
            <a:ext cx="8930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Pembuatan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Kelas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Mobil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CrossRoad</a:t>
            </a:r>
            <a:endParaRPr lang="en-US" sz="4374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DBE76D0E-345D-A77B-5F56-8013BC3F002E}"/>
              </a:ext>
            </a:extLst>
          </p:cNvPr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5321C92A-5A66-3E02-77A7-C1769853D771}"/>
              </a:ext>
            </a:extLst>
          </p:cNvPr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57A62073-FCEB-AA31-4127-FD49B39DC4FF}"/>
              </a:ext>
            </a:extLst>
          </p:cNvPr>
          <p:cNvSpPr/>
          <p:nvPr/>
        </p:nvSpPr>
        <p:spPr>
          <a:xfrm>
            <a:off x="2037993" y="3590449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Keistimewaan </a:t>
            </a:r>
            <a:r>
              <a:rPr lang="en-US" sz="2624" dirty="0" err="1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Kelas</a:t>
            </a: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Mobil Cross Road.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5996CEEA-1054-7D5B-50CC-C2DF5F3B4C2B}"/>
              </a:ext>
            </a:extLst>
          </p:cNvPr>
          <p:cNvSpPr/>
          <p:nvPr/>
        </p:nvSpPr>
        <p:spPr>
          <a:xfrm>
            <a:off x="2037993" y="4645581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CrossRoad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merupakan turunan dari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7395B889-08A4-AAB9-F51B-E35AAD00F5A1}"/>
              </a:ext>
            </a:extLst>
          </p:cNvPr>
          <p:cNvSpPr/>
          <p:nvPr/>
        </p:nvSpPr>
        <p:spPr>
          <a:xfrm>
            <a:off x="5743932" y="3590449"/>
            <a:ext cx="27508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Atribut Tambahan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F2AB4057-CB76-7AE8-9ABC-47B7F6095935}"/>
              </a:ext>
            </a:extLst>
          </p:cNvPr>
          <p:cNvSpPr/>
          <p:nvPr/>
        </p:nvSpPr>
        <p:spPr>
          <a:xfrm>
            <a:off x="5743932" y="422910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CrossRoad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memiliki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atribut tambahan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seperti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Sunroof_Type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dan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Shock_breaker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1578C2C2-366D-B6EF-4A25-212306ED4BA4}"/>
              </a:ext>
            </a:extLst>
          </p:cNvPr>
          <p:cNvSpPr/>
          <p:nvPr/>
        </p:nvSpPr>
        <p:spPr>
          <a:xfrm>
            <a:off x="9449872" y="3590449"/>
            <a:ext cx="2796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Metode Tambahan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27C27DBA-4788-42E8-2C03-94B038FE21EF}"/>
              </a:ext>
            </a:extLst>
          </p:cNvPr>
          <p:cNvSpPr/>
          <p:nvPr/>
        </p:nvSpPr>
        <p:spPr>
          <a:xfrm>
            <a:off x="9449872" y="422910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Menambahkan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metode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sunroof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terbuka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dan sunroof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tertutup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9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0">
            <a:extLst>
              <a:ext uri="{FF2B5EF4-FFF2-40B4-BE49-F238E27FC236}">
                <a16:creationId xmlns:a16="http://schemas.microsoft.com/office/drawing/2014/main" id="{C8425EE9-9731-2DA4-1A4A-18782B8CFCD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27" name="Shape 1">
            <a:extLst>
              <a:ext uri="{FF2B5EF4-FFF2-40B4-BE49-F238E27FC236}">
                <a16:creationId xmlns:a16="http://schemas.microsoft.com/office/drawing/2014/main" id="{86A367B0-BE52-CD6A-DB73-BA96304D246C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CC2ACBD1-A174-48B4-D695-E6693D289F89}"/>
              </a:ext>
            </a:extLst>
          </p:cNvPr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A13DE018-6A42-2147-7476-7BBA0B0B87D0}"/>
              </a:ext>
            </a:extLst>
          </p:cNvPr>
          <p:cNvSpPr/>
          <p:nvPr/>
        </p:nvSpPr>
        <p:spPr>
          <a:xfrm>
            <a:off x="4941570" y="621149"/>
            <a:ext cx="4747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Diagram UML</a:t>
            </a:r>
            <a:endParaRPr lang="en-US" sz="4374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BF50E8F-8031-6508-43EB-8C2A5B8B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1453098"/>
            <a:ext cx="11456670" cy="6638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419</Words>
  <Application>Microsoft Office PowerPoint</Application>
  <PresentationFormat>Custom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Gelasio</vt:lpstr>
      <vt:lpstr>Lato</vt:lpstr>
      <vt:lpstr>Lora</vt:lpstr>
      <vt:lpstr>Outfit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ASUS A416EP</cp:lastModifiedBy>
  <cp:revision>5</cp:revision>
  <dcterms:created xsi:type="dcterms:W3CDTF">2023-12-14T03:48:23Z</dcterms:created>
  <dcterms:modified xsi:type="dcterms:W3CDTF">2023-12-15T00:00:12Z</dcterms:modified>
</cp:coreProperties>
</file>