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8" r:id="rId3"/>
    <p:sldId id="289" r:id="rId4"/>
    <p:sldId id="268" r:id="rId5"/>
    <p:sldId id="269" r:id="rId6"/>
    <p:sldId id="287" r:id="rId7"/>
    <p:sldId id="284" r:id="rId8"/>
    <p:sldId id="281" r:id="rId9"/>
    <p:sldId id="270" r:id="rId10"/>
    <p:sldId id="282" r:id="rId11"/>
    <p:sldId id="279" r:id="rId12"/>
    <p:sldId id="278" r:id="rId13"/>
    <p:sldId id="275" r:id="rId14"/>
    <p:sldId id="274" r:id="rId15"/>
    <p:sldId id="276" r:id="rId16"/>
    <p:sldId id="271" r:id="rId17"/>
    <p:sldId id="272" r:id="rId18"/>
    <p:sldId id="257" r:id="rId19"/>
    <p:sldId id="273" r:id="rId20"/>
    <p:sldId id="290" r:id="rId21"/>
    <p:sldId id="29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함초롬바탕" panose="02030604000101010101" pitchFamily="18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3F2F1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245900" y="4637143"/>
            <a:ext cx="336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2021311097</a:t>
            </a:r>
          </a:p>
          <a:p>
            <a:pPr algn="ctr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글로벌바이오메디컬공학과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정명교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3139696" y="1636082"/>
            <a:ext cx="5670095" cy="101401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202FE9-690E-463F-E73D-CCA68ABA5DE6}"/>
              </a:ext>
            </a:extLst>
          </p:cNvPr>
          <p:cNvSpPr txBox="1"/>
          <p:nvPr/>
        </p:nvSpPr>
        <p:spPr>
          <a:xfrm>
            <a:off x="2925941" y="1176316"/>
            <a:ext cx="6097604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“AT3_1m4”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영상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3C58DF-9BDC-E22F-766A-EAEA2433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87" y="2171619"/>
            <a:ext cx="4519369" cy="2077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1"/>
    </mc:Choice>
    <mc:Fallback xmlns="">
      <p:transition spd="slow" advTm="58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>
            <a:extLst>
              <a:ext uri="{FF2B5EF4-FFF2-40B4-BE49-F238E27FC236}">
                <a16:creationId xmlns:a16="http://schemas.microsoft.com/office/drawing/2014/main" id="{496215B8-3C68-A2A8-1C35-EB3938C5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3" y="694220"/>
            <a:ext cx="11270114" cy="616378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1EBDE-F11F-E141-4796-C919015F8DD6}"/>
              </a:ext>
            </a:extLst>
          </p:cNvPr>
          <p:cNvSpPr txBox="1"/>
          <p:nvPr/>
        </p:nvSpPr>
        <p:spPr>
          <a:xfrm>
            <a:off x="2745106" y="115503"/>
            <a:ext cx="649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ko-KR" sz="24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 pitchFamily="18" charset="-127"/>
                <a:cs typeface="+mn-cs"/>
              </a:rPr>
              <a:t>Labeloverlay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 pitchFamily="18" charset="-127"/>
                <a:cs typeface="+mn-cs"/>
              </a:rPr>
              <a:t>를 통한 이미지 분석결과 확인</a:t>
            </a:r>
            <a:endParaRPr kumimoji="0" lang="en-US" altLang="ko-KR" sz="24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79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560421" y="386660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돋움체 Light" panose="02020603020101020101" pitchFamily="18" charset="-127"/>
                <a:cs typeface="+mn-cs"/>
              </a:rPr>
              <a:t>세포의 평균크기 측정 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FE651-5B82-65E3-DB22-8FDCCE2F1740}"/>
              </a:ext>
            </a:extLst>
          </p:cNvPr>
          <p:cNvSpPr txBox="1"/>
          <p:nvPr/>
        </p:nvSpPr>
        <p:spPr>
          <a:xfrm>
            <a:off x="4414040" y="5787712"/>
            <a:ext cx="609771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71FE1501-1B3D-62B4-FB07-78161002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1" y="1475619"/>
            <a:ext cx="5283835" cy="259586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EA987C1F-5664-DB75-7CEC-F98B3188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25" y="1475619"/>
            <a:ext cx="5400040" cy="259586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72578D-EF00-33FE-03E6-D567F5E44988}"/>
              </a:ext>
            </a:extLst>
          </p:cNvPr>
          <p:cNvSpPr txBox="1"/>
          <p:nvPr/>
        </p:nvSpPr>
        <p:spPr>
          <a:xfrm>
            <a:off x="920950" y="4408124"/>
            <a:ext cx="9810550" cy="2246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cc.PiexlIdxlist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통해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결과값을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토대로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사이즈를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측정한다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umel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cc.PiexlIdxlist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통해 구한 픽셀 값의 합이 세포의 크기가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 세포를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장의 이미지를 통해 분석한 결과값을 저장해야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 * 10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행렬을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행마다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세포에 대한 정보가 들어있다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예를 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행은 세포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정보가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행은 세포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정보가 들어있다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45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540920" y="136404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돋움체 Light" panose="02020603020101020101" pitchFamily="18" charset="-127"/>
                <a:cs typeface="+mn-cs"/>
              </a:rPr>
              <a:t>세포의 평균크기 측정 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1117792D-5710-3F45-FF95-4252AED5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" y="962131"/>
            <a:ext cx="5620979" cy="430721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FE651-5B82-65E3-DB22-8FDCCE2F1740}"/>
              </a:ext>
            </a:extLst>
          </p:cNvPr>
          <p:cNvSpPr txBox="1"/>
          <p:nvPr/>
        </p:nvSpPr>
        <p:spPr>
          <a:xfrm>
            <a:off x="200113" y="5537857"/>
            <a:ext cx="11791774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cellsize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넣은 값을 각 행로 분리하여 평균을 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가장 크고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가장 작다는 것을 확인할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311E6932-6433-1C4C-740C-9028FA0A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6" y="989686"/>
            <a:ext cx="5874906" cy="42521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140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560421" y="386660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돋움체 Light" panose="02020603020101020101" pitchFamily="18" charset="-127"/>
                <a:cs typeface="+mn-cs"/>
              </a:rPr>
              <a:t>세포의 이동거리 측정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D6CA-9EB9-C0F6-BFF1-E6952AB90344}"/>
              </a:ext>
            </a:extLst>
          </p:cNvPr>
          <p:cNvSpPr txBox="1"/>
          <p:nvPr/>
        </p:nvSpPr>
        <p:spPr>
          <a:xfrm>
            <a:off x="749102" y="3701052"/>
            <a:ext cx="9762423" cy="9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세포의 이동 거리를 구하기 위해서는 앞에서 구한 세포의 중심좌표를 이용한다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세포의 중심좌표가 변화하는 것을 계산하면 이동 거리를 구할 수 있기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FC0D42F0-043C-2292-5D37-38FFB219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4" y="2243689"/>
            <a:ext cx="9489441" cy="8011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94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714425" y="195053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돋움체 Light" panose="02020603020101020101" pitchFamily="18" charset="-127"/>
                <a:cs typeface="+mn-cs"/>
              </a:rPr>
              <a:t>세포의 이동거리 측정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D6CA-9EB9-C0F6-BFF1-E6952AB90344}"/>
              </a:ext>
            </a:extLst>
          </p:cNvPr>
          <p:cNvSpPr txBox="1"/>
          <p:nvPr/>
        </p:nvSpPr>
        <p:spPr>
          <a:xfrm>
            <a:off x="297084" y="5051923"/>
            <a:ext cx="11753745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이미지에서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i+1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이미지로 변할 때 세포가 이동한 거리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{(i+1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중심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중심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제곱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 (i+1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중심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중심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제곱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루트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장의 이미지이기에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위의 계산을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 하여 모두 더한다면 각 세포의 이동 거리가 나온다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1F65D4A5-16C4-0927-BF70-3832F815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922342"/>
            <a:ext cx="7032731" cy="38619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992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714425" y="195053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KoPub돋움체 Light" panose="02020603020101020101" pitchFamily="18" charset="-127"/>
                <a:cs typeface="+mn-cs"/>
              </a:rPr>
              <a:t>세포의 이동거리 측정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E711DEB-774D-D0F3-FB1B-0A8D7398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1" y="2926723"/>
            <a:ext cx="8735691" cy="1697574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083E3-A221-32BF-68E1-842CD067B662}"/>
              </a:ext>
            </a:extLst>
          </p:cNvPr>
          <p:cNvSpPr txBox="1"/>
          <p:nvPr/>
        </p:nvSpPr>
        <p:spPr>
          <a:xfrm>
            <a:off x="1412508" y="2212552"/>
            <a:ext cx="6874844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 세포의 이동 거리의 결과값이다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좌측부터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56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714425" y="367410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세포의 이동속도 측정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DBBBA70-959B-6333-764A-1B089611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7" y="1765967"/>
            <a:ext cx="8049368" cy="4449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29B57A0-E291-8E20-20B1-666FF7BC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07" y="2524033"/>
            <a:ext cx="10493876" cy="4449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2D6CA-9EB9-C0F6-BFF1-E6952AB90344}"/>
              </a:ext>
            </a:extLst>
          </p:cNvPr>
          <p:cNvSpPr txBox="1"/>
          <p:nvPr/>
        </p:nvSpPr>
        <p:spPr>
          <a:xfrm>
            <a:off x="903107" y="3595174"/>
            <a:ext cx="9762423" cy="180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속도를 구하기 위해서는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etime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(t1,t2)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두 날짜 벡터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사이의 시간 차를 계산하는 데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clock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함수를 결합하면 프로그램 코드의 운행 시간을 확정할 수 있기 때문에 첫 번째 이미지부터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 이미지를 실행하는데 걸리는 시간을 측정하여 세포의 이동에 걸린 속도를 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77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714425" y="367410"/>
            <a:ext cx="413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세포의 이동속도 측정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8C84513-13AD-FAF3-E24F-EB01FAC9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85" y="1576617"/>
            <a:ext cx="5093369" cy="1505971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miter/>
          </a:ln>
          <a:effectLst/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BB1C5681-2CB5-CB6A-5574-AF96CBE3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32" y="4419696"/>
            <a:ext cx="8135056" cy="1301860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miter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CDC8E-837A-DCEA-88B0-1E103534E39A}"/>
              </a:ext>
            </a:extLst>
          </p:cNvPr>
          <p:cNvSpPr txBox="1"/>
          <p:nvPr/>
        </p:nvSpPr>
        <p:spPr>
          <a:xfrm>
            <a:off x="1297806" y="3775413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 세포의 이동 속도의 결과값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좌측부터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FF4C6-D96B-9FE0-6E15-7837625BC18D}"/>
              </a:ext>
            </a:extLst>
          </p:cNvPr>
          <p:cNvSpPr txBox="1"/>
          <p:nvPr/>
        </p:nvSpPr>
        <p:spPr>
          <a:xfrm>
            <a:off x="6756259" y="1769022"/>
            <a:ext cx="4399423" cy="9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86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번째까지의 코드 실행시간을 통해 측정한 걸린 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74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80BEFB10-76FD-BF03-C160-F843EA25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3" y="1709533"/>
            <a:ext cx="5536374" cy="459370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95155-3F9E-5A78-633B-127AA2EA2CD2}"/>
              </a:ext>
            </a:extLst>
          </p:cNvPr>
          <p:cNvSpPr txBox="1"/>
          <p:nvPr/>
        </p:nvSpPr>
        <p:spPr>
          <a:xfrm>
            <a:off x="3596466" y="232658"/>
            <a:ext cx="4139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세포의 활성도 분석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72145-82D0-C962-D026-143788989310}"/>
              </a:ext>
            </a:extLst>
          </p:cNvPr>
          <p:cNvSpPr txBox="1"/>
          <p:nvPr/>
        </p:nvSpPr>
        <p:spPr>
          <a:xfrm>
            <a:off x="341280" y="1011235"/>
            <a:ext cx="7976273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세포의 이동 거리와 세포의 이동 속도를 바탕으로 세포의 활성도를 측정한다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DE0CAB-7643-2B8D-1F17-22BDF7665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533"/>
            <a:ext cx="5739865" cy="45457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5155-3F9E-5A78-633B-127AA2EA2CD2}"/>
              </a:ext>
            </a:extLst>
          </p:cNvPr>
          <p:cNvSpPr txBox="1"/>
          <p:nvPr/>
        </p:nvSpPr>
        <p:spPr>
          <a:xfrm>
            <a:off x="515243" y="350571"/>
            <a:ext cx="4249479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kern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세포의 활성도  분석</a:t>
            </a:r>
            <a:endParaRPr lang="en-US" altLang="ko-KR" sz="4400" b="1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311FA-3544-30C8-4171-229F69B3BFE3}"/>
              </a:ext>
            </a:extLst>
          </p:cNvPr>
          <p:cNvSpPr txBox="1"/>
          <p:nvPr/>
        </p:nvSpPr>
        <p:spPr>
          <a:xfrm>
            <a:off x="709842" y="1954976"/>
            <a:ext cx="3492585" cy="43799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spc="0" dirty="0">
                <a:effectLst/>
              </a:rPr>
              <a:t>세포의 이동 거리를 분석한 결과</a:t>
            </a:r>
            <a:r>
              <a:rPr lang="en-US" altLang="ko-KR" sz="1700" spc="0" dirty="0">
                <a:effectLst/>
              </a:rPr>
              <a:t>, </a:t>
            </a:r>
            <a:r>
              <a:rPr lang="ko-KR" altLang="en-US" sz="1700" spc="0" dirty="0">
                <a:effectLst/>
              </a:rPr>
              <a:t>세포 인덱스 </a:t>
            </a:r>
            <a:r>
              <a:rPr lang="en-US" altLang="ko-KR" sz="1700" spc="0" dirty="0">
                <a:effectLst/>
              </a:rPr>
              <a:t>1 5 4 3 2 </a:t>
            </a:r>
            <a:r>
              <a:rPr lang="ko-KR" altLang="en-US" sz="1700" spc="0" dirty="0">
                <a:effectLst/>
              </a:rPr>
              <a:t>순으로 크기가 커지는 것을 확인</a:t>
            </a:r>
            <a:endParaRPr lang="en-US" altLang="ko-KR" sz="1700" spc="0" dirty="0">
              <a:effectLst/>
            </a:endParaRPr>
          </a:p>
          <a:p>
            <a:pPr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700" spc="0" dirty="0">
              <a:effectLst/>
            </a:endParaRP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spc="0" dirty="0">
                <a:effectLst/>
              </a:rPr>
              <a:t>세포의 이동 속도를 분석한 결과</a:t>
            </a:r>
            <a:r>
              <a:rPr lang="en-US" altLang="ko-KR" sz="1700" spc="0" dirty="0">
                <a:effectLst/>
              </a:rPr>
              <a:t>, </a:t>
            </a:r>
            <a:r>
              <a:rPr lang="ko-KR" altLang="en-US" sz="1700" spc="0" dirty="0">
                <a:effectLst/>
              </a:rPr>
              <a:t>세포 인덱스 </a:t>
            </a:r>
            <a:r>
              <a:rPr lang="en-US" altLang="ko-KR" sz="1700" spc="0" dirty="0">
                <a:effectLst/>
              </a:rPr>
              <a:t>1 5 4 3 2 </a:t>
            </a:r>
            <a:r>
              <a:rPr lang="ko-KR" altLang="en-US" sz="1700" spc="0" dirty="0">
                <a:effectLst/>
              </a:rPr>
              <a:t>순으로 크기가 커지는 것을 확인할 수 있었다 </a:t>
            </a:r>
            <a:endParaRPr lang="en-US" altLang="ko-KR" sz="1700" spc="0" dirty="0">
              <a:effectLst/>
            </a:endParaRPr>
          </a:p>
          <a:p>
            <a:pPr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700" spc="0" dirty="0">
              <a:effectLst/>
            </a:endParaRP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spc="0" dirty="0">
                <a:effectLst/>
              </a:rPr>
              <a:t>특히</a:t>
            </a:r>
            <a:r>
              <a:rPr lang="en-US" altLang="ko-KR" sz="1700" spc="0" dirty="0">
                <a:effectLst/>
              </a:rPr>
              <a:t>, </a:t>
            </a:r>
            <a:r>
              <a:rPr lang="ko-KR" altLang="en-US" sz="1700" spc="0" dirty="0">
                <a:effectLst/>
              </a:rPr>
              <a:t>세포 </a:t>
            </a:r>
            <a:r>
              <a:rPr lang="en-US" altLang="ko-KR" sz="1700" spc="0" dirty="0">
                <a:effectLst/>
              </a:rPr>
              <a:t>1, 3, 4, 5</a:t>
            </a:r>
            <a:r>
              <a:rPr lang="ko-KR" altLang="en-US" sz="1700" spc="0" dirty="0">
                <a:effectLst/>
              </a:rPr>
              <a:t>는 이동 거리가 비슷했지만</a:t>
            </a:r>
            <a:r>
              <a:rPr lang="en-US" altLang="ko-KR" sz="1700" spc="0" dirty="0">
                <a:effectLst/>
              </a:rPr>
              <a:t>, </a:t>
            </a:r>
            <a:r>
              <a:rPr lang="ko-KR" altLang="en-US" sz="1700" spc="0" dirty="0">
                <a:effectLst/>
              </a:rPr>
              <a:t>세포 </a:t>
            </a:r>
            <a:r>
              <a:rPr lang="en-US" altLang="ko-KR" sz="1700" spc="0" dirty="0">
                <a:effectLst/>
              </a:rPr>
              <a:t>2</a:t>
            </a:r>
            <a:r>
              <a:rPr lang="ko-KR" altLang="en-US" sz="1700" spc="0" dirty="0">
                <a:effectLst/>
              </a:rPr>
              <a:t>는 상대적인 이동 거리가 이들에 비해 월등히 높았다</a:t>
            </a:r>
            <a:r>
              <a:rPr lang="en-US" altLang="ko-KR" sz="1700" spc="0" dirty="0">
                <a:effectLst/>
              </a:rPr>
              <a:t>. </a:t>
            </a:r>
          </a:p>
          <a:p>
            <a:pPr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700" spc="0" dirty="0">
              <a:effectLst/>
            </a:endParaRP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이동거리와 이동속도를 총합적으로 고려해보면</a:t>
            </a:r>
            <a:r>
              <a:rPr lang="en-US" altLang="ko-KR" sz="1700" dirty="0"/>
              <a:t>, </a:t>
            </a:r>
            <a:r>
              <a:rPr lang="ko-KR" altLang="en-US" sz="1700" spc="0" dirty="0">
                <a:effectLst/>
              </a:rPr>
              <a:t>따라서 이미지 세포는 </a:t>
            </a:r>
            <a:r>
              <a:rPr lang="en-US" altLang="ko-KR" sz="1700" spc="0" dirty="0">
                <a:effectLst/>
              </a:rPr>
              <a:t>1 5 4 3 2</a:t>
            </a:r>
            <a:r>
              <a:rPr lang="ko-KR" altLang="en-US" sz="1700" spc="0" dirty="0">
                <a:effectLst/>
              </a:rPr>
              <a:t>의 순으로 활성도가 크다는 것을 알 수 있다</a:t>
            </a:r>
            <a:r>
              <a:rPr lang="en-US" altLang="ko-KR" sz="1700" spc="0" dirty="0">
                <a:effectLst/>
              </a:rPr>
              <a:t>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E26BF2D-F668-FA73-6D98-6335A90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124999"/>
            <a:ext cx="6155141" cy="4631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89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7978" y="0"/>
            <a:ext cx="248402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378B0-A85A-FF8A-A25D-C8645EE99BFB}"/>
              </a:ext>
            </a:extLst>
          </p:cNvPr>
          <p:cNvSpPr txBox="1"/>
          <p:nvPr/>
        </p:nvSpPr>
        <p:spPr>
          <a:xfrm>
            <a:off x="4323000" y="198073"/>
            <a:ext cx="8903433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ko-KR" altLang="en-US" sz="4400" b="1" i="0" u="none" strike="noStrike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연구 배경</a:t>
            </a:r>
            <a:endParaRPr kumimoji="0" lang="en-US" altLang="ko-KR" sz="4400" b="1" i="0" u="none" strike="noStrike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CA2D9-D293-7059-2458-64CFCBFB3022}"/>
              </a:ext>
            </a:extLst>
          </p:cNvPr>
          <p:cNvSpPr txBox="1"/>
          <p:nvPr/>
        </p:nvSpPr>
        <p:spPr>
          <a:xfrm>
            <a:off x="688162" y="2751339"/>
            <a:ext cx="5897581" cy="390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fontAlgn="base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spc="0" dirty="0">
                <a:effectLst/>
                <a:latin typeface="+mj-lt"/>
              </a:rPr>
              <a:t>바이오 프로그래밍과 </a:t>
            </a:r>
            <a:r>
              <a:rPr lang="ko-KR" altLang="en-US" sz="2000" spc="0" dirty="0" err="1">
                <a:effectLst/>
                <a:latin typeface="+mj-lt"/>
              </a:rPr>
              <a:t>머신러닝</a:t>
            </a:r>
            <a:r>
              <a:rPr lang="ko-KR" altLang="en-US" sz="2000" spc="0" dirty="0">
                <a:effectLst/>
                <a:latin typeface="+mj-lt"/>
              </a:rPr>
              <a:t> </a:t>
            </a:r>
            <a:r>
              <a:rPr lang="en-US" altLang="ko-KR" sz="2000" spc="0" dirty="0">
                <a:effectLst/>
                <a:latin typeface="+mj-lt"/>
              </a:rPr>
              <a:t>7,8</a:t>
            </a:r>
            <a:r>
              <a:rPr lang="ko-KR" altLang="en-US" sz="2000" spc="0" dirty="0">
                <a:effectLst/>
                <a:latin typeface="+mj-lt"/>
              </a:rPr>
              <a:t>주차 주제인 생물정보학의 기초와 영상의 조작 및 분석을 학습하면서 이미지 분석법을 배웠고 이를 생명 정보학의 관점에서 활용해 본다면</a:t>
            </a:r>
            <a:r>
              <a:rPr lang="en-US" altLang="ko-KR" sz="2000" spc="0" dirty="0">
                <a:effectLst/>
                <a:latin typeface="+mj-lt"/>
              </a:rPr>
              <a:t>, </a:t>
            </a:r>
            <a:r>
              <a:rPr lang="ko-KR" altLang="en-US" sz="2000" spc="0" dirty="0">
                <a:effectLst/>
                <a:latin typeface="+mj-lt"/>
              </a:rPr>
              <a:t>세포의 이미지를 분석해서 유의미한 결과를 도출할 수 있을 것이라고 생각했다</a:t>
            </a:r>
            <a:r>
              <a:rPr lang="en-US" altLang="ko-KR" sz="2000" spc="0" dirty="0">
                <a:effectLst/>
                <a:latin typeface="+mj-lt"/>
              </a:rPr>
              <a:t>. </a:t>
            </a:r>
            <a:r>
              <a:rPr lang="ko-KR" altLang="en-US" sz="2000" spc="0" dirty="0">
                <a:effectLst/>
                <a:latin typeface="+mj-lt"/>
              </a:rPr>
              <a:t>따라서 이를 직접 구현해보고자 </a:t>
            </a:r>
            <a:r>
              <a:rPr lang="en-US" altLang="ko-KR" sz="2000" spc="0" dirty="0">
                <a:effectLst/>
                <a:latin typeface="+mj-lt"/>
              </a:rPr>
              <a:t>1</a:t>
            </a:r>
            <a:r>
              <a:rPr lang="ko-KR" altLang="en-US" sz="2000" spc="0" dirty="0">
                <a:effectLst/>
                <a:latin typeface="+mj-lt"/>
              </a:rPr>
              <a:t>번을 주제로 설정하였다</a:t>
            </a:r>
            <a:r>
              <a:rPr lang="en-US" altLang="ko-KR" sz="2000" spc="0" dirty="0">
                <a:effectLst/>
                <a:latin typeface="+mj-lt"/>
              </a:rPr>
              <a:t>.</a:t>
            </a:r>
            <a:endParaRPr lang="en-US" altLang="ko-KR" sz="2000" spc="0" dirty="0">
              <a:effectLst/>
            </a:endParaRP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0988" y="2022496"/>
            <a:ext cx="4664547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39" descr="자연, 실외, 비이(가) 표시된 사진&#10;&#10;자동 생성된 설명">
            <a:extLst>
              <a:ext uri="{FF2B5EF4-FFF2-40B4-BE49-F238E27FC236}">
                <a16:creationId xmlns:a16="http://schemas.microsoft.com/office/drawing/2014/main" id="{C9753758-CF80-C3A1-E892-FF11A98A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2" r="2" b="2"/>
          <a:stretch/>
        </p:blipFill>
        <p:spPr>
          <a:xfrm>
            <a:off x="7016376" y="2183362"/>
            <a:ext cx="4357896" cy="3732941"/>
          </a:xfrm>
          <a:prstGeom prst="rect">
            <a:avLst/>
          </a:prstGeom>
          <a:noFill/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EFF9196C-3887-4B80-8671-3CA6705C1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8543" y="5840356"/>
            <a:ext cx="1029435" cy="452147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8CF88-8BB3-8E99-4769-5685EFCD5E93}"/>
              </a:ext>
            </a:extLst>
          </p:cNvPr>
          <p:cNvSpPr txBox="1"/>
          <p:nvPr/>
        </p:nvSpPr>
        <p:spPr>
          <a:xfrm>
            <a:off x="6244469" y="6186298"/>
            <a:ext cx="5897581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△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MATLAB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샘플로 포함된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AT3_1m4_01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 이미지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6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BBC2E-71CF-E6BB-5D61-C3C7D753A6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67840" y="138060"/>
            <a:ext cx="2386264" cy="157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ko-KR" altLang="en-US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+mj-ea"/>
                <a:cs typeface="+mj-cs"/>
              </a:rPr>
              <a:t>한계점</a:t>
            </a:r>
            <a:endParaRPr lang="en-US" altLang="ko-KR" sz="4400" b="1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BE4A4-592D-8AD0-7BF3-A469A6E261BA}"/>
              </a:ext>
            </a:extLst>
          </p:cNvPr>
          <p:cNvSpPr txBox="1"/>
          <p:nvPr/>
        </p:nvSpPr>
        <p:spPr>
          <a:xfrm>
            <a:off x="1066377" y="1787287"/>
            <a:ext cx="9589190" cy="437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spc="0" dirty="0">
                <a:effectLst/>
              </a:rPr>
              <a:t>세포의 </a:t>
            </a:r>
            <a:r>
              <a:rPr lang="ko-KR" altLang="en-US" sz="1700" dirty="0"/>
              <a:t>미세한 노이즈를 제거할 대</a:t>
            </a:r>
            <a:r>
              <a:rPr lang="en-US" altLang="ko-KR" sz="1700" dirty="0"/>
              <a:t>, smallest</a:t>
            </a:r>
            <a:r>
              <a:rPr lang="ko-KR" altLang="en-US" sz="1700" dirty="0"/>
              <a:t>의 값을 임의로 </a:t>
            </a:r>
            <a:r>
              <a:rPr lang="en-US" altLang="ko-KR" sz="1700" dirty="0"/>
              <a:t>500</a:t>
            </a:r>
            <a:r>
              <a:rPr lang="ko-KR" altLang="en-US" sz="1700" dirty="0"/>
              <a:t>으로 설정했다</a:t>
            </a:r>
            <a:r>
              <a:rPr lang="en-US" altLang="ko-KR" sz="1700" dirty="0"/>
              <a:t>.</a:t>
            </a: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spc="0" dirty="0">
              <a:effectLst/>
            </a:endParaRP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매트랩의 코드가 진행하는데 걸리는 시간을 속도를 구할 때 이용했는데</a:t>
            </a:r>
            <a:r>
              <a:rPr lang="en-US" altLang="ko-KR" sz="1700" dirty="0"/>
              <a:t>, </a:t>
            </a:r>
            <a:r>
              <a:rPr lang="ko-KR" altLang="en-US" sz="1700" dirty="0"/>
              <a:t>이는 코드에 따라</a:t>
            </a:r>
            <a:endParaRPr lang="en-US" altLang="ko-KR" sz="1700" dirty="0"/>
          </a:p>
          <a:p>
            <a:pPr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700" dirty="0"/>
              <a:t>   가변적으로 변할 수 있다</a:t>
            </a:r>
            <a:r>
              <a:rPr lang="en-US" altLang="ko-KR" sz="1700" dirty="0"/>
              <a:t>. </a:t>
            </a:r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AT3_1m4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이미지에 대해서만 분석이 가능하기에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일반성이 부족하다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700" dirty="0"/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marL="0" marR="0" indent="-22860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11983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BBC2E-71CF-E6BB-5D61-C3C7D753A6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4585" y="1096527"/>
            <a:ext cx="6102830" cy="466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ko-KR" altLang="en-US" sz="8000" b="1" kern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lang="en-US" altLang="ko-KR" sz="8000" b="1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39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F200E-F674-79F2-652B-4D8E6D4F4601}"/>
              </a:ext>
            </a:extLst>
          </p:cNvPr>
          <p:cNvSpPr txBox="1"/>
          <p:nvPr/>
        </p:nvSpPr>
        <p:spPr>
          <a:xfrm>
            <a:off x="1629751" y="1118473"/>
            <a:ext cx="8924392" cy="103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b="1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AT3_1m4</a:t>
            </a:r>
            <a:r>
              <a:rPr lang="ko-KR" altLang="en-US" sz="3400" b="1" kern="1200" spc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의 세포 영상 파일 분석 프로그래밍 과정</a:t>
            </a:r>
            <a:endParaRPr kumimoji="0" lang="en-US" altLang="ko-KR" sz="3400" b="1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45799-B94E-3965-EE7C-0109DB456614}"/>
              </a:ext>
            </a:extLst>
          </p:cNvPr>
          <p:cNvSpPr txBox="1"/>
          <p:nvPr/>
        </p:nvSpPr>
        <p:spPr>
          <a:xfrm>
            <a:off x="1264693" y="3045481"/>
            <a:ext cx="9506650" cy="354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spc="0" dirty="0">
                <a:effectLst/>
              </a:rPr>
              <a:t>1. </a:t>
            </a:r>
            <a:r>
              <a:rPr lang="ko-KR" altLang="en-US" sz="2400" spc="0" dirty="0">
                <a:effectLst/>
              </a:rPr>
              <a:t>세포의 모양을 이진 영상 기법을 활용하여 흑백의 이미지로 복원</a:t>
            </a:r>
            <a:endParaRPr lang="en-US" altLang="ko-KR" sz="2400" spc="0" dirty="0">
              <a:effectLst/>
            </a:endParaRPr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2400" spc="0" dirty="0">
              <a:effectLst/>
            </a:endParaRPr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spc="0" dirty="0">
                <a:effectLst/>
              </a:rPr>
              <a:t>2. </a:t>
            </a:r>
            <a:r>
              <a:rPr lang="ko-KR" altLang="en-US" sz="2400" spc="0" dirty="0">
                <a:effectLst/>
              </a:rPr>
              <a:t>복원한 </a:t>
            </a:r>
            <a:r>
              <a:rPr lang="en-US" altLang="ko-KR" sz="2400" spc="0" dirty="0">
                <a:effectLst/>
              </a:rPr>
              <a:t>10</a:t>
            </a:r>
            <a:r>
              <a:rPr lang="ko-KR" altLang="en-US" sz="2400" spc="0" dirty="0">
                <a:effectLst/>
              </a:rPr>
              <a:t>개의 이미지를 바탕으로 세포의 평균 크기를 측정</a:t>
            </a:r>
            <a:r>
              <a:rPr lang="en-US" altLang="ko-KR" sz="2400" spc="0" dirty="0">
                <a:effectLst/>
              </a:rPr>
              <a:t> </a:t>
            </a:r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2400" spc="0" dirty="0">
              <a:effectLst/>
            </a:endParaRPr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spc="0" dirty="0">
                <a:effectLst/>
              </a:rPr>
              <a:t>3. </a:t>
            </a:r>
            <a:r>
              <a:rPr lang="ko-KR" altLang="en-US" sz="2400" spc="0" dirty="0">
                <a:effectLst/>
              </a:rPr>
              <a:t>세포의 이동 거리와 이동 속도 측정</a:t>
            </a:r>
            <a:endParaRPr lang="en-US" altLang="ko-KR" sz="2400" spc="0" dirty="0">
              <a:effectLst/>
            </a:endParaRPr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2400" dirty="0"/>
          </a:p>
          <a:p>
            <a:pPr marL="114300" marR="0" fontAlgn="base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spc="0" dirty="0">
                <a:effectLst/>
              </a:rPr>
              <a:t>4. </a:t>
            </a:r>
            <a:r>
              <a:rPr lang="ko-KR" altLang="en-US" sz="2400" spc="0" dirty="0">
                <a:effectLst/>
              </a:rPr>
              <a:t>세포의 활성도 측정</a:t>
            </a:r>
            <a:endParaRPr lang="en-US" altLang="ko-KR" sz="2400" spc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0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6" descr="텍스트이(가) 표시된 사진&#10;&#10;자동 생성된 설명">
            <a:extLst>
              <a:ext uri="{FF2B5EF4-FFF2-40B4-BE49-F238E27FC236}">
                <a16:creationId xmlns:a16="http://schemas.microsoft.com/office/drawing/2014/main" id="{1DC5DED3-C4D2-485B-E4A2-D1997465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6" y="1111417"/>
            <a:ext cx="6410084" cy="514472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>
            <a:extLst>
              <a:ext uri="{FF2B5EF4-FFF2-40B4-BE49-F238E27FC236}">
                <a16:creationId xmlns:a16="http://schemas.microsoft.com/office/drawing/2014/main" id="{6C496CE0-A514-A531-AD14-754716B8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12" y="577068"/>
            <a:ext cx="3418097" cy="2589208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F0967-5544-6941-7164-C0C015C9E0B8}"/>
              </a:ext>
            </a:extLst>
          </p:cNvPr>
          <p:cNvSpPr txBox="1"/>
          <p:nvPr/>
        </p:nvSpPr>
        <p:spPr>
          <a:xfrm>
            <a:off x="1423742" y="601862"/>
            <a:ext cx="484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세포 </a:t>
            </a:r>
            <a:r>
              <a:rPr lang="ko-KR" altLang="en-US" sz="2400" b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복원하기 </a:t>
            </a:r>
            <a:r>
              <a:rPr lang="en-US" altLang="ko-KR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노이즈 제거</a:t>
            </a:r>
            <a:endParaRPr kumimoji="0" lang="en-US" altLang="ko-KR" sz="24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A0FD4-5D5A-D78D-9C86-0FE77EC87FF7}"/>
              </a:ext>
            </a:extLst>
          </p:cNvPr>
          <p:cNvSpPr txBox="1"/>
          <p:nvPr/>
        </p:nvSpPr>
        <p:spPr>
          <a:xfrm>
            <a:off x="7509786" y="6299408"/>
            <a:ext cx="4391289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팽창과 침식 및 세포의 내부를 채운 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FD7F-774A-314A-1163-91B6062C9C21}"/>
              </a:ext>
            </a:extLst>
          </p:cNvPr>
          <p:cNvSpPr txBox="1"/>
          <p:nvPr/>
        </p:nvSpPr>
        <p:spPr>
          <a:xfrm>
            <a:off x="7800711" y="3140126"/>
            <a:ext cx="4391289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Imbinarize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사용해서 합친 결과</a:t>
            </a:r>
          </a:p>
        </p:txBody>
      </p:sp>
      <p:pic>
        <p:nvPicPr>
          <p:cNvPr id="17" name="Picture 48">
            <a:extLst>
              <a:ext uri="{FF2B5EF4-FFF2-40B4-BE49-F238E27FC236}">
                <a16:creationId xmlns:a16="http://schemas.microsoft.com/office/drawing/2014/main" id="{4600F7C2-A310-B621-04C9-AA777891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12" y="3694749"/>
            <a:ext cx="3441159" cy="256138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708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8">
            <a:extLst>
              <a:ext uri="{FF2B5EF4-FFF2-40B4-BE49-F238E27FC236}">
                <a16:creationId xmlns:a16="http://schemas.microsoft.com/office/drawing/2014/main" id="{D917B7BF-FA9C-24E5-E85E-CE99C155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444068"/>
            <a:ext cx="5658586" cy="42119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63784-A367-4886-12F5-9067119CBAB6}"/>
              </a:ext>
            </a:extLst>
          </p:cNvPr>
          <p:cNvSpPr txBox="1"/>
          <p:nvPr/>
        </p:nvSpPr>
        <p:spPr>
          <a:xfrm>
            <a:off x="6314174" y="2527343"/>
            <a:ext cx="5658586" cy="180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이미지를 자세히 들여다보면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미세한 노이즈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제거되지 않았음을 확인할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세포의 모양만을 완벽하게 복원하기 위해서는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작은 잡티를 제거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하는 과정이 필요하다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378B0-A85A-FF8A-A25D-C8645EE99BFB}"/>
              </a:ext>
            </a:extLst>
          </p:cNvPr>
          <p:cNvSpPr txBox="1"/>
          <p:nvPr/>
        </p:nvSpPr>
        <p:spPr>
          <a:xfrm>
            <a:off x="2753511" y="360981"/>
            <a:ext cx="634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세포 복원하기 </a:t>
            </a:r>
            <a:r>
              <a:rPr lang="en-US" altLang="ko-KR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노이즈 제거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5001204-2FEB-6B29-31B7-FB47712449F8}"/>
              </a:ext>
            </a:extLst>
          </p:cNvPr>
          <p:cNvSpPr/>
          <p:nvPr/>
        </p:nvSpPr>
        <p:spPr>
          <a:xfrm>
            <a:off x="1068404" y="2262647"/>
            <a:ext cx="327259" cy="529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7CB5075-DA9A-709A-1824-177C4FD10E18}"/>
              </a:ext>
            </a:extLst>
          </p:cNvPr>
          <p:cNvSpPr/>
          <p:nvPr/>
        </p:nvSpPr>
        <p:spPr>
          <a:xfrm>
            <a:off x="4214261" y="2262647"/>
            <a:ext cx="327259" cy="529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258F318-D388-0162-1118-2F3397760B3E}"/>
              </a:ext>
            </a:extLst>
          </p:cNvPr>
          <p:cNvSpPr/>
          <p:nvPr/>
        </p:nvSpPr>
        <p:spPr>
          <a:xfrm>
            <a:off x="5600298" y="4205347"/>
            <a:ext cx="327259" cy="529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3378B0-A85A-FF8A-A25D-C8645EE99BFB}"/>
              </a:ext>
            </a:extLst>
          </p:cNvPr>
          <p:cNvSpPr txBox="1"/>
          <p:nvPr/>
        </p:nvSpPr>
        <p:spPr>
          <a:xfrm>
            <a:off x="1879280" y="220231"/>
            <a:ext cx="779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세포 복원하기 </a:t>
            </a:r>
            <a:r>
              <a:rPr lang="en-US" altLang="ko-KR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32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 pitchFamily="18" charset="-127"/>
              </a:rPr>
              <a:t>미세한 노이즈 제거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1E30CD41-85EA-AD00-BAEB-2D5DFBB8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1" y="1225295"/>
            <a:ext cx="5418979" cy="34028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34049CF-5155-F774-A214-9C7899AA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7" y="1249358"/>
            <a:ext cx="5601325" cy="34100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115979-3356-3365-56E7-E49B5D3D53E7}"/>
              </a:ext>
            </a:extLst>
          </p:cNvPr>
          <p:cNvSpPr txBox="1"/>
          <p:nvPr/>
        </p:nvSpPr>
        <p:spPr>
          <a:xfrm>
            <a:off x="942134" y="4868746"/>
            <a:ext cx="9666171" cy="9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numel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사용하여 화면상에 표시된 각 물체의 픽셀 개수의 합을 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물체크기의 최소값을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smallest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받아서 최솟값은 모두 검은색으로 만들어주는 과정을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 반복한다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477464" y="324281"/>
            <a:ext cx="484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 pitchFamily="18" charset="-127"/>
                <a:cs typeface="+mn-cs"/>
              </a:rPr>
              <a:t>인덱스와 중심좌표 표시결과 확인</a:t>
            </a:r>
            <a:endParaRPr kumimoji="0" lang="en-US" altLang="ko-KR" sz="24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A06B3C9B-70C6-3929-6382-CA73876B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41" y="1126987"/>
            <a:ext cx="5810452" cy="41467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7">
            <a:extLst>
              <a:ext uri="{FF2B5EF4-FFF2-40B4-BE49-F238E27FC236}">
                <a16:creationId xmlns:a16="http://schemas.microsoft.com/office/drawing/2014/main" id="{CD76C0CD-54E7-A21E-A3FB-13878434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5" y="1126987"/>
            <a:ext cx="5915666" cy="41467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0F12A-6CE4-554F-196F-7A124A0D7723}"/>
              </a:ext>
            </a:extLst>
          </p:cNvPr>
          <p:cNvSpPr txBox="1"/>
          <p:nvPr/>
        </p:nvSpPr>
        <p:spPr>
          <a:xfrm>
            <a:off x="1708653" y="5494153"/>
            <a:ext cx="861701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세포에 인덱스를 표시하고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세포의 중심에 붉은 점을 찍는다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9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FD21A-7703-A38C-E250-D3749E82E610}"/>
              </a:ext>
            </a:extLst>
          </p:cNvPr>
          <p:cNvSpPr txBox="1"/>
          <p:nvPr/>
        </p:nvSpPr>
        <p:spPr>
          <a:xfrm>
            <a:off x="3506341" y="154004"/>
            <a:ext cx="484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 pitchFamily="18" charset="-127"/>
                <a:cs typeface="+mn-cs"/>
              </a:rPr>
              <a:t>인덱스와 중심좌표 표시결과 확인</a:t>
            </a:r>
            <a:endParaRPr kumimoji="0" lang="en-US" altLang="ko-KR" sz="24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4" name="Picture 33">
            <a:extLst>
              <a:ext uri="{FF2B5EF4-FFF2-40B4-BE49-F238E27FC236}">
                <a16:creationId xmlns:a16="http://schemas.microsoft.com/office/drawing/2014/main" id="{6DBAC930-174F-05A3-2EB4-84E5EA2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2" y="615669"/>
            <a:ext cx="11880255" cy="6242331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425678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47E7E-33BD-95A1-A7EB-977743FAF1E9}"/>
              </a:ext>
            </a:extLst>
          </p:cNvPr>
          <p:cNvSpPr txBox="1"/>
          <p:nvPr/>
        </p:nvSpPr>
        <p:spPr>
          <a:xfrm>
            <a:off x="2925518" y="302093"/>
            <a:ext cx="528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 pitchFamily="18" charset="-127"/>
                <a:cs typeface="+mn-cs"/>
              </a:rPr>
              <a:t>이미지 세포 복원</a:t>
            </a:r>
            <a:endParaRPr kumimoji="0" lang="en-US" altLang="ko-KR" sz="24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3220C-39C6-325C-B394-0AC361D68AD5}"/>
              </a:ext>
            </a:extLst>
          </p:cNvPr>
          <p:cNvSpPr txBox="1"/>
          <p:nvPr/>
        </p:nvSpPr>
        <p:spPr>
          <a:xfrm>
            <a:off x="914403" y="5290469"/>
            <a:ext cx="9224868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labeloverlay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함수를 사용하면 복원한 이진 영상이 실제와 얼마나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비슷한지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시각적으로 확인해 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이것이 가능한 이유는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labeloverlay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함수를 사용하면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원본 영상 위에 마스크를 표시할 수 있기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A84AC1C9-C7EE-CDB8-5A67-2845ACB5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3" y="937030"/>
            <a:ext cx="5948409" cy="418016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171524-7DD1-5678-4384-DE7B5E0E4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71" y="2621328"/>
            <a:ext cx="4851291" cy="10555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61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692</Words>
  <Application>Microsoft Office PowerPoint</Application>
  <PresentationFormat>와이드스크린</PresentationFormat>
  <Paragraphs>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 명교</cp:lastModifiedBy>
  <cp:revision>50</cp:revision>
  <dcterms:created xsi:type="dcterms:W3CDTF">2017-11-16T00:50:54Z</dcterms:created>
  <dcterms:modified xsi:type="dcterms:W3CDTF">2022-06-03T04:35:10Z</dcterms:modified>
</cp:coreProperties>
</file>