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6"/>
  </p:notesMasterIdLst>
  <p:sldIdLst>
    <p:sldId id="256" r:id="rId2"/>
    <p:sldId id="259" r:id="rId3"/>
    <p:sldId id="267" r:id="rId4"/>
    <p:sldId id="323" r:id="rId5"/>
    <p:sldId id="355" r:id="rId6"/>
    <p:sldId id="346" r:id="rId7"/>
    <p:sldId id="345" r:id="rId8"/>
    <p:sldId id="340" r:id="rId9"/>
    <p:sldId id="347" r:id="rId10"/>
    <p:sldId id="324" r:id="rId11"/>
    <p:sldId id="348" r:id="rId12"/>
    <p:sldId id="338" r:id="rId13"/>
    <p:sldId id="350" r:id="rId14"/>
    <p:sldId id="336" r:id="rId15"/>
    <p:sldId id="342" r:id="rId16"/>
    <p:sldId id="343" r:id="rId17"/>
    <p:sldId id="351" r:id="rId18"/>
    <p:sldId id="335" r:id="rId19"/>
    <p:sldId id="352" r:id="rId20"/>
    <p:sldId id="328" r:id="rId21"/>
    <p:sldId id="329" r:id="rId22"/>
    <p:sldId id="353" r:id="rId23"/>
    <p:sldId id="354" r:id="rId24"/>
    <p:sldId id="33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9BE6E-202F-4F21-B93F-7CFE100AA6B0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0EEDB-CEA9-4133-B01D-B6EB7E4A2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223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45510" y="6050127"/>
            <a:ext cx="911939" cy="365125"/>
          </a:xfrm>
        </p:spPr>
        <p:txBody>
          <a:bodyPr/>
          <a:lstStyle/>
          <a:p>
            <a:fld id="{5F7C76AC-09AF-4160-909C-E1761D20C60F}" type="datetime1">
              <a:rPr lang="en-US" altLang="ko-KR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97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53325" y="6050127"/>
            <a:ext cx="911939" cy="365125"/>
          </a:xfrm>
        </p:spPr>
        <p:txBody>
          <a:bodyPr/>
          <a:lstStyle/>
          <a:p>
            <a:fld id="{1AC51134-1590-427E-B1A1-FB92016DC137}" type="datetime1">
              <a:rPr lang="en-US" altLang="ko-KR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0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25611" y="6050127"/>
            <a:ext cx="911939" cy="365125"/>
          </a:xfrm>
        </p:spPr>
        <p:txBody>
          <a:bodyPr/>
          <a:lstStyle/>
          <a:p>
            <a:fld id="{D3701007-D03B-4CD7-AF8F-23DD865199CC}" type="datetime1">
              <a:rPr lang="en-US" altLang="ko-KR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0145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7182" y="6050127"/>
            <a:ext cx="911939" cy="365125"/>
          </a:xfrm>
        </p:spPr>
        <p:txBody>
          <a:bodyPr/>
          <a:lstStyle/>
          <a:p>
            <a:fld id="{1938CB86-8D30-48A9-B34E-5EBBF93578F3}" type="datetime1">
              <a:rPr lang="en-US" altLang="ko-KR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945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94892" y="6050127"/>
            <a:ext cx="911939" cy="365125"/>
          </a:xfrm>
        </p:spPr>
        <p:txBody>
          <a:bodyPr/>
          <a:lstStyle/>
          <a:p>
            <a:fld id="{9196DB0A-D033-4E12-B4C6-EC2260B71D12}" type="datetime1">
              <a:rPr lang="en-US" altLang="ko-KR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4618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34669" y="6050127"/>
            <a:ext cx="911939" cy="365125"/>
          </a:xfrm>
        </p:spPr>
        <p:txBody>
          <a:bodyPr/>
          <a:lstStyle/>
          <a:p>
            <a:fld id="{519A2573-BC71-47CF-8355-E80B2420E55A}" type="datetime1">
              <a:rPr lang="en-US" altLang="ko-KR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18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34667" y="6050127"/>
            <a:ext cx="911939" cy="365125"/>
          </a:xfrm>
        </p:spPr>
        <p:txBody>
          <a:bodyPr/>
          <a:lstStyle/>
          <a:p>
            <a:fld id="{6A45CDE6-964D-4F5F-B108-8AA5F5D4DBCB}" type="datetime1">
              <a:rPr lang="en-US" altLang="ko-KR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785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73759" y="6050127"/>
            <a:ext cx="911939" cy="365125"/>
          </a:xfrm>
        </p:spPr>
        <p:txBody>
          <a:bodyPr/>
          <a:lstStyle/>
          <a:p>
            <a:fld id="{E8859700-C25B-4CA5-ADCB-B82FF8D3B51A}" type="datetime1">
              <a:rPr lang="en-US" altLang="ko-KR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837333" cy="132080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837332" cy="38807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14775" y="6050127"/>
            <a:ext cx="911939" cy="365125"/>
          </a:xfrm>
        </p:spPr>
        <p:txBody>
          <a:bodyPr/>
          <a:lstStyle/>
          <a:p>
            <a:fld id="{5FE16F70-0F32-440B-ADA5-89081A150027}" type="datetime1">
              <a:rPr lang="en-US" altLang="ko-KR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1327" y="6065837"/>
            <a:ext cx="683339" cy="365125"/>
          </a:xfrm>
        </p:spPr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9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31655" y="6050127"/>
            <a:ext cx="911939" cy="365125"/>
          </a:xfrm>
        </p:spPr>
        <p:txBody>
          <a:bodyPr/>
          <a:lstStyle/>
          <a:p>
            <a:fld id="{C73FCC21-C928-45E3-9401-6CE152431025}" type="datetime1">
              <a:rPr lang="en-US" altLang="ko-KR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3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882000" cy="132080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5300938" cy="38807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5294" y="2160589"/>
            <a:ext cx="5344040" cy="38807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97914" y="6050127"/>
            <a:ext cx="911939" cy="365125"/>
          </a:xfrm>
        </p:spPr>
        <p:txBody>
          <a:bodyPr/>
          <a:lstStyle/>
          <a:p>
            <a:fld id="{8399D066-F4C0-44C4-AF22-B9DB54D79536}" type="datetime1">
              <a:rPr lang="en-US" altLang="ko-KR" smtClean="0"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995" y="6088988"/>
            <a:ext cx="683339" cy="365125"/>
          </a:xfrm>
        </p:spPr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6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837332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530407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5304074" cy="3304117"/>
          </a:xfrm>
        </p:spPr>
        <p:txBody>
          <a:bodyPr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0597" y="2160983"/>
            <a:ext cx="53040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0598" y="2737245"/>
            <a:ext cx="5304067" cy="3304117"/>
          </a:xfrm>
        </p:spPr>
        <p:txBody>
          <a:bodyPr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1035" y="6050127"/>
            <a:ext cx="911939" cy="365125"/>
          </a:xfrm>
        </p:spPr>
        <p:txBody>
          <a:bodyPr/>
          <a:lstStyle/>
          <a:p>
            <a:fld id="{1D485A21-6945-4FC3-AD9A-8A0ED921DC31}" type="datetime1">
              <a:rPr lang="en-US" altLang="ko-KR" smtClean="0"/>
              <a:t>6/29/2022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831327" y="6041362"/>
            <a:ext cx="683339" cy="365125"/>
          </a:xfrm>
        </p:spPr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837332" cy="13208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39472" y="6050127"/>
            <a:ext cx="911939" cy="365125"/>
          </a:xfrm>
        </p:spPr>
        <p:txBody>
          <a:bodyPr/>
          <a:lstStyle/>
          <a:p>
            <a:fld id="{D3ED2EAF-DC47-4C5E-AF68-18A1DD898838}" type="datetime1">
              <a:rPr lang="en-US" altLang="ko-KR" smtClean="0"/>
              <a:t>6/29/2022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31327" y="6047049"/>
            <a:ext cx="683339" cy="365125"/>
          </a:xfrm>
        </p:spPr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38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519570" y="6050127"/>
            <a:ext cx="911939" cy="365125"/>
          </a:xfrm>
        </p:spPr>
        <p:txBody>
          <a:bodyPr/>
          <a:lstStyle/>
          <a:p>
            <a:fld id="{C7C94743-AB72-4BE0-9260-947D906FC971}" type="datetime1">
              <a:rPr lang="en-US" altLang="ko-KR" smtClean="0"/>
              <a:t>6/29/2022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1327" y="6041361"/>
            <a:ext cx="683339" cy="365125"/>
          </a:xfrm>
        </p:spPr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4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31655" y="6050127"/>
            <a:ext cx="911939" cy="365125"/>
          </a:xfrm>
        </p:spPr>
        <p:txBody>
          <a:bodyPr/>
          <a:lstStyle/>
          <a:p>
            <a:fld id="{D2A6B1A5-8224-4BB5-89EF-D898E81CAD65}" type="datetime1">
              <a:rPr lang="en-US" altLang="ko-KR" smtClean="0"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08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25612" y="6050127"/>
            <a:ext cx="911939" cy="365125"/>
          </a:xfrm>
        </p:spPr>
        <p:txBody>
          <a:bodyPr/>
          <a:lstStyle/>
          <a:p>
            <a:fld id="{1E249762-FF4F-477A-A235-564986861E59}" type="datetime1">
              <a:rPr lang="en-US" altLang="ko-KR" smtClean="0"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04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74924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2160589"/>
            <a:ext cx="1074924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53325" y="6050127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1C693-9970-4913-8BD1-879A24986F9E}" type="datetime1">
              <a:rPr lang="en-US" altLang="ko-KR" smtClean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43236" y="6041361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4AF22C-53DF-489B-83B6-B26636CBDD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07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7F28BEC4-0B67-FC8B-DC67-9DE4C47E2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Statistics in Python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ISS 2022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Kyung Park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FF795-E6D8-7DC6-5CBB-98AC642EE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Lecture 2-2:</a:t>
            </a:r>
            <a:br>
              <a:rPr lang="en-US" dirty="0"/>
            </a:br>
            <a:r>
              <a:rPr lang="en-US" dirty="0"/>
              <a:t>Python Sequence Types</a:t>
            </a:r>
          </a:p>
        </p:txBody>
      </p:sp>
    </p:spTree>
    <p:extLst>
      <p:ext uri="{BB962C8B-B14F-4D97-AF65-F5344CB8AC3E}">
        <p14:creationId xmlns:p14="http://schemas.microsoft.com/office/powerpoint/2010/main" val="4172809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D725-3DFA-4D5D-A4B6-1614C82F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Structured, Sequence Type Objects (3): </a:t>
            </a:r>
            <a:br>
              <a:rPr lang="en-US" dirty="0"/>
            </a:br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F4B4C-70B9-4133-A891-722C23844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0"/>
            <a:ext cx="11358457" cy="4927600"/>
          </a:xfrm>
        </p:spPr>
        <p:txBody>
          <a:bodyPr>
            <a:normAutofit fontScale="92500" lnSpcReduction="20000"/>
          </a:bodyPr>
          <a:lstStyle/>
          <a:p>
            <a:pPr latinLnBrk="0"/>
            <a:r>
              <a:rPr lang="en-US" b="1" dirty="0"/>
              <a:t>List</a:t>
            </a:r>
            <a:r>
              <a:rPr lang="en-US" dirty="0"/>
              <a:t> type object</a:t>
            </a:r>
          </a:p>
          <a:p>
            <a:pPr lvl="1" latinLnBrk="0"/>
            <a:r>
              <a:rPr lang="en-US" b="1" dirty="0"/>
              <a:t>A mutable</a:t>
            </a:r>
            <a:r>
              <a:rPr lang="en-US" dirty="0"/>
              <a:t> </a:t>
            </a:r>
            <a:r>
              <a:rPr lang="en-US" b="1" dirty="0"/>
              <a:t>ordered</a:t>
            </a:r>
            <a:r>
              <a:rPr lang="en-US" dirty="0"/>
              <a:t> </a:t>
            </a:r>
            <a:r>
              <a:rPr lang="en-US" b="1" dirty="0"/>
              <a:t>sequence</a:t>
            </a:r>
            <a:r>
              <a:rPr lang="en-US" dirty="0"/>
              <a:t> of </a:t>
            </a:r>
            <a:r>
              <a:rPr lang="en-US" b="1" dirty="0"/>
              <a:t>values of any heterogenous types</a:t>
            </a:r>
            <a:endParaRPr lang="en-US" dirty="0"/>
          </a:p>
          <a:p>
            <a:pPr lvl="2" latinLnBrk="0"/>
            <a:r>
              <a:rPr lang="en-US" dirty="0"/>
              <a:t>Formed by enclosed square brackets (e.g.,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[1, 2, 3, … ]</a:t>
            </a:r>
            <a:r>
              <a:rPr lang="en-US" dirty="0"/>
              <a:t>) </a:t>
            </a:r>
          </a:p>
          <a:p>
            <a:pPr lvl="1" latinLnBrk="0"/>
            <a:r>
              <a:rPr lang="en-US" dirty="0"/>
              <a:t>Each value is </a:t>
            </a:r>
            <a:r>
              <a:rPr lang="en-US" u="sng" dirty="0"/>
              <a:t>identified by an index</a:t>
            </a:r>
            <a:r>
              <a:rPr lang="en-US" dirty="0"/>
              <a:t>.</a:t>
            </a:r>
          </a:p>
          <a:p>
            <a:pPr latinLnBrk="0"/>
            <a:r>
              <a:rPr lang="en-US" b="1" dirty="0"/>
              <a:t>List construction</a:t>
            </a:r>
            <a:r>
              <a:rPr lang="en-US" dirty="0"/>
              <a:t> in many ways:</a:t>
            </a:r>
          </a:p>
          <a:p>
            <a:pPr lvl="1" latinLnBrk="0"/>
            <a:r>
              <a:rPr lang="en-US" dirty="0"/>
              <a:t>Using a pair of square brackets: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</a:t>
            </a:r>
          </a:p>
          <a:p>
            <a:pPr lvl="1" latinLnBrk="0"/>
            <a:r>
              <a:rPr lang="en-US" dirty="0"/>
              <a:t>Using square brackets, separating items with commas: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[]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[a, b, c]</a:t>
            </a:r>
          </a:p>
          <a:p>
            <a:pPr lvl="1" latinLnBrk="0"/>
            <a:r>
              <a:rPr lang="en-US" dirty="0"/>
              <a:t>Using a </a:t>
            </a:r>
            <a:r>
              <a:rPr lang="en-US" u="sng" dirty="0"/>
              <a:t>list comprehension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[x for x in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iterable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lang="en-US" dirty="0">
              <a:latin typeface="Consolas" panose="020B0609020204030204" pitchFamily="49" charset="0"/>
            </a:endParaRPr>
          </a:p>
          <a:p>
            <a:pPr lvl="2" latinLnBrk="0"/>
            <a:r>
              <a:rPr lang="en-US" dirty="0"/>
              <a:t>Special compact syntax: no need to use append() for each element of the </a:t>
            </a:r>
            <a:r>
              <a:rPr lang="en-US" dirty="0" err="1"/>
              <a:t>iterable</a:t>
            </a:r>
            <a:r>
              <a:rPr lang="en-US" dirty="0"/>
              <a:t> object </a:t>
            </a:r>
          </a:p>
          <a:p>
            <a:pPr lvl="1" latinLnBrk="0"/>
            <a:r>
              <a:rPr lang="en-US" dirty="0"/>
              <a:t>Using the type constructor: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list() </a:t>
            </a:r>
            <a:r>
              <a:rPr lang="en-US" dirty="0"/>
              <a:t>or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list(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iterable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pPr marL="514350" lvl="1" indent="0" latinLnBrk="0">
              <a:buNone/>
            </a:pPr>
            <a:r>
              <a:rPr lang="en-US" dirty="0"/>
              <a:t>Note: </a:t>
            </a:r>
            <a:r>
              <a:rPr lang="en-US" b="1" i="1" dirty="0" err="1"/>
              <a:t>iterable</a:t>
            </a:r>
            <a:r>
              <a:rPr lang="en-US" dirty="0"/>
              <a:t> may be either a sequence, a container that supports iteration, or an iterator object. </a:t>
            </a:r>
          </a:p>
          <a:p>
            <a:pPr marL="514350" lvl="1" indent="0" latinLnBrk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FF629-8427-4807-9E77-62514606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679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5973B-F8EA-2D95-AC17-B39391941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Construction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4A332-0299-5104-A4D1-B1EFB1BF4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10837332" cy="4626516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/>
              <a:t>Build</a:t>
            </a:r>
            <a:r>
              <a:rPr lang="en-US" sz="3000" b="1" dirty="0"/>
              <a:t> </a:t>
            </a:r>
            <a:r>
              <a:rPr lang="en-US" sz="3000" dirty="0"/>
              <a:t>list type objects</a:t>
            </a:r>
          </a:p>
          <a:p>
            <a:pPr marL="457200" lvl="1" indent="0">
              <a:buNone/>
            </a:pPr>
            <a:r>
              <a:rPr lang="en-US" dirty="0"/>
              <a:t>list0 = [0, 2, 4, 6, 8, 10] </a:t>
            </a:r>
          </a:p>
          <a:p>
            <a:pPr marL="457200" lvl="1" indent="0">
              <a:buNone/>
            </a:pPr>
            <a:r>
              <a:rPr lang="en-US" dirty="0"/>
              <a:t>list1 = list(range(5))</a:t>
            </a:r>
          </a:p>
          <a:p>
            <a:pPr marL="457200" lvl="1" indent="0">
              <a:buNone/>
            </a:pPr>
            <a:r>
              <a:rPr lang="en-US" dirty="0"/>
              <a:t>list2 = list(range(0, -10, -1))</a:t>
            </a:r>
          </a:p>
          <a:p>
            <a:pPr marL="457200" lvl="1" indent="0">
              <a:buNone/>
            </a:pPr>
            <a:r>
              <a:rPr lang="en-US" dirty="0"/>
              <a:t>list3 = list(range(1, 10, 2))</a:t>
            </a:r>
          </a:p>
          <a:p>
            <a:pPr marL="457200" lvl="1" indent="0">
              <a:buNone/>
            </a:pPr>
            <a:endParaRPr lang="en-US" sz="1200" dirty="0"/>
          </a:p>
          <a:p>
            <a:pPr marL="457200" lvl="1" indent="0">
              <a:buNone/>
            </a:pPr>
            <a:r>
              <a:rPr lang="en-US" dirty="0" err="1"/>
              <a:t>show_data</a:t>
            </a:r>
            <a:r>
              <a:rPr lang="en-US" dirty="0"/>
              <a:t>(list0, "list0 = [0, 2, 4, 6, 8, 10]")</a:t>
            </a:r>
          </a:p>
          <a:p>
            <a:pPr marL="457200" lvl="1" indent="0">
              <a:buNone/>
            </a:pPr>
            <a:r>
              <a:rPr lang="en-US" dirty="0" err="1"/>
              <a:t>show_data</a:t>
            </a:r>
            <a:r>
              <a:rPr lang="en-US" dirty="0"/>
              <a:t>(list1, "list1 = list(range(5))")</a:t>
            </a:r>
          </a:p>
          <a:p>
            <a:pPr marL="457200" lvl="1" indent="0">
              <a:buNone/>
            </a:pPr>
            <a:r>
              <a:rPr lang="en-US" dirty="0" err="1"/>
              <a:t>show_data</a:t>
            </a:r>
            <a:r>
              <a:rPr lang="en-US" dirty="0"/>
              <a:t>(list2, "list2 = list(range(0, -10, -1))")</a:t>
            </a:r>
          </a:p>
          <a:p>
            <a:pPr marL="457200" lvl="1" indent="0">
              <a:buNone/>
            </a:pPr>
            <a:r>
              <a:rPr lang="en-US" dirty="0" err="1"/>
              <a:t>show_data</a:t>
            </a:r>
            <a:r>
              <a:rPr lang="en-US" dirty="0"/>
              <a:t>(list3, "list3 = list(range(1, 10, 2))")</a:t>
            </a:r>
          </a:p>
          <a:p>
            <a:pPr marL="457200" lvl="1" indent="0">
              <a:buNone/>
            </a:pPr>
            <a:endParaRPr lang="en-US" sz="1200" dirty="0"/>
          </a:p>
          <a:p>
            <a:pPr marL="457200" lvl="1" indent="0">
              <a:buNone/>
            </a:pPr>
            <a:r>
              <a:rPr lang="en-US" dirty="0"/>
              <a:t>list4 = [x for x in range(5)]</a:t>
            </a:r>
          </a:p>
          <a:p>
            <a:pPr marL="457200" lvl="1" indent="0">
              <a:buNone/>
            </a:pPr>
            <a:r>
              <a:rPr lang="en-US" dirty="0" err="1"/>
              <a:t>show_data</a:t>
            </a:r>
            <a:r>
              <a:rPr lang="en-US" dirty="0"/>
              <a:t>(list4, "list4 = [x for x in range(5)]")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DB52D-D892-4444-9469-5DCBAC4C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B1B0E9-BF18-475A-FFC2-0E4C7BE76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479" y="1586725"/>
            <a:ext cx="4645514" cy="51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38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D725-3DFA-4D5D-A4B6-1614C82F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Construction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F4B4C-70B9-4133-A891-722C23844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0"/>
            <a:ext cx="11321379" cy="4318000"/>
          </a:xfrm>
        </p:spPr>
        <p:txBody>
          <a:bodyPr>
            <a:normAutofit fontScale="92500" lnSpcReduction="20000"/>
          </a:bodyPr>
          <a:lstStyle/>
          <a:p>
            <a:pPr latinLnBrk="0"/>
            <a:r>
              <a:rPr lang="en-US" b="1" dirty="0"/>
              <a:t>List Comprehension</a:t>
            </a:r>
          </a:p>
          <a:p>
            <a:pPr lvl="1" latinLnBrk="0"/>
            <a:r>
              <a:rPr lang="en-US" dirty="0"/>
              <a:t>Provides a concise way to apply an operation to the values in a sequence</a:t>
            </a:r>
          </a:p>
          <a:p>
            <a:pPr lvl="1" latinLnBrk="0"/>
            <a:r>
              <a:rPr lang="en-US" dirty="0"/>
              <a:t>Creates a new list in which each element is the result of applying a given operation to a value from a sequence</a:t>
            </a:r>
          </a:p>
          <a:p>
            <a:pPr marL="914400" lvl="2" indent="0" latinLnBrk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list5 = [x**2 for x in range(1,4)]</a:t>
            </a:r>
          </a:p>
          <a:p>
            <a:pPr marL="914400" lvl="2" indent="0" latinLnBrk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print(list5)</a:t>
            </a:r>
          </a:p>
          <a:p>
            <a:pPr marL="914400" lvl="2" indent="0" latinLnBrk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[1, 4, 9]</a:t>
            </a:r>
          </a:p>
          <a:p>
            <a:pPr lvl="1" latinLnBrk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statement is applied to the values produced by the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clause</a:t>
            </a:r>
          </a:p>
          <a:p>
            <a:pPr marL="914400" lvl="2" indent="0" latinLnBrk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list6 = [3, 4, 3.14, 'moon', 'sun', 'earth']</a:t>
            </a:r>
          </a:p>
          <a:p>
            <a:pPr marL="914400" lvl="2" indent="0" latinLnBrk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print("list6[3]:", list6[3])</a:t>
            </a:r>
          </a:p>
          <a:p>
            <a:pPr marL="914400" lvl="2" indent="0" latinLnBrk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list7 = [3, 4, 3.14, ['moon', 'sun', 'earth']]</a:t>
            </a:r>
          </a:p>
          <a:p>
            <a:pPr marL="914400" lvl="2" indent="0" latinLnBrk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print("list6[4]:", list6[4])</a:t>
            </a:r>
          </a:p>
          <a:p>
            <a:pPr marL="914400" lvl="2" indent="0" latinLnBrk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print("list7[3][1]:", list7[3][1])</a:t>
            </a:r>
          </a:p>
          <a:p>
            <a:pPr marL="914400" lvl="2" indent="0" latinLnBrk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list8 = [x**2 for x in list7 if type(x) == int]</a:t>
            </a:r>
          </a:p>
          <a:p>
            <a:pPr marL="914400" lvl="2" indent="0" latinLnBrk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show_data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(list8, "list8")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FF629-8427-4807-9E77-62514606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3237E9-25F3-52F0-1916-1FFFFC9DD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279" y="3241972"/>
            <a:ext cx="2581275" cy="666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C3D402-C0EB-8D75-326E-3F740CA31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0627" y="4403725"/>
            <a:ext cx="3162300" cy="1400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B873E5-5EE1-353B-BAC6-0BA69E2D3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0627" y="5820569"/>
            <a:ext cx="3324225" cy="10382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E35F6B-D451-DB2E-24BF-187F9D4D1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139" y="6102349"/>
            <a:ext cx="24765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00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1CAAB1-CDAC-EBCF-B9CF-8A0480D0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and Hard Copy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54BEDF-2AEA-C724-2BEB-D6E62771E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837332" cy="42703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Build list objects using soft and hard copy</a:t>
            </a:r>
          </a:p>
          <a:p>
            <a:pPr marL="457200" lvl="1" indent="0">
              <a:buNone/>
            </a:pPr>
            <a:r>
              <a:rPr lang="en-US" dirty="0"/>
              <a:t>list9 = list(range(1,6))</a:t>
            </a:r>
          </a:p>
          <a:p>
            <a:pPr marL="457200" lvl="1" indent="0">
              <a:buNone/>
            </a:pPr>
            <a:r>
              <a:rPr lang="en-US" dirty="0" err="1"/>
              <a:t>softlist</a:t>
            </a:r>
            <a:r>
              <a:rPr lang="en-US" dirty="0"/>
              <a:t> = list9           # soft copy, pass-by-reference</a:t>
            </a:r>
          </a:p>
          <a:p>
            <a:pPr marL="457200" lvl="1" indent="0">
              <a:buNone/>
            </a:pPr>
            <a:r>
              <a:rPr lang="en-US" dirty="0" err="1"/>
              <a:t>hardlist</a:t>
            </a:r>
            <a:r>
              <a:rPr lang="en-US" dirty="0"/>
              <a:t> = list(list9)   # hard copy, pass-by-value</a:t>
            </a:r>
          </a:p>
          <a:p>
            <a:pPr marL="457200" lvl="1" indent="0">
              <a:buNone/>
            </a:pPr>
            <a:r>
              <a:rPr lang="en-US" dirty="0" err="1"/>
              <a:t>newlist</a:t>
            </a:r>
            <a:r>
              <a:rPr lang="en-US" dirty="0"/>
              <a:t> = [x**2 for x in list9]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list9[1] = 0</a:t>
            </a:r>
          </a:p>
          <a:p>
            <a:pPr marL="457200" lvl="1" indent="0">
              <a:buNone/>
            </a:pPr>
            <a:r>
              <a:rPr lang="en-US" dirty="0"/>
              <a:t>print("\</a:t>
            </a:r>
            <a:r>
              <a:rPr lang="en-US" dirty="0" err="1"/>
              <a:t>nAfter</a:t>
            </a:r>
            <a:r>
              <a:rPr lang="en-US" dirty="0"/>
              <a:t> list9[1] = 0")</a:t>
            </a:r>
          </a:p>
          <a:p>
            <a:pPr marL="457200" lvl="1" indent="0">
              <a:buNone/>
            </a:pPr>
            <a:r>
              <a:rPr lang="en-US" dirty="0" err="1"/>
              <a:t>show_data</a:t>
            </a:r>
            <a:r>
              <a:rPr lang="en-US" dirty="0"/>
              <a:t>(list9, "list9")</a:t>
            </a:r>
          </a:p>
          <a:p>
            <a:pPr marL="457200" lvl="1" indent="0">
              <a:buNone/>
            </a:pPr>
            <a:r>
              <a:rPr lang="en-US" dirty="0" err="1"/>
              <a:t>show_data</a:t>
            </a:r>
            <a:r>
              <a:rPr lang="en-US" dirty="0"/>
              <a:t>(</a:t>
            </a:r>
            <a:r>
              <a:rPr lang="en-US" dirty="0" err="1"/>
              <a:t>softlist</a:t>
            </a:r>
            <a:r>
              <a:rPr lang="en-US" dirty="0"/>
              <a:t>, "</a:t>
            </a:r>
            <a:r>
              <a:rPr lang="en-US" dirty="0" err="1"/>
              <a:t>softlist</a:t>
            </a:r>
            <a:r>
              <a:rPr lang="en-US" dirty="0"/>
              <a:t>")</a:t>
            </a:r>
          </a:p>
          <a:p>
            <a:pPr marL="457200" lvl="1" indent="0">
              <a:buNone/>
            </a:pPr>
            <a:r>
              <a:rPr lang="en-US" dirty="0" err="1"/>
              <a:t>show_data</a:t>
            </a:r>
            <a:r>
              <a:rPr lang="en-US" dirty="0"/>
              <a:t>(</a:t>
            </a:r>
            <a:r>
              <a:rPr lang="en-US" dirty="0" err="1"/>
              <a:t>hardlist</a:t>
            </a:r>
            <a:r>
              <a:rPr lang="en-US" dirty="0"/>
              <a:t>, "</a:t>
            </a:r>
            <a:r>
              <a:rPr lang="en-US" dirty="0" err="1"/>
              <a:t>hardlist</a:t>
            </a:r>
            <a:r>
              <a:rPr lang="en-US" dirty="0"/>
              <a:t>")</a:t>
            </a:r>
          </a:p>
          <a:p>
            <a:pPr marL="457200" lvl="1" indent="0">
              <a:buNone/>
            </a:pPr>
            <a:r>
              <a:rPr lang="en-US" dirty="0" err="1"/>
              <a:t>show_data</a:t>
            </a:r>
            <a:r>
              <a:rPr lang="en-US" dirty="0"/>
              <a:t>(</a:t>
            </a:r>
            <a:r>
              <a:rPr lang="en-US" dirty="0" err="1"/>
              <a:t>newlist</a:t>
            </a:r>
            <a:r>
              <a:rPr lang="en-US" dirty="0"/>
              <a:t>, "</a:t>
            </a:r>
            <a:r>
              <a:rPr lang="en-US" dirty="0" err="1"/>
              <a:t>newlist</a:t>
            </a:r>
            <a:r>
              <a:rPr lang="en-US" dirty="0"/>
              <a:t>")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38B4DF-C36C-D2C2-192D-59B69125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13</a:t>
            </a:fld>
            <a:endParaRPr lang="en-US" dirty="0"/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F34D0CE3-FEC8-A64C-FA15-E6544820A24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480310" y="4194810"/>
            <a:ext cx="5571172" cy="278765"/>
          </a:xfrm>
          <a:prstGeom prst="curvedConnector3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7BF51A2-BAA6-0C72-4C60-D068F1078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482" y="2516187"/>
            <a:ext cx="33813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07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EF005-EB4D-4E3E-9176-42587DC0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Sequence Type – </a:t>
            </a:r>
            <a:r>
              <a:rPr lang="en-US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B362D-91E3-472C-B8AD-F40C6FF10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399"/>
            <a:ext cx="10837333" cy="4652963"/>
          </a:xfrm>
        </p:spPr>
        <p:txBody>
          <a:bodyPr>
            <a:norm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str</a:t>
            </a:r>
            <a:r>
              <a:rPr lang="en-US" dirty="0"/>
              <a:t> type (or </a:t>
            </a:r>
            <a:r>
              <a:rPr lang="en-US" b="1" dirty="0"/>
              <a:t>strings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Immutable sequence of Unicode code </a:t>
            </a:r>
          </a:p>
          <a:p>
            <a:pPr lvl="1"/>
            <a:r>
              <a:rPr lang="en-US" dirty="0"/>
              <a:t>String literals are written in a variety of ways:</a:t>
            </a:r>
          </a:p>
          <a:p>
            <a:pPr lvl="2"/>
            <a:r>
              <a:rPr lang="en-US" dirty="0"/>
              <a:t>Single quotes: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'allows embedded "double" quotes'</a:t>
            </a:r>
          </a:p>
          <a:p>
            <a:pPr lvl="2"/>
            <a:r>
              <a:rPr lang="en-US" dirty="0"/>
              <a:t>Double quotes: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"allows embedded 'single' quotes"</a:t>
            </a:r>
          </a:p>
          <a:p>
            <a:pPr lvl="2"/>
            <a:r>
              <a:rPr lang="en-US" dirty="0"/>
              <a:t>Triple quotes: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'''Three single quotes'''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"""Three double quotes"""</a:t>
            </a:r>
          </a:p>
          <a:p>
            <a:pPr lvl="3"/>
            <a:r>
              <a:rPr lang="en-US" sz="1800" dirty="0"/>
              <a:t>Triple quoted strings may span multiple lines –   </a:t>
            </a:r>
          </a:p>
          <a:p>
            <a:pPr lvl="2"/>
            <a:r>
              <a:rPr lang="en-US" sz="2200" dirty="0"/>
              <a:t>All whitespace will be included in string literals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F0BCC-C084-4E15-B011-2462E44CC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F33E09-D3A3-4934-B804-AC87F633E27F}"/>
              </a:ext>
            </a:extLst>
          </p:cNvPr>
          <p:cNvSpPr txBox="1"/>
          <p:nvPr/>
        </p:nvSpPr>
        <p:spPr>
          <a:xfrm>
            <a:off x="921834" y="6550223"/>
            <a:ext cx="49221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https://docs.python.org/3/library/stdtypes.html#textseq</a:t>
            </a:r>
          </a:p>
        </p:txBody>
      </p:sp>
    </p:spTree>
    <p:extLst>
      <p:ext uri="{BB962C8B-B14F-4D97-AF65-F5344CB8AC3E}">
        <p14:creationId xmlns:p14="http://schemas.microsoft.com/office/powerpoint/2010/main" val="3062803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61DB-DE75-45DA-A4C0-937A8B4B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7EB61-D431-4303-9522-78FD190CA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399"/>
            <a:ext cx="10837333" cy="4849541"/>
          </a:xfrm>
        </p:spPr>
        <p:txBody>
          <a:bodyPr>
            <a:normAutofit fontScale="62500" lnSpcReduction="20000"/>
          </a:bodyPr>
          <a:lstStyle/>
          <a:p>
            <a:pPr marL="457200" indent="-285750">
              <a:lnSpc>
                <a:spcPct val="90000"/>
              </a:lnSpc>
              <a:buSzPct val="55000"/>
            </a:pPr>
            <a:r>
              <a:rPr lang="en-US" sz="3800" b="1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s.capitalize</a:t>
            </a:r>
            <a:r>
              <a:rPr lang="en-US" sz="38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() </a:t>
            </a:r>
            <a:r>
              <a:rPr lang="en-US" sz="3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lang="en-US" sz="3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Copy of </a:t>
            </a:r>
            <a:r>
              <a:rPr lang="en-US" sz="38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</a:t>
            </a:r>
            <a:r>
              <a:rPr lang="en-US" sz="3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with only the first character capitalized</a:t>
            </a:r>
            <a:endParaRPr lang="en-US" sz="3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85750">
              <a:lnSpc>
                <a:spcPct val="90000"/>
              </a:lnSpc>
              <a:buSzPct val="55000"/>
            </a:pPr>
            <a:r>
              <a:rPr lang="en-US" sz="3800" b="1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s.title</a:t>
            </a:r>
            <a:r>
              <a:rPr lang="en-US" sz="38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()</a:t>
            </a:r>
            <a:r>
              <a:rPr lang="en-US" sz="38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US" sz="3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lang="en-US" sz="3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Copy of </a:t>
            </a:r>
            <a:r>
              <a:rPr lang="en-US" sz="38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</a:t>
            </a:r>
            <a:r>
              <a:rPr lang="en-US" sz="3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with each word capitalized</a:t>
            </a:r>
            <a:endParaRPr lang="en-US" sz="3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85750">
              <a:lnSpc>
                <a:spcPct val="90000"/>
              </a:lnSpc>
              <a:buSzPct val="55000"/>
            </a:pPr>
            <a:r>
              <a:rPr lang="en-US" sz="3800" b="1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s.center</a:t>
            </a:r>
            <a:r>
              <a:rPr lang="en-US" sz="38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(width) </a:t>
            </a:r>
            <a:r>
              <a:rPr lang="en-US" sz="3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lang="en-US" sz="3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Center </a:t>
            </a:r>
            <a:r>
              <a:rPr lang="en-US" sz="38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</a:t>
            </a:r>
            <a:r>
              <a:rPr lang="en-US" sz="3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in a field of a new string with given </a:t>
            </a:r>
            <a:r>
              <a:rPr lang="en-US" sz="38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width</a:t>
            </a:r>
          </a:p>
          <a:p>
            <a:pPr marL="457290" indent="-285120">
              <a:lnSpc>
                <a:spcPct val="9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endParaRPr lang="en-US" sz="1800" b="1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FF0000"/>
              </a:buClr>
              <a:buSzPct val="55000"/>
              <a:buNone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urier New" panose="02070309020205020404" pitchFamily="49" charset="0"/>
              </a:rPr>
              <a:t>&gt;&gt;&gt; greet = "hello world"		    </a:t>
            </a:r>
          </a:p>
          <a:p>
            <a:pPr marL="457200" lvl="1" indent="0">
              <a:lnSpc>
                <a:spcPct val="90000"/>
              </a:lnSpc>
              <a:buClr>
                <a:srgbClr val="FF0000"/>
              </a:buClr>
              <a:buSzPct val="55000"/>
              <a:buNone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urier New" panose="02070309020205020404" pitchFamily="49" charset="0"/>
              </a:rPr>
              <a:t>greet.capitalize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lnSpc>
                <a:spcPct val="90000"/>
              </a:lnSpc>
              <a:buClr>
                <a:srgbClr val="FF0000"/>
              </a:buClr>
              <a:buSzPct val="55000"/>
              <a:buNone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urier New" panose="02070309020205020404" pitchFamily="49" charset="0"/>
              </a:rPr>
              <a:t>'Hello world'</a:t>
            </a:r>
          </a:p>
          <a:p>
            <a:pPr marL="457200" lvl="1" indent="0">
              <a:lnSpc>
                <a:spcPct val="90000"/>
              </a:lnSpc>
              <a:buClr>
                <a:srgbClr val="FF0000"/>
              </a:buClr>
              <a:buSzPct val="55000"/>
              <a:buNone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urier New" panose="02070309020205020404" pitchFamily="49" charset="0"/>
              </a:rPr>
              <a:t>greet.title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urier New" panose="02070309020205020404" pitchFamily="49" charset="0"/>
              </a:rPr>
              <a:t>()					# each word capitalized</a:t>
            </a:r>
          </a:p>
          <a:p>
            <a:pPr marL="457200" lvl="1" indent="0">
              <a:lnSpc>
                <a:spcPct val="90000"/>
              </a:lnSpc>
              <a:buClr>
                <a:srgbClr val="FF0000"/>
              </a:buClr>
              <a:buSzPct val="55000"/>
              <a:buNone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urier New" panose="02070309020205020404" pitchFamily="49" charset="0"/>
              </a:rPr>
              <a:t>'Hello World'</a:t>
            </a:r>
          </a:p>
          <a:p>
            <a:pPr marL="457200" lvl="1" indent="0">
              <a:lnSpc>
                <a:spcPct val="90000"/>
              </a:lnSpc>
              <a:buClr>
                <a:srgbClr val="FF0000"/>
              </a:buClr>
              <a:buSzPct val="55000"/>
              <a:buNone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urier New" panose="02070309020205020404" pitchFamily="49" charset="0"/>
              </a:rPr>
              <a:t>greet.center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urier New" panose="02070309020205020404" pitchFamily="49" charset="0"/>
              </a:rPr>
              <a:t>(30)				# Center-alignment</a:t>
            </a:r>
          </a:p>
          <a:p>
            <a:pPr marL="457200" lvl="1" indent="0">
              <a:lnSpc>
                <a:spcPct val="90000"/>
              </a:lnSpc>
              <a:buClr>
                <a:srgbClr val="FF0000"/>
              </a:buClr>
              <a:buSzPct val="55000"/>
              <a:buNone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urier New" panose="02070309020205020404" pitchFamily="49" charset="0"/>
              </a:rPr>
              <a:t>'         hello world          '</a:t>
            </a:r>
          </a:p>
          <a:p>
            <a:pPr marL="457200" lvl="1" indent="0">
              <a:lnSpc>
                <a:spcPct val="90000"/>
              </a:lnSpc>
              <a:buClr>
                <a:srgbClr val="FF0000"/>
              </a:buClr>
              <a:buSzPct val="55000"/>
              <a:buNone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urier New" panose="02070309020205020404" pitchFamily="49" charset="0"/>
              </a:rPr>
              <a:t>greet.title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urier New" panose="02070309020205020404" pitchFamily="49" charset="0"/>
              </a:rPr>
              <a:t>().center(20)    	# Cascading (pipelining)</a:t>
            </a:r>
          </a:p>
          <a:p>
            <a:pPr marL="457200" lvl="1" indent="0">
              <a:lnSpc>
                <a:spcPct val="90000"/>
              </a:lnSpc>
              <a:buClr>
                <a:srgbClr val="FF0000"/>
              </a:buClr>
              <a:buSzPct val="55000"/>
              <a:buNone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urier New" panose="02070309020205020404" pitchFamily="49" charset="0"/>
              </a:rPr>
              <a:t>'    Hello World     '</a:t>
            </a:r>
          </a:p>
          <a:p>
            <a:pPr marL="172170" indent="0">
              <a:lnSpc>
                <a:spcPct val="90000"/>
              </a:lnSpc>
              <a:buClr>
                <a:srgbClr val="FF0000"/>
              </a:buClr>
              <a:buSzPct val="55000"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554AF-A3DC-4370-B24D-3B76AF5FA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229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61DB-DE75-45DA-A4C0-937A8B4B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7EB61-D431-4303-9522-78FD190CA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0"/>
            <a:ext cx="10837333" cy="4652962"/>
          </a:xfrm>
        </p:spPr>
        <p:txBody>
          <a:bodyPr>
            <a:normAutofit fontScale="77500" lnSpcReduction="20000"/>
          </a:bodyPr>
          <a:lstStyle/>
          <a:p>
            <a:pPr marL="457200" indent="-285750" latinLnBrk="0">
              <a:buSzPct val="55000"/>
            </a:pPr>
            <a:r>
              <a:rPr lang="en-US" sz="36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s.count(sub)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Count the number of occurrences of </a:t>
            </a:r>
            <a:r>
              <a:rPr lang="en-US" sz="36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sub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in </a:t>
            </a:r>
            <a:r>
              <a:rPr lang="en-US" sz="36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</a:t>
            </a: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457200" indent="-285750" latinLnBrk="0">
              <a:buSzPct val="55000"/>
            </a:pPr>
            <a:r>
              <a:rPr lang="en-US" sz="3600" b="1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s.find</a:t>
            </a:r>
            <a:r>
              <a:rPr lang="en-US" sz="36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(sub)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Find the first position where </a:t>
            </a:r>
            <a:r>
              <a:rPr lang="en-US" sz="36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sub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occurs in </a:t>
            </a:r>
            <a:r>
              <a:rPr lang="en-US" sz="36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</a:t>
            </a: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85750" latinLnBrk="0">
              <a:buSzPct val="55000"/>
            </a:pPr>
            <a:r>
              <a:rPr lang="en-US" sz="3600" b="1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separator.join</a:t>
            </a:r>
            <a:r>
              <a:rPr lang="en-US" sz="36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(list)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Concatenate a </a:t>
            </a:r>
            <a:r>
              <a:rPr lang="en-US" sz="36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list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of strings into one large string using </a:t>
            </a:r>
            <a:r>
              <a:rPr lang="en-US" sz="36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as separator.</a:t>
            </a: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85750" latinLnBrk="0">
              <a:buSzPct val="55000"/>
            </a:pPr>
            <a:r>
              <a:rPr lang="en-US" sz="3600" b="1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s.ljust</a:t>
            </a:r>
            <a:r>
              <a:rPr lang="en-US" sz="36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(width)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Like center, but </a:t>
            </a:r>
            <a:r>
              <a:rPr lang="en-US" sz="36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is left-justified</a:t>
            </a: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85750" latinLnBrk="0">
              <a:lnSpc>
                <a:spcPct val="90000"/>
              </a:lnSpc>
              <a:buSzPct val="55000"/>
            </a:pPr>
            <a:r>
              <a:rPr lang="en-US" sz="3600" b="1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s.lower</a:t>
            </a:r>
            <a:r>
              <a:rPr lang="en-US" sz="36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()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Copy of </a:t>
            </a:r>
            <a:r>
              <a:rPr lang="en-US" sz="36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in all lowercase letters</a:t>
            </a: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85750" latinLnBrk="0">
              <a:lnSpc>
                <a:spcPct val="90000"/>
              </a:lnSpc>
              <a:buSzPct val="55000"/>
            </a:pPr>
            <a:r>
              <a:rPr lang="en-US" sz="3600" b="1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s.lstrip</a:t>
            </a:r>
            <a:r>
              <a:rPr lang="en-US" sz="36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()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Copy of </a:t>
            </a:r>
            <a:r>
              <a:rPr lang="en-US" sz="36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with leading whitespace removed</a:t>
            </a: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85750" latinLnBrk="0">
              <a:lnSpc>
                <a:spcPct val="90000"/>
              </a:lnSpc>
              <a:buSzPct val="55000"/>
            </a:pPr>
            <a:r>
              <a:rPr lang="en-US" sz="3600" b="1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s.replace</a:t>
            </a:r>
            <a:r>
              <a:rPr lang="en-US" sz="36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(</a:t>
            </a:r>
            <a:r>
              <a:rPr lang="en-US" sz="3600" b="1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oldsub</a:t>
            </a:r>
            <a:r>
              <a:rPr lang="en-US" sz="36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, </a:t>
            </a:r>
            <a:r>
              <a:rPr lang="en-US" sz="3600" b="1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newsub</a:t>
            </a:r>
            <a:r>
              <a:rPr lang="en-US" sz="36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)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Replace occurrences of </a:t>
            </a:r>
            <a:r>
              <a:rPr lang="en-US" sz="3600" b="1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oldsub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in </a:t>
            </a:r>
            <a:r>
              <a:rPr lang="en-US" sz="36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with </a:t>
            </a:r>
            <a:r>
              <a:rPr lang="en-US" sz="3600" b="1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newsub</a:t>
            </a:r>
            <a:endParaRPr lang="en-US" sz="3600" b="1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172170" indent="0">
              <a:lnSpc>
                <a:spcPct val="90000"/>
              </a:lnSpc>
              <a:buClr>
                <a:srgbClr val="FF0000"/>
              </a:buClr>
              <a:buSzPct val="55000"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554AF-A3DC-4370-B24D-3B76AF5FA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728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61DB-DE75-45DA-A4C0-937A8B4B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7EB61-D431-4303-9522-78FD190CA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0"/>
            <a:ext cx="10837333" cy="4652962"/>
          </a:xfrm>
        </p:spPr>
        <p:txBody>
          <a:bodyPr>
            <a:normAutofit/>
          </a:bodyPr>
          <a:lstStyle/>
          <a:p>
            <a:pPr marL="457200" indent="-285750" latinLnBrk="0">
              <a:lnSpc>
                <a:spcPct val="90000"/>
              </a:lnSpc>
              <a:buSzPct val="55000"/>
            </a:pPr>
            <a:r>
              <a:rPr lang="en-US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s.rfind(sub)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Like find, but returns the right-most position of </a:t>
            </a:r>
            <a:r>
              <a:rPr lang="en-US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sub</a:t>
            </a:r>
          </a:p>
          <a:p>
            <a:pPr marL="457200" indent="-285750" latinLnBrk="0">
              <a:lnSpc>
                <a:spcPct val="90000"/>
              </a:lnSpc>
              <a:buSzPct val="55000"/>
            </a:pPr>
            <a:r>
              <a:rPr lang="en-US" b="1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s.rjust</a:t>
            </a:r>
            <a:r>
              <a:rPr lang="en-US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(width)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Like center, but </a:t>
            </a:r>
            <a:r>
              <a:rPr lang="en-US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is right-justified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85750" latinLnBrk="0">
              <a:buSzPct val="55000"/>
            </a:pPr>
            <a:r>
              <a:rPr lang="en-US" b="1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s.rstrip</a:t>
            </a:r>
            <a:r>
              <a:rPr lang="en-US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()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Copy of </a:t>
            </a:r>
            <a:r>
              <a:rPr lang="en-US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with trailing whitespace removed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85750" latinLnBrk="0">
              <a:buSzPct val="55000"/>
            </a:pPr>
            <a:r>
              <a:rPr lang="en-US" b="1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s.split</a:t>
            </a:r>
            <a:r>
              <a:rPr lang="en-US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()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Split </a:t>
            </a:r>
            <a:r>
              <a:rPr lang="en-US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into a list of substrings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85750" latinLnBrk="0">
              <a:buSzPct val="55000"/>
            </a:pPr>
            <a:r>
              <a:rPr lang="en-US" b="1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s.upper</a:t>
            </a:r>
            <a:r>
              <a:rPr lang="en-US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()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Copy of </a:t>
            </a:r>
            <a:r>
              <a:rPr lang="en-US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’s all characters converted to uppercase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170" indent="0">
              <a:lnSpc>
                <a:spcPct val="90000"/>
              </a:lnSpc>
              <a:buClr>
                <a:srgbClr val="FF0000"/>
              </a:buClr>
              <a:buSzPct val="55000"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554AF-A3DC-4370-B24D-3B76AF5FA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566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F542-741B-4B51-AA31-E5F6477F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Sequence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BB62F-6DDF-4441-AF7D-706F1456C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00202"/>
            <a:ext cx="10837333" cy="147867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Sequence operations for both immutable and mutable objects</a:t>
            </a:r>
          </a:p>
          <a:p>
            <a:pPr lvl="1"/>
            <a:r>
              <a:rPr lang="en-US" b="0" i="1" dirty="0">
                <a:solidFill>
                  <a:srgbClr val="222222"/>
                </a:solidFill>
                <a:effectLst/>
                <a:latin typeface="Lucida Grande"/>
              </a:rPr>
              <a:t>s</a:t>
            </a:r>
            <a:r>
              <a:rPr lang="en-US" b="0" i="0" dirty="0">
                <a:solidFill>
                  <a:srgbClr val="222222"/>
                </a:solidFill>
                <a:effectLst/>
                <a:latin typeface="Lucida Grande"/>
              </a:rPr>
              <a:t> </a:t>
            </a:r>
            <a:r>
              <a:rPr lang="en-US" dirty="0"/>
              <a:t>and</a:t>
            </a:r>
            <a:r>
              <a:rPr lang="en-US" b="0" i="0" dirty="0">
                <a:solidFill>
                  <a:srgbClr val="222222"/>
                </a:solidFill>
                <a:effectLst/>
                <a:latin typeface="Lucida Grande"/>
              </a:rPr>
              <a:t> </a:t>
            </a:r>
            <a:r>
              <a:rPr lang="en-US" b="0" i="1" dirty="0">
                <a:solidFill>
                  <a:srgbClr val="222222"/>
                </a:solidFill>
                <a:effectLst/>
                <a:latin typeface="Lucida Grande"/>
              </a:rPr>
              <a:t>t</a:t>
            </a:r>
            <a:r>
              <a:rPr lang="en-US" dirty="0"/>
              <a:t>: sequences of the same type</a:t>
            </a:r>
          </a:p>
          <a:p>
            <a:pPr lvl="1"/>
            <a:r>
              <a:rPr lang="en-US" b="0" i="1" dirty="0">
                <a:solidFill>
                  <a:srgbClr val="222222"/>
                </a:solidFill>
                <a:effectLst/>
                <a:latin typeface="Lucida Grande"/>
              </a:rPr>
              <a:t>n</a:t>
            </a:r>
            <a:r>
              <a:rPr lang="en-US" b="0" i="0" dirty="0">
                <a:solidFill>
                  <a:srgbClr val="222222"/>
                </a:solidFill>
                <a:effectLst/>
                <a:latin typeface="Lucida Grande"/>
              </a:rPr>
              <a:t>,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Lucida Grande"/>
              </a:rPr>
              <a:t>i</a:t>
            </a:r>
            <a:r>
              <a:rPr lang="en-US" b="0" i="0" dirty="0">
                <a:solidFill>
                  <a:srgbClr val="222222"/>
                </a:solidFill>
                <a:effectLst/>
                <a:latin typeface="Lucida Grande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Lucida Grande"/>
              </a:rPr>
              <a:t>j</a:t>
            </a:r>
            <a:r>
              <a:rPr lang="en-US" b="0" i="0" dirty="0">
                <a:solidFill>
                  <a:srgbClr val="222222"/>
                </a:solidFill>
                <a:effectLst/>
                <a:latin typeface="Lucida Grande"/>
              </a:rPr>
              <a:t> </a:t>
            </a:r>
            <a:r>
              <a:rPr lang="en-US" dirty="0"/>
              <a:t>and</a:t>
            </a:r>
            <a:r>
              <a:rPr lang="en-US" b="0" i="0" dirty="0">
                <a:solidFill>
                  <a:srgbClr val="222222"/>
                </a:solidFill>
                <a:effectLst/>
                <a:latin typeface="Lucida Grande"/>
              </a:rPr>
              <a:t> </a:t>
            </a:r>
            <a:r>
              <a:rPr lang="en-US" b="0" i="1" dirty="0">
                <a:solidFill>
                  <a:srgbClr val="222222"/>
                </a:solidFill>
                <a:effectLst/>
                <a:latin typeface="Lucida Grande"/>
              </a:rPr>
              <a:t>k</a:t>
            </a:r>
            <a:r>
              <a:rPr lang="en-US" dirty="0"/>
              <a:t>: integers</a:t>
            </a:r>
          </a:p>
          <a:p>
            <a:pPr lvl="1"/>
            <a:r>
              <a:rPr lang="en-US" b="0" i="1" dirty="0">
                <a:solidFill>
                  <a:srgbClr val="222222"/>
                </a:solidFill>
                <a:effectLst/>
                <a:latin typeface="Lucida Grande"/>
              </a:rPr>
              <a:t>x</a:t>
            </a:r>
            <a:r>
              <a:rPr lang="en-US" dirty="0"/>
              <a:t>: an arbitrary object that meets any type and value restrictions imposed by </a:t>
            </a:r>
            <a:r>
              <a:rPr lang="en-US" b="0" i="1" dirty="0">
                <a:solidFill>
                  <a:srgbClr val="222222"/>
                </a:solidFill>
                <a:effectLst/>
                <a:latin typeface="Lucida Grande"/>
              </a:rPr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959A7-290F-4B4F-99BF-76F576845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5A4B2A-56AE-4B65-B448-0BECA7F1BD48}"/>
              </a:ext>
            </a:extLst>
          </p:cNvPr>
          <p:cNvSpPr txBox="1"/>
          <p:nvPr/>
        </p:nvSpPr>
        <p:spPr>
          <a:xfrm>
            <a:off x="1524000" y="6583363"/>
            <a:ext cx="49221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https://docs.python.org/3/library/stdtypes.html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4180450-338B-4294-83F1-D9485E30E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451" y="127703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>
                <a:latin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238E001-6D23-4E2B-B183-9E5CAE173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794040"/>
              </p:ext>
            </p:extLst>
          </p:nvPr>
        </p:nvGraphicFramePr>
        <p:xfrm>
          <a:off x="1427357" y="3138568"/>
          <a:ext cx="7325741" cy="3385100"/>
        </p:xfrm>
        <a:graphic>
          <a:graphicData uri="http://schemas.openxmlformats.org/drawingml/2006/table">
            <a:tbl>
              <a:tblPr/>
              <a:tblGrid>
                <a:gridCol w="1324868">
                  <a:extLst>
                    <a:ext uri="{9D8B030D-6E8A-4147-A177-3AD203B41FA5}">
                      <a16:colId xmlns:a16="http://schemas.microsoft.com/office/drawing/2014/main" val="716565094"/>
                    </a:ext>
                  </a:extLst>
                </a:gridCol>
                <a:gridCol w="6000873">
                  <a:extLst>
                    <a:ext uri="{9D8B030D-6E8A-4147-A177-3AD203B41FA5}">
                      <a16:colId xmlns:a16="http://schemas.microsoft.com/office/drawing/2014/main" val="1928522862"/>
                    </a:ext>
                  </a:extLst>
                </a:gridCol>
              </a:tblGrid>
              <a:tr h="368392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Result</a:t>
                      </a:r>
                    </a:p>
                  </a:txBody>
                  <a:tcPr marL="52627" marR="52627" marT="26314" marB="2631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Notes</a:t>
                      </a:r>
                    </a:p>
                  </a:txBody>
                  <a:tcPr marL="52627" marR="52627" marT="26314" marB="2631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414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x in s</a:t>
                      </a:r>
                    </a:p>
                  </a:txBody>
                  <a:tcPr marL="52627" marR="52627" marT="26314" marB="2631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True if an item of </a:t>
                      </a:r>
                      <a:r>
                        <a:rPr lang="en-US" sz="1200" i="1" dirty="0">
                          <a:effectLst/>
                        </a:rPr>
                        <a:t>s</a:t>
                      </a:r>
                      <a:r>
                        <a:rPr lang="en-US" sz="1200" dirty="0">
                          <a:effectLst/>
                        </a:rPr>
                        <a:t> is equal to 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r>
                        <a:rPr lang="en-US" sz="1200" dirty="0">
                          <a:effectLst/>
                        </a:rPr>
                        <a:t>, else False</a:t>
                      </a:r>
                    </a:p>
                  </a:txBody>
                  <a:tcPr marL="52627" marR="52627" marT="26314" marB="2631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61271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x not in s</a:t>
                      </a:r>
                    </a:p>
                  </a:txBody>
                  <a:tcPr marL="52627" marR="52627" marT="26314" marB="2631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False if an item of </a:t>
                      </a:r>
                      <a:r>
                        <a:rPr lang="en-US" sz="1200" i="1" dirty="0">
                          <a:effectLst/>
                        </a:rPr>
                        <a:t>s</a:t>
                      </a:r>
                      <a:r>
                        <a:rPr lang="en-US" sz="1200" dirty="0">
                          <a:effectLst/>
                        </a:rPr>
                        <a:t> is equal to 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r>
                        <a:rPr lang="en-US" sz="1200" dirty="0">
                          <a:effectLst/>
                        </a:rPr>
                        <a:t>, else True</a:t>
                      </a:r>
                    </a:p>
                  </a:txBody>
                  <a:tcPr marL="52627" marR="52627" marT="26314" marB="2631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628906"/>
                  </a:ext>
                </a:extLst>
              </a:tr>
              <a:tr h="293236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s + t</a:t>
                      </a:r>
                    </a:p>
                  </a:txBody>
                  <a:tcPr marL="52627" marR="52627" marT="26314" marB="2631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the concatenation of </a:t>
                      </a:r>
                      <a:r>
                        <a:rPr lang="en-US" sz="1200" i="1" dirty="0">
                          <a:effectLst/>
                        </a:rPr>
                        <a:t>s</a:t>
                      </a:r>
                      <a:r>
                        <a:rPr lang="en-US" sz="1200" dirty="0">
                          <a:effectLst/>
                        </a:rPr>
                        <a:t> and </a:t>
                      </a:r>
                      <a:r>
                        <a:rPr lang="en-US" sz="1200" i="1" dirty="0">
                          <a:effectLst/>
                        </a:rPr>
                        <a:t>t</a:t>
                      </a:r>
                      <a:endParaRPr lang="en-US" sz="1200" dirty="0">
                        <a:effectLst/>
                      </a:endParaRPr>
                    </a:p>
                  </a:txBody>
                  <a:tcPr marL="52627" marR="52627" marT="26314" marB="2631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726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>
                          <a:effectLst/>
                        </a:rPr>
                        <a:t>s * n or n * s</a:t>
                      </a:r>
                    </a:p>
                  </a:txBody>
                  <a:tcPr marL="52627" marR="52627" marT="26314" marB="2631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equivalent to adding </a:t>
                      </a:r>
                      <a:r>
                        <a:rPr lang="en-US" sz="1200" i="1" dirty="0">
                          <a:effectLst/>
                        </a:rPr>
                        <a:t>s</a:t>
                      </a:r>
                      <a:r>
                        <a:rPr lang="en-US" sz="1200" dirty="0">
                          <a:effectLst/>
                        </a:rPr>
                        <a:t> to itself </a:t>
                      </a:r>
                      <a:r>
                        <a:rPr lang="en-US" sz="1200" i="1" dirty="0">
                          <a:effectLst/>
                        </a:rPr>
                        <a:t>n</a:t>
                      </a:r>
                      <a:r>
                        <a:rPr lang="en-US" sz="1200" dirty="0">
                          <a:effectLst/>
                        </a:rPr>
                        <a:t> times</a:t>
                      </a:r>
                    </a:p>
                  </a:txBody>
                  <a:tcPr marL="52627" marR="52627" marT="26314" marB="2631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326658"/>
                  </a:ext>
                </a:extLst>
              </a:tr>
              <a:tr h="227020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s[i]</a:t>
                      </a:r>
                    </a:p>
                  </a:txBody>
                  <a:tcPr marL="52627" marR="52627" marT="26314" marB="2631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i="1" dirty="0" err="1">
                          <a:effectLst/>
                        </a:rPr>
                        <a:t>i-</a:t>
                      </a:r>
                      <a:r>
                        <a:rPr lang="en-US" sz="1200" dirty="0" err="1">
                          <a:effectLst/>
                        </a:rPr>
                        <a:t>th</a:t>
                      </a:r>
                      <a:r>
                        <a:rPr lang="en-US" sz="1200" dirty="0">
                          <a:effectLst/>
                        </a:rPr>
                        <a:t> item of </a:t>
                      </a:r>
                      <a:r>
                        <a:rPr lang="en-US" sz="1200" i="1" dirty="0">
                          <a:effectLst/>
                        </a:rPr>
                        <a:t>s</a:t>
                      </a:r>
                      <a:r>
                        <a:rPr lang="en-US" sz="1200" dirty="0">
                          <a:effectLst/>
                        </a:rPr>
                        <a:t>, origin 0</a:t>
                      </a:r>
                    </a:p>
                  </a:txBody>
                  <a:tcPr marL="52627" marR="52627" marT="26314" marB="2631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52275"/>
                  </a:ext>
                </a:extLst>
              </a:tr>
              <a:tr h="21051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s[</a:t>
                      </a:r>
                      <a:r>
                        <a:rPr lang="en-US" sz="1200" dirty="0" err="1">
                          <a:effectLst/>
                        </a:rPr>
                        <a:t>i:j</a:t>
                      </a:r>
                      <a:r>
                        <a:rPr lang="en-US" sz="1200" dirty="0">
                          <a:effectLst/>
                        </a:rPr>
                        <a:t>]</a:t>
                      </a:r>
                    </a:p>
                  </a:txBody>
                  <a:tcPr marL="52627" marR="52627" marT="26314" marB="2631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slice of </a:t>
                      </a:r>
                      <a:r>
                        <a:rPr lang="en-US" sz="1200" i="1" dirty="0">
                          <a:effectLst/>
                        </a:rPr>
                        <a:t>s</a:t>
                      </a:r>
                      <a:r>
                        <a:rPr lang="en-US" sz="1200" dirty="0">
                          <a:effectLst/>
                        </a:rPr>
                        <a:t> from </a:t>
                      </a:r>
                      <a:r>
                        <a:rPr lang="en-US" sz="1200" i="1" dirty="0" err="1">
                          <a:effectLst/>
                        </a:rPr>
                        <a:t>i</a:t>
                      </a:r>
                      <a:r>
                        <a:rPr lang="en-US" sz="1200" dirty="0">
                          <a:effectLst/>
                        </a:rPr>
                        <a:t> to </a:t>
                      </a:r>
                      <a:r>
                        <a:rPr lang="en-US" sz="1200" i="1" dirty="0">
                          <a:effectLst/>
                        </a:rPr>
                        <a:t>j (exclusive)</a:t>
                      </a:r>
                      <a:endParaRPr lang="en-US" sz="1200" dirty="0">
                        <a:effectLst/>
                      </a:endParaRPr>
                    </a:p>
                  </a:txBody>
                  <a:tcPr marL="52627" marR="52627" marT="26314" marB="2631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656290"/>
                  </a:ext>
                </a:extLst>
              </a:tr>
              <a:tr h="94032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s[i:j:k]</a:t>
                      </a:r>
                    </a:p>
                  </a:txBody>
                  <a:tcPr marL="52627" marR="52627" marT="26314" marB="2631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slice of </a:t>
                      </a:r>
                      <a:r>
                        <a:rPr lang="en-US" sz="1200" i="1" dirty="0">
                          <a:effectLst/>
                        </a:rPr>
                        <a:t>s</a:t>
                      </a:r>
                      <a:r>
                        <a:rPr lang="en-US" sz="1200" dirty="0">
                          <a:effectLst/>
                        </a:rPr>
                        <a:t> from </a:t>
                      </a:r>
                      <a:r>
                        <a:rPr lang="en-US" sz="1200" i="1" dirty="0" err="1">
                          <a:effectLst/>
                        </a:rPr>
                        <a:t>i</a:t>
                      </a:r>
                      <a:r>
                        <a:rPr lang="en-US" sz="1200" dirty="0">
                          <a:effectLst/>
                        </a:rPr>
                        <a:t> to </a:t>
                      </a:r>
                      <a:r>
                        <a:rPr lang="en-US" sz="1200" i="1" dirty="0">
                          <a:effectLst/>
                        </a:rPr>
                        <a:t>j</a:t>
                      </a:r>
                      <a:r>
                        <a:rPr lang="en-US" sz="1200" dirty="0">
                          <a:effectLst/>
                        </a:rPr>
                        <a:t> (exclusive) with step </a:t>
                      </a:r>
                      <a:r>
                        <a:rPr lang="en-US" sz="1200" i="1" dirty="0">
                          <a:effectLst/>
                        </a:rPr>
                        <a:t>k</a:t>
                      </a:r>
                      <a:endParaRPr lang="en-US" sz="1200" dirty="0">
                        <a:effectLst/>
                      </a:endParaRPr>
                    </a:p>
                  </a:txBody>
                  <a:tcPr marL="52627" marR="52627" marT="26314" marB="2631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259698"/>
                  </a:ext>
                </a:extLst>
              </a:tr>
              <a:tr h="21051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>
                          <a:effectLst/>
                        </a:rPr>
                        <a:t>(s)</a:t>
                      </a:r>
                    </a:p>
                  </a:txBody>
                  <a:tcPr marL="52627" marR="52627" marT="26314" marB="2631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length of </a:t>
                      </a:r>
                      <a:r>
                        <a:rPr lang="en-US" sz="1200" i="1" dirty="0">
                          <a:effectLst/>
                        </a:rPr>
                        <a:t>s</a:t>
                      </a:r>
                      <a:endParaRPr lang="en-US" sz="1200" dirty="0">
                        <a:effectLst/>
                      </a:endParaRPr>
                    </a:p>
                  </a:txBody>
                  <a:tcPr marL="52627" marR="52627" marT="26314" marB="2631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95279"/>
                  </a:ext>
                </a:extLst>
              </a:tr>
              <a:tr h="210510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min(s)</a:t>
                      </a:r>
                    </a:p>
                  </a:txBody>
                  <a:tcPr marL="52627" marR="52627" marT="26314" marB="2631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smallest item of </a:t>
                      </a:r>
                      <a:r>
                        <a:rPr lang="en-US" sz="1200" i="1" dirty="0">
                          <a:effectLst/>
                        </a:rPr>
                        <a:t>s</a:t>
                      </a:r>
                      <a:endParaRPr lang="en-US" sz="1200" dirty="0">
                        <a:effectLst/>
                      </a:endParaRPr>
                    </a:p>
                  </a:txBody>
                  <a:tcPr marL="52627" marR="52627" marT="26314" marB="2631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783739"/>
                  </a:ext>
                </a:extLst>
              </a:tr>
              <a:tr h="210510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max(s)</a:t>
                      </a:r>
                    </a:p>
                  </a:txBody>
                  <a:tcPr marL="52627" marR="52627" marT="26314" marB="2631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largest item of </a:t>
                      </a:r>
                      <a:r>
                        <a:rPr lang="en-US" sz="1200" i="1" dirty="0">
                          <a:effectLst/>
                        </a:rPr>
                        <a:t>s</a:t>
                      </a:r>
                      <a:endParaRPr lang="en-US" sz="1200" dirty="0">
                        <a:effectLst/>
                      </a:endParaRPr>
                    </a:p>
                  </a:txBody>
                  <a:tcPr marL="52627" marR="52627" marT="26314" marB="2631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549663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err="1">
                          <a:effectLst/>
                        </a:rPr>
                        <a:t>s.index</a:t>
                      </a:r>
                      <a:r>
                        <a:rPr lang="en-US" sz="1200" dirty="0">
                          <a:effectLst/>
                        </a:rPr>
                        <a:t>(x[, </a:t>
                      </a:r>
                      <a:r>
                        <a:rPr lang="en-US" sz="1200" dirty="0" err="1">
                          <a:effectLst/>
                        </a:rPr>
                        <a:t>i</a:t>
                      </a:r>
                      <a:r>
                        <a:rPr lang="en-US" sz="1200" dirty="0">
                          <a:effectLst/>
                        </a:rPr>
                        <a:t>[, j]])</a:t>
                      </a:r>
                    </a:p>
                  </a:txBody>
                  <a:tcPr marL="52627" marR="52627" marT="26314" marB="2631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index of the first occurrence of 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r>
                        <a:rPr lang="en-US" sz="1200" dirty="0">
                          <a:effectLst/>
                        </a:rPr>
                        <a:t> in </a:t>
                      </a:r>
                      <a:r>
                        <a:rPr lang="en-US" sz="1200" i="1" dirty="0">
                          <a:effectLst/>
                        </a:rPr>
                        <a:t>s</a:t>
                      </a:r>
                      <a:r>
                        <a:rPr lang="en-US" sz="1200" dirty="0">
                          <a:effectLst/>
                        </a:rPr>
                        <a:t> (at or after index </a:t>
                      </a:r>
                      <a:r>
                        <a:rPr lang="en-US" sz="1200" i="1" dirty="0" err="1">
                          <a:effectLst/>
                        </a:rPr>
                        <a:t>i</a:t>
                      </a:r>
                      <a:r>
                        <a:rPr lang="en-US" sz="1200" dirty="0">
                          <a:effectLst/>
                        </a:rPr>
                        <a:t> and before index </a:t>
                      </a:r>
                      <a:r>
                        <a:rPr lang="en-US" sz="1200" i="1" dirty="0">
                          <a:effectLst/>
                        </a:rPr>
                        <a:t>j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52627" marR="52627" marT="26314" marB="2631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911628"/>
                  </a:ext>
                </a:extLst>
              </a:tr>
              <a:tr h="368392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s.count(x)</a:t>
                      </a:r>
                    </a:p>
                  </a:txBody>
                  <a:tcPr marL="52627" marR="52627" marT="26314" marB="2631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total number of occurrences of 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r>
                        <a:rPr lang="en-US" sz="1200" dirty="0">
                          <a:effectLst/>
                        </a:rPr>
                        <a:t> in </a:t>
                      </a:r>
                      <a:r>
                        <a:rPr lang="en-US" sz="1200" i="1" dirty="0">
                          <a:effectLst/>
                        </a:rPr>
                        <a:t>s</a:t>
                      </a:r>
                      <a:endParaRPr lang="en-US" sz="1200" dirty="0">
                        <a:effectLst/>
                      </a:endParaRPr>
                    </a:p>
                  </a:txBody>
                  <a:tcPr marL="52627" marR="52627" marT="26314" marB="26314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891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499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F542-741B-4B51-AA31-E5F6477F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Additional Mutable Sequence Type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BB62F-6DDF-4441-AF7D-706F1456C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00202"/>
            <a:ext cx="10837333" cy="1478672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Mutable sequence operations </a:t>
            </a:r>
            <a:r>
              <a:rPr lang="en-US" dirty="0"/>
              <a:t>(applied to </a:t>
            </a:r>
            <a:r>
              <a:rPr lang="en-US" b="1" dirty="0"/>
              <a:t>List</a:t>
            </a:r>
            <a:r>
              <a:rPr lang="en-US" dirty="0"/>
              <a:t> type objects)</a:t>
            </a:r>
          </a:p>
          <a:p>
            <a:pPr lvl="1"/>
            <a:r>
              <a:rPr lang="en-US" b="0" i="1" dirty="0">
                <a:solidFill>
                  <a:srgbClr val="222222"/>
                </a:solidFill>
                <a:effectLst/>
                <a:latin typeface="Lucida Grande"/>
              </a:rPr>
              <a:t>s</a:t>
            </a:r>
            <a:r>
              <a:rPr lang="en-US" dirty="0"/>
              <a:t>: an instance of a mutable sequence type (e.g., list type)</a:t>
            </a:r>
          </a:p>
          <a:p>
            <a:pPr lvl="1"/>
            <a:r>
              <a:rPr lang="en-US" b="0" i="1" dirty="0">
                <a:solidFill>
                  <a:srgbClr val="222222"/>
                </a:solidFill>
                <a:effectLst/>
                <a:latin typeface="Lucida Grande"/>
              </a:rPr>
              <a:t>t</a:t>
            </a:r>
            <a:r>
              <a:rPr lang="en-US" dirty="0"/>
              <a:t>: any </a:t>
            </a:r>
            <a:r>
              <a:rPr lang="en-US" dirty="0" err="1"/>
              <a:t>iterable</a:t>
            </a:r>
            <a:r>
              <a:rPr lang="en-US" dirty="0"/>
              <a:t> object</a:t>
            </a:r>
          </a:p>
          <a:p>
            <a:pPr lvl="1"/>
            <a:r>
              <a:rPr lang="en-US" b="0" i="1" dirty="0">
                <a:solidFill>
                  <a:srgbClr val="222222"/>
                </a:solidFill>
                <a:effectLst/>
                <a:latin typeface="Lucida Grande"/>
              </a:rPr>
              <a:t>x</a:t>
            </a:r>
            <a:r>
              <a:rPr lang="en-US" dirty="0"/>
              <a:t>: an arbitrary object that meets any type and value restrictions imposed by </a:t>
            </a:r>
            <a:r>
              <a:rPr lang="en-US" b="0" i="1" dirty="0">
                <a:solidFill>
                  <a:srgbClr val="222222"/>
                </a:solidFill>
                <a:effectLst/>
                <a:latin typeface="Lucida Grande"/>
              </a:rPr>
              <a:t>s</a:t>
            </a:r>
          </a:p>
          <a:p>
            <a:pPr lvl="1"/>
            <a:endParaRPr lang="en-US" b="0" i="1" dirty="0">
              <a:solidFill>
                <a:srgbClr val="222222"/>
              </a:solidFill>
              <a:effectLst/>
              <a:latin typeface="Lucida Grand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959A7-290F-4B4F-99BF-76F576845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5A4B2A-56AE-4B65-B448-0BECA7F1BD48}"/>
              </a:ext>
            </a:extLst>
          </p:cNvPr>
          <p:cNvSpPr txBox="1"/>
          <p:nvPr/>
        </p:nvSpPr>
        <p:spPr>
          <a:xfrm>
            <a:off x="1524000" y="6583363"/>
            <a:ext cx="49221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https://docs.python.org/3/library/stdtypes.html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4180450-338B-4294-83F1-D9485E30E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451" y="127703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>
                <a:latin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A8E95D4-E81C-87E8-2313-0258308FE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318015"/>
              </p:ext>
            </p:extLst>
          </p:nvPr>
        </p:nvGraphicFramePr>
        <p:xfrm>
          <a:off x="1448885" y="3067444"/>
          <a:ext cx="7720734" cy="3413587"/>
        </p:xfrm>
        <a:graphic>
          <a:graphicData uri="http://schemas.openxmlformats.org/drawingml/2006/table">
            <a:tbl>
              <a:tblPr/>
              <a:tblGrid>
                <a:gridCol w="1640003">
                  <a:extLst>
                    <a:ext uri="{9D8B030D-6E8A-4147-A177-3AD203B41FA5}">
                      <a16:colId xmlns:a16="http://schemas.microsoft.com/office/drawing/2014/main" val="1314397365"/>
                    </a:ext>
                  </a:extLst>
                </a:gridCol>
                <a:gridCol w="6080731">
                  <a:extLst>
                    <a:ext uri="{9D8B030D-6E8A-4147-A177-3AD203B41FA5}">
                      <a16:colId xmlns:a16="http://schemas.microsoft.com/office/drawing/2014/main" val="1901788654"/>
                    </a:ext>
                  </a:extLst>
                </a:gridCol>
              </a:tblGrid>
              <a:tr h="300224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Operation</a:t>
                      </a:r>
                    </a:p>
                  </a:txBody>
                  <a:tcPr marL="36796" marR="36796" marT="18398" marB="1839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Result</a:t>
                      </a:r>
                    </a:p>
                  </a:txBody>
                  <a:tcPr marL="36796" marR="36796" marT="18398" marB="1839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443904"/>
                  </a:ext>
                </a:extLst>
              </a:tr>
              <a:tr h="140846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s[</a:t>
                      </a:r>
                      <a:r>
                        <a:rPr lang="en-US" sz="1200" dirty="0" err="1">
                          <a:effectLst/>
                        </a:rPr>
                        <a:t>i</a:t>
                      </a:r>
                      <a:r>
                        <a:rPr lang="en-US" sz="1200" dirty="0">
                          <a:effectLst/>
                        </a:rPr>
                        <a:t>] = x</a:t>
                      </a:r>
                    </a:p>
                  </a:txBody>
                  <a:tcPr marL="36796" marR="36796" marT="18398" marB="1839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item </a:t>
                      </a:r>
                      <a:r>
                        <a:rPr lang="en-US" sz="1200" i="1" dirty="0" err="1">
                          <a:effectLst/>
                        </a:rPr>
                        <a:t>i</a:t>
                      </a:r>
                      <a:r>
                        <a:rPr lang="en-US" sz="1200" dirty="0">
                          <a:effectLst/>
                        </a:rPr>
                        <a:t> of </a:t>
                      </a:r>
                      <a:r>
                        <a:rPr lang="en-US" sz="1200" i="1" dirty="0">
                          <a:effectLst/>
                        </a:rPr>
                        <a:t>s</a:t>
                      </a:r>
                      <a:r>
                        <a:rPr lang="en-US" sz="1200" dirty="0">
                          <a:effectLst/>
                        </a:rPr>
                        <a:t> is replaced by 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endParaRPr lang="en-US" sz="1200" dirty="0">
                        <a:effectLst/>
                      </a:endParaRPr>
                    </a:p>
                  </a:txBody>
                  <a:tcPr marL="36796" marR="36796" marT="18398" marB="1839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033892"/>
                  </a:ext>
                </a:extLst>
              </a:tr>
              <a:tr h="213394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s[</a:t>
                      </a:r>
                      <a:r>
                        <a:rPr lang="en-US" sz="1200" dirty="0" err="1">
                          <a:effectLst/>
                        </a:rPr>
                        <a:t>i:j</a:t>
                      </a:r>
                      <a:r>
                        <a:rPr lang="en-US" sz="1200" dirty="0">
                          <a:effectLst/>
                        </a:rPr>
                        <a:t>] = t</a:t>
                      </a:r>
                    </a:p>
                  </a:txBody>
                  <a:tcPr marL="36796" marR="36796" marT="18398" marB="1839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slice of </a:t>
                      </a:r>
                      <a:r>
                        <a:rPr lang="en-US" sz="1200" i="1" dirty="0">
                          <a:effectLst/>
                        </a:rPr>
                        <a:t>s</a:t>
                      </a:r>
                      <a:r>
                        <a:rPr lang="en-US" sz="1200" dirty="0">
                          <a:effectLst/>
                        </a:rPr>
                        <a:t> from </a:t>
                      </a:r>
                      <a:r>
                        <a:rPr lang="en-US" sz="1200" i="1" dirty="0" err="1">
                          <a:effectLst/>
                        </a:rPr>
                        <a:t>i</a:t>
                      </a:r>
                      <a:r>
                        <a:rPr lang="en-US" sz="1200" dirty="0">
                          <a:effectLst/>
                        </a:rPr>
                        <a:t> to </a:t>
                      </a:r>
                      <a:r>
                        <a:rPr lang="en-US" sz="1200" i="1" dirty="0">
                          <a:effectLst/>
                        </a:rPr>
                        <a:t>j</a:t>
                      </a:r>
                      <a:r>
                        <a:rPr lang="en-US" sz="1200" dirty="0">
                          <a:effectLst/>
                        </a:rPr>
                        <a:t> is replaced by the contents of the </a:t>
                      </a:r>
                      <a:r>
                        <a:rPr lang="en-US" sz="1200" dirty="0" err="1">
                          <a:effectLst/>
                        </a:rPr>
                        <a:t>iterable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i="1" dirty="0">
                          <a:effectLst/>
                        </a:rPr>
                        <a:t>t</a:t>
                      </a:r>
                      <a:endParaRPr lang="en-US" sz="1200" dirty="0">
                        <a:effectLst/>
                      </a:endParaRPr>
                    </a:p>
                  </a:txBody>
                  <a:tcPr marL="36796" marR="36796" marT="18398" marB="1839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357191"/>
                  </a:ext>
                </a:extLst>
              </a:tr>
              <a:tr h="147186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del s[</a:t>
                      </a:r>
                      <a:r>
                        <a:rPr lang="en-US" sz="1200" dirty="0" err="1">
                          <a:effectLst/>
                        </a:rPr>
                        <a:t>i:j</a:t>
                      </a:r>
                      <a:r>
                        <a:rPr lang="en-US" sz="1200" dirty="0">
                          <a:effectLst/>
                        </a:rPr>
                        <a:t>]</a:t>
                      </a:r>
                    </a:p>
                  </a:txBody>
                  <a:tcPr marL="36796" marR="36796" marT="18398" marB="1839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same as s[i:j] = []</a:t>
                      </a:r>
                    </a:p>
                  </a:txBody>
                  <a:tcPr marL="36796" marR="36796" marT="18398" marB="1839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667040"/>
                  </a:ext>
                </a:extLst>
              </a:tr>
              <a:tr h="140846">
                <a:tc>
                  <a:txBody>
                    <a:bodyPr/>
                    <a:lstStyle/>
                    <a:p>
                      <a:pPr algn="just"/>
                      <a:r>
                        <a:rPr lang="pl-PL" sz="1200" dirty="0">
                          <a:effectLst/>
                        </a:rPr>
                        <a:t>s[i:j:k] = t</a:t>
                      </a:r>
                    </a:p>
                  </a:txBody>
                  <a:tcPr marL="36796" marR="36796" marT="18398" marB="1839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the elements of s[</a:t>
                      </a:r>
                      <a:r>
                        <a:rPr lang="en-US" sz="1200" dirty="0" err="1">
                          <a:effectLst/>
                        </a:rPr>
                        <a:t>i:j:k</a:t>
                      </a:r>
                      <a:r>
                        <a:rPr lang="en-US" sz="1200" dirty="0">
                          <a:effectLst/>
                        </a:rPr>
                        <a:t>] are replaced by those of </a:t>
                      </a:r>
                      <a:r>
                        <a:rPr lang="en-US" sz="1200" i="1" dirty="0">
                          <a:effectLst/>
                        </a:rPr>
                        <a:t>t</a:t>
                      </a:r>
                      <a:endParaRPr lang="en-US" sz="1200" dirty="0">
                        <a:effectLst/>
                      </a:endParaRPr>
                    </a:p>
                  </a:txBody>
                  <a:tcPr marL="36796" marR="36796" marT="18398" marB="1839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939515"/>
                  </a:ext>
                </a:extLst>
              </a:tr>
              <a:tr h="69378">
                <a:tc>
                  <a:txBody>
                    <a:bodyPr/>
                    <a:lstStyle/>
                    <a:p>
                      <a:pPr algn="just"/>
                      <a:r>
                        <a:rPr lang="pl-PL" sz="1200" dirty="0">
                          <a:effectLst/>
                        </a:rPr>
                        <a:t>del s[i:j:k]</a:t>
                      </a:r>
                    </a:p>
                  </a:txBody>
                  <a:tcPr marL="36796" marR="36796" marT="18398" marB="1839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removes the elements of s[</a:t>
                      </a:r>
                      <a:r>
                        <a:rPr lang="en-US" sz="1200" dirty="0" err="1">
                          <a:effectLst/>
                        </a:rPr>
                        <a:t>i:j:k</a:t>
                      </a:r>
                      <a:r>
                        <a:rPr lang="en-US" sz="1200" dirty="0">
                          <a:effectLst/>
                        </a:rPr>
                        <a:t>] from the list</a:t>
                      </a:r>
                    </a:p>
                  </a:txBody>
                  <a:tcPr marL="36796" marR="36796" marT="18398" marB="1839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307085"/>
                  </a:ext>
                </a:extLst>
              </a:tr>
              <a:tr h="213934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err="1">
                          <a:effectLst/>
                        </a:rPr>
                        <a:t>s.append</a:t>
                      </a:r>
                      <a:r>
                        <a:rPr lang="en-US" sz="1200" dirty="0">
                          <a:effectLst/>
                        </a:rPr>
                        <a:t>(x)</a:t>
                      </a:r>
                    </a:p>
                  </a:txBody>
                  <a:tcPr marL="36796" marR="36796" marT="18398" marB="1839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appends 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r>
                        <a:rPr lang="en-US" sz="1200" dirty="0">
                          <a:effectLst/>
                        </a:rPr>
                        <a:t> to the end of the sequence (same as s[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>
                          <a:effectLst/>
                        </a:rPr>
                        <a:t>(s):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>
                          <a:effectLst/>
                        </a:rPr>
                        <a:t>(s)] = [x])</a:t>
                      </a:r>
                    </a:p>
                  </a:txBody>
                  <a:tcPr marL="36796" marR="36796" marT="18398" marB="1839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839144"/>
                  </a:ext>
                </a:extLst>
              </a:tr>
              <a:tr h="72008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err="1">
                          <a:effectLst/>
                        </a:rPr>
                        <a:t>s.clear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</a:p>
                  </a:txBody>
                  <a:tcPr marL="36796" marR="36796" marT="18398" marB="1839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removes all items from </a:t>
                      </a:r>
                      <a:r>
                        <a:rPr lang="en-US" sz="1200" i="1" dirty="0">
                          <a:effectLst/>
                        </a:rPr>
                        <a:t>s</a:t>
                      </a:r>
                      <a:r>
                        <a:rPr lang="en-US" sz="1200" dirty="0">
                          <a:effectLst/>
                        </a:rPr>
                        <a:t> (same as del s[:])</a:t>
                      </a:r>
                    </a:p>
                  </a:txBody>
                  <a:tcPr marL="36796" marR="36796" marT="18398" marB="1839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553618"/>
                  </a:ext>
                </a:extLst>
              </a:tr>
              <a:tr h="72548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err="1">
                          <a:effectLst/>
                        </a:rPr>
                        <a:t>s.copy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</a:p>
                  </a:txBody>
                  <a:tcPr marL="36796" marR="36796" marT="18398" marB="1839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creates a shallow copy of </a:t>
                      </a:r>
                      <a:r>
                        <a:rPr lang="en-US" sz="1200" i="1" dirty="0">
                          <a:effectLst/>
                        </a:rPr>
                        <a:t>s</a:t>
                      </a:r>
                      <a:r>
                        <a:rPr lang="en-US" sz="1200" dirty="0">
                          <a:effectLst/>
                        </a:rPr>
                        <a:t> (same as s[:])</a:t>
                      </a:r>
                    </a:p>
                  </a:txBody>
                  <a:tcPr marL="36796" marR="36796" marT="18398" marB="1839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88919"/>
                  </a:ext>
                </a:extLst>
              </a:tr>
              <a:tr h="145096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err="1">
                          <a:effectLst/>
                        </a:rPr>
                        <a:t>s.extend</a:t>
                      </a:r>
                      <a:r>
                        <a:rPr lang="en-US" sz="1200" dirty="0">
                          <a:effectLst/>
                        </a:rPr>
                        <a:t>(t) or  s += t</a:t>
                      </a:r>
                    </a:p>
                  </a:txBody>
                  <a:tcPr marL="36796" marR="36796" marT="18398" marB="1839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extends </a:t>
                      </a:r>
                      <a:r>
                        <a:rPr lang="en-US" sz="1200" i="1" dirty="0">
                          <a:effectLst/>
                        </a:rPr>
                        <a:t>s</a:t>
                      </a:r>
                      <a:r>
                        <a:rPr lang="en-US" sz="1200" dirty="0">
                          <a:effectLst/>
                        </a:rPr>
                        <a:t> with the contents of </a:t>
                      </a:r>
                      <a:r>
                        <a:rPr lang="en-US" sz="1200" i="1" dirty="0">
                          <a:effectLst/>
                        </a:rPr>
                        <a:t>t</a:t>
                      </a:r>
                      <a:r>
                        <a:rPr lang="en-US" sz="1200" dirty="0">
                          <a:effectLst/>
                        </a:rPr>
                        <a:t> (for the most part the same as s[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>
                          <a:effectLst/>
                        </a:rPr>
                        <a:t>(s):</a:t>
                      </a:r>
                      <a:r>
                        <a:rPr lang="en-US" sz="1200" dirty="0" err="1">
                          <a:effectLst/>
                        </a:rPr>
                        <a:t>len</a:t>
                      </a:r>
                      <a:r>
                        <a:rPr lang="en-US" sz="1200" dirty="0">
                          <a:effectLst/>
                        </a:rPr>
                        <a:t>(s)] = t)</a:t>
                      </a:r>
                    </a:p>
                  </a:txBody>
                  <a:tcPr marL="36796" marR="36796" marT="18398" marB="1839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374815"/>
                  </a:ext>
                </a:extLst>
              </a:tr>
              <a:tr h="72008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s *= n</a:t>
                      </a:r>
                    </a:p>
                  </a:txBody>
                  <a:tcPr marL="36796" marR="36796" marT="18398" marB="1839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updates </a:t>
                      </a:r>
                      <a:r>
                        <a:rPr lang="en-US" sz="1200" i="1" dirty="0">
                          <a:effectLst/>
                        </a:rPr>
                        <a:t>s</a:t>
                      </a:r>
                      <a:r>
                        <a:rPr lang="en-US" sz="1200" dirty="0">
                          <a:effectLst/>
                        </a:rPr>
                        <a:t> with its contents repeated </a:t>
                      </a:r>
                      <a:r>
                        <a:rPr lang="en-US" sz="1200" i="1" dirty="0">
                          <a:effectLst/>
                        </a:rPr>
                        <a:t>n</a:t>
                      </a:r>
                      <a:r>
                        <a:rPr lang="en-US" sz="1200" dirty="0">
                          <a:effectLst/>
                        </a:rPr>
                        <a:t> times</a:t>
                      </a:r>
                    </a:p>
                  </a:txBody>
                  <a:tcPr marL="36796" marR="36796" marT="18398" marB="1839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9500"/>
                  </a:ext>
                </a:extLst>
              </a:tr>
              <a:tr h="72548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err="1">
                          <a:effectLst/>
                        </a:rPr>
                        <a:t>s.insert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i</a:t>
                      </a:r>
                      <a:r>
                        <a:rPr lang="en-US" sz="1200" dirty="0">
                          <a:effectLst/>
                        </a:rPr>
                        <a:t>, x)</a:t>
                      </a:r>
                    </a:p>
                  </a:txBody>
                  <a:tcPr marL="36796" marR="36796" marT="18398" marB="1839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inserts 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r>
                        <a:rPr lang="en-US" sz="1200" dirty="0">
                          <a:effectLst/>
                        </a:rPr>
                        <a:t> into </a:t>
                      </a:r>
                      <a:r>
                        <a:rPr lang="en-US" sz="1200" i="1" dirty="0">
                          <a:effectLst/>
                        </a:rPr>
                        <a:t>s</a:t>
                      </a:r>
                      <a:r>
                        <a:rPr lang="en-US" sz="1200" dirty="0">
                          <a:effectLst/>
                        </a:rPr>
                        <a:t> at the index given by </a:t>
                      </a:r>
                      <a:r>
                        <a:rPr lang="en-US" sz="1200" i="1" dirty="0" err="1">
                          <a:effectLst/>
                        </a:rPr>
                        <a:t>i</a:t>
                      </a:r>
                      <a:r>
                        <a:rPr lang="en-US" sz="1200" dirty="0">
                          <a:effectLst/>
                        </a:rPr>
                        <a:t> (same as s[</a:t>
                      </a:r>
                      <a:r>
                        <a:rPr lang="en-US" sz="1200" dirty="0" err="1">
                          <a:effectLst/>
                        </a:rPr>
                        <a:t>i:i</a:t>
                      </a:r>
                      <a:r>
                        <a:rPr lang="en-US" sz="1200" dirty="0">
                          <a:effectLst/>
                        </a:rPr>
                        <a:t>] = [x])</a:t>
                      </a:r>
                    </a:p>
                  </a:txBody>
                  <a:tcPr marL="36796" marR="36796" marT="18398" marB="1839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89148"/>
                  </a:ext>
                </a:extLst>
              </a:tr>
              <a:tr h="73088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err="1">
                          <a:effectLst/>
                        </a:rPr>
                        <a:t>s.pop</a:t>
                      </a:r>
                      <a:r>
                        <a:rPr lang="en-US" sz="1200" dirty="0">
                          <a:effectLst/>
                        </a:rPr>
                        <a:t>([</a:t>
                      </a:r>
                      <a:r>
                        <a:rPr lang="en-US" sz="1200" dirty="0" err="1">
                          <a:effectLst/>
                        </a:rPr>
                        <a:t>i</a:t>
                      </a:r>
                      <a:r>
                        <a:rPr lang="en-US" sz="1200" dirty="0">
                          <a:effectLst/>
                        </a:rPr>
                        <a:t>])</a:t>
                      </a:r>
                    </a:p>
                  </a:txBody>
                  <a:tcPr marL="36796" marR="36796" marT="18398" marB="1839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retrieves the item at </a:t>
                      </a:r>
                      <a:r>
                        <a:rPr lang="en-US" sz="1200" i="1" dirty="0" err="1">
                          <a:effectLst/>
                        </a:rPr>
                        <a:t>i</a:t>
                      </a:r>
                      <a:r>
                        <a:rPr lang="en-US" sz="1200" dirty="0">
                          <a:effectLst/>
                        </a:rPr>
                        <a:t> and also removes it from </a:t>
                      </a:r>
                      <a:r>
                        <a:rPr lang="en-US" sz="1200" i="1" dirty="0">
                          <a:effectLst/>
                        </a:rPr>
                        <a:t>s</a:t>
                      </a:r>
                      <a:endParaRPr lang="en-US" sz="1200" dirty="0">
                        <a:effectLst/>
                      </a:endParaRPr>
                    </a:p>
                  </a:txBody>
                  <a:tcPr marL="36796" marR="36796" marT="18398" marB="1839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656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err="1">
                          <a:effectLst/>
                        </a:rPr>
                        <a:t>s.remove</a:t>
                      </a:r>
                      <a:r>
                        <a:rPr lang="en-US" sz="1200" dirty="0">
                          <a:effectLst/>
                        </a:rPr>
                        <a:t>(x)</a:t>
                      </a:r>
                    </a:p>
                  </a:txBody>
                  <a:tcPr marL="36796" marR="36796" marT="18398" marB="1839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remove the first item from </a:t>
                      </a:r>
                      <a:r>
                        <a:rPr lang="en-US" sz="1200" i="1" dirty="0">
                          <a:effectLst/>
                        </a:rPr>
                        <a:t>s</a:t>
                      </a:r>
                      <a:r>
                        <a:rPr lang="en-US" sz="1200" dirty="0">
                          <a:effectLst/>
                        </a:rPr>
                        <a:t> where s[</a:t>
                      </a:r>
                      <a:r>
                        <a:rPr lang="en-US" sz="1200" dirty="0" err="1">
                          <a:effectLst/>
                        </a:rPr>
                        <a:t>i</a:t>
                      </a:r>
                      <a:r>
                        <a:rPr lang="en-US" sz="1200" dirty="0">
                          <a:effectLst/>
                        </a:rPr>
                        <a:t>] is equal to 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endParaRPr lang="en-US" sz="1200" dirty="0">
                        <a:effectLst/>
                      </a:endParaRPr>
                    </a:p>
                  </a:txBody>
                  <a:tcPr marL="36796" marR="36796" marT="18398" marB="1839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128527"/>
                  </a:ext>
                </a:extLst>
              </a:tr>
              <a:tr h="257575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err="1">
                          <a:effectLst/>
                        </a:rPr>
                        <a:t>s.reverse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</a:p>
                  </a:txBody>
                  <a:tcPr marL="36796" marR="36796" marT="18398" marB="1839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reverses the items of </a:t>
                      </a:r>
                      <a:r>
                        <a:rPr lang="en-US" sz="1200" i="1" dirty="0">
                          <a:effectLst/>
                        </a:rPr>
                        <a:t>s</a:t>
                      </a:r>
                      <a:r>
                        <a:rPr lang="en-US" sz="1200" dirty="0">
                          <a:effectLst/>
                        </a:rPr>
                        <a:t> in place</a:t>
                      </a:r>
                    </a:p>
                  </a:txBody>
                  <a:tcPr marL="36796" marR="36796" marT="18398" marB="1839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903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11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65CC8-09E6-FDDD-95FD-6D407E02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E4638-A612-2C07-7817-471FD1D7F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4820" y="609600"/>
            <a:ext cx="6842735" cy="5528309"/>
          </a:xfrm>
        </p:spPr>
        <p:txBody>
          <a:bodyPr anchor="ctr">
            <a:normAutofit/>
          </a:bodyPr>
          <a:lstStyle/>
          <a:p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>
                <a:solidFill>
                  <a:srgbClr val="FFFFFF"/>
                </a:solidFill>
              </a:rPr>
              <a:t>Structured Sequence Types</a:t>
            </a:r>
          </a:p>
          <a:p>
            <a:pPr lvl="1"/>
            <a:r>
              <a:rPr lang="en-US" altLang="ko-KR" dirty="0">
                <a:solidFill>
                  <a:srgbClr val="FFFFFF"/>
                </a:solidFill>
              </a:rPr>
              <a:t>Tuple</a:t>
            </a:r>
          </a:p>
          <a:p>
            <a:pPr lvl="1"/>
            <a:r>
              <a:rPr lang="en-US" altLang="ko-KR" dirty="0">
                <a:solidFill>
                  <a:srgbClr val="FFFFFF"/>
                </a:solidFill>
              </a:rPr>
              <a:t>Range</a:t>
            </a:r>
          </a:p>
          <a:p>
            <a:pPr lvl="1"/>
            <a:r>
              <a:rPr lang="en-US" altLang="ko-KR" dirty="0">
                <a:solidFill>
                  <a:srgbClr val="FFFFFF"/>
                </a:solidFill>
              </a:rPr>
              <a:t>List</a:t>
            </a:r>
          </a:p>
          <a:p>
            <a:pPr lvl="1"/>
            <a:r>
              <a:rPr lang="en-US" altLang="ko-KR" dirty="0">
                <a:solidFill>
                  <a:srgbClr val="FFFFFF"/>
                </a:solidFill>
              </a:rPr>
              <a:t>String (text sequence)</a:t>
            </a:r>
          </a:p>
          <a:p>
            <a:pPr lvl="1"/>
            <a:r>
              <a:rPr lang="en-US" altLang="ko-KR" dirty="0">
                <a:solidFill>
                  <a:srgbClr val="FFFFFF"/>
                </a:solidFill>
              </a:rPr>
              <a:t>Dictionary</a:t>
            </a:r>
          </a:p>
          <a:p>
            <a:r>
              <a:rPr lang="en-US" dirty="0">
                <a:solidFill>
                  <a:srgbClr val="FFFFFF"/>
                </a:solidFill>
              </a:rPr>
              <a:t>List Manipulation</a:t>
            </a:r>
          </a:p>
          <a:p>
            <a:r>
              <a:rPr lang="en-US" dirty="0">
                <a:solidFill>
                  <a:srgbClr val="FFFFFF"/>
                </a:solidFill>
              </a:rPr>
              <a:t>Dictionary objects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5BCAA-27D7-A6A1-6EF8-4F7AEBBB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6617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B4AF22C-53DF-489B-83B6-B26636CBDD5B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049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EA0B-0BBC-43BA-B4BD-2469F3326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Common features of </a:t>
            </a:r>
            <a:r>
              <a:rPr lang="en-US" sz="3600" b="1" dirty="0">
                <a:latin typeface="Consolas" panose="020B0609020204030204" pitchFamily="49" charset="0"/>
                <a:cs typeface="Courier New" panose="02070309020205020404" pitchFamily="49" charset="0"/>
              </a:rPr>
              <a:t>tuple</a:t>
            </a:r>
            <a:r>
              <a:rPr lang="en-US" sz="3600" dirty="0"/>
              <a:t>, </a:t>
            </a:r>
            <a:r>
              <a:rPr lang="en-US" sz="3600" b="1" dirty="0">
                <a:latin typeface="Consolas" panose="020B0609020204030204" pitchFamily="49" charset="0"/>
                <a:cs typeface="Courier New" panose="02070309020205020404" pitchFamily="49" charset="0"/>
              </a:rPr>
              <a:t>range</a:t>
            </a:r>
            <a:r>
              <a:rPr lang="en-US" sz="3600" dirty="0"/>
              <a:t>, </a:t>
            </a:r>
            <a:r>
              <a:rPr lang="en-US" sz="3600" b="1" dirty="0">
                <a:latin typeface="Consolas" panose="020B0609020204030204" pitchFamily="49" charset="0"/>
                <a:cs typeface="Courier New" panose="02070309020205020404" pitchFamily="49" charset="0"/>
              </a:rPr>
              <a:t>list</a:t>
            </a:r>
            <a:r>
              <a:rPr lang="en-US" sz="3600" dirty="0"/>
              <a:t>, and </a:t>
            </a:r>
            <a:r>
              <a:rPr lang="en-US" sz="3600" b="1" dirty="0">
                <a:latin typeface="Consolas" panose="020B0609020204030204" pitchFamily="49" charset="0"/>
                <a:cs typeface="Courier New" panose="02070309020205020404" pitchFamily="49" charset="0"/>
              </a:rPr>
              <a:t>str</a:t>
            </a:r>
            <a:r>
              <a:rPr lang="en-US" sz="3600" dirty="0"/>
              <a:t> 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45B6E-C6C9-4808-8C69-6DA01CED1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00200"/>
            <a:ext cx="10837333" cy="5257800"/>
          </a:xfrm>
        </p:spPr>
        <p:txBody>
          <a:bodyPr>
            <a:normAutofit/>
          </a:bodyPr>
          <a:lstStyle/>
          <a:p>
            <a:pPr latinLnBrk="0"/>
            <a:r>
              <a:rPr lang="en-US" dirty="0"/>
              <a:t>Common features of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tuple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range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, and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str</a:t>
            </a:r>
          </a:p>
          <a:p>
            <a:pPr lvl="1" latinLnBrk="0"/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seq[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 returns the 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b="1" baseline="30000" dirty="0" err="1"/>
              <a:t>th</a:t>
            </a:r>
            <a:r>
              <a:rPr lang="en-US" dirty="0"/>
              <a:t> element in the sequence</a:t>
            </a:r>
          </a:p>
          <a:p>
            <a:pPr lvl="1" latinLnBrk="0"/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(seq)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 returns the length of the sequence</a:t>
            </a:r>
          </a:p>
          <a:p>
            <a:pPr lvl="1" latinLnBrk="0"/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seq1 + seq2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 returns the concatenation of the two sequences except for ranges</a:t>
            </a:r>
          </a:p>
          <a:p>
            <a:pPr lvl="1" latinLnBrk="0"/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n*seq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 returns a sequence that repeats seq n times except for ranges</a:t>
            </a:r>
          </a:p>
          <a:p>
            <a:pPr lvl="1" latinLnBrk="0"/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seq[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start:end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 returns a slice of the sequence</a:t>
            </a:r>
          </a:p>
          <a:p>
            <a:pPr lvl="1" latinLnBrk="0"/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e in 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 is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e is contained in the sequence and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 otherwise</a:t>
            </a:r>
          </a:p>
          <a:p>
            <a:pPr lvl="1" latinLnBrk="0"/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e not in 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 is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e is not in the sequence and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 otherwise</a:t>
            </a:r>
          </a:p>
          <a:p>
            <a:pPr lvl="1" latinLnBrk="0"/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for e in 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 iterates over the elements of the sequence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DCF15-4300-405A-B16E-F372E0F32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869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EA0B-0BBC-43BA-B4BD-2469F3326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tuple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range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, and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str</a:t>
            </a:r>
            <a:r>
              <a:rPr lang="en-US" dirty="0"/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9D89BB-CD66-4EB6-A1FD-BE9484B18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4114800"/>
            <a:ext cx="10837333" cy="2553629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/>
              <a:t>List is preferred for its mutable characteristics. </a:t>
            </a:r>
          </a:p>
          <a:p>
            <a:r>
              <a:rPr lang="en-US" sz="3000" dirty="0"/>
              <a:t>Whereas, tuples can be used as keys in dictionaries.</a:t>
            </a:r>
          </a:p>
          <a:p>
            <a:r>
              <a:rPr lang="en-US" sz="3000" dirty="0"/>
              <a:t>Strings are less versatile than tuples or lists. </a:t>
            </a:r>
          </a:p>
          <a:p>
            <a:r>
              <a:rPr lang="en-US" sz="3000" dirty="0"/>
              <a:t>But there are many built-in methods, returning values without side-effect</a:t>
            </a:r>
          </a:p>
          <a:p>
            <a:pPr lvl="1"/>
            <a:r>
              <a:rPr lang="en-US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s.split</a:t>
            </a:r>
            <a:r>
              <a:rPr lang="en-US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(d)</a:t>
            </a:r>
            <a:r>
              <a:rPr lang="en-US" sz="2600" dirty="0"/>
              <a:t>: splits </a:t>
            </a:r>
            <a:r>
              <a:rPr lang="en-US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s</a:t>
            </a:r>
            <a:r>
              <a:rPr lang="en-US" sz="2600" dirty="0"/>
              <a:t> using </a:t>
            </a:r>
            <a:r>
              <a:rPr lang="en-US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d</a:t>
            </a:r>
            <a:r>
              <a:rPr lang="en-US" sz="2600" dirty="0"/>
              <a:t> as a delimiter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DCF15-4300-405A-B16E-F372E0F32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D0E61EB-A4EC-473B-9541-C0699004A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483343"/>
              </p:ext>
            </p:extLst>
          </p:nvPr>
        </p:nvGraphicFramePr>
        <p:xfrm>
          <a:off x="1561171" y="1748754"/>
          <a:ext cx="8441263" cy="1900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691">
                  <a:extLst>
                    <a:ext uri="{9D8B030D-6E8A-4147-A177-3AD203B41FA5}">
                      <a16:colId xmlns:a16="http://schemas.microsoft.com/office/drawing/2014/main" val="3853898044"/>
                    </a:ext>
                  </a:extLst>
                </a:gridCol>
                <a:gridCol w="2245841">
                  <a:extLst>
                    <a:ext uri="{9D8B030D-6E8A-4147-A177-3AD203B41FA5}">
                      <a16:colId xmlns:a16="http://schemas.microsoft.com/office/drawing/2014/main" val="1528527502"/>
                    </a:ext>
                  </a:extLst>
                </a:gridCol>
                <a:gridCol w="3407482">
                  <a:extLst>
                    <a:ext uri="{9D8B030D-6E8A-4147-A177-3AD203B41FA5}">
                      <a16:colId xmlns:a16="http://schemas.microsoft.com/office/drawing/2014/main" val="3683742900"/>
                    </a:ext>
                  </a:extLst>
                </a:gridCol>
                <a:gridCol w="1355249">
                  <a:extLst>
                    <a:ext uri="{9D8B030D-6E8A-4147-A177-3AD203B41FA5}">
                      <a16:colId xmlns:a16="http://schemas.microsoft.com/office/drawing/2014/main" val="4013330380"/>
                    </a:ext>
                  </a:extLst>
                </a:gridCol>
              </a:tblGrid>
              <a:tr h="3227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of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Examples of literals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655217"/>
                  </a:ext>
                </a:extLst>
              </a:tr>
              <a:tr h="3227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any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(), (1,), ('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',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160202"/>
                  </a:ext>
                </a:extLst>
              </a:tr>
              <a:tr h="3227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range(6), range(1, 10,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980366"/>
                  </a:ext>
                </a:extLst>
              </a:tr>
              <a:tr h="3227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any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[], [3], ['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', 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525715"/>
                  </a:ext>
                </a:extLst>
              </a:tr>
              <a:tr h="4370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'', 'a', 'Hello', '0123456789'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322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EA0B-0BBC-43BA-B4BD-2469F3326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Useful Sequence Type, </a:t>
            </a:r>
            <a:r>
              <a:rPr lang="en-US" sz="3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dict</a:t>
            </a:r>
            <a:r>
              <a:rPr lang="en-US" sz="3600" dirty="0"/>
              <a:t> (1)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45B6E-C6C9-4808-8C69-6DA01CED1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00200"/>
            <a:ext cx="11120657" cy="5257800"/>
          </a:xfrm>
        </p:spPr>
        <p:txBody>
          <a:bodyPr>
            <a:normAutofit fontScale="77500" lnSpcReduction="20000"/>
          </a:bodyPr>
          <a:lstStyle/>
          <a:p>
            <a:pPr latinLnBrk="0"/>
            <a:r>
              <a:rPr lang="en-US" dirty="0"/>
              <a:t>Dictionary: 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dict</a:t>
            </a:r>
            <a:r>
              <a:rPr lang="en-US" dirty="0"/>
              <a:t> type</a:t>
            </a:r>
          </a:p>
          <a:p>
            <a:pPr lvl="1" latinLnBrk="0"/>
            <a:r>
              <a:rPr lang="en-US" dirty="0"/>
              <a:t>Similar to lists except that we index 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dict</a:t>
            </a:r>
            <a:r>
              <a:rPr lang="en-US" dirty="0"/>
              <a:t> using </a:t>
            </a:r>
            <a:r>
              <a:rPr lang="en-US" b="1" dirty="0"/>
              <a:t>keys</a:t>
            </a:r>
            <a:r>
              <a:rPr lang="en-US" dirty="0"/>
              <a:t> </a:t>
            </a:r>
          </a:p>
          <a:p>
            <a:pPr lvl="1" latinLnBrk="0"/>
            <a:r>
              <a:rPr lang="en-US" dirty="0"/>
              <a:t>A </a:t>
            </a:r>
            <a:r>
              <a:rPr lang="en-US" b="1" dirty="0"/>
              <a:t>set</a:t>
            </a:r>
            <a:r>
              <a:rPr lang="en-US" dirty="0"/>
              <a:t> of </a:t>
            </a:r>
            <a:r>
              <a:rPr lang="en-US" b="1" dirty="0"/>
              <a:t>key-value pairs</a:t>
            </a:r>
            <a:r>
              <a:rPr lang="en-US" dirty="0"/>
              <a:t>: </a:t>
            </a:r>
            <a:r>
              <a:rPr lang="en-US" b="1" dirty="0"/>
              <a:t>unordered</a:t>
            </a:r>
            <a:r>
              <a:rPr lang="en-US" dirty="0"/>
              <a:t> </a:t>
            </a:r>
            <a:r>
              <a:rPr lang="en-US" b="1" dirty="0"/>
              <a:t>sequence</a:t>
            </a:r>
          </a:p>
          <a:p>
            <a:pPr lvl="1" latinLnBrk="0"/>
            <a:r>
              <a:rPr lang="en-US" dirty="0"/>
              <a:t>Enclosed in </a:t>
            </a:r>
            <a:r>
              <a:rPr lang="en-US" b="1" dirty="0"/>
              <a:t>curly braces </a:t>
            </a:r>
            <a:r>
              <a:rPr lang="en-US" dirty="0"/>
              <a:t>with each element written as a </a:t>
            </a:r>
            <a:r>
              <a:rPr lang="en-US" b="1" dirty="0"/>
              <a:t>key</a:t>
            </a:r>
            <a:r>
              <a:rPr lang="en-US" dirty="0"/>
              <a:t> followed by a </a:t>
            </a:r>
            <a:r>
              <a:rPr lang="en-US" b="1" dirty="0"/>
              <a:t>colon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) followed by a </a:t>
            </a:r>
            <a:r>
              <a:rPr lang="en-US" b="1" dirty="0"/>
              <a:t>value</a:t>
            </a:r>
          </a:p>
          <a:p>
            <a:pPr marL="914400" lvl="2" indent="0" latinLnBrk="0">
              <a:buNone/>
            </a:pPr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2" indent="0" latinLnBrk="0">
              <a:lnSpc>
                <a:spcPct val="14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monthNumbers = {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'Jan'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:1,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'Feb'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:2,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'Mar'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:3,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'Apr'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:4,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'May'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:5,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:'Jan',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:'Feb',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:'Mar',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:'Apr',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:'May'}</a:t>
            </a:r>
          </a:p>
          <a:p>
            <a:pPr marL="457200" lvl="2" indent="0" latinLnBrk="0">
              <a:lnSpc>
                <a:spcPct val="14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print('The third month is ' + monthNumbers[3])</a:t>
            </a:r>
          </a:p>
          <a:p>
            <a:pPr marL="457200" lvl="2" indent="0" latinLnBrk="0">
              <a:lnSpc>
                <a:spcPct val="140000"/>
              </a:lnSpc>
              <a:buNone/>
            </a:pP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dist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= monthNumbers['Apr'] - monthNumbers['Jan']</a:t>
            </a:r>
          </a:p>
          <a:p>
            <a:pPr marL="457200" lvl="2" indent="0" latinLnBrk="0">
              <a:lnSpc>
                <a:spcPct val="14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print('Apr and Jan are',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dist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, 'apart')</a:t>
            </a:r>
          </a:p>
          <a:p>
            <a:pPr marL="457200" lvl="2" indent="0" latinLnBrk="0">
              <a:lnSpc>
                <a:spcPct val="140000"/>
              </a:lnSpc>
              <a:buNone/>
            </a:pPr>
            <a:endParaRPr lang="en-US" sz="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457200" lvl="2" indent="0" latinLnBrk="0">
              <a:lnSpc>
                <a:spcPct val="14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457200" lvl="2" indent="0" latinLnBrk="0">
              <a:lnSpc>
                <a:spcPct val="14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The third month is Mar</a:t>
            </a:r>
          </a:p>
          <a:p>
            <a:pPr marL="457200" lvl="2" indent="0" latinLnBrk="0">
              <a:lnSpc>
                <a:spcPct val="14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Apr and Jan are 3 apart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DCF15-4300-405A-B16E-F372E0F32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2BDA19-49A9-4896-F6C7-C9DD25F66638}"/>
              </a:ext>
            </a:extLst>
          </p:cNvPr>
          <p:cNvSpPr/>
          <p:nvPr/>
        </p:nvSpPr>
        <p:spPr>
          <a:xfrm>
            <a:off x="4491595" y="4226312"/>
            <a:ext cx="1746066" cy="365125"/>
          </a:xfrm>
          <a:prstGeom prst="roundRect">
            <a:avLst>
              <a:gd name="adj" fmla="val 7365"/>
            </a:avLst>
          </a:prstGeom>
          <a:solidFill>
            <a:srgbClr val="00B0F0">
              <a:alpha val="30196"/>
            </a:srgb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44CEFC18-1A6B-797B-D9B4-1E433F02824A}"/>
              </a:ext>
            </a:extLst>
          </p:cNvPr>
          <p:cNvCxnSpPr>
            <a:cxnSpLocks/>
            <a:stCxn id="7" idx="2"/>
            <a:endCxn id="5" idx="3"/>
          </p:cNvCxnSpPr>
          <p:nvPr/>
        </p:nvCxnSpPr>
        <p:spPr>
          <a:xfrm rot="5400000">
            <a:off x="8077620" y="2043301"/>
            <a:ext cx="525616" cy="4205533"/>
          </a:xfrm>
          <a:prstGeom prst="curved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D0BCF5-169C-15BF-6600-67A2EFF2F3E1}"/>
              </a:ext>
            </a:extLst>
          </p:cNvPr>
          <p:cNvSpPr/>
          <p:nvPr/>
        </p:nvSpPr>
        <p:spPr>
          <a:xfrm>
            <a:off x="9902436" y="3518135"/>
            <a:ext cx="1081515" cy="365124"/>
          </a:xfrm>
          <a:prstGeom prst="roundRect">
            <a:avLst>
              <a:gd name="adj" fmla="val 7365"/>
            </a:avLst>
          </a:prstGeom>
          <a:solidFill>
            <a:srgbClr val="00B0F0">
              <a:alpha val="30196"/>
            </a:srgb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BA2131-B46B-AFAD-8BC1-8A6C2B9C62DB}"/>
              </a:ext>
            </a:extLst>
          </p:cNvPr>
          <p:cNvSpPr/>
          <p:nvPr/>
        </p:nvSpPr>
        <p:spPr>
          <a:xfrm>
            <a:off x="2987567" y="3509844"/>
            <a:ext cx="893057" cy="373416"/>
          </a:xfrm>
          <a:prstGeom prst="roundRect">
            <a:avLst>
              <a:gd name="adj" fmla="val 7365"/>
            </a:avLst>
          </a:prstGeom>
          <a:solidFill>
            <a:srgbClr val="00B0F0">
              <a:alpha val="30196"/>
            </a:srgb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6DB8BA8-D783-17A1-F351-06B34E629CA1}"/>
              </a:ext>
            </a:extLst>
          </p:cNvPr>
          <p:cNvSpPr/>
          <p:nvPr/>
        </p:nvSpPr>
        <p:spPr>
          <a:xfrm>
            <a:off x="5998472" y="3518135"/>
            <a:ext cx="893057" cy="365125"/>
          </a:xfrm>
          <a:prstGeom prst="roundRect">
            <a:avLst>
              <a:gd name="adj" fmla="val 7365"/>
            </a:avLst>
          </a:prstGeom>
          <a:solidFill>
            <a:srgbClr val="00B0F0">
              <a:alpha val="30196"/>
            </a:srgb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9B4959-6FFE-BEA9-D37B-097A49F8B8FE}"/>
              </a:ext>
            </a:extLst>
          </p:cNvPr>
          <p:cNvSpPr/>
          <p:nvPr/>
        </p:nvSpPr>
        <p:spPr>
          <a:xfrm>
            <a:off x="1935636" y="4647540"/>
            <a:ext cx="2190315" cy="373415"/>
          </a:xfrm>
          <a:prstGeom prst="roundRect">
            <a:avLst>
              <a:gd name="adj" fmla="val 7365"/>
            </a:avLst>
          </a:prstGeom>
          <a:solidFill>
            <a:srgbClr val="00B0F0">
              <a:alpha val="30196"/>
            </a:srgb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BC3EAD9-114E-AA6A-EEF2-29B6C1FE7814}"/>
              </a:ext>
            </a:extLst>
          </p:cNvPr>
          <p:cNvSpPr/>
          <p:nvPr/>
        </p:nvSpPr>
        <p:spPr>
          <a:xfrm>
            <a:off x="4396339" y="4643126"/>
            <a:ext cx="2190315" cy="373415"/>
          </a:xfrm>
          <a:prstGeom prst="roundRect">
            <a:avLst>
              <a:gd name="adj" fmla="val 7365"/>
            </a:avLst>
          </a:prstGeom>
          <a:solidFill>
            <a:srgbClr val="00B0F0">
              <a:alpha val="30196"/>
            </a:srgb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A69BF44-F0C8-F1C7-3FD7-59A782557F79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>
            <a:off x="3880624" y="3696552"/>
            <a:ext cx="515715" cy="1133282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59865D3B-BCA0-0DD0-15FE-74D99CDE94E0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3030796" y="3700698"/>
            <a:ext cx="2967677" cy="942428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002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EA0B-0BBC-43BA-B4BD-2469F3326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Useful Sequence Type, </a:t>
            </a:r>
            <a:r>
              <a:rPr lang="en-US" sz="3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dict</a:t>
            </a:r>
            <a:r>
              <a:rPr lang="en-US" sz="3600" dirty="0"/>
              <a:t> (2)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45B6E-C6C9-4808-8C69-6DA01CED1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00200"/>
            <a:ext cx="11120657" cy="5257800"/>
          </a:xfrm>
        </p:spPr>
        <p:txBody>
          <a:bodyPr>
            <a:normAutofit fontScale="92500" lnSpcReduction="20000"/>
          </a:bodyPr>
          <a:lstStyle/>
          <a:p>
            <a:pPr latinLnBrk="0"/>
            <a:r>
              <a:rPr lang="en-US" dirty="0"/>
              <a:t>A 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dict</a:t>
            </a:r>
            <a:r>
              <a:rPr lang="en-US" dirty="0"/>
              <a:t> type object is </a:t>
            </a:r>
            <a:r>
              <a:rPr lang="en-US" b="1" dirty="0"/>
              <a:t>mutable </a:t>
            </a:r>
            <a:r>
              <a:rPr lang="en-US" dirty="0"/>
              <a:t>like</a:t>
            </a:r>
            <a:r>
              <a:rPr lang="en-US" b="1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pPr lvl="1" latinLnBrk="0"/>
            <a:r>
              <a:rPr lang="en-US" sz="2200" dirty="0"/>
              <a:t>Add an entry</a:t>
            </a:r>
          </a:p>
          <a:p>
            <a:pPr marL="457200" lvl="1" indent="0" latinLnBrk="0"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monthNumbers['Jun'] = 6</a:t>
            </a:r>
          </a:p>
          <a:p>
            <a:pPr lvl="1" latinLnBrk="0"/>
            <a:r>
              <a:rPr lang="en-US" sz="2200" dirty="0"/>
              <a:t>Modify an entry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2" indent="0" latinLnBrk="0"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monthNumbers['May'] = 'V'</a:t>
            </a:r>
          </a:p>
          <a:p>
            <a:pPr marL="457200" lvl="2" indent="0" latinLnBrk="0"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print("monthNumbers:", monthNumbers)</a:t>
            </a:r>
          </a:p>
          <a:p>
            <a:pPr marL="457200" lvl="1" indent="0" latinLnBrk="0"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endParaRPr lang="en-US" sz="2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457200" lvl="2" indent="0" latinLnBrk="0"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monthNumbers: {'Jan': 1, 'Feb': 2, 'Mar': 3, 'Apr': 4, 'May': 'V', 1: 'Jan', 2: 'Feb', 3: 'Mar', 4: 'Apr', 5: 'May', 'Jun': 6}</a:t>
            </a:r>
          </a:p>
          <a:p>
            <a:pPr latinLnBrk="0"/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keys()</a:t>
            </a:r>
            <a:r>
              <a:rPr lang="en-US" dirty="0"/>
              <a:t> </a:t>
            </a:r>
          </a:p>
          <a:p>
            <a:pPr lvl="1" latinLnBrk="0"/>
            <a:r>
              <a:rPr lang="en-US" dirty="0"/>
              <a:t>Returns an object of type 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dict_keys</a:t>
            </a:r>
            <a:r>
              <a:rPr lang="en-US" dirty="0"/>
              <a:t>, an example of a </a:t>
            </a:r>
            <a:r>
              <a:rPr lang="en-US" b="1" dirty="0"/>
              <a:t>view object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latinLnBrk="0"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2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monthNumbers.keys</a:t>
            </a:r>
            <a:r>
              <a:rPr lang="en-US" sz="2200" b="1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 latinLnBrk="0"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endParaRPr lang="en-US" sz="2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457200" lvl="1" indent="0" latinLnBrk="0">
              <a:buNone/>
            </a:pPr>
            <a:r>
              <a:rPr lang="en-US" sz="2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dict_keys</a:t>
            </a:r>
            <a:r>
              <a:rPr lang="en-US" sz="2200" b="1" dirty="0">
                <a:latin typeface="Consolas" panose="020B0609020204030204" pitchFamily="49" charset="0"/>
                <a:cs typeface="Courier New" panose="02070309020205020404" pitchFamily="49" charset="0"/>
              </a:rPr>
              <a:t>(['Jan', 'Feb', 'Mar', 'Apr', 'May', 1, 2, 3, 4, 5, 'Jun'])</a:t>
            </a:r>
            <a:endParaRPr lang="en-US" sz="22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DCF15-4300-405A-B16E-F372E0F32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580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A8CF2-D669-40CE-A04E-30432EEC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Operations on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0AE29-BA1B-4959-9D66-CD0B2023F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837332" cy="4574748"/>
          </a:xfrm>
        </p:spPr>
        <p:txBody>
          <a:bodyPr>
            <a:normAutofit fontScale="85000" lnSpcReduction="10000"/>
          </a:bodyPr>
          <a:lstStyle/>
          <a:p>
            <a:pPr latinLnBrk="0"/>
            <a:r>
              <a:rPr lang="en-US" dirty="0"/>
              <a:t>As with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, there are many useful methods associated with dictionaries.</a:t>
            </a:r>
          </a:p>
          <a:p>
            <a:pPr lvl="1" latinLnBrk="0"/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(d)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 returns the number of items in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d</a:t>
            </a:r>
          </a:p>
          <a:p>
            <a:pPr lvl="1" latinLnBrk="0"/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d.keys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 returns a view of the keys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dirty="0"/>
          </a:p>
          <a:p>
            <a:pPr lvl="1" latinLnBrk="0"/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d.values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 returns a view of the values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dirty="0"/>
          </a:p>
          <a:p>
            <a:pPr lvl="1" latinLnBrk="0"/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k in 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 returns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key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/>
              <a:t> is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dirty="0"/>
          </a:p>
          <a:p>
            <a:pPr lvl="1" latinLnBrk="0"/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d[k] = 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 associates the value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/>
              <a:t> with the key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/>
              <a:t> 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. </a:t>
            </a:r>
          </a:p>
          <a:p>
            <a:pPr marL="747713" lvl="2" indent="0" latinLnBrk="0">
              <a:buNone/>
            </a:pPr>
            <a:r>
              <a:rPr lang="en-US" dirty="0"/>
              <a:t>*Note: If there is already a value associated with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/>
              <a:t>, that value is replaced.</a:t>
            </a:r>
          </a:p>
          <a:p>
            <a:pPr lvl="1" latinLnBrk="0"/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del d[k]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 removes the key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/>
              <a:t> from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dirty="0"/>
          </a:p>
          <a:p>
            <a:pPr lvl="1" latinLnBrk="0"/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for k in 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 iterates over the keys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dirty="0"/>
          </a:p>
          <a:p>
            <a:pPr marL="457200" lvl="1" indent="0" latinLnBrk="0">
              <a:buNone/>
            </a:pPr>
            <a:r>
              <a:rPr lang="en-US" dirty="0">
                <a:latin typeface="Consolas" panose="020B0609020204030204" pitchFamily="49" charset="0"/>
              </a:rPr>
              <a:t>for key in monthNumbers:</a:t>
            </a:r>
          </a:p>
          <a:p>
            <a:pPr marL="457200" lvl="1" indent="0" latinLnBrk="0">
              <a:buNone/>
            </a:pPr>
            <a:r>
              <a:rPr lang="en-US" dirty="0">
                <a:latin typeface="Consolas" panose="020B0609020204030204" pitchFamily="49" charset="0"/>
              </a:rPr>
              <a:t>    print("({0}, {1})".format(key, monthNumbers[key]))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9BC2F-06CE-40D8-80F9-B100704F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671598-41E8-CD1B-BBB7-CC1748806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873" y="4405873"/>
            <a:ext cx="888907" cy="238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2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EC6B98-AFEB-EBE3-3061-B3EBC443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1" y="609600"/>
            <a:ext cx="10315704" cy="1320800"/>
          </a:xfrm>
        </p:spPr>
        <p:txBody>
          <a:bodyPr>
            <a:normAutofit/>
          </a:bodyPr>
          <a:lstStyle/>
          <a:p>
            <a:r>
              <a:rPr lang="en-US" dirty="0"/>
              <a:t>Classification of Sequence Types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E9092-6A83-ED8B-0E38-B47CD8185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1" y="1930400"/>
            <a:ext cx="10315704" cy="4927600"/>
          </a:xfrm>
        </p:spPr>
        <p:txBody>
          <a:bodyPr>
            <a:normAutofit/>
          </a:bodyPr>
          <a:lstStyle/>
          <a:p>
            <a:r>
              <a:rPr lang="en-US" dirty="0"/>
              <a:t>Immutable sequence types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Range</a:t>
            </a:r>
          </a:p>
          <a:p>
            <a:pPr lvl="1"/>
            <a:r>
              <a:rPr lang="en-US" dirty="0"/>
              <a:t>Strings</a:t>
            </a:r>
          </a:p>
          <a:p>
            <a:r>
              <a:rPr lang="en-US" dirty="0"/>
              <a:t>Mutable sequence types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 err="1"/>
              <a:t>Dict</a:t>
            </a:r>
            <a:endParaRPr lang="en-US" dirty="0"/>
          </a:p>
          <a:p>
            <a:pPr lvl="2"/>
            <a:endParaRPr lang="en-US" sz="2600" b="1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E590C-A23C-48E9-7275-7848A6D4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04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D725-3DFA-4D5D-A4B6-1614C82F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1232169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Structured Sequence Type Objects (1): </a:t>
            </a:r>
            <a:br>
              <a:rPr lang="en-US" dirty="0"/>
            </a:br>
            <a:r>
              <a:rPr lang="en-US" dirty="0"/>
              <a:t>Tuple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F4B4C-70B9-4133-A891-722C23844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0"/>
            <a:ext cx="11232169" cy="4927600"/>
          </a:xfrm>
        </p:spPr>
        <p:txBody>
          <a:bodyPr>
            <a:normAutofit fontScale="92500" lnSpcReduction="10000"/>
          </a:bodyPr>
          <a:lstStyle/>
          <a:p>
            <a:pPr latinLnBrk="0"/>
            <a:r>
              <a:rPr lang="en-US" b="1" dirty="0"/>
              <a:t>Tuple</a:t>
            </a:r>
            <a:r>
              <a:rPr lang="en-US" dirty="0"/>
              <a:t> type object</a:t>
            </a:r>
          </a:p>
          <a:p>
            <a:pPr lvl="1" latinLnBrk="0"/>
            <a:r>
              <a:rPr lang="en-US" dirty="0"/>
              <a:t>An object, which can embed objects</a:t>
            </a:r>
          </a:p>
          <a:p>
            <a:pPr lvl="1" latinLnBrk="0"/>
            <a:r>
              <a:rPr lang="en-US" dirty="0"/>
              <a:t>A simple generalization of strings</a:t>
            </a:r>
          </a:p>
          <a:p>
            <a:pPr lvl="1" latinLnBrk="0"/>
            <a:r>
              <a:rPr lang="en-US" b="1" dirty="0"/>
              <a:t>An immutable (unalterable) ordered sequence</a:t>
            </a:r>
            <a:r>
              <a:rPr lang="en-US" dirty="0"/>
              <a:t> of </a:t>
            </a:r>
            <a:r>
              <a:rPr lang="en-US" b="1" dirty="0"/>
              <a:t>elements of any heterogenous (different) types </a:t>
            </a:r>
            <a:r>
              <a:rPr lang="en-US" dirty="0"/>
              <a:t>in </a:t>
            </a:r>
            <a:r>
              <a:rPr lang="en-US" b="1" dirty="0"/>
              <a:t>parentheses</a:t>
            </a:r>
          </a:p>
          <a:p>
            <a:pPr lvl="1" latinLnBrk="0"/>
            <a:r>
              <a:rPr lang="en-US" dirty="0"/>
              <a:t>Tuple construction in many ways:</a:t>
            </a:r>
          </a:p>
          <a:p>
            <a:pPr lvl="2" latinLnBrk="0"/>
            <a:r>
              <a:rPr lang="en-US" dirty="0"/>
              <a:t>Using a pair of parentheses: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lvl="2" latinLnBrk="0"/>
            <a:r>
              <a:rPr lang="en-US" dirty="0"/>
              <a:t>Using a tailing comma for a singleton tuple: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a, (a,)</a:t>
            </a:r>
          </a:p>
          <a:p>
            <a:pPr lvl="2" latinLnBrk="0"/>
            <a:r>
              <a:rPr lang="en-US" dirty="0"/>
              <a:t>Separating items with commas: </a:t>
            </a:r>
            <a:r>
              <a:rPr lang="en-US" sz="2100" dirty="0"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>
                <a:latin typeface="Consolas" panose="020B06090202040302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>
                <a:latin typeface="Consolas" panose="020B0609020204030204" pitchFamily="49" charset="0"/>
                <a:cs typeface="Courier New" panose="02070309020205020404" pitchFamily="49" charset="0"/>
              </a:rPr>
              <a:t>c </a:t>
            </a:r>
            <a:r>
              <a:rPr lang="en-US" dirty="0"/>
              <a:t>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b, </a:t>
            </a:r>
            <a:r>
              <a:rPr lang="en-US" sz="2100" dirty="0">
                <a:latin typeface="Consolas" panose="020B06090202040302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  <a:p>
            <a:pPr lvl="2" latinLnBrk="0"/>
            <a:r>
              <a:rPr lang="en-US" dirty="0"/>
              <a:t>Using the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tuple()</a:t>
            </a:r>
            <a:r>
              <a:rPr lang="en-US" dirty="0"/>
              <a:t> built-in function, define a tuple type object: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tuple(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iterable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1087438" lvl="2" indent="-173038" latinLnBrk="0">
              <a:buNone/>
              <a:tabLst>
                <a:tab pos="2000250" algn="l"/>
              </a:tabLst>
            </a:pPr>
            <a:r>
              <a:rPr lang="en-US" dirty="0"/>
              <a:t>Example)	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tuple('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')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('a', 'b', 'c')</a:t>
            </a:r>
          </a:p>
          <a:p>
            <a:pPr marL="1087438" lvl="2" indent="-173038" latinLnBrk="0">
              <a:buNone/>
              <a:tabLst>
                <a:tab pos="2000250" algn="l"/>
              </a:tabLst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	tuple([1, 2, 3])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(1, 2, 3)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FF629-8427-4807-9E77-62514606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957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D725-3DFA-4D5D-A4B6-1614C82F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1232169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Structured Sequence Type Objects (1): </a:t>
            </a:r>
            <a:br>
              <a:rPr lang="en-US" dirty="0"/>
            </a:br>
            <a:r>
              <a:rPr lang="en-US" dirty="0"/>
              <a:t>Tuple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F4B4C-70B9-4133-A891-722C23844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0"/>
            <a:ext cx="11232169" cy="4927600"/>
          </a:xfrm>
        </p:spPr>
        <p:txBody>
          <a:bodyPr>
            <a:normAutofit/>
          </a:bodyPr>
          <a:lstStyle/>
          <a:p>
            <a:pPr latinLnBrk="0"/>
            <a:r>
              <a:rPr lang="en-US" b="1" dirty="0"/>
              <a:t>Tuple</a:t>
            </a:r>
            <a:r>
              <a:rPr lang="en-US" dirty="0"/>
              <a:t> type object (cont.)</a:t>
            </a:r>
          </a:p>
          <a:p>
            <a:pPr lvl="1" latinLnBrk="0"/>
            <a:r>
              <a:rPr lang="en-US" b="1" dirty="0"/>
              <a:t>Operations</a:t>
            </a:r>
          </a:p>
          <a:p>
            <a:pPr lvl="2" latinLnBrk="0"/>
            <a:r>
              <a:rPr lang="en-US" dirty="0"/>
              <a:t>Concatenation (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), repetition (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), indexing (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), and slicing (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i:j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) </a:t>
            </a:r>
          </a:p>
          <a:p>
            <a:pPr lvl="2" latinLnBrk="0"/>
            <a:r>
              <a:rPr lang="en-US" dirty="0"/>
              <a:t>Membership (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dirty="0"/>
              <a:t>) operation with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or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statement</a:t>
            </a:r>
          </a:p>
          <a:p>
            <a:pPr lvl="2" latinLnBrk="0"/>
            <a:r>
              <a:rPr lang="en-US" dirty="0"/>
              <a:t>Multiple assignments to extract the individual elements only if you know the length of a sequence (tuple here)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FF629-8427-4807-9E77-62514606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66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5352-946A-A679-7A63-C210CCFBD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1332530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Define Functions for Printing Data and </a:t>
            </a:r>
            <a:br>
              <a:rPr lang="en-US" dirty="0"/>
            </a:br>
            <a:r>
              <a:rPr lang="en-US" dirty="0"/>
              <a:t>Checking Membership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4ADC6-A909-87F0-DC90-B5D5FC0FC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837332" cy="4552445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show_data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definition</a:t>
            </a:r>
          </a:p>
          <a:p>
            <a:pPr marL="457200" lvl="1" indent="0">
              <a:buNone/>
            </a:pPr>
            <a:r>
              <a:rPr lang="en-US" dirty="0"/>
              <a:t>def </a:t>
            </a:r>
            <a:r>
              <a:rPr lang="en-US" dirty="0" err="1"/>
              <a:t>show_data</a:t>
            </a:r>
            <a:r>
              <a:rPr lang="en-US" dirty="0"/>
              <a:t>(data, name="data"):    </a:t>
            </a:r>
          </a:p>
          <a:p>
            <a:pPr marL="457200" lvl="1" indent="0">
              <a:buNone/>
            </a:pPr>
            <a:r>
              <a:rPr lang="en-US" dirty="0"/>
              <a:t>    print("**********************************************")</a:t>
            </a:r>
          </a:p>
          <a:p>
            <a:pPr marL="457200" lvl="1" indent="0">
              <a:buNone/>
            </a:pPr>
            <a:r>
              <a:rPr lang="en-US" dirty="0"/>
              <a:t>    print(name + ":")</a:t>
            </a:r>
          </a:p>
          <a:p>
            <a:pPr marL="457200" lvl="1" indent="0">
              <a:buNone/>
            </a:pPr>
            <a:r>
              <a:rPr lang="en-US" dirty="0"/>
              <a:t>    print(data)</a:t>
            </a:r>
          </a:p>
          <a:p>
            <a:pPr marL="457200" lvl="1" indent="0">
              <a:buNone/>
            </a:pPr>
            <a:r>
              <a:rPr lang="en-US" dirty="0"/>
              <a:t>    print("Type of {0}: {1}".format(name, type(data)))</a:t>
            </a:r>
          </a:p>
          <a:p>
            <a:pPr marL="457200" lvl="1" indent="0">
              <a:buNone/>
            </a:pPr>
            <a:r>
              <a:rPr lang="en-US" dirty="0"/>
              <a:t>    print("**********************************************")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existIn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definition</a:t>
            </a:r>
          </a:p>
          <a:p>
            <a:pPr marL="457200" lvl="1" indent="0">
              <a:buNone/>
            </a:pPr>
            <a:r>
              <a:rPr lang="en-US" dirty="0"/>
              <a:t>def </a:t>
            </a:r>
            <a:r>
              <a:rPr lang="en-US" dirty="0" err="1"/>
              <a:t>existIn</a:t>
            </a:r>
            <a:r>
              <a:rPr lang="en-US" dirty="0"/>
              <a:t>(item, </a:t>
            </a:r>
            <a:r>
              <a:rPr lang="en-US" dirty="0" err="1"/>
              <a:t>seqObjName</a:t>
            </a:r>
            <a:r>
              <a:rPr lang="en-US" dirty="0"/>
              <a:t>, </a:t>
            </a:r>
            <a:r>
              <a:rPr lang="en-US" dirty="0" err="1"/>
              <a:t>seqObj</a:t>
            </a:r>
            <a:r>
              <a:rPr lang="en-US" dirty="0"/>
              <a:t>):</a:t>
            </a:r>
          </a:p>
          <a:p>
            <a:pPr marL="457200" lvl="1" indent="0">
              <a:buNone/>
            </a:pPr>
            <a:r>
              <a:rPr lang="en-US" dirty="0"/>
              <a:t>    if item in </a:t>
            </a:r>
            <a:r>
              <a:rPr lang="en-US" dirty="0" err="1"/>
              <a:t>seqObj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r>
              <a:rPr lang="en-US" dirty="0"/>
              <a:t>        print("True: {0} is in {1}: ".format(item, </a:t>
            </a:r>
            <a:r>
              <a:rPr lang="en-US" dirty="0" err="1"/>
              <a:t>seqObjName</a:t>
            </a:r>
            <a:r>
              <a:rPr lang="en-US" dirty="0"/>
              <a:t>))</a:t>
            </a:r>
          </a:p>
          <a:p>
            <a:pPr marL="457200" lvl="1" indent="0">
              <a:buNone/>
            </a:pPr>
            <a:r>
              <a:rPr lang="en-US" dirty="0"/>
              <a:t>    else:</a:t>
            </a:r>
          </a:p>
          <a:p>
            <a:pPr marL="457200" lvl="1" indent="0">
              <a:buNone/>
            </a:pPr>
            <a:r>
              <a:rPr lang="en-US" dirty="0"/>
              <a:t>        print("False: {0} is not in {1}: ".format(item, </a:t>
            </a:r>
            <a:r>
              <a:rPr lang="en-US" dirty="0" err="1"/>
              <a:t>seqObjName</a:t>
            </a:r>
            <a:r>
              <a:rPr lang="en-US" dirty="0"/>
              <a:t>))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2C7DE-54B8-1B8C-DFC5-EDB98523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16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D725-3DFA-4D5D-A4B6-1614C82F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1232169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Structured Sequence Type Objects (1): </a:t>
            </a:r>
            <a:br>
              <a:rPr lang="en-US" dirty="0"/>
            </a:br>
            <a:r>
              <a:rPr lang="en-US" dirty="0"/>
              <a:t>Tuple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F4B4C-70B9-4133-A891-722C23844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0"/>
            <a:ext cx="11232169" cy="492760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Build</a:t>
            </a:r>
            <a:r>
              <a:rPr lang="en-US" sz="3000" b="1" dirty="0"/>
              <a:t> </a:t>
            </a:r>
            <a:r>
              <a:rPr lang="en-US" sz="3000" dirty="0"/>
              <a:t>tuple type objects</a:t>
            </a:r>
          </a:p>
          <a:p>
            <a:pPr lvl="1"/>
            <a:r>
              <a:rPr lang="en-US" sz="2600" b="1" dirty="0">
                <a:latin typeface="Consolas" panose="020B0609020204030204" pitchFamily="49" charset="0"/>
              </a:rPr>
              <a:t>tuple() </a:t>
            </a:r>
            <a:r>
              <a:rPr lang="en-US" sz="2600" dirty="0"/>
              <a:t>function</a:t>
            </a:r>
          </a:p>
          <a:p>
            <a:pPr marL="457200" lvl="1" indent="0">
              <a:buNone/>
            </a:pPr>
            <a:r>
              <a:rPr lang="en-US" sz="2200" dirty="0"/>
              <a:t># 1.1 Tuple: heterogenous types in parentheses, ()</a:t>
            </a:r>
          </a:p>
          <a:p>
            <a:pPr marL="457200" lvl="1" indent="0">
              <a:buNone/>
            </a:pPr>
            <a:r>
              <a:rPr lang="en-US" sz="2200" dirty="0"/>
              <a:t>tpl1 = tuple('</a:t>
            </a:r>
            <a:r>
              <a:rPr lang="en-US" sz="2200" dirty="0" err="1"/>
              <a:t>abc</a:t>
            </a:r>
            <a:r>
              <a:rPr lang="en-US" sz="2200" dirty="0"/>
              <a:t>')   # Tuple from separating a string </a:t>
            </a:r>
          </a:p>
          <a:p>
            <a:pPr marL="457200" lvl="1" indent="0">
              <a:buNone/>
            </a:pPr>
            <a:r>
              <a:rPr lang="en-US" sz="2200" dirty="0" err="1"/>
              <a:t>show_data</a:t>
            </a:r>
            <a:r>
              <a:rPr lang="en-US" sz="2200" dirty="0"/>
              <a:t>(tpl1, "tpl1")</a:t>
            </a:r>
          </a:p>
          <a:p>
            <a:pPr marL="457200" lvl="1" indent="0">
              <a:buNone/>
            </a:pPr>
            <a:endParaRPr lang="en-US" sz="1100" dirty="0"/>
          </a:p>
          <a:p>
            <a:pPr marL="457200" lvl="1" indent="0">
              <a:buNone/>
            </a:pPr>
            <a:r>
              <a:rPr lang="en-US" sz="2200" dirty="0"/>
              <a:t>tpl2 = tuple([1, 2, 3])</a:t>
            </a:r>
          </a:p>
          <a:p>
            <a:pPr marL="457200" lvl="1" indent="0">
              <a:buNone/>
            </a:pPr>
            <a:r>
              <a:rPr lang="en-US" sz="2200" dirty="0" err="1"/>
              <a:t>show_data</a:t>
            </a:r>
            <a:r>
              <a:rPr lang="en-US" sz="2200" dirty="0"/>
              <a:t>(tpl2, "tpl2")</a:t>
            </a:r>
          </a:p>
          <a:p>
            <a:pPr marL="457200" lvl="1" indent="0">
              <a:buNone/>
            </a:pPr>
            <a:endParaRPr lang="en-US" sz="1100" dirty="0"/>
          </a:p>
          <a:p>
            <a:pPr marL="457200" lvl="1" indent="0">
              <a:buNone/>
            </a:pPr>
            <a:r>
              <a:rPr lang="en-US" sz="2200" dirty="0"/>
              <a:t># 1.2 in membership operation with tuple</a:t>
            </a:r>
          </a:p>
          <a:p>
            <a:pPr marL="457200" lvl="1" indent="0">
              <a:buNone/>
            </a:pPr>
            <a:r>
              <a:rPr lang="en-US" sz="2200" dirty="0" err="1"/>
              <a:t>existIn</a:t>
            </a:r>
            <a:r>
              <a:rPr lang="en-US" sz="2200" dirty="0"/>
              <a:t>('"a"', "tpl1", tpl1)</a:t>
            </a:r>
          </a:p>
          <a:p>
            <a:pPr marL="457200" lvl="1" indent="0">
              <a:buNone/>
            </a:pPr>
            <a:r>
              <a:rPr lang="en-US" sz="2200" dirty="0" err="1"/>
              <a:t>existIn</a:t>
            </a:r>
            <a:r>
              <a:rPr lang="en-US" sz="2200" dirty="0"/>
              <a:t>("\"'a'\"", "tpl1", tpl1)</a:t>
            </a:r>
          </a:p>
          <a:p>
            <a:pPr marL="457200" lvl="1" indent="0">
              <a:buNone/>
            </a:pPr>
            <a:r>
              <a:rPr lang="en-US" sz="2200" dirty="0" err="1"/>
              <a:t>existIn</a:t>
            </a:r>
            <a:r>
              <a:rPr lang="en-US" sz="2200" dirty="0"/>
              <a:t>("\"'a'\"", "tpl2", tpl2)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FF629-8427-4807-9E77-62514606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19A9DC-A1A4-4263-DF45-F829CAEC0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020" y="2935287"/>
            <a:ext cx="40005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3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D725-3DFA-4D5D-A4B6-1614C82F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Structured, Sequence Type Objects (2): </a:t>
            </a:r>
            <a:br>
              <a:rPr lang="en-US" dirty="0"/>
            </a:br>
            <a:r>
              <a:rPr lang="en-US" dirty="0"/>
              <a:t>Range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F4B4C-70B9-4133-A891-722C23844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0"/>
            <a:ext cx="11514667" cy="4927600"/>
          </a:xfrm>
        </p:spPr>
        <p:txBody>
          <a:bodyPr>
            <a:normAutofit fontScale="70000" lnSpcReduction="20000"/>
          </a:bodyPr>
          <a:lstStyle/>
          <a:p>
            <a:r>
              <a:rPr lang="en-US" sz="4200" b="1" dirty="0"/>
              <a:t>Range</a:t>
            </a:r>
            <a:r>
              <a:rPr lang="en-US" sz="4200" dirty="0"/>
              <a:t> type object</a:t>
            </a:r>
          </a:p>
          <a:p>
            <a:pPr lvl="1"/>
            <a:r>
              <a:rPr lang="en-US" sz="2900" b="1" dirty="0"/>
              <a:t>An immutable</a:t>
            </a:r>
            <a:r>
              <a:rPr lang="en-US" sz="2900" dirty="0"/>
              <a:t> </a:t>
            </a:r>
            <a:r>
              <a:rPr lang="en-US" sz="2900" b="1" dirty="0"/>
              <a:t>object</a:t>
            </a:r>
            <a:r>
              <a:rPr lang="en-US" sz="2900" dirty="0"/>
              <a:t> like </a:t>
            </a:r>
            <a:r>
              <a:rPr lang="en-US" sz="2900" b="1" dirty="0"/>
              <a:t>strings</a:t>
            </a:r>
            <a:r>
              <a:rPr lang="en-US" sz="2900" dirty="0"/>
              <a:t> and </a:t>
            </a:r>
            <a:r>
              <a:rPr lang="en-US" sz="2900" b="1" dirty="0"/>
              <a:t>tuples</a:t>
            </a:r>
            <a:r>
              <a:rPr lang="en-US" sz="2900" dirty="0"/>
              <a:t> as the </a:t>
            </a:r>
            <a:r>
              <a:rPr lang="en-US" sz="2900" b="1" dirty="0"/>
              <a:t>ordered sequences of integers</a:t>
            </a:r>
          </a:p>
          <a:p>
            <a:pPr lvl="1"/>
            <a:r>
              <a:rPr lang="en-US" sz="2900" b="1" dirty="0">
                <a:latin typeface="Consolas" panose="020B0609020204030204" pitchFamily="49" charset="0"/>
                <a:cs typeface="Courier New" panose="02070309020205020404" pitchFamily="49" charset="0"/>
              </a:rPr>
              <a:t>range</a:t>
            </a:r>
            <a:r>
              <a:rPr lang="en-US" sz="2900" dirty="0"/>
              <a:t> function returns </a:t>
            </a:r>
            <a:r>
              <a:rPr lang="en-US" sz="2900" b="1" dirty="0"/>
              <a:t>an object of, type </a:t>
            </a:r>
            <a:r>
              <a:rPr lang="en-US" sz="2900" b="1" dirty="0">
                <a:latin typeface="Consolas" panose="020B0609020204030204" pitchFamily="49" charset="0"/>
                <a:cs typeface="Courier New" panose="02070309020205020404" pitchFamily="49" charset="0"/>
              </a:rPr>
              <a:t>range</a:t>
            </a:r>
            <a:r>
              <a:rPr lang="en-US" sz="2900" dirty="0"/>
              <a:t>, </a:t>
            </a:r>
            <a:r>
              <a:rPr lang="en-US" sz="2900" u="sng" dirty="0"/>
              <a:t>not a collection of elements</a:t>
            </a:r>
            <a:endParaRPr lang="en-US" sz="2900" b="1" u="sng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900" b="1" dirty="0">
                <a:latin typeface="Consolas" panose="020B0609020204030204" pitchFamily="49" charset="0"/>
                <a:cs typeface="Courier New" panose="02070309020205020404" pitchFamily="49" charset="0"/>
              </a:rPr>
              <a:t>range</a:t>
            </a:r>
            <a:r>
              <a:rPr lang="en-US" sz="2900" dirty="0"/>
              <a:t> function takes three integer arguments</a:t>
            </a:r>
          </a:p>
          <a:p>
            <a:pPr lvl="2"/>
            <a:r>
              <a:rPr lang="en-US" sz="2300" dirty="0"/>
              <a:t>range(start, stop, step)</a:t>
            </a:r>
            <a:endParaRPr lang="en-US" sz="23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100" dirty="0">
                <a:latin typeface="Consolas" panose="020B0609020204030204" pitchFamily="49" charset="0"/>
                <a:cs typeface="Courier New" panose="02070309020205020404" pitchFamily="49" charset="0"/>
              </a:rPr>
              <a:t>&gt;&gt;&gt; list(range(10))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100" dirty="0">
                <a:latin typeface="Consolas" panose="020B0609020204030204" pitchFamily="49" charset="0"/>
                <a:cs typeface="Courier New" panose="02070309020205020404" pitchFamily="49" charset="0"/>
              </a:rPr>
              <a:t>[0, 1, 2, 3, 4, 5, 6, 7, 8, 9]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100" dirty="0">
                <a:latin typeface="Consolas" panose="020B0609020204030204" pitchFamily="49" charset="0"/>
                <a:cs typeface="Courier New" panose="02070309020205020404" pitchFamily="49" charset="0"/>
              </a:rPr>
              <a:t>&gt;&gt;&gt; list(range(1, 11))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100" dirty="0">
                <a:latin typeface="Consolas" panose="020B0609020204030204" pitchFamily="49" charset="0"/>
                <a:cs typeface="Courier New" panose="02070309020205020404" pitchFamily="49" charset="0"/>
              </a:rPr>
              <a:t>[1, 2, 3, 4, 5, 6, 7, 8, 9, 10]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100" dirty="0">
                <a:latin typeface="Consolas" panose="020B0609020204030204" pitchFamily="49" charset="0"/>
                <a:cs typeface="Courier New" panose="02070309020205020404" pitchFamily="49" charset="0"/>
              </a:rPr>
              <a:t>&gt;&gt;&gt; list(range(0, 30, 5))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100" dirty="0">
                <a:latin typeface="Consolas" panose="020B0609020204030204" pitchFamily="49" charset="0"/>
                <a:cs typeface="Courier New" panose="02070309020205020404" pitchFamily="49" charset="0"/>
              </a:rPr>
              <a:t>[0, 5, 10, 15, 20, 25]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100" dirty="0">
                <a:latin typeface="Consolas" panose="020B0609020204030204" pitchFamily="49" charset="0"/>
                <a:cs typeface="Courier New" panose="02070309020205020404" pitchFamily="49" charset="0"/>
              </a:rPr>
              <a:t>&gt;&gt;&gt; list(range(0, 10, 3))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100" dirty="0">
                <a:latin typeface="Consolas" panose="020B0609020204030204" pitchFamily="49" charset="0"/>
                <a:cs typeface="Courier New" panose="02070309020205020404" pitchFamily="49" charset="0"/>
              </a:rPr>
              <a:t>[0, 3, 6, 9]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100" dirty="0">
                <a:latin typeface="Consolas" panose="020B0609020204030204" pitchFamily="49" charset="0"/>
                <a:cs typeface="Courier New" panose="02070309020205020404" pitchFamily="49" charset="0"/>
              </a:rPr>
              <a:t>&gt;&gt;&gt; list(range(0, -10, -1))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100" dirty="0">
                <a:latin typeface="Consolas" panose="020B0609020204030204" pitchFamily="49" charset="0"/>
                <a:cs typeface="Courier New" panose="02070309020205020404" pitchFamily="49" charset="0"/>
              </a:rPr>
              <a:t>[0, -1, -2, -3, -4, -5, -6, -7, -8, -9]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100" dirty="0">
                <a:latin typeface="Consolas" panose="020B0609020204030204" pitchFamily="49" charset="0"/>
                <a:cs typeface="Courier New" panose="02070309020205020404" pitchFamily="49" charset="0"/>
              </a:rPr>
              <a:t>&gt;&gt;&gt; list(range(0))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100" dirty="0">
                <a:latin typeface="Consolas" panose="020B0609020204030204" pitchFamily="49" charset="0"/>
                <a:cs typeface="Courier New" panose="02070309020205020404" pitchFamily="49" charset="0"/>
              </a:rPr>
              <a:t>[]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100" dirty="0">
                <a:latin typeface="Consolas" panose="020B0609020204030204" pitchFamily="49" charset="0"/>
                <a:cs typeface="Courier New" panose="02070309020205020404" pitchFamily="49" charset="0"/>
              </a:rPr>
              <a:t>&gt;&gt;&gt; list(range(1, 0))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100" dirty="0">
                <a:latin typeface="Consolas" panose="020B0609020204030204" pitchFamily="49" charset="0"/>
                <a:cs typeface="Courier New" panose="02070309020205020404" pitchFamily="49" charset="0"/>
              </a:rPr>
              <a:t>[]</a:t>
            </a:r>
          </a:p>
          <a:p>
            <a:pPr lvl="1"/>
            <a:r>
              <a:rPr lang="en-US" sz="2900" dirty="0"/>
              <a:t>Commonly used for looping a specific number of times in </a:t>
            </a:r>
            <a:r>
              <a:rPr lang="en-US" sz="2900" b="1" dirty="0"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2900" dirty="0"/>
              <a:t> loops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FF629-8427-4807-9E77-62514606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04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D725-3DFA-4D5D-A4B6-1614C82F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Structured, Sequence Type Objects (2): </a:t>
            </a:r>
            <a:br>
              <a:rPr lang="en-US" dirty="0"/>
            </a:br>
            <a:r>
              <a:rPr lang="en-US" dirty="0"/>
              <a:t>Range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F4B4C-70B9-4133-A891-722C23844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0"/>
            <a:ext cx="11514667" cy="4927600"/>
          </a:xfrm>
        </p:spPr>
        <p:txBody>
          <a:bodyPr>
            <a:normAutofit fontScale="55000" lnSpcReduction="20000"/>
          </a:bodyPr>
          <a:lstStyle/>
          <a:p>
            <a:r>
              <a:rPr lang="en-US" sz="4400" dirty="0"/>
              <a:t>Build</a:t>
            </a:r>
            <a:r>
              <a:rPr lang="en-US" sz="4400" b="1" dirty="0"/>
              <a:t> </a:t>
            </a:r>
            <a:r>
              <a:rPr lang="en-US" sz="4400" dirty="0"/>
              <a:t>range type objects</a:t>
            </a:r>
          </a:p>
          <a:p>
            <a:pPr lvl="1"/>
            <a:r>
              <a:rPr lang="en-US" sz="3600" b="1" dirty="0">
                <a:latin typeface="Consolas" panose="020B0609020204030204" pitchFamily="49" charset="0"/>
                <a:cs typeface="Courier New" panose="02070309020205020404" pitchFamily="49" charset="0"/>
              </a:rPr>
              <a:t>range()</a:t>
            </a:r>
            <a:r>
              <a:rPr lang="en-US" sz="3600" dirty="0"/>
              <a:t> function</a:t>
            </a:r>
            <a:endParaRPr lang="en-US" sz="3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900" dirty="0"/>
              <a:t># 1.3 Range function: ordered sequences of integers, used for looping </a:t>
            </a:r>
          </a:p>
          <a:p>
            <a:pPr marL="457200" lvl="1" indent="0">
              <a:buNone/>
            </a:pPr>
            <a:r>
              <a:rPr lang="en-US" sz="2900" dirty="0"/>
              <a:t>rng1 = range(5)</a:t>
            </a:r>
          </a:p>
          <a:p>
            <a:pPr marL="457200" lvl="1" indent="0">
              <a:buNone/>
            </a:pPr>
            <a:r>
              <a:rPr lang="en-US" sz="2900" dirty="0" err="1"/>
              <a:t>show_data</a:t>
            </a:r>
            <a:r>
              <a:rPr lang="en-US" sz="2900" dirty="0"/>
              <a:t>(rng1, "rng1")</a:t>
            </a:r>
          </a:p>
          <a:p>
            <a:pPr marL="457200" lvl="1" indent="0">
              <a:buNone/>
            </a:pPr>
            <a:r>
              <a:rPr lang="en-US" sz="2900" dirty="0"/>
              <a:t>print("list(range(5)):", list(range(5))) </a:t>
            </a:r>
            <a:endParaRPr lang="en-US" sz="1300" dirty="0"/>
          </a:p>
          <a:p>
            <a:pPr marL="457200" lvl="1" indent="0">
              <a:buNone/>
            </a:pPr>
            <a:r>
              <a:rPr lang="en-US" sz="2900" dirty="0"/>
              <a:t>rng2 = range(1, 10, 2)   </a:t>
            </a:r>
          </a:p>
          <a:p>
            <a:pPr marL="457200" lvl="1" indent="0">
              <a:buNone/>
            </a:pPr>
            <a:r>
              <a:rPr lang="en-US" sz="2900" dirty="0" err="1"/>
              <a:t>show_data</a:t>
            </a:r>
            <a:r>
              <a:rPr lang="en-US" sz="2900" dirty="0"/>
              <a:t>(rng2, "rng2")</a:t>
            </a:r>
          </a:p>
          <a:p>
            <a:pPr marL="457200" lvl="1" indent="0">
              <a:buNone/>
            </a:pPr>
            <a:r>
              <a:rPr lang="en-US" sz="2900" dirty="0"/>
              <a:t>print("list(range(1,10,2):", list(range(1, 10, 2))) </a:t>
            </a:r>
          </a:p>
          <a:p>
            <a:pPr marL="457200" lvl="1" indent="0">
              <a:buNone/>
            </a:pPr>
            <a:r>
              <a:rPr lang="en-US" sz="2900" dirty="0"/>
              <a:t># 1.4 Used for looping a specific number of times in for loops </a:t>
            </a:r>
          </a:p>
          <a:p>
            <a:pPr marL="457200" lvl="1" indent="0">
              <a:buNone/>
            </a:pPr>
            <a:r>
              <a:rPr lang="en-US" sz="2900" dirty="0"/>
              <a:t>for </a:t>
            </a:r>
            <a:r>
              <a:rPr lang="en-US" sz="2900" dirty="0" err="1"/>
              <a:t>i</a:t>
            </a:r>
            <a:r>
              <a:rPr lang="en-US" sz="2900" dirty="0"/>
              <a:t> in rng1:</a:t>
            </a:r>
          </a:p>
          <a:p>
            <a:pPr marL="457200" lvl="1" indent="0">
              <a:buNone/>
            </a:pPr>
            <a:r>
              <a:rPr lang="en-US" sz="2900" dirty="0"/>
              <a:t>    print("---" + str(</a:t>
            </a:r>
            <a:r>
              <a:rPr lang="en-US" sz="2900" dirty="0" err="1"/>
              <a:t>i</a:t>
            </a:r>
            <a:r>
              <a:rPr lang="en-US" sz="2900" dirty="0"/>
              <a:t>))</a:t>
            </a:r>
          </a:p>
          <a:p>
            <a:pPr marL="457200" lvl="1" indent="0">
              <a:buNone/>
            </a:pPr>
            <a:r>
              <a:rPr lang="en-US" sz="2900" dirty="0"/>
              <a:t>for j in rng2:</a:t>
            </a:r>
          </a:p>
          <a:p>
            <a:pPr marL="457200" lvl="1" indent="0">
              <a:buNone/>
            </a:pPr>
            <a:r>
              <a:rPr lang="en-US" sz="2900" dirty="0"/>
              <a:t>    print("---" + str(j))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FF629-8427-4807-9E77-62514606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8EA4ED-E6D2-1A6D-95A4-570904840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691" y="4661964"/>
            <a:ext cx="468016" cy="21060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94E3EA-E2E7-E784-057F-26B31FA14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691" y="1644126"/>
            <a:ext cx="35623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334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3981</TotalTime>
  <Words>3093</Words>
  <Application>Microsoft Office PowerPoint</Application>
  <PresentationFormat>와이드스크린</PresentationFormat>
  <Paragraphs>364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5" baseType="lpstr">
      <vt:lpstr>Lucida Grande</vt:lpstr>
      <vt:lpstr>Arial</vt:lpstr>
      <vt:lpstr>Calibri</vt:lpstr>
      <vt:lpstr>Consolas</vt:lpstr>
      <vt:lpstr>Courier New</vt:lpstr>
      <vt:lpstr>Tahoma</vt:lpstr>
      <vt:lpstr>Times New Roman</vt:lpstr>
      <vt:lpstr>Trebuchet MS</vt:lpstr>
      <vt:lpstr>Wingdings</vt:lpstr>
      <vt:lpstr>Wingdings 3</vt:lpstr>
      <vt:lpstr>Facet</vt:lpstr>
      <vt:lpstr>Lecture 2-2: Python Sequence Types</vt:lpstr>
      <vt:lpstr>Contents</vt:lpstr>
      <vt:lpstr>Classification of Sequence Types</vt:lpstr>
      <vt:lpstr>Structured Sequence Type Objects (1):  Tuple Type</vt:lpstr>
      <vt:lpstr>Structured Sequence Type Objects (1):  Tuple Type</vt:lpstr>
      <vt:lpstr>Define Functions for Printing Data and  Checking Membership</vt:lpstr>
      <vt:lpstr>Structured Sequence Type Objects (1):  Tuple Function </vt:lpstr>
      <vt:lpstr>Structured, Sequence Type Objects (2):  Range Function</vt:lpstr>
      <vt:lpstr>Structured, Sequence Type Objects (2):  Range Function</vt:lpstr>
      <vt:lpstr>Structured, Sequence Type Objects (3):  List</vt:lpstr>
      <vt:lpstr>List Construction (1)</vt:lpstr>
      <vt:lpstr>List Construction (2)</vt:lpstr>
      <vt:lpstr>Soft and Hard Copy</vt:lpstr>
      <vt:lpstr>Text Sequence Type – str </vt:lpstr>
      <vt:lpstr>String Methods (1)</vt:lpstr>
      <vt:lpstr>String Methods (2)</vt:lpstr>
      <vt:lpstr>String Methods (3)</vt:lpstr>
      <vt:lpstr>Common Sequence Operations</vt:lpstr>
      <vt:lpstr>Additional Mutable Sequence Type Operations</vt:lpstr>
      <vt:lpstr>Common features of tuple, range, list, and str </vt:lpstr>
      <vt:lpstr>Compare tuple, range, list, and str </vt:lpstr>
      <vt:lpstr>Useful Sequence Type, dict (1)</vt:lpstr>
      <vt:lpstr>Useful Sequence Type, dict (2)</vt:lpstr>
      <vt:lpstr>Useful Operations on Dictionaries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Statistics</dc:title>
  <dc:creator>Kyung Park</dc:creator>
  <cp:lastModifiedBy>정명교</cp:lastModifiedBy>
  <cp:revision>212</cp:revision>
  <dcterms:created xsi:type="dcterms:W3CDTF">2022-05-05T19:46:34Z</dcterms:created>
  <dcterms:modified xsi:type="dcterms:W3CDTF">2022-06-29T11:19:13Z</dcterms:modified>
</cp:coreProperties>
</file>