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78" r:id="rId4"/>
    <p:sldId id="265" r:id="rId5"/>
    <p:sldId id="267" r:id="rId6"/>
    <p:sldId id="288" r:id="rId7"/>
    <p:sldId id="269" r:id="rId8"/>
    <p:sldId id="268" r:id="rId9"/>
    <p:sldId id="271" r:id="rId10"/>
    <p:sldId id="272" r:id="rId11"/>
    <p:sldId id="273" r:id="rId12"/>
    <p:sldId id="274" r:id="rId13"/>
    <p:sldId id="286" r:id="rId14"/>
    <p:sldId id="289" r:id="rId15"/>
    <p:sldId id="290" r:id="rId16"/>
    <p:sldId id="291" r:id="rId17"/>
    <p:sldId id="292" r:id="rId18"/>
    <p:sldId id="287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9A5D5"/>
    <a:srgbClr val="C42F1A"/>
    <a:srgbClr val="7EF2CE"/>
    <a:srgbClr val="404040"/>
    <a:srgbClr val="FF8633"/>
    <a:srgbClr val="FF6600"/>
    <a:srgbClr val="003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C3A3B-9147-441C-A14A-8625BC89AF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8CBDAD-9074-4C98-B6EF-C6B8C32448C9}">
      <dgm:prSet/>
      <dgm:spPr/>
      <dgm:t>
        <a:bodyPr/>
        <a:lstStyle/>
        <a:p>
          <a:r>
            <a:rPr lang="en-US"/>
            <a:t>Python for Probability, Statistics, and Machine Learning, 2nd Ed.</a:t>
          </a:r>
        </a:p>
      </dgm:t>
    </dgm:pt>
    <dgm:pt modelId="{83518576-3112-4BA6-B9E2-8F25AF70BA24}" type="parTrans" cxnId="{EDA18387-C153-47AF-9102-B73F64CDD4F1}">
      <dgm:prSet/>
      <dgm:spPr/>
      <dgm:t>
        <a:bodyPr/>
        <a:lstStyle/>
        <a:p>
          <a:endParaRPr lang="en-US"/>
        </a:p>
      </dgm:t>
    </dgm:pt>
    <dgm:pt modelId="{CEFACB07-ACD0-46F7-B6CF-D9BA6C4E1106}" type="sibTrans" cxnId="{EDA18387-C153-47AF-9102-B73F64CDD4F1}">
      <dgm:prSet/>
      <dgm:spPr/>
      <dgm:t>
        <a:bodyPr/>
        <a:lstStyle/>
        <a:p>
          <a:endParaRPr lang="en-US"/>
        </a:p>
      </dgm:t>
    </dgm:pt>
    <dgm:pt modelId="{A672FCFF-A735-488B-9419-754E265D0B82}">
      <dgm:prSet/>
      <dgm:spPr/>
      <dgm:t>
        <a:bodyPr/>
        <a:lstStyle/>
        <a:p>
          <a:r>
            <a:rPr lang="en-US"/>
            <a:t>Author: José Unpingco</a:t>
          </a:r>
        </a:p>
      </dgm:t>
    </dgm:pt>
    <dgm:pt modelId="{BDE53EEB-BF4F-4EA3-A9AC-B85AEA6D201B}" type="parTrans" cxnId="{A49F3295-D98B-45C9-A083-BEFBCDFC19B3}">
      <dgm:prSet/>
      <dgm:spPr/>
      <dgm:t>
        <a:bodyPr/>
        <a:lstStyle/>
        <a:p>
          <a:endParaRPr lang="en-US"/>
        </a:p>
      </dgm:t>
    </dgm:pt>
    <dgm:pt modelId="{EC75D677-368E-43F8-8F49-4C6F4E7B91A0}" type="sibTrans" cxnId="{A49F3295-D98B-45C9-A083-BEFBCDFC19B3}">
      <dgm:prSet/>
      <dgm:spPr/>
      <dgm:t>
        <a:bodyPr/>
        <a:lstStyle/>
        <a:p>
          <a:endParaRPr lang="en-US"/>
        </a:p>
      </dgm:t>
    </dgm:pt>
    <dgm:pt modelId="{E934304A-8AEF-4EA1-9EC6-9B191A6CB545}">
      <dgm:prSet/>
      <dgm:spPr/>
      <dgm:t>
        <a:bodyPr/>
        <a:lstStyle/>
        <a:p>
          <a:r>
            <a:rPr lang="en-US"/>
            <a:t>Publisher: Springer International Publishing</a:t>
          </a:r>
        </a:p>
      </dgm:t>
    </dgm:pt>
    <dgm:pt modelId="{9F913562-970C-440C-8943-0F2508101249}" type="parTrans" cxnId="{9209C016-A2F3-4505-9534-6DDF671930B9}">
      <dgm:prSet/>
      <dgm:spPr/>
      <dgm:t>
        <a:bodyPr/>
        <a:lstStyle/>
        <a:p>
          <a:endParaRPr lang="en-US"/>
        </a:p>
      </dgm:t>
    </dgm:pt>
    <dgm:pt modelId="{883F9988-030B-4BFE-AF3A-EF3BE023381D}" type="sibTrans" cxnId="{9209C016-A2F3-4505-9534-6DDF671930B9}">
      <dgm:prSet/>
      <dgm:spPr/>
      <dgm:t>
        <a:bodyPr/>
        <a:lstStyle/>
        <a:p>
          <a:endParaRPr lang="en-US"/>
        </a:p>
      </dgm:t>
    </dgm:pt>
    <dgm:pt modelId="{61D64105-0E1E-460C-9EA6-CD0604F1F946}">
      <dgm:prSet/>
      <dgm:spPr/>
      <dgm:t>
        <a:bodyPr/>
        <a:lstStyle/>
        <a:p>
          <a:r>
            <a:rPr lang="en-US"/>
            <a:t>Introduction to Computation and Programming Using Python, 2</a:t>
          </a:r>
          <a:r>
            <a:rPr lang="en-US" baseline="30000"/>
            <a:t>nd</a:t>
          </a:r>
          <a:r>
            <a:rPr lang="en-US"/>
            <a:t> Ed. </a:t>
          </a:r>
        </a:p>
      </dgm:t>
    </dgm:pt>
    <dgm:pt modelId="{9F48506C-4ADD-4AE0-81C6-BA6A566C2028}" type="parTrans" cxnId="{A5F73606-E5A6-44B0-AAE3-A287651CDE49}">
      <dgm:prSet/>
      <dgm:spPr/>
      <dgm:t>
        <a:bodyPr/>
        <a:lstStyle/>
        <a:p>
          <a:endParaRPr lang="en-US"/>
        </a:p>
      </dgm:t>
    </dgm:pt>
    <dgm:pt modelId="{C0805328-9492-4A64-BDBB-57B18187B9B7}" type="sibTrans" cxnId="{A5F73606-E5A6-44B0-AAE3-A287651CDE49}">
      <dgm:prSet/>
      <dgm:spPr/>
      <dgm:t>
        <a:bodyPr/>
        <a:lstStyle/>
        <a:p>
          <a:endParaRPr lang="en-US"/>
        </a:p>
      </dgm:t>
    </dgm:pt>
    <dgm:pt modelId="{39492E9C-3483-4F30-B4D0-E835A4B7A89C}">
      <dgm:prSet/>
      <dgm:spPr/>
      <dgm:t>
        <a:bodyPr/>
        <a:lstStyle/>
        <a:p>
          <a:r>
            <a:rPr lang="en-US"/>
            <a:t>Author: John V. Guttag</a:t>
          </a:r>
        </a:p>
      </dgm:t>
    </dgm:pt>
    <dgm:pt modelId="{3A8E18C0-B091-4DB6-8542-365809765DAF}" type="parTrans" cxnId="{2644F6ED-8069-4E68-9FBE-28B983122E33}">
      <dgm:prSet/>
      <dgm:spPr/>
      <dgm:t>
        <a:bodyPr/>
        <a:lstStyle/>
        <a:p>
          <a:endParaRPr lang="en-US"/>
        </a:p>
      </dgm:t>
    </dgm:pt>
    <dgm:pt modelId="{A96F4A0E-8F6B-452D-A0B6-C86BDB96329B}" type="sibTrans" cxnId="{2644F6ED-8069-4E68-9FBE-28B983122E33}">
      <dgm:prSet/>
      <dgm:spPr/>
      <dgm:t>
        <a:bodyPr/>
        <a:lstStyle/>
        <a:p>
          <a:endParaRPr lang="en-US"/>
        </a:p>
      </dgm:t>
    </dgm:pt>
    <dgm:pt modelId="{ADBC29D9-6AD4-49CA-ACE1-BD00819E0AC4}">
      <dgm:prSet/>
      <dgm:spPr/>
      <dgm:t>
        <a:bodyPr/>
        <a:lstStyle/>
        <a:p>
          <a:r>
            <a:rPr lang="en-US"/>
            <a:t>Publisher: The MIT Press, Cambridge, MA</a:t>
          </a:r>
        </a:p>
      </dgm:t>
    </dgm:pt>
    <dgm:pt modelId="{F52526E9-0E48-4BBC-9105-2C0DC5DD7EC8}" type="parTrans" cxnId="{6796D451-004D-4873-9EF3-418BDAFA0CC4}">
      <dgm:prSet/>
      <dgm:spPr/>
      <dgm:t>
        <a:bodyPr/>
        <a:lstStyle/>
        <a:p>
          <a:endParaRPr lang="en-US"/>
        </a:p>
      </dgm:t>
    </dgm:pt>
    <dgm:pt modelId="{74BA56A5-DABB-44D6-BEFB-59F40280B063}" type="sibTrans" cxnId="{6796D451-004D-4873-9EF3-418BDAFA0CC4}">
      <dgm:prSet/>
      <dgm:spPr/>
      <dgm:t>
        <a:bodyPr/>
        <a:lstStyle/>
        <a:p>
          <a:endParaRPr lang="en-US"/>
        </a:p>
      </dgm:t>
    </dgm:pt>
    <dgm:pt modelId="{F523587D-6DD5-403A-8168-CB6A81C5468E}">
      <dgm:prSet/>
      <dgm:spPr/>
      <dgm:t>
        <a:bodyPr/>
        <a:lstStyle/>
        <a:p>
          <a:r>
            <a:rPr lang="en-US" dirty="0"/>
            <a:t>Python Programming, An Introduction to Computer Science, 3</a:t>
          </a:r>
          <a:r>
            <a:rPr lang="en-US" baseline="30000" dirty="0"/>
            <a:t>rd</a:t>
          </a:r>
          <a:r>
            <a:rPr lang="en-US" dirty="0"/>
            <a:t> Ed.</a:t>
          </a:r>
        </a:p>
      </dgm:t>
    </dgm:pt>
    <dgm:pt modelId="{A821586D-7F42-495F-8744-2187B9B04474}" type="parTrans" cxnId="{15C2DE0B-8F63-4C14-87D0-CF4539E94251}">
      <dgm:prSet/>
      <dgm:spPr/>
      <dgm:t>
        <a:bodyPr/>
        <a:lstStyle/>
        <a:p>
          <a:endParaRPr lang="en-US"/>
        </a:p>
      </dgm:t>
    </dgm:pt>
    <dgm:pt modelId="{B77BE17B-7E27-444F-BE42-01CDA591E7B6}" type="sibTrans" cxnId="{15C2DE0B-8F63-4C14-87D0-CF4539E94251}">
      <dgm:prSet/>
      <dgm:spPr/>
      <dgm:t>
        <a:bodyPr/>
        <a:lstStyle/>
        <a:p>
          <a:endParaRPr lang="en-US"/>
        </a:p>
      </dgm:t>
    </dgm:pt>
    <dgm:pt modelId="{DDCBA0CD-DEA4-452B-A998-2C64E132C92E}">
      <dgm:prSet/>
      <dgm:spPr/>
      <dgm:t>
        <a:bodyPr/>
        <a:lstStyle/>
        <a:p>
          <a:r>
            <a:rPr lang="en-US"/>
            <a:t>Author: John Zelle</a:t>
          </a:r>
        </a:p>
      </dgm:t>
    </dgm:pt>
    <dgm:pt modelId="{5A5E5BCD-2970-412B-B404-F1094A6539C9}" type="parTrans" cxnId="{0D20C6A8-B004-42D3-8E4A-D09CDF8B4A0B}">
      <dgm:prSet/>
      <dgm:spPr/>
      <dgm:t>
        <a:bodyPr/>
        <a:lstStyle/>
        <a:p>
          <a:endParaRPr lang="en-US"/>
        </a:p>
      </dgm:t>
    </dgm:pt>
    <dgm:pt modelId="{E5AC5AE0-E8AA-473E-A408-7B78EA4C0EA1}" type="sibTrans" cxnId="{0D20C6A8-B004-42D3-8E4A-D09CDF8B4A0B}">
      <dgm:prSet/>
      <dgm:spPr/>
      <dgm:t>
        <a:bodyPr/>
        <a:lstStyle/>
        <a:p>
          <a:endParaRPr lang="en-US"/>
        </a:p>
      </dgm:t>
    </dgm:pt>
    <dgm:pt modelId="{15FEEC93-6CA0-4EA3-BF27-360C6A7B2E99}">
      <dgm:prSet/>
      <dgm:spPr/>
      <dgm:t>
        <a:bodyPr/>
        <a:lstStyle/>
        <a:p>
          <a:r>
            <a:rPr lang="en-US"/>
            <a:t>Publisher: Franklin, Beedle</a:t>
          </a:r>
        </a:p>
      </dgm:t>
    </dgm:pt>
    <dgm:pt modelId="{A4E4A4EA-2CE3-49DE-A4B2-3B791EB37F49}" type="parTrans" cxnId="{3A012A04-0DF5-4102-8B88-8692B1D26D5A}">
      <dgm:prSet/>
      <dgm:spPr/>
      <dgm:t>
        <a:bodyPr/>
        <a:lstStyle/>
        <a:p>
          <a:endParaRPr lang="en-US"/>
        </a:p>
      </dgm:t>
    </dgm:pt>
    <dgm:pt modelId="{08CD2A6A-70FF-4EFB-BA54-E68F75FCC18E}" type="sibTrans" cxnId="{3A012A04-0DF5-4102-8B88-8692B1D26D5A}">
      <dgm:prSet/>
      <dgm:spPr/>
      <dgm:t>
        <a:bodyPr/>
        <a:lstStyle/>
        <a:p>
          <a:endParaRPr lang="en-US"/>
        </a:p>
      </dgm:t>
    </dgm:pt>
    <dgm:pt modelId="{20663BA0-37DF-4E78-B8D4-5D6D724F0A94}" type="pres">
      <dgm:prSet presAssocID="{671C3A3B-9147-441C-A14A-8625BC89AF30}" presName="root" presStyleCnt="0">
        <dgm:presLayoutVars>
          <dgm:dir/>
          <dgm:resizeHandles val="exact"/>
        </dgm:presLayoutVars>
      </dgm:prSet>
      <dgm:spPr/>
    </dgm:pt>
    <dgm:pt modelId="{171DC361-A37E-4B29-98D7-8EC5BABF45F5}" type="pres">
      <dgm:prSet presAssocID="{D68CBDAD-9074-4C98-B6EF-C6B8C32448C9}" presName="compNode" presStyleCnt="0"/>
      <dgm:spPr/>
    </dgm:pt>
    <dgm:pt modelId="{00077C35-68FB-4500-9182-CAC203AA9B7B}" type="pres">
      <dgm:prSet presAssocID="{D68CBDAD-9074-4C98-B6EF-C6B8C32448C9}" presName="bgRect" presStyleLbl="bgShp" presStyleIdx="0" presStyleCnt="3"/>
      <dgm:spPr/>
    </dgm:pt>
    <dgm:pt modelId="{504F691B-B737-440D-9677-E9B01781F513}" type="pres">
      <dgm:prSet presAssocID="{D68CBDAD-9074-4C98-B6EF-C6B8C32448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AC5045-3AEA-4844-9A17-20BC6680C544}" type="pres">
      <dgm:prSet presAssocID="{D68CBDAD-9074-4C98-B6EF-C6B8C32448C9}" presName="spaceRect" presStyleCnt="0"/>
      <dgm:spPr/>
    </dgm:pt>
    <dgm:pt modelId="{161D2241-2082-45A8-81C5-5B341FB83F3E}" type="pres">
      <dgm:prSet presAssocID="{D68CBDAD-9074-4C98-B6EF-C6B8C32448C9}" presName="parTx" presStyleLbl="revTx" presStyleIdx="0" presStyleCnt="6">
        <dgm:presLayoutVars>
          <dgm:chMax val="0"/>
          <dgm:chPref val="0"/>
        </dgm:presLayoutVars>
      </dgm:prSet>
      <dgm:spPr/>
    </dgm:pt>
    <dgm:pt modelId="{F7FDEFAC-7ABA-4019-9254-F519916D7738}" type="pres">
      <dgm:prSet presAssocID="{D68CBDAD-9074-4C98-B6EF-C6B8C32448C9}" presName="desTx" presStyleLbl="revTx" presStyleIdx="1" presStyleCnt="6">
        <dgm:presLayoutVars/>
      </dgm:prSet>
      <dgm:spPr/>
    </dgm:pt>
    <dgm:pt modelId="{3E3AA8B7-F5AA-4D84-B7B0-31FB4034A2CA}" type="pres">
      <dgm:prSet presAssocID="{CEFACB07-ACD0-46F7-B6CF-D9BA6C4E1106}" presName="sibTrans" presStyleCnt="0"/>
      <dgm:spPr/>
    </dgm:pt>
    <dgm:pt modelId="{85E2A41B-6491-49B5-9E5C-7A0B5E4D6D28}" type="pres">
      <dgm:prSet presAssocID="{61D64105-0E1E-460C-9EA6-CD0604F1F946}" presName="compNode" presStyleCnt="0"/>
      <dgm:spPr/>
    </dgm:pt>
    <dgm:pt modelId="{0E40DC1F-AEF4-44B4-9AAE-6F7D74DC3187}" type="pres">
      <dgm:prSet presAssocID="{61D64105-0E1E-460C-9EA6-CD0604F1F946}" presName="bgRect" presStyleLbl="bgShp" presStyleIdx="1" presStyleCnt="3"/>
      <dgm:spPr/>
    </dgm:pt>
    <dgm:pt modelId="{74284E40-60C5-4250-A696-7ADF5543624E}" type="pres">
      <dgm:prSet presAssocID="{61D64105-0E1E-460C-9EA6-CD0604F1F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07CCEC2-EAA8-454E-B682-A9818FBE6A22}" type="pres">
      <dgm:prSet presAssocID="{61D64105-0E1E-460C-9EA6-CD0604F1F946}" presName="spaceRect" presStyleCnt="0"/>
      <dgm:spPr/>
    </dgm:pt>
    <dgm:pt modelId="{E7A87C8C-85A8-400D-A932-D0376CDF0CF7}" type="pres">
      <dgm:prSet presAssocID="{61D64105-0E1E-460C-9EA6-CD0604F1F946}" presName="parTx" presStyleLbl="revTx" presStyleIdx="2" presStyleCnt="6">
        <dgm:presLayoutVars>
          <dgm:chMax val="0"/>
          <dgm:chPref val="0"/>
        </dgm:presLayoutVars>
      </dgm:prSet>
      <dgm:spPr/>
    </dgm:pt>
    <dgm:pt modelId="{3EBD7DAD-5D4D-4C7D-BF4D-C51255CB6F11}" type="pres">
      <dgm:prSet presAssocID="{61D64105-0E1E-460C-9EA6-CD0604F1F946}" presName="desTx" presStyleLbl="revTx" presStyleIdx="3" presStyleCnt="6">
        <dgm:presLayoutVars/>
      </dgm:prSet>
      <dgm:spPr/>
    </dgm:pt>
    <dgm:pt modelId="{DDC62EB5-D3CB-489E-9024-B80A24912F16}" type="pres">
      <dgm:prSet presAssocID="{C0805328-9492-4A64-BDBB-57B18187B9B7}" presName="sibTrans" presStyleCnt="0"/>
      <dgm:spPr/>
    </dgm:pt>
    <dgm:pt modelId="{CE3833B9-FA9F-4345-B043-EB7DD52E7744}" type="pres">
      <dgm:prSet presAssocID="{F523587D-6DD5-403A-8168-CB6A81C5468E}" presName="compNode" presStyleCnt="0"/>
      <dgm:spPr/>
    </dgm:pt>
    <dgm:pt modelId="{FF1A4F75-C37F-448E-A8D1-484F96077883}" type="pres">
      <dgm:prSet presAssocID="{F523587D-6DD5-403A-8168-CB6A81C5468E}" presName="bgRect" presStyleLbl="bgShp" presStyleIdx="2" presStyleCnt="3"/>
      <dgm:spPr/>
    </dgm:pt>
    <dgm:pt modelId="{465BDC8F-ACE2-4596-BD05-E02E78D2580F}" type="pres">
      <dgm:prSet presAssocID="{F523587D-6DD5-403A-8168-CB6A81C546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36ED61-B14C-4C85-963D-8BBFFB7A7A33}" type="pres">
      <dgm:prSet presAssocID="{F523587D-6DD5-403A-8168-CB6A81C5468E}" presName="spaceRect" presStyleCnt="0"/>
      <dgm:spPr/>
    </dgm:pt>
    <dgm:pt modelId="{D245E92C-DFDD-4B78-A181-BDCC076CB840}" type="pres">
      <dgm:prSet presAssocID="{F523587D-6DD5-403A-8168-CB6A81C5468E}" presName="parTx" presStyleLbl="revTx" presStyleIdx="4" presStyleCnt="6">
        <dgm:presLayoutVars>
          <dgm:chMax val="0"/>
          <dgm:chPref val="0"/>
        </dgm:presLayoutVars>
      </dgm:prSet>
      <dgm:spPr/>
    </dgm:pt>
    <dgm:pt modelId="{098EF1F7-2FBE-45BC-B3E6-DB62ED3CCD41}" type="pres">
      <dgm:prSet presAssocID="{F523587D-6DD5-403A-8168-CB6A81C5468E}" presName="desTx" presStyleLbl="revTx" presStyleIdx="5" presStyleCnt="6">
        <dgm:presLayoutVars/>
      </dgm:prSet>
      <dgm:spPr/>
    </dgm:pt>
  </dgm:ptLst>
  <dgm:cxnLst>
    <dgm:cxn modelId="{99B3A103-CC3A-46C1-8290-E955B58A93B3}" type="presOf" srcId="{E934304A-8AEF-4EA1-9EC6-9B191A6CB545}" destId="{F7FDEFAC-7ABA-4019-9254-F519916D7738}" srcOrd="0" destOrd="1" presId="urn:microsoft.com/office/officeart/2018/2/layout/IconVerticalSolidList"/>
    <dgm:cxn modelId="{3A012A04-0DF5-4102-8B88-8692B1D26D5A}" srcId="{F523587D-6DD5-403A-8168-CB6A81C5468E}" destId="{15FEEC93-6CA0-4EA3-BF27-360C6A7B2E99}" srcOrd="1" destOrd="0" parTransId="{A4E4A4EA-2CE3-49DE-A4B2-3B791EB37F49}" sibTransId="{08CD2A6A-70FF-4EFB-BA54-E68F75FCC18E}"/>
    <dgm:cxn modelId="{A5F73606-E5A6-44B0-AAE3-A287651CDE49}" srcId="{671C3A3B-9147-441C-A14A-8625BC89AF30}" destId="{61D64105-0E1E-460C-9EA6-CD0604F1F946}" srcOrd="1" destOrd="0" parTransId="{9F48506C-4ADD-4AE0-81C6-BA6A566C2028}" sibTransId="{C0805328-9492-4A64-BDBB-57B18187B9B7}"/>
    <dgm:cxn modelId="{15C2DE0B-8F63-4C14-87D0-CF4539E94251}" srcId="{671C3A3B-9147-441C-A14A-8625BC89AF30}" destId="{F523587D-6DD5-403A-8168-CB6A81C5468E}" srcOrd="2" destOrd="0" parTransId="{A821586D-7F42-495F-8744-2187B9B04474}" sibTransId="{B77BE17B-7E27-444F-BE42-01CDA591E7B6}"/>
    <dgm:cxn modelId="{9209C016-A2F3-4505-9534-6DDF671930B9}" srcId="{D68CBDAD-9074-4C98-B6EF-C6B8C32448C9}" destId="{E934304A-8AEF-4EA1-9EC6-9B191A6CB545}" srcOrd="1" destOrd="0" parTransId="{9F913562-970C-440C-8943-0F2508101249}" sibTransId="{883F9988-030B-4BFE-AF3A-EF3BE023381D}"/>
    <dgm:cxn modelId="{45994517-2A63-4398-8DF9-74D2F5FC1B31}" type="presOf" srcId="{ADBC29D9-6AD4-49CA-ACE1-BD00819E0AC4}" destId="{3EBD7DAD-5D4D-4C7D-BF4D-C51255CB6F11}" srcOrd="0" destOrd="1" presId="urn:microsoft.com/office/officeart/2018/2/layout/IconVerticalSolidList"/>
    <dgm:cxn modelId="{36727C64-B1A3-44E6-A153-87618C3BCCBC}" type="presOf" srcId="{D68CBDAD-9074-4C98-B6EF-C6B8C32448C9}" destId="{161D2241-2082-45A8-81C5-5B341FB83F3E}" srcOrd="0" destOrd="0" presId="urn:microsoft.com/office/officeart/2018/2/layout/IconVerticalSolidList"/>
    <dgm:cxn modelId="{6796D451-004D-4873-9EF3-418BDAFA0CC4}" srcId="{61D64105-0E1E-460C-9EA6-CD0604F1F946}" destId="{ADBC29D9-6AD4-49CA-ACE1-BD00819E0AC4}" srcOrd="1" destOrd="0" parTransId="{F52526E9-0E48-4BBC-9105-2C0DC5DD7EC8}" sibTransId="{74BA56A5-DABB-44D6-BEFB-59F40280B063}"/>
    <dgm:cxn modelId="{EDA18387-C153-47AF-9102-B73F64CDD4F1}" srcId="{671C3A3B-9147-441C-A14A-8625BC89AF30}" destId="{D68CBDAD-9074-4C98-B6EF-C6B8C32448C9}" srcOrd="0" destOrd="0" parTransId="{83518576-3112-4BA6-B9E2-8F25AF70BA24}" sibTransId="{CEFACB07-ACD0-46F7-B6CF-D9BA6C4E1106}"/>
    <dgm:cxn modelId="{A49F3295-D98B-45C9-A083-BEFBCDFC19B3}" srcId="{D68CBDAD-9074-4C98-B6EF-C6B8C32448C9}" destId="{A672FCFF-A735-488B-9419-754E265D0B82}" srcOrd="0" destOrd="0" parTransId="{BDE53EEB-BF4F-4EA3-A9AC-B85AEA6D201B}" sibTransId="{EC75D677-368E-43F8-8F49-4C6F4E7B91A0}"/>
    <dgm:cxn modelId="{9ED2A39E-2B3E-4187-91E9-7D0B36D83728}" type="presOf" srcId="{A672FCFF-A735-488B-9419-754E265D0B82}" destId="{F7FDEFAC-7ABA-4019-9254-F519916D7738}" srcOrd="0" destOrd="0" presId="urn:microsoft.com/office/officeart/2018/2/layout/IconVerticalSolidList"/>
    <dgm:cxn modelId="{361811A2-2431-480A-95FA-5931ED3469B1}" type="presOf" srcId="{39492E9C-3483-4F30-B4D0-E835A4B7A89C}" destId="{3EBD7DAD-5D4D-4C7D-BF4D-C51255CB6F11}" srcOrd="0" destOrd="0" presId="urn:microsoft.com/office/officeart/2018/2/layout/IconVerticalSolidList"/>
    <dgm:cxn modelId="{38561EA3-7892-4752-BB10-7E8FB891A70B}" type="presOf" srcId="{61D64105-0E1E-460C-9EA6-CD0604F1F946}" destId="{E7A87C8C-85A8-400D-A932-D0376CDF0CF7}" srcOrd="0" destOrd="0" presId="urn:microsoft.com/office/officeart/2018/2/layout/IconVerticalSolidList"/>
    <dgm:cxn modelId="{87AF93A8-7FFD-4525-BDD4-08E534BEB269}" type="presOf" srcId="{671C3A3B-9147-441C-A14A-8625BC89AF30}" destId="{20663BA0-37DF-4E78-B8D4-5D6D724F0A94}" srcOrd="0" destOrd="0" presId="urn:microsoft.com/office/officeart/2018/2/layout/IconVerticalSolidList"/>
    <dgm:cxn modelId="{0D20C6A8-B004-42D3-8E4A-D09CDF8B4A0B}" srcId="{F523587D-6DD5-403A-8168-CB6A81C5468E}" destId="{DDCBA0CD-DEA4-452B-A998-2C64E132C92E}" srcOrd="0" destOrd="0" parTransId="{5A5E5BCD-2970-412B-B404-F1094A6539C9}" sibTransId="{E5AC5AE0-E8AA-473E-A408-7B78EA4C0EA1}"/>
    <dgm:cxn modelId="{7C842CCB-B40F-40AB-8A3E-DF54BB5756AD}" type="presOf" srcId="{F523587D-6DD5-403A-8168-CB6A81C5468E}" destId="{D245E92C-DFDD-4B78-A181-BDCC076CB840}" srcOrd="0" destOrd="0" presId="urn:microsoft.com/office/officeart/2018/2/layout/IconVerticalSolidList"/>
    <dgm:cxn modelId="{2644F6ED-8069-4E68-9FBE-28B983122E33}" srcId="{61D64105-0E1E-460C-9EA6-CD0604F1F946}" destId="{39492E9C-3483-4F30-B4D0-E835A4B7A89C}" srcOrd="0" destOrd="0" parTransId="{3A8E18C0-B091-4DB6-8542-365809765DAF}" sibTransId="{A96F4A0E-8F6B-452D-A0B6-C86BDB96329B}"/>
    <dgm:cxn modelId="{DFE96DEF-231F-4B6C-A958-02BECA47DCE3}" type="presOf" srcId="{15FEEC93-6CA0-4EA3-BF27-360C6A7B2E99}" destId="{098EF1F7-2FBE-45BC-B3E6-DB62ED3CCD41}" srcOrd="0" destOrd="1" presId="urn:microsoft.com/office/officeart/2018/2/layout/IconVerticalSolidList"/>
    <dgm:cxn modelId="{D96289F4-7DD3-4009-BA7C-A1702E675455}" type="presOf" srcId="{DDCBA0CD-DEA4-452B-A998-2C64E132C92E}" destId="{098EF1F7-2FBE-45BC-B3E6-DB62ED3CCD41}" srcOrd="0" destOrd="0" presId="urn:microsoft.com/office/officeart/2018/2/layout/IconVerticalSolidList"/>
    <dgm:cxn modelId="{0F284A80-B250-4215-8A0E-B252E582F8CE}" type="presParOf" srcId="{20663BA0-37DF-4E78-B8D4-5D6D724F0A94}" destId="{171DC361-A37E-4B29-98D7-8EC5BABF45F5}" srcOrd="0" destOrd="0" presId="urn:microsoft.com/office/officeart/2018/2/layout/IconVerticalSolidList"/>
    <dgm:cxn modelId="{B551E024-3D0C-4DB2-9E93-7803F5CB1E4D}" type="presParOf" srcId="{171DC361-A37E-4B29-98D7-8EC5BABF45F5}" destId="{00077C35-68FB-4500-9182-CAC203AA9B7B}" srcOrd="0" destOrd="0" presId="urn:microsoft.com/office/officeart/2018/2/layout/IconVerticalSolidList"/>
    <dgm:cxn modelId="{9CD82472-3FF0-417B-8BD7-6CB46649C50C}" type="presParOf" srcId="{171DC361-A37E-4B29-98D7-8EC5BABF45F5}" destId="{504F691B-B737-440D-9677-E9B01781F513}" srcOrd="1" destOrd="0" presId="urn:microsoft.com/office/officeart/2018/2/layout/IconVerticalSolidList"/>
    <dgm:cxn modelId="{A4037103-012C-4274-AD15-61AEFAF27F19}" type="presParOf" srcId="{171DC361-A37E-4B29-98D7-8EC5BABF45F5}" destId="{20AC5045-3AEA-4844-9A17-20BC6680C544}" srcOrd="2" destOrd="0" presId="urn:microsoft.com/office/officeart/2018/2/layout/IconVerticalSolidList"/>
    <dgm:cxn modelId="{A9A3DDE6-328B-48F6-8098-2A4332787F30}" type="presParOf" srcId="{171DC361-A37E-4B29-98D7-8EC5BABF45F5}" destId="{161D2241-2082-45A8-81C5-5B341FB83F3E}" srcOrd="3" destOrd="0" presId="urn:microsoft.com/office/officeart/2018/2/layout/IconVerticalSolidList"/>
    <dgm:cxn modelId="{21398608-5095-41CB-91D9-49E4F88A371B}" type="presParOf" srcId="{171DC361-A37E-4B29-98D7-8EC5BABF45F5}" destId="{F7FDEFAC-7ABA-4019-9254-F519916D7738}" srcOrd="4" destOrd="0" presId="urn:microsoft.com/office/officeart/2018/2/layout/IconVerticalSolidList"/>
    <dgm:cxn modelId="{908D6F97-2FB4-40EB-AB04-E6C853AC90C1}" type="presParOf" srcId="{20663BA0-37DF-4E78-B8D4-5D6D724F0A94}" destId="{3E3AA8B7-F5AA-4D84-B7B0-31FB4034A2CA}" srcOrd="1" destOrd="0" presId="urn:microsoft.com/office/officeart/2018/2/layout/IconVerticalSolidList"/>
    <dgm:cxn modelId="{E394D0F8-F51D-4430-88A9-DC0E2B4686E5}" type="presParOf" srcId="{20663BA0-37DF-4E78-B8D4-5D6D724F0A94}" destId="{85E2A41B-6491-49B5-9E5C-7A0B5E4D6D28}" srcOrd="2" destOrd="0" presId="urn:microsoft.com/office/officeart/2018/2/layout/IconVerticalSolidList"/>
    <dgm:cxn modelId="{AA4B4E9C-C642-4307-9A5A-CC24BDF5328C}" type="presParOf" srcId="{85E2A41B-6491-49B5-9E5C-7A0B5E4D6D28}" destId="{0E40DC1F-AEF4-44B4-9AAE-6F7D74DC3187}" srcOrd="0" destOrd="0" presId="urn:microsoft.com/office/officeart/2018/2/layout/IconVerticalSolidList"/>
    <dgm:cxn modelId="{C531DB6D-BF12-4402-A6DB-B8374106214B}" type="presParOf" srcId="{85E2A41B-6491-49B5-9E5C-7A0B5E4D6D28}" destId="{74284E40-60C5-4250-A696-7ADF5543624E}" srcOrd="1" destOrd="0" presId="urn:microsoft.com/office/officeart/2018/2/layout/IconVerticalSolidList"/>
    <dgm:cxn modelId="{3428561A-674E-49F7-937B-E521C37F5AA5}" type="presParOf" srcId="{85E2A41B-6491-49B5-9E5C-7A0B5E4D6D28}" destId="{507CCEC2-EAA8-454E-B682-A9818FBE6A22}" srcOrd="2" destOrd="0" presId="urn:microsoft.com/office/officeart/2018/2/layout/IconVerticalSolidList"/>
    <dgm:cxn modelId="{FE3AAAF3-A88D-4AC9-A543-9A54A4CB906F}" type="presParOf" srcId="{85E2A41B-6491-49B5-9E5C-7A0B5E4D6D28}" destId="{E7A87C8C-85A8-400D-A932-D0376CDF0CF7}" srcOrd="3" destOrd="0" presId="urn:microsoft.com/office/officeart/2018/2/layout/IconVerticalSolidList"/>
    <dgm:cxn modelId="{E4E15323-5D60-4011-BD33-8A70A0A01616}" type="presParOf" srcId="{85E2A41B-6491-49B5-9E5C-7A0B5E4D6D28}" destId="{3EBD7DAD-5D4D-4C7D-BF4D-C51255CB6F11}" srcOrd="4" destOrd="0" presId="urn:microsoft.com/office/officeart/2018/2/layout/IconVerticalSolidList"/>
    <dgm:cxn modelId="{51AB36F8-0683-4A6C-94B0-FD11CC278455}" type="presParOf" srcId="{20663BA0-37DF-4E78-B8D4-5D6D724F0A94}" destId="{DDC62EB5-D3CB-489E-9024-B80A24912F16}" srcOrd="3" destOrd="0" presId="urn:microsoft.com/office/officeart/2018/2/layout/IconVerticalSolidList"/>
    <dgm:cxn modelId="{0F6F273F-4D4D-4C8F-AE29-F49EA4ABA132}" type="presParOf" srcId="{20663BA0-37DF-4E78-B8D4-5D6D724F0A94}" destId="{CE3833B9-FA9F-4345-B043-EB7DD52E7744}" srcOrd="4" destOrd="0" presId="urn:microsoft.com/office/officeart/2018/2/layout/IconVerticalSolidList"/>
    <dgm:cxn modelId="{01BB2FBA-C14C-4F1F-BD87-17FD079571A6}" type="presParOf" srcId="{CE3833B9-FA9F-4345-B043-EB7DD52E7744}" destId="{FF1A4F75-C37F-448E-A8D1-484F96077883}" srcOrd="0" destOrd="0" presId="urn:microsoft.com/office/officeart/2018/2/layout/IconVerticalSolidList"/>
    <dgm:cxn modelId="{E545E86A-BC7C-41F1-94F3-3A7390D393CB}" type="presParOf" srcId="{CE3833B9-FA9F-4345-B043-EB7DD52E7744}" destId="{465BDC8F-ACE2-4596-BD05-E02E78D2580F}" srcOrd="1" destOrd="0" presId="urn:microsoft.com/office/officeart/2018/2/layout/IconVerticalSolidList"/>
    <dgm:cxn modelId="{6FDB9197-EF96-41F2-8320-0E1C80F098BF}" type="presParOf" srcId="{CE3833B9-FA9F-4345-B043-EB7DD52E7744}" destId="{1136ED61-B14C-4C85-963D-8BBFFB7A7A33}" srcOrd="2" destOrd="0" presId="urn:microsoft.com/office/officeart/2018/2/layout/IconVerticalSolidList"/>
    <dgm:cxn modelId="{BB910B38-E914-4EC5-97FA-8A8E14AAE90D}" type="presParOf" srcId="{CE3833B9-FA9F-4345-B043-EB7DD52E7744}" destId="{D245E92C-DFDD-4B78-A181-BDCC076CB840}" srcOrd="3" destOrd="0" presId="urn:microsoft.com/office/officeart/2018/2/layout/IconVerticalSolidList"/>
    <dgm:cxn modelId="{783C398E-0E3B-4351-9EA3-923FB7E99032}" type="presParOf" srcId="{CE3833B9-FA9F-4345-B043-EB7DD52E7744}" destId="{098EF1F7-2FBE-45BC-B3E6-DB62ED3CCD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77C35-68FB-4500-9182-CAC203AA9B7B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691B-B737-440D-9677-E9B01781F513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D2241-2082-45A8-81C5-5B341FB83F3E}">
      <dsp:nvSpPr>
        <dsp:cNvPr id="0" name=""/>
        <dsp:cNvSpPr/>
      </dsp:nvSpPr>
      <dsp:spPr>
        <a:xfrm>
          <a:off x="1642860" y="607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 for Probability, Statistics, and Machine Learning, 2nd Ed.</a:t>
          </a:r>
        </a:p>
      </dsp:txBody>
      <dsp:txXfrm>
        <a:off x="1642860" y="607"/>
        <a:ext cx="2982961" cy="1422390"/>
      </dsp:txXfrm>
    </dsp:sp>
    <dsp:sp modelId="{F7FDEFAC-7ABA-4019-9254-F519916D7738}">
      <dsp:nvSpPr>
        <dsp:cNvPr id="0" name=""/>
        <dsp:cNvSpPr/>
      </dsp:nvSpPr>
      <dsp:spPr>
        <a:xfrm>
          <a:off x="4625822" y="607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Author: José Unpingco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Publisher: Springer International Publishing</a:t>
          </a:r>
        </a:p>
      </dsp:txBody>
      <dsp:txXfrm>
        <a:off x="4625822" y="607"/>
        <a:ext cx="2002981" cy="1422390"/>
      </dsp:txXfrm>
    </dsp:sp>
    <dsp:sp modelId="{0E40DC1F-AEF4-44B4-9AAE-6F7D74DC3187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84E40-60C5-4250-A696-7ADF5543624E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87C8C-85A8-400D-A932-D0376CDF0CF7}">
      <dsp:nvSpPr>
        <dsp:cNvPr id="0" name=""/>
        <dsp:cNvSpPr/>
      </dsp:nvSpPr>
      <dsp:spPr>
        <a:xfrm>
          <a:off x="1642860" y="1778595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 to Computation and Programming Using Python, 2</a:t>
          </a:r>
          <a:r>
            <a:rPr lang="en-US" sz="2100" kern="1200" baseline="30000"/>
            <a:t>nd</a:t>
          </a:r>
          <a:r>
            <a:rPr lang="en-US" sz="2100" kern="1200"/>
            <a:t> Ed. </a:t>
          </a:r>
        </a:p>
      </dsp:txBody>
      <dsp:txXfrm>
        <a:off x="1642860" y="1778595"/>
        <a:ext cx="2982961" cy="1422390"/>
      </dsp:txXfrm>
    </dsp:sp>
    <dsp:sp modelId="{3EBD7DAD-5D4D-4C7D-BF4D-C51255CB6F11}">
      <dsp:nvSpPr>
        <dsp:cNvPr id="0" name=""/>
        <dsp:cNvSpPr/>
      </dsp:nvSpPr>
      <dsp:spPr>
        <a:xfrm>
          <a:off x="4625822" y="1778595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Author: John V. Guttag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Publisher: The MIT Press, Cambridge, MA</a:t>
          </a:r>
        </a:p>
      </dsp:txBody>
      <dsp:txXfrm>
        <a:off x="4625822" y="1778595"/>
        <a:ext cx="2002981" cy="1422390"/>
      </dsp:txXfrm>
    </dsp:sp>
    <dsp:sp modelId="{FF1A4F75-C37F-448E-A8D1-484F9607788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BDC8F-ACE2-4596-BD05-E02E78D2580F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5E92C-DFDD-4B78-A181-BDCC076CB840}">
      <dsp:nvSpPr>
        <dsp:cNvPr id="0" name=""/>
        <dsp:cNvSpPr/>
      </dsp:nvSpPr>
      <dsp:spPr>
        <a:xfrm>
          <a:off x="1642860" y="3556583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 Programming, An Introduction to Computer Science, 3</a:t>
          </a:r>
          <a:r>
            <a:rPr lang="en-US" sz="2100" kern="1200" baseline="30000" dirty="0"/>
            <a:t>rd</a:t>
          </a:r>
          <a:r>
            <a:rPr lang="en-US" sz="2100" kern="1200" dirty="0"/>
            <a:t> Ed.</a:t>
          </a:r>
        </a:p>
      </dsp:txBody>
      <dsp:txXfrm>
        <a:off x="1642860" y="3556583"/>
        <a:ext cx="2982961" cy="1422390"/>
      </dsp:txXfrm>
    </dsp:sp>
    <dsp:sp modelId="{098EF1F7-2FBE-45BC-B3E6-DB62ED3CCD41}">
      <dsp:nvSpPr>
        <dsp:cNvPr id="0" name=""/>
        <dsp:cNvSpPr/>
      </dsp:nvSpPr>
      <dsp:spPr>
        <a:xfrm>
          <a:off x="4625822" y="3556583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Author: John Zelle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Publisher: Franklin, Beedle</a:t>
          </a:r>
        </a:p>
      </dsp:txBody>
      <dsp:txXfrm>
        <a:off x="4625822" y="3556583"/>
        <a:ext cx="2002981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BE6E-202F-4F21-B93F-7CFE100AA6B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0EEDB-CEA9-4133-B01D-B6EB7E4A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0EEDB-CEA9-4133-B01D-B6EB7E4A2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0EEDB-CEA9-4133-B01D-B6EB7E4A2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0EEDB-CEA9-4133-B01D-B6EB7E4A2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0EEDB-CEA9-4133-B01D-B6EB7E4A2E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903-F7FE-4A00-B261-CCB582A20094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A54-5D9F-4872-AE67-ED7524A27064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103-160F-46A0-8CFF-222FCB4699E7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90A-F7A6-40AF-863A-D7EDD735393C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402-2F07-4767-AE29-44627AC6325D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50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7913-5F21-4AEF-9629-C6DB059E4BBB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86-5571-4EC2-87D4-93EEC823E9C2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0190" y="603665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EFD-D670-4AEB-8470-50E65161BE43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6A5-1675-4DFF-B592-820A49A9CDF6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509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2D4C-07D1-4494-8DFC-A1DD85CF9838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248991" cy="3880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446" y="2159868"/>
            <a:ext cx="5248990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F0E8-423E-4439-99D1-7BF754E46B79}" type="datetime1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5097" y="604064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1258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5125885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556" y="2160983"/>
            <a:ext cx="5125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558" y="2737245"/>
            <a:ext cx="512587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FFEB-9641-4C13-A695-8DD0F237FC56}" type="datetime1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0509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8FD7-8748-4498-BC00-11467433E561}" type="datetime1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A74-C7CA-4679-B929-67963779055D}" type="datetime1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1327" y="6036658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523-4EFC-45C9-B1E4-1C96B0F87C14}" type="datetime1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0976-49E4-4D05-901E-2B2327B6005A}" type="datetime1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1327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1110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7111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9FB6-05D1-4711-A646-4BF61AB47F35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7976" y="604136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28BEC4-0B67-FC8B-DC67-9DE4C47E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Statistics in Python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ISS 2022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Kyung Park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FF795-E6D8-7DC6-5CBB-98AC642E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Lecture 3-1:</a:t>
            </a:r>
            <a:br>
              <a:rPr lang="en-US" dirty="0"/>
            </a:br>
            <a:r>
              <a:rPr lang="en-US" dirty="0"/>
              <a:t>Python NumPy Overview</a:t>
            </a:r>
          </a:p>
        </p:txBody>
      </p:sp>
    </p:spTree>
    <p:extLst>
      <p:ext uri="{BB962C8B-B14F-4D97-AF65-F5344CB8AC3E}">
        <p14:creationId xmlns:p14="http://schemas.microsoft.com/office/powerpoint/2010/main" val="417280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79FF-8674-2792-2CA4-A7CDD4F5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Subsection Operations of Arrays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47FE-4092-29BB-A072-BB313C2E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958"/>
            <a:ext cx="10711103" cy="319290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More slicing examples</a:t>
            </a:r>
          </a:p>
          <a:p>
            <a:pPr lvl="1"/>
            <a:r>
              <a:rPr lang="en-US" altLang="ko-KR" b="1" dirty="0" err="1">
                <a:latin typeface="Consolas" panose="020B0609020204030204" pitchFamily="49" charset="0"/>
              </a:rPr>
              <a:t>begin:end</a:t>
            </a:r>
            <a:r>
              <a:rPr lang="en-US" altLang="ko-KR" dirty="0"/>
              <a:t>		from </a:t>
            </a:r>
            <a:r>
              <a:rPr lang="en-US" altLang="ko-KR" b="1" dirty="0">
                <a:latin typeface="Consolas" panose="020B0609020204030204" pitchFamily="49" charset="0"/>
              </a:rPr>
              <a:t>begin</a:t>
            </a:r>
            <a:r>
              <a:rPr lang="en-US" altLang="ko-KR" dirty="0"/>
              <a:t> to </a:t>
            </a:r>
            <a:r>
              <a:rPr lang="en-US" altLang="ko-KR" b="1" dirty="0">
                <a:latin typeface="Consolas" panose="020B0609020204030204" pitchFamily="49" charset="0"/>
              </a:rPr>
              <a:t>end</a:t>
            </a:r>
            <a:r>
              <a:rPr lang="en-US" altLang="ko-KR" dirty="0"/>
              <a:t> (exclusive)</a:t>
            </a:r>
          </a:p>
          <a:p>
            <a:pPr marL="457200" lvl="1" indent="0">
              <a:buNone/>
            </a:pP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marr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[:, 1:]</a:t>
            </a:r>
            <a:r>
              <a:rPr lang="en-US" altLang="ko-KR" sz="2000" dirty="0">
                <a:latin typeface="Consolas" panose="020B0609020204030204" pitchFamily="49" charset="0"/>
              </a:rPr>
              <a:t>		# all rows, the 2nd column thru the last column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::2</a:t>
            </a:r>
            <a:r>
              <a:rPr lang="en-US" altLang="ko-KR" dirty="0"/>
              <a:t>				every other items	</a:t>
            </a:r>
          </a:p>
          <a:p>
            <a:pPr marL="457200" lvl="1" indent="0">
              <a:buNone/>
            </a:pP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marr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[:, ::2]</a:t>
            </a:r>
            <a:r>
              <a:rPr lang="en-US" altLang="ko-KR" sz="2000" dirty="0">
                <a:latin typeface="Consolas" panose="020B0609020204030204" pitchFamily="49" charset="0"/>
              </a:rPr>
              <a:t>		# all rows, every other column	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::-1</a:t>
            </a:r>
            <a:r>
              <a:rPr lang="en-US" altLang="ko-KR" dirty="0"/>
              <a:t>       		reverse order of columns or rows</a:t>
            </a:r>
          </a:p>
          <a:p>
            <a:pPr marL="457200" lvl="1" indent="0">
              <a:buNone/>
            </a:pP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marr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[:, ::-1]	</a:t>
            </a:r>
            <a:r>
              <a:rPr lang="en-US" altLang="ko-KR" sz="2000" dirty="0">
                <a:latin typeface="Consolas" panose="020B0609020204030204" pitchFamily="49" charset="0"/>
              </a:rPr>
              <a:t>	# reverse order of columns</a:t>
            </a:r>
          </a:p>
          <a:p>
            <a:pPr marL="457200" lvl="1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F518-3207-11AD-65E9-9D07610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A51D1-FD40-687D-B710-35657B0C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6" y="5003150"/>
            <a:ext cx="3926205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6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041C-4289-8D02-0387-10FEE99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Understanding How Array Memory Works:</a:t>
            </a:r>
            <a:br>
              <a:rPr lang="en-US" altLang="ko-KR" dirty="0"/>
            </a:br>
            <a:r>
              <a:rPr lang="en-US" altLang="ko-KR" dirty="0"/>
              <a:t>Slicing Operations with Views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782-3016-A023-C19F-B2B10FEB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29245" cy="4480054"/>
          </a:xfrm>
        </p:spPr>
        <p:txBody>
          <a:bodyPr>
            <a:normAutofit/>
          </a:bodyPr>
          <a:lstStyle/>
          <a:p>
            <a:r>
              <a:rPr lang="en-US" altLang="ko-KR" dirty="0"/>
              <a:t>Basic slicing operations are views into the array without implicit copying</a:t>
            </a:r>
          </a:p>
          <a:p>
            <a:pPr lvl="1"/>
            <a:r>
              <a:rPr lang="en-US" altLang="ko-KR" b="1" dirty="0"/>
              <a:t>Basic slicing returns a view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NumPy array uses </a:t>
            </a:r>
            <a:r>
              <a:rPr lang="en-US" altLang="ko-KR" b="1" dirty="0"/>
              <a:t>pass-by-reference</a:t>
            </a:r>
            <a:r>
              <a:rPr lang="en-US" altLang="ko-KR" dirty="0"/>
              <a:t> semantics.</a:t>
            </a:r>
          </a:p>
          <a:p>
            <a:pPr lvl="1"/>
            <a:r>
              <a:rPr lang="en-US" altLang="ko-KR" dirty="0"/>
              <a:t>Slicing creates views (no copying) and </a:t>
            </a:r>
            <a:r>
              <a:rPr lang="en-US" altLang="ko-KR" b="1" dirty="0"/>
              <a:t>advanced indexing creates copies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c.f., </a:t>
            </a:r>
            <a:r>
              <a:rPr lang="en-US" altLang="ko-KR" b="1" dirty="0"/>
              <a:t>Making a new and independent copy</a:t>
            </a:r>
            <a:r>
              <a:rPr lang="en-US" altLang="ko-KR" dirty="0"/>
              <a:t> of an array requires </a:t>
            </a:r>
            <a:r>
              <a:rPr lang="en-US" altLang="ko-KR" b="1" dirty="0"/>
              <a:t>copy</a:t>
            </a:r>
            <a:r>
              <a:rPr lang="en-US" altLang="ko-KR" dirty="0"/>
              <a:t> operation</a:t>
            </a:r>
          </a:p>
          <a:p>
            <a:pPr lvl="2"/>
            <a:r>
              <a:rPr lang="en-US" altLang="ko-KR" dirty="0"/>
              <a:t>Invoke </a:t>
            </a:r>
            <a:r>
              <a:rPr lang="en-US" altLang="ko-KR" b="1" dirty="0">
                <a:highlight>
                  <a:srgbClr val="FFFF00"/>
                </a:highlight>
                <a:latin typeface="Consolas" panose="020B0609020204030204" pitchFamily="49" charset="0"/>
              </a:rPr>
              <a:t>.copy()</a:t>
            </a:r>
            <a:r>
              <a:rPr lang="en-US" altLang="ko-KR" dirty="0"/>
              <a:t> on the array</a:t>
            </a:r>
          </a:p>
          <a:p>
            <a:pPr marL="457200" lvl="1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</a:rPr>
              <a:t>cparr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arr.copy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B91-B0D6-01F0-65F9-E95DA8FF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5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041C-4289-8D02-0387-10FEE99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Copying Arrays with copy()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782-3016-A023-C19F-B2B10FEB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20319" cy="448005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Create all ones 3x3 array</a:t>
            </a:r>
          </a:p>
          <a:p>
            <a:pPr marL="457200" lvl="1" indent="0">
              <a:buNone/>
            </a:pPr>
            <a:r>
              <a:rPr lang="es-ES" altLang="ko-KR" dirty="0" err="1">
                <a:latin typeface="Consolas" panose="020B0609020204030204" pitchFamily="49" charset="0"/>
              </a:rPr>
              <a:t>onesarr</a:t>
            </a:r>
            <a:r>
              <a:rPr lang="es-ES" altLang="ko-KR" dirty="0"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latin typeface="Consolas" panose="020B0609020204030204" pitchFamily="49" charset="0"/>
              </a:rPr>
              <a:t>np.ones</a:t>
            </a:r>
            <a:r>
              <a:rPr lang="es-ES" altLang="ko-KR" dirty="0">
                <a:latin typeface="Consolas" panose="020B0609020204030204" pitchFamily="49" charset="0"/>
              </a:rPr>
              <a:t>((3, 3))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show_property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onesarr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en-US" altLang="ko-KR" dirty="0" err="1">
                <a:latin typeface="Consolas" panose="020B0609020204030204" pitchFamily="49" charset="0"/>
              </a:rPr>
              <a:t>onesarr</a:t>
            </a:r>
            <a:r>
              <a:rPr lang="en-US" altLang="ko-KR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dirty="0"/>
              <a:t>Copy </a:t>
            </a:r>
            <a:r>
              <a:rPr lang="en-US" altLang="ko-KR" dirty="0" err="1"/>
              <a:t>onesarr</a:t>
            </a:r>
            <a:r>
              <a:rPr lang="en-US" altLang="ko-KR" dirty="0"/>
              <a:t> to </a:t>
            </a:r>
            <a:r>
              <a:rPr lang="en-US" altLang="ko-KR" dirty="0" err="1"/>
              <a:t>cparr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cparr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onesarr.copy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cparr</a:t>
            </a:r>
            <a:r>
              <a:rPr lang="en-US" altLang="ko-KR" dirty="0">
                <a:latin typeface="Consolas" panose="020B0609020204030204" pitchFamily="49" charset="0"/>
              </a:rPr>
              <a:t>[0, 0] = -999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show_property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cparr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en-US" altLang="ko-KR" dirty="0" err="1">
                <a:latin typeface="Consolas" panose="020B0609020204030204" pitchFamily="49" charset="0"/>
              </a:rPr>
              <a:t>cparr</a:t>
            </a:r>
            <a:r>
              <a:rPr lang="en-US" altLang="ko-KR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dirty="0"/>
              <a:t>Duplicate the last dimension</a:t>
            </a:r>
          </a:p>
          <a:p>
            <a:pPr lvl="1"/>
            <a:r>
              <a:rPr lang="en-US" altLang="ko-KR" dirty="0"/>
              <a:t>Create a view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onesarr</a:t>
            </a:r>
            <a:r>
              <a:rPr lang="en-US" altLang="ko-KR" dirty="0">
                <a:latin typeface="Consolas" panose="020B0609020204030204" pitchFamily="49" charset="0"/>
              </a:rPr>
              <a:t>[:, [0, 1, 2, 2]])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cparr</a:t>
            </a:r>
            <a:r>
              <a:rPr lang="en-US" altLang="ko-KR" dirty="0">
                <a:latin typeface="Consolas" panose="020B0609020204030204" pitchFamily="49" charset="0"/>
              </a:rPr>
              <a:t> [:, [0, 1, 2, 0]])</a:t>
            </a:r>
          </a:p>
          <a:p>
            <a:pPr marL="457200" lvl="1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B91-B0D6-01F0-65F9-E95DA8FF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4E1B3-ADEA-C837-C832-05664AB1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72" y="2240985"/>
            <a:ext cx="1611630" cy="1131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16AAA-D789-175C-56FE-6AA60912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372" y="3509396"/>
            <a:ext cx="2640330" cy="1097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2DC64-A918-2E87-074E-58DCE977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372" y="4743517"/>
            <a:ext cx="3343275" cy="198882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73629C-EBAF-1E28-AD04-E499B48B9245}"/>
              </a:ext>
            </a:extLst>
          </p:cNvPr>
          <p:cNvSpPr/>
          <p:nvPr/>
        </p:nvSpPr>
        <p:spPr>
          <a:xfrm>
            <a:off x="9669059" y="5870222"/>
            <a:ext cx="628490" cy="837106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B727F9-8EBB-CAF5-A956-B1E6828DAEDF}"/>
              </a:ext>
            </a:extLst>
          </p:cNvPr>
          <p:cNvSpPr/>
          <p:nvPr/>
        </p:nvSpPr>
        <p:spPr>
          <a:xfrm>
            <a:off x="7506584" y="5870222"/>
            <a:ext cx="628490" cy="837106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FB89D2-468A-A378-0769-422F0E381287}"/>
              </a:ext>
            </a:extLst>
          </p:cNvPr>
          <p:cNvSpPr/>
          <p:nvPr/>
        </p:nvSpPr>
        <p:spPr>
          <a:xfrm>
            <a:off x="7472717" y="4837268"/>
            <a:ext cx="294038" cy="837106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75E5C2-3504-9A94-B89A-2FF8DBC5A9DA}"/>
              </a:ext>
            </a:extLst>
          </p:cNvPr>
          <p:cNvSpPr/>
          <p:nvPr/>
        </p:nvSpPr>
        <p:spPr>
          <a:xfrm>
            <a:off x="8540537" y="4837268"/>
            <a:ext cx="294038" cy="837106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041C-4289-8D02-0387-10FEE99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Viewing, Pass-by-Reference Examples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782-3016-A023-C19F-B2B10FEB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77689" cy="46312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Viewing on an array with an assignment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dup1 = </a:t>
            </a:r>
            <a:r>
              <a:rPr lang="es-ES" altLang="ko-KR" dirty="0" err="1">
                <a:latin typeface="Consolas" panose="020B0609020204030204" pitchFamily="49" charset="0"/>
              </a:rPr>
              <a:t>onesarr</a:t>
            </a:r>
            <a:r>
              <a:rPr lang="es-ES" altLang="ko-KR" dirty="0">
                <a:latin typeface="Consolas" panose="020B0609020204030204" pitchFamily="49" charset="0"/>
              </a:rPr>
              <a:t>[:, [0, 1, 2, 2]] 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extarr</a:t>
            </a:r>
            <a:r>
              <a:rPr lang="en-US" altLang="ko-KR" dirty="0">
                <a:latin typeface="Consolas" panose="020B0609020204030204" pitchFamily="49" charset="0"/>
              </a:rPr>
              <a:t> = dup1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# Update (0,0) element on </a:t>
            </a:r>
            <a:r>
              <a:rPr lang="en-US" altLang="ko-KR" dirty="0" err="1">
                <a:latin typeface="Consolas" panose="020B0609020204030204" pitchFamily="49" charset="0"/>
              </a:rPr>
              <a:t>extarr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extarr</a:t>
            </a:r>
            <a:r>
              <a:rPr lang="en-US" altLang="ko-KR" dirty="0">
                <a:latin typeface="Consolas" panose="020B0609020204030204" pitchFamily="49" charset="0"/>
              </a:rPr>
              <a:t>[0, 0] = -999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show_property</a:t>
            </a:r>
            <a:r>
              <a:rPr lang="en-US" altLang="ko-KR" dirty="0">
                <a:latin typeface="Consolas" panose="020B0609020204030204" pitchFamily="49" charset="0"/>
              </a:rPr>
              <a:t>(dup1, "dup1")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show_property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extarr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en-US" altLang="ko-KR" dirty="0" err="1">
                <a:latin typeface="Consolas" panose="020B0609020204030204" pitchFamily="49" charset="0"/>
              </a:rPr>
              <a:t>extarr</a:t>
            </a:r>
            <a:r>
              <a:rPr lang="en-US" altLang="ko-KR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altLang="ko-KR" dirty="0"/>
              <a:t>Note: </a:t>
            </a:r>
            <a:r>
              <a:rPr lang="en-US" altLang="ko-KR" dirty="0" err="1"/>
              <a:t>extarr</a:t>
            </a:r>
            <a:r>
              <a:rPr lang="en-US" altLang="ko-KR" dirty="0"/>
              <a:t> is just a view into the dup1 array.</a:t>
            </a:r>
          </a:p>
          <a:p>
            <a:r>
              <a:rPr lang="en-US" altLang="ko-KR" dirty="0"/>
              <a:t>Copying with indexing: Pass-by-Value, copying array 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show_property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latin typeface="Consolas" panose="020B0609020204030204" pitchFamily="49" charset="0"/>
              </a:rPr>
              <a:t>onesarr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es-ES" altLang="ko-KR" dirty="0">
                <a:latin typeface="Consolas" panose="020B0609020204030204" pitchFamily="49" charset="0"/>
              </a:rPr>
              <a:t> </a:t>
            </a:r>
            <a:r>
              <a:rPr lang="es-ES" altLang="ko-KR" dirty="0" err="1">
                <a:latin typeface="Consolas" panose="020B0609020204030204" pitchFamily="49" charset="0"/>
              </a:rPr>
              <a:t>onesarr</a:t>
            </a:r>
            <a:r>
              <a:rPr lang="en-US" altLang="ko-KR" dirty="0">
                <a:latin typeface="Consolas" panose="020B0609020204030204" pitchFamily="49" charset="0"/>
              </a:rPr>
              <a:t>")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B91-B0D6-01F0-65F9-E95DA8FF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2FD62-C663-6DFF-970C-75A2E400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47" y="3447616"/>
            <a:ext cx="3343275" cy="1131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CEA12E-6B9C-78F2-1DC6-B4C39D163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047" y="2322338"/>
            <a:ext cx="3343275" cy="10972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F8F404-DD30-382E-3166-652559C8AD35}"/>
              </a:ext>
            </a:extLst>
          </p:cNvPr>
          <p:cNvSpPr/>
          <p:nvPr/>
        </p:nvSpPr>
        <p:spPr>
          <a:xfrm>
            <a:off x="8172631" y="2582512"/>
            <a:ext cx="632706" cy="296154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C6414A-3705-4FFB-832C-7BD693CDC77B}"/>
              </a:ext>
            </a:extLst>
          </p:cNvPr>
          <p:cNvSpPr/>
          <p:nvPr/>
        </p:nvSpPr>
        <p:spPr>
          <a:xfrm>
            <a:off x="8172631" y="3739622"/>
            <a:ext cx="632706" cy="296154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9DFE4-6470-939C-D3A6-A88ACA698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167" y="5682614"/>
            <a:ext cx="161163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4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F4DE-013A-57EC-B113-332824A2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 through Advanced Indexing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266-FD06-4344-6D84-46CF2D8D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11103" cy="45901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3x3 all ones NumPy array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arr33 = 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((3,3))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(arr33, "arr33")</a:t>
            </a:r>
          </a:p>
          <a:p>
            <a:r>
              <a:rPr lang="en-US" dirty="0"/>
              <a:t>Duplicate the last dimension (column)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arr34 = arr33[:, [0,1,2,2]]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(arr34, "arr34")</a:t>
            </a:r>
          </a:p>
          <a:p>
            <a:pPr lvl="1"/>
            <a:r>
              <a:rPr lang="en-US" b="1" dirty="0"/>
              <a:t>arr34 has its own memory because the relevant parts of </a:t>
            </a:r>
            <a:r>
              <a:rPr lang="en-US" b="1" dirty="0">
                <a:latin typeface="Consolas" panose="020B0609020204030204" pitchFamily="49" charset="0"/>
              </a:rPr>
              <a:t>arr33</a:t>
            </a:r>
            <a:r>
              <a:rPr lang="en-US" b="1" dirty="0"/>
              <a:t> were copied</a:t>
            </a:r>
          </a:p>
          <a:p>
            <a:r>
              <a:rPr lang="en-US" dirty="0"/>
              <a:t>Assign an element to arr33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arr33[0,0] = 999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print("After assigning an element to arr33\n")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(arr33, "arr33")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(arr34, "arr34")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F21F5-5D63-4EA4-90EF-5652D421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5097" y="613441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9772D-FFB1-3924-565F-472584E4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2242503"/>
            <a:ext cx="2724150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C054B-AB36-BD0A-712E-F3CBD173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022" y="2242503"/>
            <a:ext cx="2724150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039C9-DF70-0931-25DD-D522120E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04" y="5600705"/>
            <a:ext cx="1899156" cy="8988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47CEFD-612B-3414-93AB-2806AC7F7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303" y="5174157"/>
            <a:ext cx="3570569" cy="296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EA8070-AE66-B3D5-316D-2919DE624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0686" y="5600705"/>
            <a:ext cx="1569398" cy="8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2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25EC5-10EE-403E-4916-C56E34C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4"/>
            <a:ext cx="10837332" cy="1018218"/>
          </a:xfrm>
        </p:spPr>
        <p:txBody>
          <a:bodyPr>
            <a:normAutofit/>
          </a:bodyPr>
          <a:lstStyle/>
          <a:p>
            <a:r>
              <a:rPr lang="en-US" dirty="0"/>
              <a:t>Before and After </a:t>
            </a:r>
            <a:r>
              <a:rPr lang="en-US" dirty="0">
                <a:latin typeface="Consolas" panose="020B0609020204030204" pitchFamily="49" charset="0"/>
              </a:rPr>
              <a:t>arr33[0,0] = 999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CF41E-8309-8323-C971-9A896645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257C-D09D-4ADC-6B38-B47628ED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33" y="1469732"/>
            <a:ext cx="3560415" cy="5248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5D170-C501-64ED-F501-A93E7D1B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53" y="1469732"/>
            <a:ext cx="3548180" cy="52243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FD6546-A2E8-87F3-2106-78E8D447FA06}"/>
              </a:ext>
            </a:extLst>
          </p:cNvPr>
          <p:cNvSpPr/>
          <p:nvPr/>
        </p:nvSpPr>
        <p:spPr>
          <a:xfrm>
            <a:off x="7277794" y="2290011"/>
            <a:ext cx="418406" cy="197939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96F229F-4ABC-7A3F-413F-5483D7A50E8B}"/>
              </a:ext>
            </a:extLst>
          </p:cNvPr>
          <p:cNvSpPr/>
          <p:nvPr/>
        </p:nvSpPr>
        <p:spPr>
          <a:xfrm>
            <a:off x="5623135" y="3750694"/>
            <a:ext cx="945730" cy="6624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37C399-60D0-9682-C416-B925D43B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4A4BD-14A3-658B-31B6-AA4FB15E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300807" cy="4270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Creating 3x3 all ones NumPy array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brr33 = 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((3,3))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(brr33, "brr33")</a:t>
            </a:r>
          </a:p>
          <a:p>
            <a:r>
              <a:rPr lang="en-US" dirty="0"/>
              <a:t> Slicing 3x3 to 2x2 array</a:t>
            </a:r>
          </a:p>
          <a:p>
            <a:pPr lvl="1"/>
            <a:r>
              <a:rPr lang="en-US" dirty="0"/>
              <a:t>Slicing creates views.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brr22 = brr33[:2, :2]  # No advanced indexing</a:t>
            </a:r>
          </a:p>
          <a:p>
            <a:r>
              <a:rPr lang="en-US" dirty="0"/>
              <a:t>Assign an element to brr33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brr33[0,0] = 999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print("After assigning an element to brr33\n")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(brr33, "brr33")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(brr22, "brr22")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85714-6490-F9A1-2B46-B0B0F7C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AF7F-8E12-F5B1-CD65-675B5906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28" y="2441893"/>
            <a:ext cx="1517332" cy="1095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D5A6E-8598-A0A1-EC9F-A579F9EE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128" y="3652839"/>
            <a:ext cx="1163288" cy="859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D4654-D125-0E68-981A-4C21E01E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128" y="5434281"/>
            <a:ext cx="2208561" cy="1095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14139-922D-B32F-5AC5-CBDAD62EB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7522" y="5434281"/>
            <a:ext cx="1618487" cy="826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969810-7B2A-1968-865C-C9518ABE9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8128" y="4947713"/>
            <a:ext cx="3977881" cy="3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25EC5-10EE-403E-4916-C56E34C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4"/>
            <a:ext cx="10837332" cy="1018218"/>
          </a:xfrm>
        </p:spPr>
        <p:txBody>
          <a:bodyPr>
            <a:normAutofit/>
          </a:bodyPr>
          <a:lstStyle/>
          <a:p>
            <a:r>
              <a:rPr lang="en-US" dirty="0"/>
              <a:t>Before and After </a:t>
            </a:r>
            <a:r>
              <a:rPr lang="en-US" dirty="0">
                <a:latin typeface="Consolas" panose="020B0609020204030204" pitchFamily="49" charset="0"/>
              </a:rPr>
              <a:t>brr33[0,0] = 999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CF41E-8309-8323-C971-9A896645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6E3A5-E7E7-7BDB-5886-656CA5A6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43" y="1479541"/>
            <a:ext cx="3584448" cy="50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0B51B-03C4-F0EC-ED2D-A4030308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10" y="1479541"/>
            <a:ext cx="3535680" cy="501091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B5F92-69E1-A198-8F41-76F5EAB4AD3A}"/>
              </a:ext>
            </a:extLst>
          </p:cNvPr>
          <p:cNvSpPr/>
          <p:nvPr/>
        </p:nvSpPr>
        <p:spPr>
          <a:xfrm>
            <a:off x="7277794" y="2290011"/>
            <a:ext cx="418406" cy="197939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7FB5E4-B1CD-526F-A36D-5F7F7A9D257A}"/>
              </a:ext>
            </a:extLst>
          </p:cNvPr>
          <p:cNvSpPr/>
          <p:nvPr/>
        </p:nvSpPr>
        <p:spPr>
          <a:xfrm>
            <a:off x="7277794" y="5038855"/>
            <a:ext cx="418406" cy="197939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C21668-D81C-0914-31F7-9A257F4F7780}"/>
              </a:ext>
            </a:extLst>
          </p:cNvPr>
          <p:cNvSpPr/>
          <p:nvPr/>
        </p:nvSpPr>
        <p:spPr>
          <a:xfrm>
            <a:off x="5623135" y="3653765"/>
            <a:ext cx="945730" cy="6624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1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041C-4289-8D02-0387-10FEE99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Advanced Indexing (AI) Examples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782-3016-A023-C19F-B2B10FEB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77689" cy="463122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Advanced indexing creates copies.</a:t>
            </a:r>
          </a:p>
          <a:p>
            <a:pPr lvl="1"/>
            <a:r>
              <a:rPr lang="en-US" altLang="ko-KR" dirty="0"/>
              <a:t>Advanced indexing is significantly more flexible. </a:t>
            </a:r>
          </a:p>
          <a:p>
            <a:pPr lvl="1"/>
            <a:r>
              <a:rPr lang="en-US" altLang="ko-KR" dirty="0"/>
              <a:t>It always returns a copy of data, while basic slicing returns a view.</a:t>
            </a:r>
          </a:p>
          <a:p>
            <a:pPr lvl="1"/>
            <a:r>
              <a:rPr lang="en-US" altLang="ko-KR" dirty="0"/>
              <a:t>Indexing is available </a:t>
            </a:r>
            <a:r>
              <a:rPr lang="en-US" altLang="ko-KR" b="1" dirty="0"/>
              <a:t>thru integer list or Boolean list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Advanced indexing where </a:t>
            </a:r>
            <a:r>
              <a:rPr lang="en-US" altLang="ko-KR" b="1" dirty="0"/>
              <a:t>the indexing object (i.e., the item between the brackets)</a:t>
            </a:r>
            <a:r>
              <a:rPr lang="en-US" altLang="ko-KR" dirty="0"/>
              <a:t> is: </a:t>
            </a:r>
          </a:p>
          <a:p>
            <a:pPr lvl="1"/>
            <a:r>
              <a:rPr lang="en-US" altLang="ko-KR" b="1" dirty="0"/>
              <a:t>A non-tuple sequence object </a:t>
            </a:r>
          </a:p>
          <a:p>
            <a:pPr marL="914400" lvl="2" indent="0">
              <a:buNone/>
            </a:pPr>
            <a:r>
              <a:rPr lang="en-US" altLang="ko-KR" dirty="0"/>
              <a:t>c.f., Tuple is enclosed by parentheses (i.e., (start, end)) </a:t>
            </a:r>
          </a:p>
          <a:p>
            <a:pPr lvl="1"/>
            <a:r>
              <a:rPr lang="en-US" altLang="ko-KR" b="1" dirty="0"/>
              <a:t>A NumPy array (n-dim array)</a:t>
            </a:r>
            <a:r>
              <a:rPr lang="en-US" altLang="ko-KR" dirty="0"/>
              <a:t> of type integer or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b="1" dirty="0"/>
              <a:t>A tuple with at least one sequence object or NumPy array</a:t>
            </a:r>
          </a:p>
        </p:txBody>
      </p:sp>
    </p:spTree>
    <p:extLst>
      <p:ext uri="{BB962C8B-B14F-4D97-AF65-F5344CB8AC3E}">
        <p14:creationId xmlns:p14="http://schemas.microsoft.com/office/powerpoint/2010/main" val="53919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149D1-FADB-BB27-9D92-F09E91B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Indexing with Integer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84425-CC08-16BE-E843-9847116F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5197687" cy="469741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Create an array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carr5 = </a:t>
            </a:r>
            <a:r>
              <a:rPr lang="en-US" dirty="0" err="1">
                <a:latin typeface="Consolas" panose="020B0609020204030204" pitchFamily="49" charset="0"/>
              </a:rPr>
              <a:t>np.arange</a:t>
            </a:r>
            <a:r>
              <a:rPr lang="en-US" dirty="0">
                <a:latin typeface="Consolas" panose="020B0609020204030204" pitchFamily="49" charset="0"/>
              </a:rPr>
              <a:t>(5) 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(carr5, "carr5")</a:t>
            </a:r>
          </a:p>
          <a:p>
            <a:r>
              <a:rPr lang="en-US" sz="3600" dirty="0"/>
              <a:t>Copy with index by integer list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carr3 = carr5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[[0, 1, 2]]</a:t>
            </a:r>
            <a:r>
              <a:rPr lang="en-US" dirty="0">
                <a:latin typeface="Consolas" panose="020B0609020204030204" pitchFamily="49" charset="0"/>
              </a:rPr>
              <a:t>  # AI: Non-tuple seq. obj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show_property</a:t>
            </a:r>
            <a:r>
              <a:rPr lang="en-US" dirty="0">
                <a:latin typeface="Consolas" panose="020B0609020204030204" pitchFamily="49" charset="0"/>
              </a:rPr>
              <a:t>(carr3, "carr3") # Copy is made</a:t>
            </a:r>
          </a:p>
          <a:p>
            <a:r>
              <a:rPr lang="en-US" sz="3600" dirty="0"/>
              <a:t>Slicing: creates view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carr4 = carr5</a:t>
            </a:r>
            <a:r>
              <a:rPr lang="en-US" dirty="0">
                <a:highlight>
                  <a:srgbClr val="FFFF00"/>
                </a:highlight>
              </a:rPr>
              <a:t>[:4]</a:t>
            </a:r>
            <a:r>
              <a:rPr lang="en-US" dirty="0"/>
              <a:t>    # Creates a view</a:t>
            </a:r>
          </a:p>
          <a:p>
            <a:pPr marL="457200" lvl="1" indent="0">
              <a:buNone/>
            </a:pPr>
            <a:r>
              <a:rPr lang="en-US" dirty="0" err="1"/>
              <a:t>show_property</a:t>
            </a:r>
            <a:r>
              <a:rPr lang="en-US" dirty="0"/>
              <a:t>(carr4, "carr4")</a:t>
            </a:r>
          </a:p>
          <a:p>
            <a:r>
              <a:rPr lang="en-US" sz="3600" dirty="0"/>
              <a:t>Change element of carr5</a:t>
            </a:r>
          </a:p>
          <a:p>
            <a:pPr marL="457200" lvl="1" indent="0">
              <a:buNone/>
            </a:pPr>
            <a:r>
              <a:rPr lang="en-US" dirty="0"/>
              <a:t>carr5[0] = 999</a:t>
            </a:r>
          </a:p>
          <a:p>
            <a:pPr marL="457200" lvl="1" indent="0">
              <a:buNone/>
            </a:pPr>
            <a:r>
              <a:rPr lang="en-US" dirty="0"/>
              <a:t>print("After assigning an element to carr5\n")</a:t>
            </a:r>
          </a:p>
          <a:p>
            <a:pPr marL="457200" lvl="1" indent="0">
              <a:buNone/>
            </a:pPr>
            <a:r>
              <a:rPr lang="en-US" dirty="0" err="1"/>
              <a:t>show_property</a:t>
            </a:r>
            <a:r>
              <a:rPr lang="en-US" dirty="0"/>
              <a:t>(carr5, "carr5")</a:t>
            </a:r>
          </a:p>
          <a:p>
            <a:pPr marL="457200" lvl="1" indent="0">
              <a:buNone/>
            </a:pPr>
            <a:r>
              <a:rPr lang="en-US" dirty="0" err="1"/>
              <a:t>show_property</a:t>
            </a:r>
            <a:r>
              <a:rPr lang="en-US" dirty="0"/>
              <a:t>(carr3, "carr3")</a:t>
            </a:r>
          </a:p>
          <a:p>
            <a:pPr marL="457200" lvl="1" indent="0">
              <a:buNone/>
            </a:pPr>
            <a:r>
              <a:rPr lang="en-US" dirty="0" err="1"/>
              <a:t>show_property</a:t>
            </a:r>
            <a:r>
              <a:rPr lang="en-US" dirty="0"/>
              <a:t>(carr4, "carr4")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316F6-0D9C-02AC-30E6-E29E651D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24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D7203-2E2C-8E96-A5D7-55217E81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59" y="1790700"/>
            <a:ext cx="2828925" cy="506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E0BDA-BD3E-95EE-E880-0A283364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717" y="1771650"/>
            <a:ext cx="2743200" cy="50863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D0612B-3939-7E42-7372-BA0E12239EBD}"/>
              </a:ext>
            </a:extLst>
          </p:cNvPr>
          <p:cNvSpPr/>
          <p:nvPr/>
        </p:nvSpPr>
        <p:spPr>
          <a:xfrm>
            <a:off x="8702375" y="4064391"/>
            <a:ext cx="576450" cy="51991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18DBE-CEE2-8D24-31C5-BC0F13E1C087}"/>
              </a:ext>
            </a:extLst>
          </p:cNvPr>
          <p:cNvSpPr/>
          <p:nvPr/>
        </p:nvSpPr>
        <p:spPr>
          <a:xfrm>
            <a:off x="9350717" y="2409754"/>
            <a:ext cx="351176" cy="159275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751C2-52B2-FBC9-C7A5-A58B6B8740DF}"/>
              </a:ext>
            </a:extLst>
          </p:cNvPr>
          <p:cNvSpPr/>
          <p:nvPr/>
        </p:nvSpPr>
        <p:spPr>
          <a:xfrm>
            <a:off x="9350717" y="5852134"/>
            <a:ext cx="351176" cy="159275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0DF55E-811F-6019-0003-9BBCF15E2244}"/>
              </a:ext>
            </a:extLst>
          </p:cNvPr>
          <p:cNvSpPr/>
          <p:nvPr/>
        </p:nvSpPr>
        <p:spPr>
          <a:xfrm>
            <a:off x="9350718" y="4130945"/>
            <a:ext cx="198776" cy="158027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65CC8-09E6-FDDD-95FD-6D407E0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4638-A612-2C07-7817-471FD1D7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764" y="609601"/>
            <a:ext cx="6695616" cy="5175624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NumPy Overview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BCAA-27D7-A6A1-6EF8-4F7AEBB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4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48E9-29B3-6412-9A81-4565E4F3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Reusing Memory Blocks with </a:t>
            </a:r>
            <a:r>
              <a:rPr lang="en-US" dirty="0" err="1">
                <a:latin typeface="Consolas" panose="020B0609020204030204" pitchFamily="49" charset="0"/>
              </a:rPr>
              <a:t>as_strided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DAAB-00E1-143F-4B18-6BF1202C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7717"/>
            <a:ext cx="11141287" cy="53302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Handling overlapping memory blocks</a:t>
            </a:r>
          </a:p>
          <a:p>
            <a:pPr lvl="1"/>
            <a:r>
              <a:rPr lang="en-US" dirty="0"/>
              <a:t>Memory is reused with </a:t>
            </a:r>
            <a:r>
              <a:rPr lang="en-US" dirty="0" err="1">
                <a:latin typeface="Consolas" panose="020B0609020204030204" pitchFamily="49" charset="0"/>
              </a:rPr>
              <a:t>as_strided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(sliding window)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as_strided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org_matrix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dim_tuple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overlap_step_tuple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as_strided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n-US" dirty="0"/>
              <a:t> creates a view</a:t>
            </a:r>
          </a:p>
          <a:p>
            <a:pPr lvl="1"/>
            <a:r>
              <a:rPr lang="en-US" dirty="0"/>
              <a:t>Filling in unpredictable when the target matrix is not filled by the available data </a:t>
            </a:r>
            <a:r>
              <a:rPr lang="en-US" dirty="0">
                <a:sym typeface="Wingdings" panose="05000000000000000000" pitchFamily="2" charset="2"/>
              </a:rPr>
              <a:t> No default filling by zeros, depending on the current value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Step, (4, 4): Reuse memory by sliding 4 bytes along the columns and rows.</a:t>
            </a:r>
          </a:p>
          <a:p>
            <a:pPr marL="457200" lvl="1" indent="0">
              <a:buNone/>
            </a:pP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from </a:t>
            </a:r>
            <a:r>
              <a:rPr lang="en-US" sz="1900" dirty="0" err="1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numpy.lib.stride_tricks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import </a:t>
            </a:r>
            <a:r>
              <a:rPr lang="en-US" sz="1900" dirty="0" err="1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as_strided</a:t>
            </a:r>
            <a:endParaRPr lang="en-US" sz="1900" dirty="0">
              <a:highlight>
                <a:srgbClr val="FFFF00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Consolas" panose="020B0609020204030204" pitchFamily="49" charset="0"/>
              </a:rPr>
              <a:t>n = 8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Consolas" panose="020B0609020204030204" pitchFamily="49" charset="0"/>
              </a:rPr>
              <a:t>k = 5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Consolas" panose="020B0609020204030204" pitchFamily="49" charset="0"/>
              </a:rPr>
              <a:t>x = np.arange(n)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Consolas" panose="020B0609020204030204" pitchFamily="49" charset="0"/>
              </a:rPr>
              <a:t>y1 = as_strided(x, (k, n-k+1), (x.itemsize,)*2)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y2 = </a:t>
            </a:r>
            <a:r>
              <a:rPr lang="en-US" sz="1900" dirty="0" err="1">
                <a:latin typeface="Consolas" panose="020B0609020204030204" pitchFamily="49" charset="0"/>
              </a:rPr>
              <a:t>as_strided</a:t>
            </a:r>
            <a:r>
              <a:rPr lang="en-US" sz="1900" dirty="0">
                <a:latin typeface="Consolas" panose="020B0609020204030204" pitchFamily="49" charset="0"/>
              </a:rPr>
              <a:t>(x, (k, n-k+1), (4,4))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y3 = </a:t>
            </a:r>
            <a:r>
              <a:rPr lang="en-US" sz="1900" dirty="0" err="1">
                <a:latin typeface="Consolas" panose="020B0609020204030204" pitchFamily="49" charset="0"/>
              </a:rPr>
              <a:t>as_strided</a:t>
            </a:r>
            <a:r>
              <a:rPr lang="en-US" sz="1900" dirty="0">
                <a:latin typeface="Consolas" panose="020B0609020204030204" pitchFamily="49" charset="0"/>
              </a:rPr>
              <a:t>(x, (k+2, n-k+1), (4,4))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y4 = </a:t>
            </a:r>
            <a:r>
              <a:rPr lang="en-US" sz="1900" dirty="0" err="1">
                <a:latin typeface="Consolas" panose="020B0609020204030204" pitchFamily="49" charset="0"/>
              </a:rPr>
              <a:t>as_strided</a:t>
            </a:r>
            <a:r>
              <a:rPr lang="en-US" sz="1900" dirty="0">
                <a:latin typeface="Consolas" panose="020B0609020204030204" pitchFamily="49" charset="0"/>
              </a:rPr>
              <a:t>(x, (k+5, n-k+1), (4,4))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CBB46-FA07-1973-8318-060B4791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00A9A-BB7A-664F-007D-7A7FF622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92" y="4509294"/>
            <a:ext cx="1999205" cy="2212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1F17D-3EC5-DD69-2B57-AB1D8DA5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26" y="5339989"/>
            <a:ext cx="656627" cy="467215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776120C-C629-EDA3-B7C9-40F4D8DDCE55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6200000" flipH="1">
            <a:off x="6809872" y="4922836"/>
            <a:ext cx="149354" cy="1619381"/>
          </a:xfrm>
          <a:prstGeom prst="curvedConnector3">
            <a:avLst>
              <a:gd name="adj1" fmla="val 2530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95190D-6F00-3730-5D20-A9F799936345}"/>
              </a:ext>
            </a:extLst>
          </p:cNvPr>
          <p:cNvSpPr/>
          <p:nvPr/>
        </p:nvSpPr>
        <p:spPr>
          <a:xfrm>
            <a:off x="5131697" y="5382116"/>
            <a:ext cx="1886323" cy="275734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3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349F78-0B82-A2AC-D805-86315F53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4176"/>
            <a:ext cx="10711103" cy="8359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Creating a View with </a:t>
            </a:r>
            <a:r>
              <a:rPr lang="en-US" sz="5400" dirty="0" err="1">
                <a:latin typeface="Consolas" panose="020B0609020204030204" pitchFamily="49" charset="0"/>
              </a:rPr>
              <a:t>as_strided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  <a:endParaRPr lang="en-US" sz="540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132840-9C3A-B129-FB07-83F04D21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373" y="1364672"/>
            <a:ext cx="5133157" cy="29444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Assign every other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x[::2] = 99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print("x:")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print("y1:")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print("y4:")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22CD-BF97-4E88-D4A3-2EF795BC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B4AF22C-53DF-489B-83B6-B26636CBDD5B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9B589F-CE9D-7B2B-B45B-D2483B78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9" y="1048215"/>
            <a:ext cx="3696215" cy="56756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0ACA591-7C1E-6EC7-0253-3BA916A3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02" y="3097246"/>
            <a:ext cx="4063110" cy="36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E3973-5843-B942-D886-B60F549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4014A-D752-1238-053E-273B6C44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21A369-311C-DC6D-14B9-F4173EDDF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37544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7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C6B98-AFEB-EBE3-3061-B3EBC44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315704" cy="1320800"/>
          </a:xfrm>
        </p:spPr>
        <p:txBody>
          <a:bodyPr>
            <a:normAutofit/>
          </a:bodyPr>
          <a:lstStyle/>
          <a:p>
            <a:r>
              <a:rPr lang="en-US" dirty="0"/>
              <a:t>NumPy: Numerical Arrays in Python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9092-6A83-ED8B-0E38-B47CD818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10315704" cy="46974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NumPy</a:t>
            </a:r>
          </a:p>
          <a:p>
            <a:pPr lvl="1"/>
            <a:r>
              <a:rPr lang="en-US" dirty="0"/>
              <a:t>The de facto standard for numerical arrays in Python</a:t>
            </a:r>
          </a:p>
          <a:p>
            <a:pPr lvl="1"/>
            <a:r>
              <a:rPr lang="en-US" dirty="0"/>
              <a:t>Construction of NumPy array </a:t>
            </a:r>
          </a:p>
          <a:p>
            <a:pPr lvl="2"/>
            <a:r>
              <a:rPr lang="en-US" dirty="0"/>
              <a:t>Import NumPy library as np</a:t>
            </a:r>
          </a:p>
          <a:p>
            <a:pPr lvl="2"/>
            <a:r>
              <a:rPr lang="en-US" dirty="0"/>
              <a:t>Create an array of 32-bit floating-point numbers</a:t>
            </a:r>
          </a:p>
          <a:p>
            <a:pPr lvl="1"/>
            <a:r>
              <a:rPr lang="en-US" dirty="0"/>
              <a:t>Property of NumPy array </a:t>
            </a:r>
          </a:p>
          <a:p>
            <a:pPr lvl="2"/>
            <a:r>
              <a:rPr lang="en-US" b="1" dirty="0" err="1">
                <a:latin typeface="Consolas" panose="020B0609020204030204" pitchFamily="49" charset="0"/>
              </a:rPr>
              <a:t>itemsize</a:t>
            </a:r>
            <a:r>
              <a:rPr lang="en-US" dirty="0"/>
              <a:t> property : shows the number of bytes per item</a:t>
            </a:r>
          </a:p>
          <a:p>
            <a:pPr marL="457200" lvl="1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import </a:t>
            </a:r>
            <a:r>
              <a:rPr lang="en-US" sz="1900" dirty="0" err="1">
                <a:latin typeface="Consolas" panose="020B0609020204030204" pitchFamily="49" charset="0"/>
              </a:rPr>
              <a:t>numpy</a:t>
            </a:r>
            <a:r>
              <a:rPr lang="en-US" sz="1900" dirty="0">
                <a:latin typeface="Consolas" panose="020B0609020204030204" pitchFamily="49" charset="0"/>
              </a:rPr>
              <a:t> as np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>
                <a:latin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</a:rPr>
              <a:t>np.array</a:t>
            </a:r>
            <a:r>
              <a:rPr lang="en-US" sz="1900" dirty="0">
                <a:latin typeface="Consolas" panose="020B0609020204030204" pitchFamily="49" charset="0"/>
              </a:rPr>
              <a:t>([1,2,3], </a:t>
            </a:r>
            <a:r>
              <a:rPr lang="en-US" sz="1900" dirty="0" err="1">
                <a:latin typeface="Consolas" panose="020B0609020204030204" pitchFamily="49" charset="0"/>
              </a:rPr>
              <a:t>dtype</a:t>
            </a:r>
            <a:r>
              <a:rPr lang="en-US" sz="1900" dirty="0">
                <a:latin typeface="Consolas" panose="020B0609020204030204" pitchFamily="49" charset="0"/>
              </a:rPr>
              <a:t>=np.float32)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>
                <a:latin typeface="Consolas" panose="020B0609020204030204" pitchFamily="49" charset="0"/>
              </a:rPr>
              <a:t>:", </a:t>
            </a:r>
            <a:r>
              <a:rPr lang="en-US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sz="1900" dirty="0" err="1">
                <a:latin typeface="Consolas" panose="020B0609020204030204" pitchFamily="49" charset="0"/>
              </a:rPr>
              <a:t>xarr.itemsize</a:t>
            </a:r>
            <a:r>
              <a:rPr lang="en-US" sz="1900" dirty="0">
                <a:latin typeface="Consolas" panose="020B0609020204030204" pitchFamily="49" charset="0"/>
              </a:rPr>
              <a:t>:", </a:t>
            </a:r>
            <a:r>
              <a:rPr lang="en-US" sz="1900" dirty="0" err="1">
                <a:latin typeface="Consolas" panose="020B0609020204030204" pitchFamily="49" charset="0"/>
              </a:rPr>
              <a:t>xarr.itemsize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061E7-901E-B99B-E71F-42A60A2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17E63-95EC-EA52-7972-7939EAFF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88" y="5916612"/>
            <a:ext cx="2057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7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C6B98-AFEB-EBE3-3061-B3EBC44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315704" cy="1320800"/>
          </a:xfrm>
        </p:spPr>
        <p:txBody>
          <a:bodyPr>
            <a:normAutofit/>
          </a:bodyPr>
          <a:lstStyle/>
          <a:p>
            <a:r>
              <a:rPr lang="en-US"/>
              <a:t>More Properties of NumPy Arrays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9092-6A83-ED8B-0E38-B47CD818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10315704" cy="46974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Properties of an NumPy array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itemsize</a:t>
            </a:r>
            <a:r>
              <a:rPr lang="en-US" dirty="0"/>
              <a:t>: </a:t>
            </a:r>
            <a:r>
              <a:rPr lang="en-US" altLang="ko-KR" dirty="0"/>
              <a:t>the number of bytes per item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size</a:t>
            </a:r>
            <a:r>
              <a:rPr lang="en-US" altLang="ko-KR" dirty="0"/>
              <a:t>: the number of items in the array</a:t>
            </a:r>
          </a:p>
          <a:p>
            <a:pPr lvl="1"/>
            <a:r>
              <a:rPr lang="en-US" altLang="ko-KR" b="1" dirty="0" err="1">
                <a:latin typeface="Consolas" panose="020B0609020204030204" pitchFamily="49" charset="0"/>
              </a:rPr>
              <a:t>ndim</a:t>
            </a:r>
            <a:r>
              <a:rPr lang="en-US" altLang="ko-KR" dirty="0"/>
              <a:t>: the number of axis (dimensions) of the array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shape</a:t>
            </a:r>
            <a:r>
              <a:rPr lang="en-US" altLang="ko-KR" dirty="0"/>
              <a:t>: the shape of the array</a:t>
            </a:r>
          </a:p>
          <a:p>
            <a:pPr lvl="1"/>
            <a:r>
              <a:rPr lang="en-US" altLang="ko-KR" b="1" dirty="0" err="1">
                <a:latin typeface="Consolas" panose="020B0609020204030204" pitchFamily="49" charset="0"/>
              </a:rPr>
              <a:t>dtype</a:t>
            </a:r>
            <a:r>
              <a:rPr lang="en-US" altLang="ko-KR" sz="2000" dirty="0"/>
              <a:t>: </a:t>
            </a:r>
            <a:r>
              <a:rPr lang="en-US" altLang="ko-KR" dirty="0"/>
              <a:t>the type of array elements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print("****************************************")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    NumPy Properties of Array </a:t>
            </a:r>
            <a:r>
              <a:rPr lang="en-US" altLang="ko-KR" sz="1900" dirty="0">
                <a:latin typeface="Consolas" panose="020B0609020204030204" pitchFamily="49" charset="0"/>
              </a:rPr>
              <a:t>"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print("****************************************")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altLang="ko-KR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>
                <a:latin typeface="Consolas" panose="020B0609020204030204" pitchFamily="49" charset="0"/>
              </a:rPr>
              <a:t>:", </a:t>
            </a:r>
            <a:r>
              <a:rPr lang="en-US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altLang="ko-KR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 err="1">
                <a:latin typeface="Consolas" panose="020B0609020204030204" pitchFamily="49" charset="0"/>
              </a:rPr>
              <a:t>.itemsize</a:t>
            </a:r>
            <a:r>
              <a:rPr lang="en-US" sz="1900" dirty="0">
                <a:latin typeface="Consolas" panose="020B0609020204030204" pitchFamily="49" charset="0"/>
              </a:rPr>
              <a:t>:", </a:t>
            </a:r>
            <a:r>
              <a:rPr lang="en-US" sz="1900" dirty="0" err="1">
                <a:latin typeface="Consolas" panose="020B0609020204030204" pitchFamily="49" charset="0"/>
              </a:rPr>
              <a:t>xarr.itemsize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altLang="ko-KR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 err="1">
                <a:latin typeface="Consolas" panose="020B0609020204030204" pitchFamily="49" charset="0"/>
              </a:rPr>
              <a:t>.size</a:t>
            </a:r>
            <a:r>
              <a:rPr lang="en-US" sz="1900" dirty="0">
                <a:latin typeface="Consolas" panose="020B0609020204030204" pitchFamily="49" charset="0"/>
              </a:rPr>
              <a:t>:",  </a:t>
            </a:r>
            <a:r>
              <a:rPr lang="en-US" sz="1900" dirty="0" err="1">
                <a:latin typeface="Consolas" panose="020B0609020204030204" pitchFamily="49" charset="0"/>
              </a:rPr>
              <a:t>xarr.size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altLang="ko-KR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 err="1">
                <a:latin typeface="Consolas" panose="020B0609020204030204" pitchFamily="49" charset="0"/>
              </a:rPr>
              <a:t>.ndim</a:t>
            </a:r>
            <a:r>
              <a:rPr lang="en-US" sz="1900" dirty="0">
                <a:latin typeface="Consolas" panose="020B0609020204030204" pitchFamily="49" charset="0"/>
              </a:rPr>
              <a:t>:",  </a:t>
            </a:r>
            <a:r>
              <a:rPr lang="en-US" sz="1900" dirty="0" err="1">
                <a:latin typeface="Consolas" panose="020B0609020204030204" pitchFamily="49" charset="0"/>
              </a:rPr>
              <a:t>xarr.ndim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altLang="ko-KR" sz="1900" dirty="0" err="1">
                <a:latin typeface="Consolas" panose="020B0609020204030204" pitchFamily="49" charset="0"/>
              </a:rPr>
              <a:t>xarr</a:t>
            </a:r>
            <a:r>
              <a:rPr lang="en-US" sz="1900" dirty="0" err="1">
                <a:latin typeface="Consolas" panose="020B0609020204030204" pitchFamily="49" charset="0"/>
              </a:rPr>
              <a:t>.shape</a:t>
            </a:r>
            <a:r>
              <a:rPr lang="en-US" sz="1900" dirty="0">
                <a:latin typeface="Consolas" panose="020B0609020204030204" pitchFamily="49" charset="0"/>
              </a:rPr>
              <a:t>:", </a:t>
            </a:r>
            <a:r>
              <a:rPr lang="en-US" sz="1900" dirty="0" err="1">
                <a:latin typeface="Consolas" panose="020B0609020204030204" pitchFamily="49" charset="0"/>
              </a:rPr>
              <a:t>xarr.shape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</a:t>
            </a:r>
            <a:r>
              <a:rPr lang="en-US" sz="1900" dirty="0" err="1">
                <a:latin typeface="Consolas" panose="020B0609020204030204" pitchFamily="49" charset="0"/>
              </a:rPr>
              <a:t>xarr.dtype</a:t>
            </a:r>
            <a:r>
              <a:rPr lang="en-US" sz="1900" dirty="0">
                <a:latin typeface="Consolas" panose="020B0609020204030204" pitchFamily="49" charset="0"/>
              </a:rPr>
              <a:t>:", </a:t>
            </a:r>
            <a:r>
              <a:rPr lang="en-US" sz="1900" dirty="0" err="1">
                <a:latin typeface="Consolas" panose="020B0609020204030204" pitchFamily="49" charset="0"/>
              </a:rPr>
              <a:t>xarr.dtype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print("****************************************")</a:t>
            </a:r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061E7-901E-B99B-E71F-42A60A2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E99FD-BC42-07A3-6F90-41044BB4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53" y="3851910"/>
            <a:ext cx="5088852" cy="26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D14A9D-1A87-D3C9-19BB-D812301A9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693" y="1131994"/>
            <a:ext cx="7880490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B11A4-6084-37AB-D746-F1AFFED3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268089-E58B-D1A1-DD9D-72DB632E51EB}"/>
              </a:ext>
            </a:extLst>
          </p:cNvPr>
          <p:cNvSpPr txBox="1"/>
          <p:nvPr/>
        </p:nvSpPr>
        <p:spPr>
          <a:xfrm>
            <a:off x="32554" y="6546509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https://laboputer.github.io/assets/img/ml/python/numpy/1.JPG</a:t>
            </a:r>
          </a:p>
        </p:txBody>
      </p:sp>
    </p:spTree>
    <p:extLst>
      <p:ext uri="{BB962C8B-B14F-4D97-AF65-F5344CB8AC3E}">
        <p14:creationId xmlns:p14="http://schemas.microsoft.com/office/powerpoint/2010/main" val="36366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7FA9-E2EB-40D5-BA41-329861B2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Repeating of Statements as a Function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AC39-DD0C-2AA8-5DAC-E62A4369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10711103" cy="4927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5900" dirty="0"/>
              <a:t>Function definition using </a:t>
            </a:r>
            <a:r>
              <a:rPr lang="en-US" altLang="ko-KR" sz="5900" b="1" dirty="0">
                <a:latin typeface="Consolas" panose="020B0609020204030204" pitchFamily="49" charset="0"/>
              </a:rPr>
              <a:t>def</a:t>
            </a:r>
            <a:r>
              <a:rPr lang="en-US" altLang="ko-KR" sz="5900" dirty="0"/>
              <a:t> keyword:</a:t>
            </a:r>
          </a:p>
          <a:p>
            <a:pPr lvl="1"/>
            <a:r>
              <a:rPr lang="en-US" altLang="ko-KR" sz="4400" dirty="0"/>
              <a:t>Argument, </a:t>
            </a:r>
            <a:r>
              <a:rPr lang="en-US" altLang="ko-KR" sz="4400" dirty="0" err="1"/>
              <a:t>arr</a:t>
            </a:r>
            <a:r>
              <a:rPr lang="en-US" altLang="ko-KR" sz="4400" dirty="0"/>
              <a:t>, as input to the function</a:t>
            </a:r>
          </a:p>
          <a:p>
            <a:pPr lvl="1"/>
            <a:r>
              <a:rPr lang="en-US" altLang="ko-KR" sz="4400" dirty="0"/>
              <a:t>Default argument, name, the name of the array</a:t>
            </a:r>
          </a:p>
          <a:p>
            <a:pPr marL="457200" lvl="1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show_property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, name="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"):  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print("****************************************")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print("    NumPy Properties of", name, "array")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print("****************************************")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print(name + ":")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print(name + ".</a:t>
            </a:r>
            <a:r>
              <a:rPr lang="en-US" altLang="ko-KR" dirty="0" err="1">
                <a:latin typeface="Consolas" panose="020B0609020204030204" pitchFamily="49" charset="0"/>
              </a:rPr>
              <a:t>itemsize</a:t>
            </a:r>
            <a:r>
              <a:rPr lang="en-US" altLang="ko-KR" dirty="0">
                <a:latin typeface="Consolas" panose="020B0609020204030204" pitchFamily="49" charset="0"/>
              </a:rPr>
              <a:t>:", </a:t>
            </a:r>
            <a:r>
              <a:rPr lang="en-US" altLang="ko-KR" dirty="0" err="1">
                <a:latin typeface="Consolas" panose="020B0609020204030204" pitchFamily="49" charset="0"/>
              </a:rPr>
              <a:t>arr.itemsize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print(name + ".size:",  </a:t>
            </a:r>
            <a:r>
              <a:rPr lang="en-US" altLang="ko-KR" dirty="0" err="1">
                <a:latin typeface="Consolas" panose="020B0609020204030204" pitchFamily="49" charset="0"/>
              </a:rPr>
              <a:t>arr.size</a:t>
            </a:r>
            <a:r>
              <a:rPr lang="en-US" altLang="ko-KR" dirty="0">
                <a:latin typeface="Consolas" panose="020B0609020204030204" pitchFamily="49" charset="0"/>
              </a:rPr>
              <a:t>)   # No. of items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print(name + ".</a:t>
            </a:r>
            <a:r>
              <a:rPr lang="en-US" altLang="ko-KR" dirty="0" err="1">
                <a:latin typeface="Consolas" panose="020B0609020204030204" pitchFamily="49" charset="0"/>
              </a:rPr>
              <a:t>ndim</a:t>
            </a:r>
            <a:r>
              <a:rPr lang="en-US" altLang="ko-KR" dirty="0">
                <a:latin typeface="Consolas" panose="020B0609020204030204" pitchFamily="49" charset="0"/>
              </a:rPr>
              <a:t>:",  </a:t>
            </a:r>
            <a:r>
              <a:rPr lang="en-US" altLang="ko-KR" dirty="0" err="1">
                <a:latin typeface="Consolas" panose="020B0609020204030204" pitchFamily="49" charset="0"/>
              </a:rPr>
              <a:t>arr.ndim</a:t>
            </a:r>
            <a:r>
              <a:rPr lang="en-US" altLang="ko-KR" dirty="0">
                <a:latin typeface="Consolas" panose="020B0609020204030204" pitchFamily="49" charset="0"/>
              </a:rPr>
              <a:t>)   # Np. of </a:t>
            </a:r>
            <a:r>
              <a:rPr lang="en-US" altLang="ko-KR" dirty="0" err="1">
                <a:latin typeface="Consolas" panose="020B0609020204030204" pitchFamily="49" charset="0"/>
              </a:rPr>
              <a:t>dimesion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print(name + ".shape:", </a:t>
            </a:r>
            <a:r>
              <a:rPr lang="en-US" altLang="ko-KR" dirty="0" err="1">
                <a:latin typeface="Consolas" panose="020B0609020204030204" pitchFamily="49" charset="0"/>
              </a:rPr>
              <a:t>arr.shape</a:t>
            </a:r>
            <a:r>
              <a:rPr lang="en-US" altLang="ko-KR" dirty="0">
                <a:latin typeface="Consolas" panose="020B0609020204030204" pitchFamily="49" charset="0"/>
              </a:rPr>
              <a:t>)  # (row, col, ...)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print(name + ".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:", </a:t>
            </a:r>
            <a:r>
              <a:rPr lang="en-US" altLang="ko-KR" dirty="0" err="1">
                <a:latin typeface="Consolas" panose="020B0609020204030204" pitchFamily="49" charset="0"/>
              </a:rPr>
              <a:t>arr.dtype</a:t>
            </a:r>
            <a:r>
              <a:rPr lang="en-US" altLang="ko-KR" dirty="0">
                <a:latin typeface="Consolas" panose="020B0609020204030204" pitchFamily="49" charset="0"/>
              </a:rPr>
              <a:t>)  # item type    print("****************************************")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Consolas" panose="020B0609020204030204" pitchFamily="49" charset="0"/>
              </a:rPr>
              <a:t>show_property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xarr</a:t>
            </a:r>
            <a:r>
              <a:rPr lang="en-US" altLang="ko-KR" b="1" dirty="0">
                <a:latin typeface="Consolas" panose="020B0609020204030204" pitchFamily="49" charset="0"/>
              </a:rPr>
              <a:t>, "</a:t>
            </a:r>
            <a:r>
              <a:rPr lang="en-US" altLang="ko-KR" b="1" dirty="0" err="1">
                <a:latin typeface="Consolas" panose="020B0609020204030204" pitchFamily="49" charset="0"/>
              </a:rPr>
              <a:t>xarr</a:t>
            </a:r>
            <a:r>
              <a:rPr lang="en-US" altLang="ko-KR" b="1" dirty="0"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64E7-0C52-7108-D659-EA8A6E3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268E39-7240-1C02-7806-59798B10303F}"/>
              </a:ext>
            </a:extLst>
          </p:cNvPr>
          <p:cNvSpPr/>
          <p:nvPr/>
        </p:nvSpPr>
        <p:spPr>
          <a:xfrm>
            <a:off x="8115299" y="3094720"/>
            <a:ext cx="3960275" cy="832881"/>
          </a:xfrm>
          <a:prstGeom prst="roundRect">
            <a:avLst>
              <a:gd name="adj" fmla="val 81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Equally spaced indentation is mandatory in Python.</a:t>
            </a:r>
            <a:endParaRPr lang="ko-KR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7068F-D610-0FF3-02E7-1E1F14D6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99" y="4019550"/>
            <a:ext cx="3963468" cy="20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3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E0B-6EB8-14EC-214D-B011F051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Element-Wise Operation of NumPy Arrays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B8F6-4A21-D1A5-4AE5-1862C140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11103" cy="37487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 list of sine values of [1, 2, 3]</a:t>
            </a:r>
          </a:p>
          <a:p>
            <a:pPr marL="457200" lvl="1" indent="0">
              <a:buNone/>
            </a:pPr>
            <a:r>
              <a:rPr lang="en-US" altLang="ko-KR" dirty="0"/>
              <a:t>from math import sin</a:t>
            </a:r>
          </a:p>
          <a:p>
            <a:pPr marL="457200" lvl="1" indent="0">
              <a:buNone/>
            </a:pPr>
            <a:r>
              <a:rPr lang="en-US" altLang="ko-KR" dirty="0" err="1"/>
              <a:t>sinlist</a:t>
            </a:r>
            <a:r>
              <a:rPr lang="en-US" altLang="ko-KR" dirty="0"/>
              <a:t> = [round(sin(</a:t>
            </a:r>
            <a:r>
              <a:rPr lang="en-US" altLang="ko-KR" dirty="0" err="1"/>
              <a:t>i</a:t>
            </a:r>
            <a:r>
              <a:rPr lang="en-US" altLang="ko-KR" dirty="0"/>
              <a:t>), 3) for </a:t>
            </a:r>
            <a:r>
              <a:rPr lang="en-US" altLang="ko-KR" dirty="0" err="1"/>
              <a:t>i</a:t>
            </a:r>
            <a:r>
              <a:rPr lang="en-US" altLang="ko-KR" dirty="0"/>
              <a:t> in [1,2,3]] # Loop comprehension</a:t>
            </a:r>
          </a:p>
          <a:p>
            <a:pPr marL="457200" lvl="1" indent="0">
              <a:buNone/>
            </a:pPr>
            <a:r>
              <a:rPr lang="en-US" altLang="ko-KR" dirty="0"/>
              <a:t>print("sinlist2 from loop comprehension: ", </a:t>
            </a:r>
            <a:r>
              <a:rPr lang="en-US" altLang="ko-KR" dirty="0" err="1"/>
              <a:t>sinlist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Element-wise processing of Arrays without explicit looping </a:t>
            </a:r>
          </a:p>
          <a:p>
            <a:pPr lvl="1"/>
            <a:r>
              <a:rPr lang="en-US" altLang="ko-KR" b="1" dirty="0"/>
              <a:t>Element-wise sine </a:t>
            </a:r>
            <a:r>
              <a:rPr lang="en-US" altLang="ko-KR" dirty="0"/>
              <a:t>computation of the input array 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np.sin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([1,2,3], 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=np.float32))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# Assign </a:t>
            </a:r>
            <a:r>
              <a:rPr lang="en-US" altLang="ko-KR" sz="2000" dirty="0" err="1">
                <a:latin typeface="Consolas" panose="020B0609020204030204" pitchFamily="49" charset="0"/>
              </a:rPr>
              <a:t>np.sin</a:t>
            </a:r>
            <a:r>
              <a:rPr lang="en-US" altLang="ko-KR" sz="2000" dirty="0">
                <a:latin typeface="Consolas" panose="020B0609020204030204" pitchFamily="49" charset="0"/>
              </a:rPr>
              <a:t> to </a:t>
            </a:r>
            <a:r>
              <a:rPr lang="en-US" altLang="ko-KR" sz="2000" dirty="0" err="1">
                <a:latin typeface="Consolas" panose="020B0609020204030204" pitchFamily="49" charset="0"/>
              </a:rPr>
              <a:t>sinarr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sinarr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np.sin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np.array</a:t>
            </a:r>
            <a:r>
              <a:rPr lang="en-US" altLang="ko-KR" sz="2000" dirty="0">
                <a:latin typeface="Consolas" panose="020B0609020204030204" pitchFamily="49" charset="0"/>
              </a:rPr>
              <a:t>([1,2,3], </a:t>
            </a:r>
            <a:r>
              <a:rPr lang="en-US" altLang="ko-KR" sz="2000" dirty="0" err="1">
                <a:latin typeface="Consolas" panose="020B0609020204030204" pitchFamily="49" charset="0"/>
              </a:rPr>
              <a:t>dtype</a:t>
            </a:r>
            <a:r>
              <a:rPr lang="en-US" altLang="ko-KR" sz="2000" dirty="0">
                <a:latin typeface="Consolas" panose="020B0609020204030204" pitchFamily="49" charset="0"/>
              </a:rPr>
              <a:t>=np.float32))</a:t>
            </a:r>
          </a:p>
          <a:p>
            <a:pPr marL="457200" lvl="1" indent="0">
              <a:buNone/>
            </a:pPr>
            <a:r>
              <a:rPr lang="en-US" altLang="ko-KR" sz="2000" b="1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latin typeface="Consolas" panose="020B0609020204030204" pitchFamily="49" charset="0"/>
              </a:rPr>
              <a:t>sinarr</a:t>
            </a:r>
            <a:r>
              <a:rPr lang="en-US" altLang="ko-KR" sz="2000" b="1" dirty="0">
                <a:latin typeface="Consolas" panose="020B0609020204030204" pitchFamily="49" charset="0"/>
              </a:rPr>
              <a:t>, "</a:t>
            </a:r>
            <a:r>
              <a:rPr lang="en-US" altLang="ko-KR" sz="2000" b="1" dirty="0" err="1">
                <a:latin typeface="Consolas" panose="020B0609020204030204" pitchFamily="49" charset="0"/>
              </a:rPr>
              <a:t>sinarr</a:t>
            </a:r>
            <a:r>
              <a:rPr lang="en-US" altLang="ko-KR" sz="2000" b="1" dirty="0"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563E-3ED2-B0A8-146B-94E1F895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2C0402-E84F-5AA4-F3B6-1B70E72A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88" y="3322265"/>
            <a:ext cx="5108982" cy="300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21465-6C71-3238-E5C7-22CDA4A5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57" y="4168770"/>
            <a:ext cx="3224833" cy="24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3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79FF-8674-2792-2CA4-A7CDD4F5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Multi-dimensional Array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47FE-4092-29BB-A072-BB313C2E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957"/>
            <a:ext cx="10711103" cy="526904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3100" dirty="0"/>
              <a:t>Two-dimensional 2x3 array from two Python lists</a:t>
            </a:r>
          </a:p>
          <a:p>
            <a:pPr marL="457200" lvl="1" indent="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 = </a:t>
            </a:r>
            <a:r>
              <a:rPr lang="en-US" altLang="ko-KR" sz="2100" dirty="0" err="1">
                <a:latin typeface="Consolas" panose="020B0609020204030204" pitchFamily="49" charset="0"/>
              </a:rPr>
              <a:t>np.array</a:t>
            </a:r>
            <a:r>
              <a:rPr lang="en-US" altLang="ko-KR" sz="2100" dirty="0">
                <a:latin typeface="Consolas" panose="020B0609020204030204" pitchFamily="49" charset="0"/>
              </a:rPr>
              <a:t>([ [1,2,3], [4,5,6] ])</a:t>
            </a:r>
          </a:p>
          <a:p>
            <a:pPr marL="457200" lvl="1" indent="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100" dirty="0">
                <a:latin typeface="Consolas" panose="020B0609020204030204" pitchFamily="49" charset="0"/>
              </a:rPr>
              <a:t>(</a:t>
            </a: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, "</a:t>
            </a: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3100" dirty="0"/>
              <a:t>Slicing syntax in Python</a:t>
            </a:r>
          </a:p>
          <a:p>
            <a:pPr lvl="1"/>
            <a:r>
              <a:rPr lang="en-US" altLang="ko-KR" sz="2300" b="1" dirty="0">
                <a:highlight>
                  <a:srgbClr val="FFFF00"/>
                </a:highlight>
              </a:rPr>
              <a:t>Basic slice syntax: i:j:k</a:t>
            </a:r>
            <a:r>
              <a:rPr lang="en-US" altLang="ko-KR" sz="2300" dirty="0"/>
              <a:t>, where </a:t>
            </a:r>
            <a:r>
              <a:rPr lang="en-US" altLang="ko-KR" sz="2300" dirty="0" err="1"/>
              <a:t>i</a:t>
            </a:r>
            <a:r>
              <a:rPr lang="en-US" altLang="ko-KR" sz="2300" dirty="0"/>
              <a:t> is starting index, j is stopping index, and k is the steps</a:t>
            </a:r>
          </a:p>
          <a:p>
            <a:r>
              <a:rPr lang="en-US" altLang="ko-KR" sz="3100" dirty="0"/>
              <a:t>Python slicing operation</a:t>
            </a:r>
          </a:p>
          <a:p>
            <a:pPr lvl="1"/>
            <a:r>
              <a:rPr lang="en-US" altLang="ko-KR" u="sng" dirty="0"/>
              <a:t>Extracting columns and rows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: colon character</a:t>
            </a:r>
            <a:r>
              <a:rPr lang="en-US" altLang="ko-KR" dirty="0"/>
              <a:t>: selects all elements along a particular axis</a:t>
            </a:r>
          </a:p>
          <a:p>
            <a:pPr marL="457200" lvl="1" indent="0" defTabSz="43815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col1 = </a:t>
            </a: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[:, 0]  # 1st column</a:t>
            </a:r>
          </a:p>
          <a:p>
            <a:pPr marL="457200" lvl="1" indent="0" defTabSz="43815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col2 = </a:t>
            </a: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[:, 1]  # 2nd column</a:t>
            </a:r>
          </a:p>
          <a:p>
            <a:pPr marL="457200" lvl="1" indent="0" defTabSz="438150">
              <a:buNone/>
            </a:pPr>
            <a:r>
              <a:rPr lang="it-IT" altLang="ko-KR" sz="2100" dirty="0">
                <a:latin typeface="Consolas" panose="020B0609020204030204" pitchFamily="49" charset="0"/>
              </a:rPr>
              <a:t>col3 = marr[:, 2]  # 3rd column</a:t>
            </a:r>
            <a:endParaRPr lang="en-US" altLang="ko-KR" sz="2100" dirty="0">
              <a:latin typeface="Consolas" panose="020B0609020204030204" pitchFamily="49" charset="0"/>
            </a:endParaRPr>
          </a:p>
          <a:p>
            <a:pPr marL="457200" lvl="1" indent="0" defTabSz="43815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row1 = </a:t>
            </a: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[0, :]  # 1st row</a:t>
            </a:r>
          </a:p>
          <a:p>
            <a:pPr marL="457200" lvl="1" indent="0" defTabSz="43815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row2 = </a:t>
            </a:r>
            <a:r>
              <a:rPr lang="en-US" altLang="ko-KR" sz="2100" dirty="0" err="1">
                <a:latin typeface="Consolas" panose="020B0609020204030204" pitchFamily="49" charset="0"/>
              </a:rPr>
              <a:t>marr</a:t>
            </a:r>
            <a:r>
              <a:rPr lang="en-US" altLang="ko-KR" sz="2100" dirty="0">
                <a:latin typeface="Consolas" panose="020B0609020204030204" pitchFamily="49" charset="0"/>
              </a:rPr>
              <a:t>[1, :]  # 2nd row</a:t>
            </a:r>
          </a:p>
          <a:p>
            <a:pPr marL="457200" lvl="1" indent="0" defTabSz="43815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100" dirty="0">
                <a:latin typeface="Consolas" panose="020B0609020204030204" pitchFamily="49" charset="0"/>
              </a:rPr>
              <a:t>(col1, "col1")</a:t>
            </a:r>
          </a:p>
          <a:p>
            <a:pPr marL="457200" lvl="1" indent="0" defTabSz="43815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100" dirty="0">
                <a:latin typeface="Consolas" panose="020B0609020204030204" pitchFamily="49" charset="0"/>
              </a:rPr>
              <a:t>(col2, "col2")</a:t>
            </a:r>
          </a:p>
          <a:p>
            <a:pPr marL="457200" lvl="1" indent="0" defTabSz="43815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100" dirty="0">
                <a:latin typeface="Consolas" panose="020B0609020204030204" pitchFamily="49" charset="0"/>
              </a:rPr>
              <a:t>(col3, "col3")</a:t>
            </a:r>
          </a:p>
          <a:p>
            <a:pPr marL="457200" lvl="1" indent="0" defTabSz="43815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100" dirty="0">
                <a:latin typeface="Consolas" panose="020B0609020204030204" pitchFamily="49" charset="0"/>
              </a:rPr>
              <a:t>(row1, "row1")</a:t>
            </a:r>
          </a:p>
          <a:p>
            <a:pPr marL="457200" lvl="1" indent="0" defTabSz="438150">
              <a:buNone/>
            </a:pPr>
            <a:r>
              <a:rPr lang="en-US" altLang="ko-KR" sz="2100" dirty="0" err="1">
                <a:latin typeface="Consolas" panose="020B0609020204030204" pitchFamily="49" charset="0"/>
              </a:rPr>
              <a:t>show_property</a:t>
            </a:r>
            <a:r>
              <a:rPr lang="en-US" altLang="ko-KR" sz="2100" dirty="0">
                <a:latin typeface="Consolas" panose="020B0609020204030204" pitchFamily="49" charset="0"/>
              </a:rPr>
              <a:t>(row2, "row2")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F518-3207-11AD-65E9-9D07610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42E1A-15D7-C045-38FD-E698FA38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05" y="432434"/>
            <a:ext cx="3774662" cy="2377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621F4-323F-BDE4-2C70-BF428990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79" y="4537343"/>
            <a:ext cx="3558597" cy="2045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A2282-23DE-1689-B876-3C9FCD8A2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907" y="4524943"/>
            <a:ext cx="3558597" cy="20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39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2689</TotalTime>
  <Words>1814</Words>
  <Application>Microsoft Office PowerPoint</Application>
  <PresentationFormat>Widescreen</PresentationFormat>
  <Paragraphs>241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Lecture 3-1: Python NumPy Overview</vt:lpstr>
      <vt:lpstr>Contents</vt:lpstr>
      <vt:lpstr>References</vt:lpstr>
      <vt:lpstr>NumPy: Numerical Arrays in Python </vt:lpstr>
      <vt:lpstr>More Properties of NumPy Arrays</vt:lpstr>
      <vt:lpstr>PowerPoint Presentation</vt:lpstr>
      <vt:lpstr>Repeating of Statements as a Function</vt:lpstr>
      <vt:lpstr>Element-Wise Operation of NumPy Arrays</vt:lpstr>
      <vt:lpstr>Multi-dimensional Array</vt:lpstr>
      <vt:lpstr>Subsection Operations of Arrays</vt:lpstr>
      <vt:lpstr>Understanding How Array Memory Works: Slicing Operations with Views</vt:lpstr>
      <vt:lpstr>Copying Arrays with copy() </vt:lpstr>
      <vt:lpstr>Viewing, Pass-by-Reference Examples</vt:lpstr>
      <vt:lpstr>Walk through Advanced Indexing</vt:lpstr>
      <vt:lpstr>Before and After arr33[0,0] = 999</vt:lpstr>
      <vt:lpstr>Slicing</vt:lpstr>
      <vt:lpstr>Before and After brr33[0,0] = 999</vt:lpstr>
      <vt:lpstr>Advanced Indexing (AI) Examples</vt:lpstr>
      <vt:lpstr>Advanced Indexing with Integer List</vt:lpstr>
      <vt:lpstr>Reusing Memory Blocks with as_strided() </vt:lpstr>
      <vt:lpstr>Creating a View with as_strided()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Kyung Park</dc:creator>
  <cp:lastModifiedBy>Kyung Park</cp:lastModifiedBy>
  <cp:revision>264</cp:revision>
  <dcterms:created xsi:type="dcterms:W3CDTF">2022-05-05T19:46:34Z</dcterms:created>
  <dcterms:modified xsi:type="dcterms:W3CDTF">2022-06-29T20:00:37Z</dcterms:modified>
</cp:coreProperties>
</file>