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59" r:id="rId3"/>
    <p:sldId id="267" r:id="rId4"/>
    <p:sldId id="265" r:id="rId5"/>
    <p:sldId id="268" r:id="rId6"/>
    <p:sldId id="269" r:id="rId7"/>
    <p:sldId id="273" r:id="rId8"/>
    <p:sldId id="275" r:id="rId9"/>
    <p:sldId id="272" r:id="rId10"/>
    <p:sldId id="274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4" r:id="rId19"/>
    <p:sldId id="283" r:id="rId20"/>
    <p:sldId id="28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DE61"/>
    <a:srgbClr val="E3FB6D"/>
    <a:srgbClr val="003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581" autoAdjust="0"/>
  </p:normalViewPr>
  <p:slideViewPr>
    <p:cSldViewPr snapToGrid="0">
      <p:cViewPr varScale="1">
        <p:scale>
          <a:sx n="60" d="100"/>
          <a:sy n="60" d="100"/>
        </p:scale>
        <p:origin x="35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9BE6E-202F-4F21-B93F-7CFE100AA6B0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0EEDB-CEA9-4133-B01D-B6EB7E4A2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23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5903-F7FE-4A00-B261-CCB582A20094}" type="datetime1">
              <a:rPr lang="en-US" smtClean="0"/>
              <a:t>2022-06-29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1327" y="6041361"/>
            <a:ext cx="683339" cy="365125"/>
          </a:xfrm>
        </p:spPr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5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4A54-5D9F-4872-AE67-ED7524A27064}" type="datetime1">
              <a:rPr lang="en-US" smtClean="0"/>
              <a:t>2022-06-29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1326" y="6041362"/>
            <a:ext cx="683339" cy="365125"/>
          </a:xfrm>
        </p:spPr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8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0103-160F-46A0-8CFF-222FCB4699E7}" type="datetime1">
              <a:rPr lang="en-US" smtClean="0"/>
              <a:t>2022-06-29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1326" y="6041362"/>
            <a:ext cx="683339" cy="365125"/>
          </a:xfrm>
        </p:spPr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74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290A-F7A6-40AF-863A-D7EDD735393C}" type="datetime1">
              <a:rPr lang="en-US" smtClean="0"/>
              <a:t>2022-06-29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1326" y="6041362"/>
            <a:ext cx="683339" cy="365125"/>
          </a:xfrm>
        </p:spPr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45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D402-2F07-4767-AE29-44627AC6325D}" type="datetime1">
              <a:rPr lang="en-US" smtClean="0"/>
              <a:t>2022-06-29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1326" y="6041361"/>
            <a:ext cx="683339" cy="365125"/>
          </a:xfrm>
        </p:spPr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1502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7913-5F21-4AEF-9629-C6DB059E4BBB}" type="datetime1">
              <a:rPr lang="en-US" smtClean="0"/>
              <a:t>2022-06-29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1326" y="6041361"/>
            <a:ext cx="683339" cy="365125"/>
          </a:xfrm>
        </p:spPr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98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FB086-5571-4EC2-87D4-93EEC823E9C2}" type="datetime1">
              <a:rPr lang="en-US" smtClean="0"/>
              <a:t>2022-06-29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20190" y="6036657"/>
            <a:ext cx="683339" cy="365125"/>
          </a:xfrm>
        </p:spPr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2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7EFD-D670-4AEB-8470-50E65161BE43}" type="datetime1">
              <a:rPr lang="en-US" smtClean="0"/>
              <a:t>2022-06-29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1327" y="6041361"/>
            <a:ext cx="683339" cy="365125"/>
          </a:xfrm>
        </p:spPr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5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D6A5-1675-4DFF-B592-820A49A9CDF6}" type="datetime1">
              <a:rPr lang="en-US" smtClean="0"/>
              <a:t>2022-06-29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05097" y="6065837"/>
            <a:ext cx="683339" cy="365125"/>
          </a:xfrm>
        </p:spPr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3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2D4C-07D1-4494-8DFC-A1DD85CF9838}" type="datetime1">
              <a:rPr lang="en-US" smtClean="0"/>
              <a:t>2022-06-29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1327" y="6041361"/>
            <a:ext cx="683339" cy="365125"/>
          </a:xfrm>
        </p:spPr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9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5248991" cy="38807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9446" y="2159868"/>
            <a:ext cx="5248990" cy="38807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F0E8-423E-4439-99D1-7BF754E46B79}" type="datetime1">
              <a:rPr lang="en-US" smtClean="0"/>
              <a:t>2022-06-29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05097" y="6040641"/>
            <a:ext cx="683339" cy="365125"/>
          </a:xfrm>
        </p:spPr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8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512588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5125885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556" y="2160983"/>
            <a:ext cx="51258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558" y="2737245"/>
            <a:ext cx="5125878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DFFEB-9641-4C13-A695-8DD0F237FC56}" type="datetime1">
              <a:rPr lang="en-US" smtClean="0"/>
              <a:t>2022-06-29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05097" y="6065837"/>
            <a:ext cx="683339" cy="365125"/>
          </a:xfrm>
        </p:spPr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5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8FD7-8748-4498-BC00-11467433E561}" type="datetime1">
              <a:rPr lang="en-US" smtClean="0"/>
              <a:t>2022-06-29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31327" y="6041361"/>
            <a:ext cx="683339" cy="365125"/>
          </a:xfrm>
        </p:spPr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6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0EA74-C7CA-4679-B929-67963779055D}" type="datetime1">
              <a:rPr lang="en-US" smtClean="0"/>
              <a:t>2022-06-29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1327" y="6036658"/>
            <a:ext cx="683339" cy="365125"/>
          </a:xfrm>
        </p:spPr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9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5523-4EFC-45C9-B1E4-1C96B0F87C14}" type="datetime1">
              <a:rPr lang="en-US" smtClean="0"/>
              <a:t>2022-06-29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31327" y="6041361"/>
            <a:ext cx="683339" cy="365125"/>
          </a:xfrm>
        </p:spPr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1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0976-49E4-4D05-901E-2B2327B6005A}" type="datetime1">
              <a:rPr lang="en-US" smtClean="0"/>
              <a:t>2022-06-29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31327" y="6041362"/>
            <a:ext cx="683339" cy="365125"/>
          </a:xfrm>
        </p:spPr>
        <p:txBody>
          <a:bodyPr/>
          <a:lstStyle/>
          <a:p>
            <a:fld id="{9B4AF22C-53DF-489B-83B6-B26636CBD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6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71110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2160589"/>
            <a:ext cx="10711103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89FB6-05D1-4711-A646-4BF61AB47F35}" type="datetime1">
              <a:rPr lang="en-US" smtClean="0"/>
              <a:t>2022-06-29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07976" y="6041361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4AF22C-53DF-489B-83B6-B26636CBD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1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7F28BEC4-0B67-FC8B-DC67-9DE4C47E2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tx1"/>
                </a:solidFill>
              </a:rPr>
              <a:t>Statistics in Python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tx1"/>
                </a:solidFill>
              </a:rPr>
              <a:t>ISS 2022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tx1"/>
                </a:solidFill>
              </a:rPr>
              <a:t>Kyung Park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2FF795-E6D8-7DC6-5CBB-98AC642EE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384" y="914401"/>
            <a:ext cx="8082619" cy="3136436"/>
          </a:xfrm>
        </p:spPr>
        <p:txBody>
          <a:bodyPr>
            <a:normAutofit/>
          </a:bodyPr>
          <a:lstStyle/>
          <a:p>
            <a:r>
              <a:rPr lang="en-US" sz="5000" dirty="0"/>
              <a:t>Lecture 3-2:</a:t>
            </a:r>
            <a:br>
              <a:rPr lang="en-US" sz="5000" dirty="0"/>
            </a:br>
            <a:r>
              <a:rPr lang="en-US" sz="5000" dirty="0"/>
              <a:t>Basic Statistics</a:t>
            </a:r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−</a:t>
            </a:r>
            <a:r>
              <a:rPr lang="en-US" sz="5000" dirty="0"/>
              <a:t> </a:t>
            </a:r>
            <a:br>
              <a:rPr lang="en-US" sz="5000" dirty="0"/>
            </a:br>
            <a:r>
              <a:rPr lang="en-US" sz="5000" dirty="0"/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4172809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96F44-A7E8-71DF-BD2C-135F30AA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Probability Function Classification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79130-4C6E-9260-4B2B-58732C24F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0203D5-CF5C-E96F-92CA-6C8AAB77CC48}"/>
                  </a:ext>
                </a:extLst>
              </p:cNvPr>
              <p:cNvSpPr txBox="1"/>
              <p:nvPr/>
            </p:nvSpPr>
            <p:spPr>
              <a:xfrm>
                <a:off x="3322320" y="1866910"/>
                <a:ext cx="37490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80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lonna MT" panose="04020805060202030203" pitchFamily="82" charset="0"/>
                        </a:rPr>
                        <m:t>P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𝑅𝑒𝑎𝑙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0203D5-CF5C-E96F-92CA-6C8AAB77C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320" y="1866910"/>
                <a:ext cx="3749040" cy="523220"/>
              </a:xfrm>
              <a:prstGeom prst="rect">
                <a:avLst/>
              </a:prstGeom>
              <a:blipFill>
                <a:blip r:embed="rId2"/>
                <a:stretch>
                  <a:fillRect b="-209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D0CBA2-E227-1B3F-7C1B-925767CFC30D}"/>
                  </a:ext>
                </a:extLst>
              </p:cNvPr>
              <p:cNvSpPr txBox="1"/>
              <p:nvPr/>
            </p:nvSpPr>
            <p:spPr>
              <a:xfrm>
                <a:off x="384810" y="3048020"/>
                <a:ext cx="40500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80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lonna MT" panose="04020805060202030203" pitchFamily="82" charset="0"/>
                        </a:rPr>
                        <m:t>P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𝐷𝑖𝑠𝑐𝑟𝑒𝑡𝑒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D0CBA2-E227-1B3F-7C1B-925767CFC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10" y="3048020"/>
                <a:ext cx="4050030" cy="523220"/>
              </a:xfrm>
              <a:prstGeom prst="rect">
                <a:avLst/>
              </a:prstGeom>
              <a:blipFill>
                <a:blip r:embed="rId3"/>
                <a:stretch>
                  <a:fillRect b="-209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D215CC-6ED6-86CC-85AF-DA8654E44249}"/>
                  </a:ext>
                </a:extLst>
              </p:cNvPr>
              <p:cNvSpPr txBox="1"/>
              <p:nvPr/>
            </p:nvSpPr>
            <p:spPr>
              <a:xfrm>
                <a:off x="5882640" y="3048020"/>
                <a:ext cx="43891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80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lonna MT" panose="04020805060202030203" pitchFamily="82" charset="0"/>
                        </a:rPr>
                        <m:t>P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𝐶𝑜𝑛𝑡𝑖𝑛𝑢𝑜𝑢𝑠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D215CC-6ED6-86CC-85AF-DA8654E44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640" y="3048020"/>
                <a:ext cx="4389120" cy="523220"/>
              </a:xfrm>
              <a:prstGeom prst="rect">
                <a:avLst/>
              </a:prstGeom>
              <a:blipFill>
                <a:blip r:embed="rId4"/>
                <a:stretch>
                  <a:fillRect b="-209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3A17E2F-7753-B6E2-B2E7-487449B55D4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3474388" y="1325568"/>
            <a:ext cx="657890" cy="27870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6050E69B-E338-9584-87D1-66E27F1335A7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16200000" flipH="1">
            <a:off x="6308075" y="1278895"/>
            <a:ext cx="657890" cy="28803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DC1656-2B65-5155-D9AA-B65A6FC32919}"/>
              </a:ext>
            </a:extLst>
          </p:cNvPr>
          <p:cNvSpPr txBox="1"/>
          <p:nvPr/>
        </p:nvSpPr>
        <p:spPr>
          <a:xfrm>
            <a:off x="224790" y="4497685"/>
            <a:ext cx="43700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/>
              <a:t>Probability Mass Function</a:t>
            </a:r>
          </a:p>
          <a:p>
            <a:pPr algn="ctr"/>
            <a:r>
              <a:rPr lang="en-US" altLang="ko-KR" sz="2800" dirty="0"/>
              <a:t>(PMF)</a:t>
            </a:r>
            <a:endParaRPr lang="ko-KR" alt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2B41F5-90BD-532D-97FE-34C8F47872DE}"/>
              </a:ext>
            </a:extLst>
          </p:cNvPr>
          <p:cNvSpPr txBox="1"/>
          <p:nvPr/>
        </p:nvSpPr>
        <p:spPr>
          <a:xfrm>
            <a:off x="5707380" y="4489122"/>
            <a:ext cx="4739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/>
              <a:t>Probability Density Function</a:t>
            </a:r>
          </a:p>
          <a:p>
            <a:pPr algn="ctr"/>
            <a:r>
              <a:rPr lang="en-US" altLang="ko-KR" sz="2800" dirty="0"/>
              <a:t>(PDF)</a:t>
            </a:r>
            <a:endParaRPr lang="ko-KR" altLang="en-US" sz="28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47C54A-DFAC-4641-10A2-603ECC1D615F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2409825" y="3571240"/>
            <a:ext cx="0" cy="926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A63E45-2AC6-B047-7FAB-489A9A3A6367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8077200" y="3571240"/>
            <a:ext cx="0" cy="917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427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3 levels of sales qualification: account, opportunity, sponsor">
            <a:extLst>
              <a:ext uri="{FF2B5EF4-FFF2-40B4-BE49-F238E27FC236}">
                <a16:creationId xmlns:a16="http://schemas.microsoft.com/office/drawing/2014/main" id="{28B4FB8A-DA5E-FC3B-8B98-296FA390D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5189" y="289560"/>
            <a:ext cx="1797954" cy="29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A54551-F171-2FD7-EDB9-1F0AB1A75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dirty="0"/>
              <a:t>Probability Mass Function:</a:t>
            </a:r>
            <a:br>
              <a:rPr lang="en-US" altLang="ko-KR" dirty="0"/>
            </a:br>
            <a:r>
              <a:rPr lang="en-US" altLang="ko-KR" dirty="0"/>
              <a:t>Coin Example</a:t>
            </a:r>
            <a:endParaRPr lang="ko-KR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5FEDF-0C8D-0107-B9BB-18A3BCF3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192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B4AF22C-53DF-489B-83B6-B26636CBDD5B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79677-C329-B502-DE49-A12515B02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1" y="2160589"/>
            <a:ext cx="7272351" cy="4407851"/>
          </a:xfrm>
        </p:spPr>
        <p:txBody>
          <a:bodyPr>
            <a:normAutofit/>
          </a:bodyPr>
          <a:lstStyle/>
          <a:p>
            <a:r>
              <a:rPr lang="en-US" altLang="ko-KR" dirty="0"/>
              <a:t>Tossing two coins</a:t>
            </a:r>
          </a:p>
          <a:p>
            <a:pPr lvl="1"/>
            <a:r>
              <a:rPr lang="en-US" altLang="ko-KR" dirty="0"/>
              <a:t>H: Head, T: Tail</a:t>
            </a:r>
          </a:p>
          <a:p>
            <a:pPr lvl="1"/>
            <a:r>
              <a:rPr lang="en-US" altLang="ko-KR" dirty="0"/>
              <a:t>Sample space (S): { (H,H), (H,T), (T,H), (T,T) } </a:t>
            </a:r>
          </a:p>
          <a:p>
            <a:pPr lvl="1"/>
            <a:r>
              <a:rPr lang="en-US" altLang="ko-KR" dirty="0"/>
              <a:t>Random Variable, X = Number of heads</a:t>
            </a:r>
          </a:p>
          <a:p>
            <a:pPr lvl="2"/>
            <a:r>
              <a:rPr lang="en-US" altLang="ko-KR" dirty="0"/>
              <a:t>X = { 0, 1, 2 }</a:t>
            </a:r>
          </a:p>
          <a:p>
            <a:pPr lvl="1"/>
            <a:r>
              <a:rPr lang="en-US" altLang="ko-KR" dirty="0"/>
              <a:t>Probability mass function</a:t>
            </a:r>
          </a:p>
          <a:p>
            <a:pPr lvl="2"/>
            <a:r>
              <a:rPr lang="en-US" altLang="ko-KR" dirty="0"/>
              <a:t>P(X=0)=1/4    P(X=1)=2/4    P(X=2)=1/4</a:t>
            </a:r>
          </a:p>
          <a:p>
            <a:pPr lvl="1"/>
            <a:r>
              <a:rPr lang="en-US" altLang="ko-KR" dirty="0"/>
              <a:t>PMF plot</a:t>
            </a:r>
          </a:p>
          <a:p>
            <a:pPr marL="914400" lvl="2" indent="0">
              <a:buNone/>
            </a:pPr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B41F3A-4526-263B-64E2-CA7D8F7BE6FF}"/>
              </a:ext>
            </a:extLst>
          </p:cNvPr>
          <p:cNvSpPr/>
          <p:nvPr/>
        </p:nvSpPr>
        <p:spPr>
          <a:xfrm>
            <a:off x="4142792" y="3243632"/>
            <a:ext cx="3508310" cy="429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716696-44EA-90CD-A695-86CB83780276}"/>
              </a:ext>
            </a:extLst>
          </p:cNvPr>
          <p:cNvSpPr/>
          <p:nvPr/>
        </p:nvSpPr>
        <p:spPr>
          <a:xfrm>
            <a:off x="2465736" y="4237838"/>
            <a:ext cx="856584" cy="429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12F950-CF03-84B0-C231-E2EA8FF599A5}"/>
              </a:ext>
            </a:extLst>
          </p:cNvPr>
          <p:cNvSpPr/>
          <p:nvPr/>
        </p:nvSpPr>
        <p:spPr>
          <a:xfrm>
            <a:off x="1871376" y="5188535"/>
            <a:ext cx="4697064" cy="429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C2A4426-23DC-9346-60F2-009667563C39}"/>
              </a:ext>
            </a:extLst>
          </p:cNvPr>
          <p:cNvGrpSpPr/>
          <p:nvPr/>
        </p:nvGrpSpPr>
        <p:grpSpPr>
          <a:xfrm>
            <a:off x="6729489" y="4171830"/>
            <a:ext cx="2567890" cy="2686170"/>
            <a:chOff x="5542124" y="4180048"/>
            <a:chExt cx="2567890" cy="268617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DF37324-C6AE-BD79-440C-A1A4F8A5DDCF}"/>
                </a:ext>
              </a:extLst>
            </p:cNvPr>
            <p:cNvCxnSpPr>
              <a:cxnSpLocks/>
            </p:cNvCxnSpPr>
            <p:nvPr/>
          </p:nvCxnSpPr>
          <p:spPr>
            <a:xfrm>
              <a:off x="6040291" y="6435305"/>
              <a:ext cx="1632914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4DA13B-76B6-528F-59B5-474A1A35E4DA}"/>
                </a:ext>
              </a:extLst>
            </p:cNvPr>
            <p:cNvSpPr txBox="1"/>
            <p:nvPr/>
          </p:nvSpPr>
          <p:spPr>
            <a:xfrm>
              <a:off x="5773647" y="6527664"/>
              <a:ext cx="5295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7F2A10-1528-E604-56D6-B9979D9C9ECC}"/>
                </a:ext>
              </a:extLst>
            </p:cNvPr>
            <p:cNvSpPr txBox="1"/>
            <p:nvPr/>
          </p:nvSpPr>
          <p:spPr>
            <a:xfrm>
              <a:off x="7433175" y="6529676"/>
              <a:ext cx="421713" cy="3365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9CA6630-8AB6-7B9C-86C5-04452CC936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0291" y="5542462"/>
              <a:ext cx="0" cy="892843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FA86A7D-4DA1-3B31-10A4-4AF9C3DE19CE}"/>
                </a:ext>
              </a:extLst>
            </p:cNvPr>
            <p:cNvSpPr txBox="1"/>
            <p:nvPr/>
          </p:nvSpPr>
          <p:spPr>
            <a:xfrm>
              <a:off x="5542125" y="5407431"/>
              <a:ext cx="52958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1/2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C7A8555-1F0A-1DF6-CC22-370960BF3D87}"/>
                </a:ext>
              </a:extLst>
            </p:cNvPr>
            <p:cNvSpPr txBox="1"/>
            <p:nvPr/>
          </p:nvSpPr>
          <p:spPr>
            <a:xfrm>
              <a:off x="5613315" y="6286726"/>
              <a:ext cx="5295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1884FE-E7D7-28CB-0FF5-724F280D39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0291" y="6421294"/>
              <a:ext cx="816457" cy="14011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4E32116-1ED3-C8F3-C204-6CCC8FE71823}"/>
                </a:ext>
              </a:extLst>
            </p:cNvPr>
            <p:cNvSpPr txBox="1"/>
            <p:nvPr/>
          </p:nvSpPr>
          <p:spPr>
            <a:xfrm>
              <a:off x="6643516" y="6527622"/>
              <a:ext cx="421713" cy="3365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CC46537-AF84-988A-EE26-7BD4B9969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0291" y="5974872"/>
              <a:ext cx="0" cy="446422"/>
            </a:xfrm>
            <a:prstGeom prst="line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0A7A907-DED1-9B1C-53E4-A3D0ED494AD1}"/>
                </a:ext>
              </a:extLst>
            </p:cNvPr>
            <p:cNvSpPr txBox="1"/>
            <p:nvPr/>
          </p:nvSpPr>
          <p:spPr>
            <a:xfrm>
              <a:off x="5542124" y="5837099"/>
              <a:ext cx="5295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1/4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5ECFEB-DFF2-3C97-4950-83F4DF26254E}"/>
                </a:ext>
              </a:extLst>
            </p:cNvPr>
            <p:cNvSpPr txBox="1"/>
            <p:nvPr/>
          </p:nvSpPr>
          <p:spPr>
            <a:xfrm>
              <a:off x="5664380" y="4524663"/>
              <a:ext cx="421713" cy="3365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29BFBC3-9E3E-746D-B5B8-CFD5CF2EA7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0291" y="4642605"/>
              <a:ext cx="0" cy="892843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A703C01-4665-9D88-5094-8E054C72D4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6748" y="5552701"/>
              <a:ext cx="0" cy="829345"/>
            </a:xfrm>
            <a:prstGeom prst="line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2C5B7C0-319C-56B9-485B-B37C309A1D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3205" y="5952442"/>
              <a:ext cx="0" cy="446422"/>
            </a:xfrm>
            <a:prstGeom prst="line">
              <a:avLst/>
            </a:prstGeom>
            <a:ln w="381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696C3E1-7F40-AB69-73A6-0BDE82005579}"/>
                </a:ext>
              </a:extLst>
            </p:cNvPr>
            <p:cNvCxnSpPr>
              <a:cxnSpLocks/>
            </p:cNvCxnSpPr>
            <p:nvPr/>
          </p:nvCxnSpPr>
          <p:spPr>
            <a:xfrm>
              <a:off x="6071714" y="5542202"/>
              <a:ext cx="785034" cy="813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FB9105B-FF40-64FE-2B33-7CAAA01FD539}"/>
                </a:ext>
              </a:extLst>
            </p:cNvPr>
            <p:cNvCxnSpPr>
              <a:cxnSpLocks/>
            </p:cNvCxnSpPr>
            <p:nvPr/>
          </p:nvCxnSpPr>
          <p:spPr>
            <a:xfrm>
              <a:off x="6030827" y="5987412"/>
              <a:ext cx="1625193" cy="516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31A8F74-57A1-32AF-598A-74EBAF364B6A}"/>
                    </a:ext>
                  </a:extLst>
                </p:cNvPr>
                <p:cNvSpPr txBox="1"/>
                <p:nvPr/>
              </p:nvSpPr>
              <p:spPr>
                <a:xfrm>
                  <a:off x="5588777" y="4180048"/>
                  <a:ext cx="85658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sz="2400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olonna MT" panose="04020805060202030203" pitchFamily="82" charset="0"/>
                          </a:rPr>
                          <m:t>P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31A8F74-57A1-32AF-598A-74EBAF364B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8777" y="4180048"/>
                  <a:ext cx="856584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65096E7-6122-9C93-8913-0E5593A155F7}"/>
                </a:ext>
              </a:extLst>
            </p:cNvPr>
            <p:cNvSpPr txBox="1"/>
            <p:nvPr/>
          </p:nvSpPr>
          <p:spPr>
            <a:xfrm>
              <a:off x="7757337" y="6267108"/>
              <a:ext cx="35267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X</a:t>
              </a:r>
              <a:endParaRPr lang="ko-KR" altLang="en-US" dirty="0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5913F952-F6B9-AFC6-9333-4661D0D45EBB}"/>
              </a:ext>
            </a:extLst>
          </p:cNvPr>
          <p:cNvSpPr/>
          <p:nvPr/>
        </p:nvSpPr>
        <p:spPr>
          <a:xfrm>
            <a:off x="6510367" y="4238462"/>
            <a:ext cx="3040842" cy="2620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64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7BC8-AEF4-759B-ED20-E4B01744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Programming: Two Dice Rolling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4AFFB0-4991-0C7B-73C3-AC285F80EA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10711103" cy="452977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/>
                  <a:t>Assume each throw is independent, meaning that the outcome of one does not influence the other. </a:t>
                </a:r>
              </a:p>
              <a:p>
                <a:r>
                  <a:rPr lang="en-US" altLang="ko-KR" dirty="0"/>
                  <a:t>Possible outcomes, sample space: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…, (6,5), (6,6)}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The probability of each outcome is the product of the respective measures of each element.</a:t>
                </a:r>
              </a:p>
              <a:p>
                <a:pPr lvl="1"/>
                <a:r>
                  <a:rPr lang="en-US" altLang="ko-KR" dirty="0"/>
                  <a:t>P((1,1))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P({1})P({1})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/>
              </a:p>
              <a:p>
                <a:r>
                  <a:rPr lang="en-US" altLang="ko-KR" dirty="0"/>
                  <a:t>Question: What is the probability that the sum of the dice equals seven? </a:t>
                </a:r>
              </a:p>
              <a:p>
                <a:pPr lvl="1"/>
                <a:r>
                  <a:rPr lang="en-US" altLang="ko-KR" dirty="0"/>
                  <a:t>Measurable function, i.e., random variable? </a:t>
                </a:r>
              </a:p>
              <a:p>
                <a:pPr lvl="2"/>
                <a:r>
                  <a:rPr lang="en-US" altLang="ko-KR" b="0" dirty="0"/>
                  <a:t>X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{2, 3, 4, 5, …, 12 }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4AFFB0-4991-0C7B-73C3-AC285F80EA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10711103" cy="4529771"/>
              </a:xfrm>
              <a:blipFill>
                <a:blip r:embed="rId2"/>
                <a:stretch>
                  <a:fillRect l="-569" t="-2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3BBDB-FE6E-F688-6033-7A54D244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37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A5CA-8D50-A3C2-B66F-1FAAE815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Print All Possible Random Variables? 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42CF3-9F2B-8939-EA54-2302A3705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90"/>
            <a:ext cx="10711103" cy="371769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Build and print all possible pairs of numbers, [1, 6]</a:t>
            </a:r>
          </a:p>
          <a:p>
            <a:pPr marL="457200" lvl="1" indent="0">
              <a:buNone/>
            </a:pPr>
            <a:r>
              <a:rPr lang="en-US" altLang="ko-KR" sz="2000" dirty="0" err="1">
                <a:latin typeface="Consolas" panose="020B0609020204030204" pitchFamily="49" charset="0"/>
              </a:rPr>
              <a:t>sample_space</a:t>
            </a:r>
            <a:r>
              <a:rPr lang="en-US" altLang="ko-KR" sz="2000" dirty="0">
                <a:latin typeface="Consolas" panose="020B0609020204030204" pitchFamily="49" charset="0"/>
              </a:rPr>
              <a:t> = [(</a:t>
            </a:r>
            <a:r>
              <a:rPr lang="en-US" altLang="ko-KR" sz="2000" dirty="0" err="1">
                <a:latin typeface="Consolas" panose="020B0609020204030204" pitchFamily="49" charset="0"/>
              </a:rPr>
              <a:t>i,j</a:t>
            </a:r>
            <a:r>
              <a:rPr lang="en-US" altLang="ko-KR" sz="2000" dirty="0">
                <a:latin typeface="Consolas" panose="020B0609020204030204" pitchFamily="49" charset="0"/>
              </a:rPr>
              <a:t>) for </a:t>
            </a:r>
            <a:r>
              <a:rPr lang="en-US" altLang="ko-KR" sz="2000" dirty="0" err="1">
                <a:latin typeface="Consolas" panose="020B0609020204030204" pitchFamily="49" charset="0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</a:rPr>
              <a:t> in range(1, 7) for j in range(1, 7)]</a:t>
            </a:r>
          </a:p>
          <a:p>
            <a:pPr marL="457200" lvl="1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#sample_space = {(</a:t>
            </a:r>
            <a:r>
              <a:rPr lang="en-US" altLang="ko-KR" sz="2000" dirty="0" err="1">
                <a:latin typeface="Consolas" panose="020B0609020204030204" pitchFamily="49" charset="0"/>
              </a:rPr>
              <a:t>i,j</a:t>
            </a:r>
            <a:r>
              <a:rPr lang="en-US" altLang="ko-KR" sz="2000" dirty="0">
                <a:latin typeface="Consolas" panose="020B0609020204030204" pitchFamily="49" charset="0"/>
              </a:rPr>
              <a:t>) for </a:t>
            </a:r>
            <a:r>
              <a:rPr lang="en-US" altLang="ko-KR" sz="2000" dirty="0" err="1">
                <a:latin typeface="Consolas" panose="020B0609020204030204" pitchFamily="49" charset="0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</a:rPr>
              <a:t> in range(1, 7) for j in range(1, 7)}</a:t>
            </a:r>
          </a:p>
          <a:p>
            <a:pPr marL="457200" lvl="1" indent="0">
              <a:buNone/>
            </a:pPr>
            <a:r>
              <a:rPr lang="en-US" altLang="ko-KR" sz="2100" dirty="0">
                <a:latin typeface="Consolas" panose="020B0609020204030204" pitchFamily="49" charset="0"/>
              </a:rPr>
              <a:t>print("**************************************************************")</a:t>
            </a:r>
          </a:p>
          <a:p>
            <a:pPr marL="457200" lvl="1" indent="0">
              <a:buNone/>
            </a:pPr>
            <a:r>
              <a:rPr lang="en-US" altLang="ko-KR" sz="2100" dirty="0">
                <a:latin typeface="Consolas" panose="020B0609020204030204" pitchFamily="49" charset="0"/>
              </a:rPr>
              <a:t>print("    Rolling two dice") </a:t>
            </a:r>
          </a:p>
          <a:p>
            <a:pPr marL="457200" lvl="1" indent="0">
              <a:buNone/>
            </a:pPr>
            <a:r>
              <a:rPr lang="en-US" altLang="ko-KR" sz="2100" dirty="0">
                <a:latin typeface="Consolas" panose="020B0609020204030204" pitchFamily="49" charset="0"/>
              </a:rPr>
              <a:t>print("**************************************************************")</a:t>
            </a:r>
          </a:p>
          <a:p>
            <a:pPr marL="457200" lvl="1" indent="0">
              <a:buNone/>
            </a:pPr>
            <a:r>
              <a:rPr lang="en-US" altLang="ko-KR" sz="2100" dirty="0">
                <a:latin typeface="Consolas" panose="020B0609020204030204" pitchFamily="49" charset="0"/>
              </a:rPr>
              <a:t>print("Sample space:")</a:t>
            </a:r>
          </a:p>
          <a:p>
            <a:pPr marL="457200" lvl="1" indent="0">
              <a:buNone/>
            </a:pPr>
            <a:r>
              <a:rPr lang="en-US" altLang="ko-KR" sz="2100" dirty="0">
                <a:latin typeface="Consolas" panose="020B0609020204030204" pitchFamily="49" charset="0"/>
              </a:rPr>
              <a:t>print(</a:t>
            </a:r>
            <a:r>
              <a:rPr lang="en-US" altLang="ko-KR" sz="2100" dirty="0" err="1">
                <a:latin typeface="Consolas" panose="020B0609020204030204" pitchFamily="49" charset="0"/>
              </a:rPr>
              <a:t>sample_space</a:t>
            </a:r>
            <a:r>
              <a:rPr lang="en-US" altLang="ko-KR" sz="21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altLang="ko-KR" sz="2100" dirty="0">
                <a:latin typeface="Consolas" panose="020B0609020204030204" pitchFamily="49" charset="0"/>
              </a:rPr>
              <a:t>print("{0} pairs are </a:t>
            </a:r>
            <a:r>
              <a:rPr lang="en-US" altLang="ko-KR" sz="2100" dirty="0" err="1">
                <a:latin typeface="Consolas" panose="020B0609020204030204" pitchFamily="49" charset="0"/>
              </a:rPr>
              <a:t>populated.".format</a:t>
            </a:r>
            <a:r>
              <a:rPr lang="en-US" altLang="ko-KR" sz="2100" dirty="0">
                <a:latin typeface="Consolas" panose="020B0609020204030204" pitchFamily="49" charset="0"/>
              </a:rPr>
              <a:t>(</a:t>
            </a:r>
            <a:r>
              <a:rPr lang="en-US" altLang="ko-KR" sz="2100" dirty="0" err="1">
                <a:latin typeface="Consolas" panose="020B0609020204030204" pitchFamily="49" charset="0"/>
              </a:rPr>
              <a:t>len</a:t>
            </a:r>
            <a:r>
              <a:rPr lang="en-US" altLang="ko-KR" sz="2100" dirty="0">
                <a:latin typeface="Consolas" panose="020B0609020204030204" pitchFamily="49" charset="0"/>
              </a:rPr>
              <a:t>(</a:t>
            </a:r>
            <a:r>
              <a:rPr lang="en-US" altLang="ko-KR" sz="2100" dirty="0" err="1">
                <a:latin typeface="Consolas" panose="020B0609020204030204" pitchFamily="49" charset="0"/>
              </a:rPr>
              <a:t>sample_space</a:t>
            </a:r>
            <a:r>
              <a:rPr lang="en-US" altLang="ko-KR" sz="2100" dirty="0">
                <a:latin typeface="Consolas" panose="020B0609020204030204" pitchFamily="49" charset="0"/>
              </a:rPr>
              <a:t>)))</a:t>
            </a:r>
          </a:p>
          <a:p>
            <a:pPr marL="457200" lvl="1" indent="0">
              <a:buNone/>
            </a:pPr>
            <a:r>
              <a:rPr lang="en-US" altLang="ko-KR" sz="2100" dirty="0">
                <a:latin typeface="Consolas" panose="020B0609020204030204" pitchFamily="49" charset="0"/>
              </a:rPr>
              <a:t>print()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F3982-88BF-0FD7-91D3-BD594E41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75EAB7-3CC8-9308-4301-5DACBB94E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672" y="5343980"/>
            <a:ext cx="5865085" cy="146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185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A26E0-B207-02DB-1689-A3A3A77F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Build a Dictionary of Random Variable with </a:t>
            </a:r>
            <a:br>
              <a:rPr lang="en-US" altLang="ko-KR" dirty="0"/>
            </a:br>
            <a:r>
              <a:rPr lang="en-US" altLang="ko-KR" dirty="0">
                <a:latin typeface="Consolas" panose="020B0609020204030204" pitchFamily="49" charset="0"/>
              </a:rPr>
              <a:t>(die1, die2): die1 + die2 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96B1B-A152-7AA4-23C4-58485C5E3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Build a dictionary composed of </a:t>
            </a:r>
            <a:r>
              <a:rPr lang="en-US" altLang="ko-KR" dirty="0" err="1"/>
              <a:t>key:value</a:t>
            </a:r>
            <a:r>
              <a:rPr lang="en-US" altLang="ko-KR" dirty="0"/>
              <a:t> pairs </a:t>
            </a:r>
          </a:p>
          <a:p>
            <a:pPr lvl="1"/>
            <a:r>
              <a:rPr lang="en-US" altLang="ko-KR" dirty="0"/>
              <a:t>Key: a pair of two dice values, </a:t>
            </a:r>
            <a:r>
              <a:rPr lang="en-US" altLang="ko-KR" dirty="0">
                <a:latin typeface="Consolas" panose="020B0609020204030204" pitchFamily="49" charset="0"/>
              </a:rPr>
              <a:t>(die1, die2)</a:t>
            </a:r>
          </a:p>
          <a:p>
            <a:pPr lvl="1"/>
            <a:r>
              <a:rPr lang="en-US" altLang="ko-KR" dirty="0"/>
              <a:t>Value: sum of two dice values, </a:t>
            </a:r>
            <a:r>
              <a:rPr lang="en-US" altLang="ko-KR" dirty="0">
                <a:latin typeface="Consolas" panose="020B0609020204030204" pitchFamily="49" charset="0"/>
              </a:rPr>
              <a:t>die1 + die2</a:t>
            </a:r>
          </a:p>
          <a:p>
            <a:r>
              <a:rPr lang="en-US" altLang="ko-KR" dirty="0"/>
              <a:t>Print a dictionary of </a:t>
            </a:r>
            <a:r>
              <a:rPr lang="en-US" altLang="ko-KR" dirty="0" err="1"/>
              <a:t>key:value</a:t>
            </a:r>
            <a:r>
              <a:rPr lang="en-US" altLang="ko-KR" dirty="0"/>
              <a:t> combinations</a:t>
            </a:r>
          </a:p>
          <a:p>
            <a:pPr marL="457200" lvl="1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print("Random variable of die1 + die2:")</a:t>
            </a:r>
          </a:p>
          <a:p>
            <a:pPr marL="457200" lvl="1" indent="0">
              <a:buNone/>
            </a:pPr>
            <a:r>
              <a:rPr lang="en-US" altLang="ko-KR" sz="2000" dirty="0" err="1">
                <a:latin typeface="Consolas" panose="020B0609020204030204" pitchFamily="49" charset="0"/>
              </a:rPr>
              <a:t>RV_add</a:t>
            </a:r>
            <a:r>
              <a:rPr lang="en-US" altLang="ko-KR" sz="2000" dirty="0">
                <a:latin typeface="Consolas" panose="020B0609020204030204" pitchFamily="49" charset="0"/>
              </a:rPr>
              <a:t> = {(</a:t>
            </a:r>
            <a:r>
              <a:rPr lang="en-US" altLang="ko-KR" sz="2000" dirty="0" err="1">
                <a:latin typeface="Consolas" panose="020B0609020204030204" pitchFamily="49" charset="0"/>
              </a:rPr>
              <a:t>i,j</a:t>
            </a:r>
            <a:r>
              <a:rPr lang="en-US" altLang="ko-KR" sz="2000" dirty="0">
                <a:latin typeface="Consolas" panose="020B0609020204030204" pitchFamily="49" charset="0"/>
              </a:rPr>
              <a:t>): </a:t>
            </a:r>
            <a:r>
              <a:rPr lang="en-US" altLang="ko-KR" sz="2000" dirty="0" err="1">
                <a:latin typeface="Consolas" panose="020B0609020204030204" pitchFamily="49" charset="0"/>
              </a:rPr>
              <a:t>i+j</a:t>
            </a:r>
            <a:r>
              <a:rPr lang="en-US" altLang="ko-KR" sz="2000" dirty="0">
                <a:latin typeface="Consolas" panose="020B0609020204030204" pitchFamily="49" charset="0"/>
              </a:rPr>
              <a:t> for </a:t>
            </a:r>
            <a:r>
              <a:rPr lang="en-US" altLang="ko-KR" sz="2000" dirty="0" err="1">
                <a:latin typeface="Consolas" panose="020B0609020204030204" pitchFamily="49" charset="0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</a:rPr>
              <a:t> in range(1, 7) for j in range(1, 7) }</a:t>
            </a:r>
          </a:p>
          <a:p>
            <a:pPr marL="457200" lvl="1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print(</a:t>
            </a:r>
            <a:r>
              <a:rPr lang="en-US" altLang="ko-KR" sz="2000" dirty="0" err="1">
                <a:latin typeface="Consolas" panose="020B0609020204030204" pitchFamily="49" charset="0"/>
              </a:rPr>
              <a:t>RV_add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E58E7-BEDE-4928-07A2-300021AF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E3ACA7-A3B5-5AC0-C627-6BF58FC7F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194" y="5405437"/>
            <a:ext cx="7829485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06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670E9-81B1-310F-216A-295DDFD9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Construct a Dictionary with</a:t>
            </a:r>
            <a:br>
              <a:rPr lang="en-US" altLang="ko-KR" dirty="0"/>
            </a:br>
            <a:r>
              <a:rPr lang="en-US" altLang="ko-KR" dirty="0">
                <a:latin typeface="Consolas" panose="020B0609020204030204" pitchFamily="49" charset="0"/>
              </a:rPr>
              <a:t>die1 + die2: a list of (die1, die2)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6D25B-E14C-9502-2E29-A2847B5D5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711103" cy="4697411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Reverse </a:t>
            </a:r>
            <a:r>
              <a:rPr lang="en-US" altLang="ko-KR" dirty="0" err="1"/>
              <a:t>RV_add</a:t>
            </a:r>
            <a:r>
              <a:rPr lang="en-US" altLang="ko-KR" dirty="0"/>
              <a:t> dictionary with sum as the key and pairs of dice values as the list value</a:t>
            </a:r>
          </a:p>
          <a:p>
            <a:pPr lvl="1"/>
            <a:r>
              <a:rPr lang="en-US" altLang="ko-KR" dirty="0"/>
              <a:t>Create an initial dictionary with values as a list</a:t>
            </a:r>
          </a:p>
          <a:p>
            <a:pPr marL="457200" lvl="1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from collections import </a:t>
            </a:r>
            <a:r>
              <a:rPr lang="en-US" altLang="ko-KR" sz="2000" dirty="0" err="1">
                <a:latin typeface="Consolas" panose="020B0609020204030204" pitchFamily="49" charset="0"/>
              </a:rPr>
              <a:t>defaultdict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ko-KR" sz="2000" dirty="0" err="1">
                <a:latin typeface="Consolas" panose="020B0609020204030204" pitchFamily="49" charset="0"/>
              </a:rPr>
              <a:t>dinv</a:t>
            </a:r>
            <a:r>
              <a:rPr lang="en-US" altLang="ko-KR" sz="2000" dirty="0"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</a:rPr>
              <a:t>defaultdict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highlight>
                  <a:srgbClr val="FFFF00"/>
                </a:highlight>
                <a:latin typeface="Consolas" panose="020B0609020204030204" pitchFamily="49" charset="0"/>
              </a:rPr>
              <a:t>list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print("Initial </a:t>
            </a:r>
            <a:r>
              <a:rPr lang="en-US" altLang="ko-KR" sz="2000" dirty="0" err="1">
                <a:latin typeface="Consolas" panose="020B0609020204030204" pitchFamily="49" charset="0"/>
              </a:rPr>
              <a:t>dinv</a:t>
            </a:r>
            <a:r>
              <a:rPr lang="en-US" altLang="ko-KR" sz="2000" dirty="0">
                <a:latin typeface="Consolas" panose="020B0609020204030204" pitchFamily="49" charset="0"/>
              </a:rPr>
              <a:t>:")</a:t>
            </a:r>
          </a:p>
          <a:p>
            <a:pPr marL="457200" lvl="1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print(</a:t>
            </a:r>
            <a:r>
              <a:rPr lang="en-US" altLang="ko-KR" sz="2000" dirty="0" err="1">
                <a:latin typeface="Consolas" panose="020B0609020204030204" pitchFamily="49" charset="0"/>
              </a:rPr>
              <a:t>dinv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dirty="0"/>
              <a:t>Reverse </a:t>
            </a:r>
            <a:r>
              <a:rPr lang="en-US" altLang="ko-KR" dirty="0" err="1"/>
              <a:t>RV_add</a:t>
            </a:r>
            <a:r>
              <a:rPr lang="en-US" altLang="ko-KR" dirty="0"/>
              <a:t> dictionary</a:t>
            </a:r>
          </a:p>
          <a:p>
            <a:pPr marL="457200" lvl="1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for key, value in </a:t>
            </a:r>
            <a:r>
              <a:rPr lang="en-US" altLang="ko-KR" sz="2000" dirty="0" err="1">
                <a:latin typeface="Consolas" panose="020B0609020204030204" pitchFamily="49" charset="0"/>
              </a:rPr>
              <a:t>RV_add.items</a:t>
            </a:r>
            <a:r>
              <a:rPr lang="en-US" altLang="ko-KR" sz="2000" dirty="0">
                <a:latin typeface="Consolas" panose="020B0609020204030204" pitchFamily="49" charset="0"/>
              </a:rPr>
              <a:t>():</a:t>
            </a:r>
          </a:p>
          <a:p>
            <a:pPr marL="457200" lvl="1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dinv</a:t>
            </a:r>
            <a:r>
              <a:rPr lang="en-US" altLang="ko-KR" sz="2000" dirty="0">
                <a:latin typeface="Consolas" panose="020B0609020204030204" pitchFamily="49" charset="0"/>
              </a:rPr>
              <a:t>[value].append(key)</a:t>
            </a:r>
          </a:p>
          <a:p>
            <a:pPr marL="457200" lvl="1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print("Sum of die1 and die2:")</a:t>
            </a:r>
          </a:p>
          <a:p>
            <a:pPr marL="457200" lvl="1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print(</a:t>
            </a:r>
            <a:r>
              <a:rPr lang="en-US" altLang="ko-KR" sz="2000" dirty="0" err="1">
                <a:latin typeface="Consolas" panose="020B0609020204030204" pitchFamily="49" charset="0"/>
              </a:rPr>
              <a:t>dinv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C6718-D0E0-852A-4019-03693344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74C17C-4069-0130-8DC7-FE3301ECE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774" y="5074562"/>
            <a:ext cx="6414150" cy="168547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29B0BE-5CDD-96C8-206A-D642D0022529}"/>
              </a:ext>
            </a:extLst>
          </p:cNvPr>
          <p:cNvSpPr/>
          <p:nvPr/>
        </p:nvSpPr>
        <p:spPr>
          <a:xfrm>
            <a:off x="7413171" y="6131153"/>
            <a:ext cx="4294415" cy="299809"/>
          </a:xfrm>
          <a:prstGeom prst="roundRect">
            <a:avLst/>
          </a:prstGeom>
          <a:solidFill>
            <a:srgbClr val="94DE61">
              <a:alpha val="40000"/>
            </a:srgb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802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1C773-E7F4-D1BB-6B0F-57DEBAD88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Random Variables and </a:t>
            </a:r>
            <a:br>
              <a:rPr lang="en-US" altLang="ko-KR" dirty="0"/>
            </a:br>
            <a:r>
              <a:rPr lang="en-US" altLang="ko-KR" dirty="0"/>
              <a:t>Probability Mass Function (PMF) 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16904-904F-AF28-704C-CF7449D21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711103" cy="469741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All possible random variables form </a:t>
            </a:r>
            <a:r>
              <a:rPr lang="en-US" altLang="ko-KR" dirty="0" err="1"/>
              <a:t>dinv</a:t>
            </a:r>
            <a:r>
              <a:rPr lang="en-US" altLang="ko-KR" dirty="0"/>
              <a:t> dictionary </a:t>
            </a: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print("All possible sums:", </a:t>
            </a:r>
            <a:r>
              <a:rPr lang="en-US" altLang="ko-KR" dirty="0" err="1">
                <a:latin typeface="Consolas" panose="020B0609020204030204" pitchFamily="49" charset="0"/>
              </a:rPr>
              <a:t>len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dinv</a:t>
            </a:r>
            <a:r>
              <a:rPr lang="en-US" altLang="ko-KR" dirty="0">
                <a:latin typeface="Consolas" panose="020B0609020204030204" pitchFamily="49" charset="0"/>
              </a:rPr>
              <a:t>))</a:t>
            </a: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latin typeface="Consolas" panose="020B0609020204030204" pitchFamily="49" charset="0"/>
              </a:rPr>
              <a:t>dinv.keys</a:t>
            </a:r>
            <a:r>
              <a:rPr lang="en-US" altLang="ko-KR" dirty="0">
                <a:latin typeface="Consolas" panose="020B0609020204030204" pitchFamily="49" charset="0"/>
              </a:rPr>
              <a:t>())</a:t>
            </a: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print("List of sum of die1 and die2 of 7:")    </a:t>
            </a: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latin typeface="Consolas" panose="020B0609020204030204" pitchFamily="49" charset="0"/>
              </a:rPr>
              <a:t>dinv</a:t>
            </a:r>
            <a:r>
              <a:rPr lang="en-US" altLang="ko-KR" dirty="0">
                <a:latin typeface="Consolas" panose="020B0609020204030204" pitchFamily="49" charset="0"/>
              </a:rPr>
              <a:t>[7])</a:t>
            </a: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print("Only {0} pairs have a sum of 7.".format(</a:t>
            </a:r>
            <a:r>
              <a:rPr lang="en-US" altLang="ko-KR" dirty="0" err="1">
                <a:latin typeface="Consolas" panose="020B0609020204030204" pitchFamily="49" charset="0"/>
              </a:rPr>
              <a:t>len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dinv</a:t>
            </a:r>
            <a:r>
              <a:rPr lang="en-US" altLang="ko-KR" dirty="0">
                <a:latin typeface="Consolas" panose="020B0609020204030204" pitchFamily="49" charset="0"/>
              </a:rPr>
              <a:t>[7])))</a:t>
            </a:r>
          </a:p>
          <a:p>
            <a:r>
              <a:rPr lang="en-US" altLang="ko-KR" dirty="0"/>
              <a:t>Probability Mass Function (PMF)</a:t>
            </a:r>
          </a:p>
          <a:p>
            <a:pPr lvl="1"/>
            <a:r>
              <a:rPr lang="en-US" altLang="ko-KR" dirty="0"/>
              <a:t>Build a dictionary of Probability Mass Function (PMF) for each sum</a:t>
            </a:r>
          </a:p>
          <a:p>
            <a:pPr lvl="1"/>
            <a:r>
              <a:rPr lang="en-US" altLang="ko-KR" dirty="0"/>
              <a:t>Prove the sum of all probabilities to be one </a:t>
            </a:r>
          </a:p>
          <a:p>
            <a:pPr lvl="1"/>
            <a:r>
              <a:rPr lang="en-US" altLang="ko-KR" dirty="0"/>
              <a:t>Print probability of each sum and max, min probabilities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7472C-26AC-D7DA-235B-A5AB7D94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16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2AFA14-4557-05E6-0027-259374165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479" y="2826236"/>
            <a:ext cx="4338522" cy="123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31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1C773-E7F4-D1BB-6B0F-57DEBAD88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Probability Mass Function (PMF) 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16904-904F-AF28-704C-CF7449D21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871"/>
            <a:ext cx="10711103" cy="5274129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sz="3800" dirty="0"/>
              <a:t>Probability Mass Function (PMF) (cont.)</a:t>
            </a:r>
          </a:p>
          <a:p>
            <a:pPr marL="457200" lvl="1" indent="0">
              <a:buNone/>
            </a:pPr>
            <a:r>
              <a:rPr lang="fr-FR" altLang="ko-KR" dirty="0" err="1">
                <a:latin typeface="Consolas" panose="020B0609020204030204" pitchFamily="49" charset="0"/>
              </a:rPr>
              <a:t>n_samples</a:t>
            </a:r>
            <a:r>
              <a:rPr lang="fr-FR" altLang="ko-KR" dirty="0">
                <a:latin typeface="Consolas" panose="020B0609020204030204" pitchFamily="49" charset="0"/>
              </a:rPr>
              <a:t> = </a:t>
            </a:r>
            <a:r>
              <a:rPr lang="fr-FR" altLang="ko-KR" dirty="0" err="1">
                <a:latin typeface="Consolas" panose="020B0609020204030204" pitchFamily="49" charset="0"/>
              </a:rPr>
              <a:t>len</a:t>
            </a:r>
            <a:r>
              <a:rPr lang="fr-FR" altLang="ko-KR" dirty="0">
                <a:latin typeface="Consolas" panose="020B0609020204030204" pitchFamily="49" charset="0"/>
              </a:rPr>
              <a:t>(</a:t>
            </a:r>
            <a:r>
              <a:rPr lang="fr-FR" altLang="ko-KR" dirty="0" err="1">
                <a:latin typeface="Consolas" panose="020B0609020204030204" pitchFamily="49" charset="0"/>
              </a:rPr>
              <a:t>sample_space</a:t>
            </a:r>
            <a:r>
              <a:rPr lang="fr-FR" altLang="ko-KR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sum = 0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pmf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defaultdict</a:t>
            </a:r>
            <a:r>
              <a:rPr lang="en-US" altLang="ko-KR" dirty="0">
                <a:latin typeface="Consolas" panose="020B0609020204030204" pitchFamily="49" charset="0"/>
              </a:rPr>
              <a:t>(float)</a:t>
            </a: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for key, value in </a:t>
            </a:r>
            <a:r>
              <a:rPr lang="en-US" altLang="ko-KR" dirty="0" err="1">
                <a:latin typeface="Consolas" panose="020B0609020204030204" pitchFamily="49" charset="0"/>
              </a:rPr>
              <a:t>dinv.items</a:t>
            </a:r>
            <a:r>
              <a:rPr lang="en-US" altLang="ko-KR" dirty="0">
                <a:latin typeface="Consolas" panose="020B0609020204030204" pitchFamily="49" charset="0"/>
              </a:rPr>
              <a:t>():</a:t>
            </a: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prob = </a:t>
            </a:r>
            <a:r>
              <a:rPr lang="en-US" altLang="ko-KR" dirty="0" err="1">
                <a:latin typeface="Consolas" panose="020B0609020204030204" pitchFamily="49" charset="0"/>
              </a:rPr>
              <a:t>len</a:t>
            </a:r>
            <a:r>
              <a:rPr lang="en-US" altLang="ko-KR" dirty="0">
                <a:latin typeface="Consolas" panose="020B0609020204030204" pitchFamily="49" charset="0"/>
              </a:rPr>
              <a:t>(value) / </a:t>
            </a:r>
            <a:r>
              <a:rPr lang="en-US" altLang="ko-KR" dirty="0" err="1">
                <a:latin typeface="Consolas" panose="020B0609020204030204" pitchFamily="49" charset="0"/>
              </a:rPr>
              <a:t>n_samples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pmf</a:t>
            </a:r>
            <a:r>
              <a:rPr lang="en-US" altLang="ko-KR" dirty="0">
                <a:latin typeface="Consolas" panose="020B0609020204030204" pitchFamily="49" charset="0"/>
              </a:rPr>
              <a:t>[key] = round(prob, 3)</a:t>
            </a: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highlight>
                  <a:srgbClr val="FFFF00"/>
                </a:highlight>
                <a:latin typeface="Consolas" panose="020B0609020204030204" pitchFamily="49" charset="0"/>
              </a:rPr>
              <a:t>sum</a:t>
            </a:r>
            <a:r>
              <a:rPr lang="en-US" altLang="ko-KR" dirty="0">
                <a:latin typeface="Consolas" panose="020B0609020204030204" pitchFamily="49" charset="0"/>
              </a:rPr>
              <a:t> += prob</a:t>
            </a: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print("Probability of each sum:")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max_key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>
                <a:highlight>
                  <a:srgbClr val="FFFF00"/>
                </a:highlight>
                <a:latin typeface="Consolas" panose="020B0609020204030204" pitchFamily="49" charset="0"/>
              </a:rPr>
              <a:t>max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pmf</a:t>
            </a:r>
            <a:r>
              <a:rPr lang="en-US" altLang="ko-KR" dirty="0">
                <a:latin typeface="Consolas" panose="020B0609020204030204" pitchFamily="49" charset="0"/>
              </a:rPr>
              <a:t>, key=</a:t>
            </a:r>
            <a:r>
              <a:rPr lang="en-US" altLang="ko-KR" dirty="0" err="1">
                <a:latin typeface="Consolas" panose="020B0609020204030204" pitchFamily="49" charset="0"/>
              </a:rPr>
              <a:t>pmf.get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print("Max Probability:",</a:t>
            </a:r>
            <a:r>
              <a:rPr lang="en-US" altLang="ko-KR" dirty="0" err="1">
                <a:latin typeface="Consolas" panose="020B0609020204030204" pitchFamily="49" charset="0"/>
              </a:rPr>
              <a:t>pmf</a:t>
            </a:r>
            <a:r>
              <a:rPr lang="en-US" altLang="ko-KR" dirty="0"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latin typeface="Consolas" panose="020B0609020204030204" pitchFamily="49" charset="0"/>
              </a:rPr>
              <a:t>max_key</a:t>
            </a:r>
            <a:r>
              <a:rPr lang="en-US" altLang="ko-KR" dirty="0">
                <a:latin typeface="Consolas" panose="020B0609020204030204" pitchFamily="49" charset="0"/>
              </a:rPr>
              <a:t>])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min_key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>
                <a:highlight>
                  <a:srgbClr val="FFFF00"/>
                </a:highlight>
                <a:latin typeface="Consolas" panose="020B0609020204030204" pitchFamily="49" charset="0"/>
              </a:rPr>
              <a:t>min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pmf</a:t>
            </a:r>
            <a:r>
              <a:rPr lang="en-US" altLang="ko-KR" dirty="0">
                <a:latin typeface="Consolas" panose="020B0609020204030204" pitchFamily="49" charset="0"/>
              </a:rPr>
              <a:t>, key=</a:t>
            </a:r>
            <a:r>
              <a:rPr lang="en-US" altLang="ko-KR" dirty="0" err="1">
                <a:latin typeface="Consolas" panose="020B0609020204030204" pitchFamily="49" charset="0"/>
              </a:rPr>
              <a:t>pmf.get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print("Min Probability:", </a:t>
            </a:r>
            <a:r>
              <a:rPr lang="en-US" altLang="ko-KR" dirty="0" err="1">
                <a:latin typeface="Consolas" panose="020B0609020204030204" pitchFamily="49" charset="0"/>
              </a:rPr>
              <a:t>pmf</a:t>
            </a:r>
            <a:r>
              <a:rPr lang="en-US" altLang="ko-KR" dirty="0"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latin typeface="Consolas" panose="020B0609020204030204" pitchFamily="49" charset="0"/>
              </a:rPr>
              <a:t>min_key</a:t>
            </a:r>
            <a:r>
              <a:rPr lang="en-US" altLang="ko-KR" dirty="0">
                <a:latin typeface="Consolas" panose="020B0609020204030204" pitchFamily="49" charset="0"/>
              </a:rPr>
              <a:t>])</a:t>
            </a: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print("Sum of Probabilities of individual sums:", round(</a:t>
            </a:r>
            <a:r>
              <a:rPr lang="en-US" altLang="ko-KR" dirty="0">
                <a:highlight>
                  <a:srgbClr val="FFFF00"/>
                </a:highlight>
                <a:latin typeface="Consolas" panose="020B0609020204030204" pitchFamily="49" charset="0"/>
              </a:rPr>
              <a:t>sum</a:t>
            </a:r>
            <a:r>
              <a:rPr lang="en-US" altLang="ko-KR" dirty="0">
                <a:latin typeface="Consolas" panose="020B0609020204030204" pitchFamily="49" charset="0"/>
              </a:rPr>
              <a:t>, 1))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7472C-26AC-D7DA-235B-A5AB7D94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17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781DBB-A35E-A767-3998-964B4F88B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278" y="2904671"/>
            <a:ext cx="6479722" cy="193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33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66,016 Dice Photos - Free &amp; Royalty-Free Stock Photos from Dreamstime">
            <a:extLst>
              <a:ext uri="{FF2B5EF4-FFF2-40B4-BE49-F238E27FC236}">
                <a16:creationId xmlns:a16="http://schemas.microsoft.com/office/drawing/2014/main" id="{5901B24B-94A4-DF65-BFD8-C84865454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113" y="1280805"/>
            <a:ext cx="1144678" cy="100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F01731-0BF9-1AB6-D813-512BEC57F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Lab2-1: Three Dice Rolling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DDC7C-431E-8C18-B5EC-E6EB0DAB1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Please extend the previous two dice rolling into three dice rolling. </a:t>
            </a:r>
          </a:p>
          <a:p>
            <a:r>
              <a:rPr lang="en-US" altLang="ko-KR" dirty="0"/>
              <a:t>When rolling three dice, find the most probable sum of the three dice values.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69769-42F7-901B-B113-AD657C3B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2" descr="66,016 Dice Photos - Free &amp; Royalty-Free Stock Photos from Dreamstime">
            <a:extLst>
              <a:ext uri="{FF2B5EF4-FFF2-40B4-BE49-F238E27FC236}">
                <a16:creationId xmlns:a16="http://schemas.microsoft.com/office/drawing/2014/main" id="{0217B162-C6EB-8E60-A553-2A2C7C4F2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633" y="49023"/>
            <a:ext cx="1144678" cy="100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66,016 Dice Photos - Free &amp; Royalty-Free Stock Photos from Dreamstime">
            <a:extLst>
              <a:ext uri="{FF2B5EF4-FFF2-40B4-BE49-F238E27FC236}">
                <a16:creationId xmlns:a16="http://schemas.microsoft.com/office/drawing/2014/main" id="{BE6C0666-09CD-ACE0-1ECE-5BB8911E8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786" y="941044"/>
            <a:ext cx="1144678" cy="100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A208B3-A804-1DA0-FD3F-6E0BC7E62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62" y="4257012"/>
            <a:ext cx="8158915" cy="243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40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D03810-5615-ECA4-6E5F-8D4254B72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3700" dirty="0">
                <a:solidFill>
                  <a:schemeClr val="bg1"/>
                </a:solidFill>
              </a:rPr>
              <a:t>Lab 2-2: Extend  Three Dice Rolling </a:t>
            </a:r>
            <a:endParaRPr lang="ko-KR" altLang="en-US" sz="37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F26E1-EE7D-65A8-0898-BCF72BA09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What is the probability that half the product of three dice will exceed their sum? 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7CD99A-5EE3-948F-938B-10CE88E21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872" y="1032858"/>
            <a:ext cx="5984619" cy="484001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D253E-2BE5-6407-BC63-1963ABF0B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161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B4AF22C-53DF-489B-83B6-B26636CBDD5B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3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65CC8-09E6-FDDD-95FD-6D407E02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Contents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E4638-A612-2C07-7817-471FD1D7F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651" y="609601"/>
            <a:ext cx="6837729" cy="517562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Definition of Probability</a:t>
            </a:r>
          </a:p>
          <a:p>
            <a:r>
              <a:rPr lang="en-US" dirty="0">
                <a:solidFill>
                  <a:srgbClr val="FFFFFF"/>
                </a:solidFill>
              </a:rPr>
              <a:t>Random Variables as Mapping Functions</a:t>
            </a:r>
          </a:p>
          <a:p>
            <a:r>
              <a:rPr lang="en-US" dirty="0">
                <a:solidFill>
                  <a:srgbClr val="FFFFFF"/>
                </a:solidFill>
              </a:rPr>
              <a:t>Probability Function</a:t>
            </a:r>
          </a:p>
          <a:p>
            <a:r>
              <a:rPr lang="en-US" dirty="0">
                <a:solidFill>
                  <a:srgbClr val="FFFFFF"/>
                </a:solidFill>
              </a:rPr>
              <a:t>Dice Rolling Examples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5BCAA-27D7-A6A1-6EF8-4F7AEBBB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B4AF22C-53DF-489B-83B6-B26636CBDD5B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049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199B-6378-C83B-EB4E-A73BFC923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HW3-1: Probability of Seven with One Unfair Die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98C792-8086-2709-FD84-272F8619B0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ko-KR" dirty="0"/>
                  <a:t>Consider two dice rolling problem with an unfair die</a:t>
                </a:r>
              </a:p>
              <a:p>
                <a:r>
                  <a:rPr lang="en-US" altLang="ko-KR" dirty="0"/>
                  <a:t>The distribution for the unfair die:</a:t>
                </a:r>
              </a:p>
              <a:p>
                <a:pPr marL="457200" lvl="1" indent="0">
                  <a:buNone/>
                </a:pPr>
                <a:r>
                  <a:rPr lang="en-US" altLang="ko-KR" dirty="0"/>
                  <a:t>P({1})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P({2})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P({3})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ko-KR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altLang="ko-KR" dirty="0"/>
                  <a:t>P({4})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P({5})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P({6})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The elements corresponding to the sum of seven</a:t>
                </a:r>
              </a:p>
              <a:p>
                <a:pPr marL="457200" lvl="1" indent="0">
                  <a:lnSpc>
                    <a:spcPts val="2880"/>
                  </a:lnSpc>
                  <a:spcBef>
                    <a:spcPts val="0"/>
                  </a:spcBef>
                  <a:buNone/>
                </a:pPr>
                <a:r>
                  <a:rPr lang="en-US" altLang="ko-KR" dirty="0">
                    <a:highlight>
                      <a:srgbClr val="FFFF00"/>
                    </a:highlight>
                  </a:rPr>
                  <a:t>List of the sum of die1 and die2 of 7:</a:t>
                </a:r>
              </a:p>
              <a:p>
                <a:pPr marL="457200" lvl="1" indent="0">
                  <a:lnSpc>
                    <a:spcPts val="2880"/>
                  </a:lnSpc>
                  <a:spcBef>
                    <a:spcPts val="0"/>
                  </a:spcBef>
                  <a:buNone/>
                </a:pPr>
                <a:r>
                  <a:rPr lang="en-US" altLang="ko-KR" dirty="0">
                    <a:highlight>
                      <a:srgbClr val="FFFF00"/>
                    </a:highlight>
                  </a:rPr>
                  <a:t>[(1, 6), (2, 5), (3, 4), (4, 3), (5, 2), (6, 1)]</a:t>
                </a:r>
              </a:p>
              <a:p>
                <a:r>
                  <a:rPr lang="en-US" altLang="ko-KR" dirty="0"/>
                  <a:t>The independence assumption is still maintained.</a:t>
                </a:r>
              </a:p>
              <a:p>
                <a:r>
                  <a:rPr lang="en-US" altLang="ko-KR" dirty="0"/>
                  <a:t>Question: What is the probability that the sum of two dice equals seven? 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98C792-8086-2709-FD84-272F8619B0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55" t="-3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934CC-AAB6-8C36-BE48-A7B00B8C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585280-E709-C6E9-FE79-2424AFC39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217" y="5955846"/>
            <a:ext cx="62674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6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E0976-008B-811A-1FFA-461209821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C360E-42A1-028F-CEF3-DBEED28D3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Python for Probability, Statistics, and Machine Learning, 2</a:t>
            </a:r>
            <a:r>
              <a:rPr lang="en-US" altLang="ko-KR" baseline="30000" dirty="0"/>
              <a:t>nd</a:t>
            </a:r>
            <a:r>
              <a:rPr lang="en-US" altLang="ko-KR" dirty="0"/>
              <a:t> Ed.</a:t>
            </a:r>
          </a:p>
          <a:p>
            <a:pPr lvl="1"/>
            <a:r>
              <a:rPr lang="en-US" altLang="ko-KR" dirty="0"/>
              <a:t>Author: José </a:t>
            </a:r>
            <a:r>
              <a:rPr lang="en-US" altLang="ko-KR" dirty="0" err="1"/>
              <a:t>Unpingco</a:t>
            </a:r>
            <a:endParaRPr lang="en-US" altLang="ko-KR" dirty="0"/>
          </a:p>
          <a:p>
            <a:pPr lvl="1"/>
            <a:r>
              <a:rPr lang="en-US" altLang="ko-KR" dirty="0"/>
              <a:t>Publisher: Springer International Publishing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FDC92-84EA-94EC-5616-D3147CBB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B4AF22C-53DF-489B-83B6-B26636CBDD5B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69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EC6B98-AFEB-EBE3-3061-B3EBC443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1" y="609600"/>
            <a:ext cx="10315704" cy="1320800"/>
          </a:xfrm>
        </p:spPr>
        <p:txBody>
          <a:bodyPr>
            <a:normAutofit fontScale="90000"/>
          </a:bodyPr>
          <a:lstStyle/>
          <a:p>
            <a:r>
              <a:rPr lang="en-US"/>
              <a:t>Probability from a Geometric Point of View</a:t>
            </a:r>
            <a:endParaRPr lang="en-US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E9092-6A83-ED8B-0E38-B47CD8185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1" y="2160589"/>
            <a:ext cx="10858500" cy="4331677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Probability</a:t>
            </a:r>
            <a:r>
              <a:rPr lang="en-US" dirty="0"/>
              <a:t> as a new number concept that allows you to deal with </a:t>
            </a:r>
            <a:r>
              <a:rPr lang="en-US" u="sng" dirty="0"/>
              <a:t>problems that have a special kind of uncertainty built into them</a:t>
            </a:r>
            <a:r>
              <a:rPr lang="en-US" dirty="0"/>
              <a:t>. </a:t>
            </a:r>
          </a:p>
          <a:p>
            <a:r>
              <a:rPr lang="en-US" dirty="0"/>
              <a:t>Key Idea</a:t>
            </a:r>
          </a:p>
          <a:p>
            <a:pPr lvl="1"/>
            <a:r>
              <a:rPr lang="en-US" dirty="0"/>
              <a:t>Let’s suppose there is a number, x, with its pair, say, f(x). </a:t>
            </a:r>
          </a:p>
          <a:p>
            <a:pPr lvl="2"/>
            <a:r>
              <a:rPr lang="en-US" dirty="0"/>
              <a:t>The f(x) represents the uncertainties about the value of x.</a:t>
            </a:r>
          </a:p>
          <a:p>
            <a:pPr lvl="1"/>
            <a:r>
              <a:rPr lang="en-US" dirty="0"/>
              <a:t>Uncertainty</a:t>
            </a:r>
          </a:p>
          <a:p>
            <a:pPr lvl="2"/>
            <a:r>
              <a:rPr lang="en-US" dirty="0"/>
              <a:t>Randomness here is “you don’t know which bee in particular is going to sting you!”</a:t>
            </a:r>
          </a:p>
          <a:p>
            <a:pPr lvl="2"/>
            <a:r>
              <a:rPr lang="en-US" dirty="0"/>
              <a:t>Once this happens, the uncertainty goes away. </a:t>
            </a:r>
          </a:p>
          <a:p>
            <a:pPr lvl="2"/>
            <a:r>
              <a:rPr lang="en-US" dirty="0"/>
              <a:t>Until that happens, all we have is a </a:t>
            </a:r>
            <a:r>
              <a:rPr lang="en-US" u="sng" dirty="0"/>
              <a:t>concept of a swarm, </a:t>
            </a:r>
            <a:r>
              <a:rPr lang="en-US" b="1" u="sng" dirty="0"/>
              <a:t>density of bees in the hive</a:t>
            </a:r>
            <a:r>
              <a:rPr lang="en-US" dirty="0"/>
              <a:t>.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D061E7-901E-B99B-E71F-42A60A2A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4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DD8C86-91E6-F81D-309D-FCEE2B06C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76" y="5300420"/>
            <a:ext cx="1137503" cy="11918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E21B72B-0143-BC31-A176-FDBD0E823AA9}"/>
              </a:ext>
            </a:extLst>
          </p:cNvPr>
          <p:cNvSpPr txBox="1"/>
          <p:nvPr/>
        </p:nvSpPr>
        <p:spPr>
          <a:xfrm>
            <a:off x="3007233" y="6302203"/>
            <a:ext cx="873603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Potentiality of which bee will sting you! 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97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A552C-12EA-A690-B294-0637425BF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Probability,</a:t>
            </a:r>
            <a:r>
              <a:rPr lang="ko-KR" altLang="en-US" dirty="0"/>
              <a:t> </a:t>
            </a:r>
            <a:r>
              <a:rPr lang="en-US" altLang="ko-KR" dirty="0"/>
              <a:t>Mathematical</a:t>
            </a:r>
            <a:r>
              <a:rPr lang="ko-KR" altLang="en-US" dirty="0"/>
              <a:t> </a:t>
            </a:r>
            <a:r>
              <a:rPr lang="en-US" altLang="ko-KR" dirty="0"/>
              <a:t>Reasoning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05A210-C16C-0940-A8EF-689C0C5CD0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2035" y="2160588"/>
                <a:ext cx="11059965" cy="469741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ko-KR" dirty="0"/>
                  <a:t>A way of performing mathematical reasoning with a concept of potentiality obtained from a transformation (function operations)</a:t>
                </a:r>
              </a:p>
              <a:p>
                <a:r>
                  <a:rPr lang="en-US" altLang="ko-KR" dirty="0"/>
                  <a:t>Extended concept of integration for probability theory</a:t>
                </a:r>
              </a:p>
              <a:p>
                <a:pPr lvl="1"/>
                <a:r>
                  <a:rPr lang="en-US" altLang="ko-KR" dirty="0"/>
                  <a:t>Consider the following piecewise function: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1   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0 &lt;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2   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1 &lt;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≤2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0   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Riemann integration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dirty="0"/>
                  <a:t>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1+2=3</m:t>
                      </m:r>
                    </m:oMath>
                  </m:oMathPara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The sum of the area of the two rectangles that make up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: a very small difference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dirty="0"/>
                  <a:t> : a function value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ko-KR" dirty="0"/>
                  <a:t>: a sum of continuous values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05A210-C16C-0940-A8EF-689C0C5CD0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2035" y="2160588"/>
                <a:ext cx="11059965" cy="4697411"/>
              </a:xfrm>
              <a:blipFill>
                <a:blip r:embed="rId2"/>
                <a:stretch>
                  <a:fillRect l="-386" t="-2335" b="-13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F3C05-CA70-8F1A-46E2-5CB95C84E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31233E-E14A-7744-6C7B-D3DB64C65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6851" y="3727696"/>
            <a:ext cx="2093114" cy="191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61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99EB3-D5D7-4ADA-F914-ED7FA7EB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Variables as Mapping Functions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016BB-964F-00A5-5838-4076DACAE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711103" cy="210044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b="1" dirty="0"/>
              <a:t>Random variable is a mapping function </a:t>
            </a:r>
            <a:r>
              <a:rPr lang="en-US" altLang="ko-KR" dirty="0"/>
              <a:t>that assigns real number to each element of the sample space.</a:t>
            </a:r>
          </a:p>
          <a:p>
            <a:pPr lvl="1"/>
            <a:r>
              <a:rPr lang="en-US" altLang="ko-KR" dirty="0"/>
              <a:t>Transform Samples to Real Numbers</a:t>
            </a:r>
          </a:p>
          <a:p>
            <a:r>
              <a:rPr lang="en-US" altLang="ko-KR" dirty="0"/>
              <a:t>It can be understood as </a:t>
            </a:r>
            <a:r>
              <a:rPr lang="en-US" altLang="ko-KR" b="1" i="1" dirty="0"/>
              <a:t>a measurable function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e.g., </a:t>
            </a:r>
            <a:r>
              <a:rPr lang="en-US" altLang="ko-KR" dirty="0" err="1"/>
              <a:t>Sepal_Length</a:t>
            </a:r>
            <a:r>
              <a:rPr lang="en-US" altLang="ko-KR" dirty="0"/>
              <a:t>, </a:t>
            </a:r>
            <a:r>
              <a:rPr lang="en-US" altLang="ko-KR" dirty="0" err="1"/>
              <a:t>Sepal_Width</a:t>
            </a:r>
            <a:r>
              <a:rPr lang="en-US" altLang="ko-KR" dirty="0"/>
              <a:t>, </a:t>
            </a:r>
            <a:r>
              <a:rPr lang="en-US" altLang="ko-KR" dirty="0" err="1"/>
              <a:t>Patel_Length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A1F9D-75D9-889A-0FAF-7C27EEC8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2" descr="black box Free Stock Photo | FreeImages">
            <a:extLst>
              <a:ext uri="{FF2B5EF4-FFF2-40B4-BE49-F238E27FC236}">
                <a16:creationId xmlns:a16="http://schemas.microsoft.com/office/drawing/2014/main" id="{D29B8ACB-AA3A-3ED0-2859-F068E0F50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8919" y="4416037"/>
            <a:ext cx="2428950" cy="243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CF1A9895-111C-6938-0FF6-BA3E13DC19FA}"/>
              </a:ext>
            </a:extLst>
          </p:cNvPr>
          <p:cNvSpPr/>
          <p:nvPr/>
        </p:nvSpPr>
        <p:spPr>
          <a:xfrm>
            <a:off x="1979625" y="5306862"/>
            <a:ext cx="945730" cy="662463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E3F7AD-D6FC-9E85-0024-08F876905E41}"/>
              </a:ext>
            </a:extLst>
          </p:cNvPr>
          <p:cNvSpPr txBox="1"/>
          <p:nvPr/>
        </p:nvSpPr>
        <p:spPr>
          <a:xfrm>
            <a:off x="276621" y="5376484"/>
            <a:ext cx="1673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Avenir Next LT Pro Demi" panose="020B0604020202020204" pitchFamily="34" charset="0"/>
                <a:cs typeface="DokChampa" panose="020B0502040204020203" pitchFamily="34" charset="-34"/>
              </a:rPr>
              <a:t>Samples</a:t>
            </a:r>
            <a:endParaRPr lang="ko-KR" altLang="en-US" sz="2800" b="1" dirty="0">
              <a:latin typeface="Avenir Next LT Pro Demi" panose="020B0604020202020204" pitchFamily="34" charset="0"/>
              <a:cs typeface="DokChampa" panose="020B05020402040202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B1BF0D-6566-D815-980F-CB8D0B6910B3}"/>
              </a:ext>
            </a:extLst>
          </p:cNvPr>
          <p:cNvSpPr txBox="1"/>
          <p:nvPr/>
        </p:nvSpPr>
        <p:spPr>
          <a:xfrm>
            <a:off x="5240851" y="4732159"/>
            <a:ext cx="189816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Avenir Next LT Pro Demi" panose="020B0604020202020204" pitchFamily="34" charset="0"/>
                <a:cs typeface="DokChampa" panose="020B0502040204020203" pitchFamily="34" charset="-34"/>
              </a:rPr>
              <a:t>Real </a:t>
            </a:r>
          </a:p>
          <a:p>
            <a:pPr algn="ctr"/>
            <a:r>
              <a:rPr lang="en-US" altLang="ko-KR" sz="2800" b="1" dirty="0">
                <a:latin typeface="Avenir Next LT Pro Demi" panose="020B0604020202020204" pitchFamily="34" charset="0"/>
                <a:cs typeface="DokChampa" panose="020B0502040204020203" pitchFamily="34" charset="-34"/>
              </a:rPr>
              <a:t>Numbers:</a:t>
            </a:r>
          </a:p>
          <a:p>
            <a:pPr algn="ctr"/>
            <a:r>
              <a:rPr lang="en-US" altLang="ko-KR" sz="2400" b="1" dirty="0">
                <a:latin typeface="Avenir Next LT Pro Demi" panose="020B0604020202020204" pitchFamily="34" charset="0"/>
                <a:cs typeface="DokChampa" panose="020B0502040204020203" pitchFamily="34" charset="-34"/>
              </a:rPr>
              <a:t>discrete or</a:t>
            </a:r>
          </a:p>
          <a:p>
            <a:pPr algn="ctr"/>
            <a:r>
              <a:rPr lang="en-US" altLang="ko-KR" sz="2400" b="1" dirty="0">
                <a:latin typeface="Avenir Next LT Pro Demi" panose="020B0604020202020204" pitchFamily="34" charset="0"/>
                <a:cs typeface="DokChampa" panose="020B0502040204020203" pitchFamily="34" charset="-34"/>
              </a:rPr>
              <a:t>continuous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75F7A57-6AAC-EF1D-9D1E-BC1AADF68049}"/>
              </a:ext>
            </a:extLst>
          </p:cNvPr>
          <p:cNvSpPr/>
          <p:nvPr/>
        </p:nvSpPr>
        <p:spPr>
          <a:xfrm>
            <a:off x="4391134" y="5306862"/>
            <a:ext cx="945730" cy="662463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CD6CA9-34A8-338E-2120-545DA3EDA8C7}"/>
                  </a:ext>
                </a:extLst>
              </p:cNvPr>
              <p:cNvSpPr txBox="1"/>
              <p:nvPr/>
            </p:nvSpPr>
            <p:spPr>
              <a:xfrm>
                <a:off x="2838281" y="5250319"/>
                <a:ext cx="1552854" cy="10464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Avenir Next LT Pro Demi" panose="020B0604020202020204" pitchFamily="34" charset="0"/>
                    <a:cs typeface="DokChampa" panose="020B0502040204020203" pitchFamily="34" charset="-34"/>
                  </a:rPr>
                  <a:t>Random</a:t>
                </a:r>
              </a:p>
              <a:p>
                <a:pPr algn="ctr"/>
                <a:r>
                  <a:rPr lang="en-US" altLang="ko-KR" sz="2400" b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Avenir Next LT Pro Demi" panose="020B0604020202020204" pitchFamily="34" charset="0"/>
                    <a:cs typeface="DokChampa" panose="020B0502040204020203" pitchFamily="34" charset="-34"/>
                  </a:rPr>
                  <a:t>Variable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DokChampa" panose="020B0502040204020203" pitchFamily="34" charset="-34"/>
                        </a:rPr>
                        <m:t>(</m:t>
                      </m:r>
                      <m:r>
                        <a:rPr lang="en-US" altLang="ko-KR" sz="2000" b="1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DokChampa" panose="020B0502040204020203" pitchFamily="34" charset="-34"/>
                        </a:rPr>
                        <m:t>𝒇𝒖𝒏𝒄𝒕𝒊𝒐𝒏</m:t>
                      </m:r>
                      <m:r>
                        <a:rPr lang="en-US" altLang="ko-KR" sz="2000" b="1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DokChampa" panose="020B0502040204020203" pitchFamily="34" charset="-34"/>
                        </a:rPr>
                        <m:t>)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venir Next LT Pro Demi" panose="020B0604020202020204" pitchFamily="34" charset="0"/>
                  <a:cs typeface="DokChampa" panose="020B0502040204020203" pitchFamily="34" charset="-34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CD6CA9-34A8-338E-2120-545DA3EDA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281" y="5250319"/>
                <a:ext cx="1552854" cy="1046440"/>
              </a:xfrm>
              <a:prstGeom prst="rect">
                <a:avLst/>
              </a:prstGeom>
              <a:blipFill>
                <a:blip r:embed="rId3"/>
                <a:stretch>
                  <a:fillRect l="-2756" t="-8140" b="-98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9B90B79-42F1-6740-F4E5-3FD8DAA75D82}"/>
              </a:ext>
            </a:extLst>
          </p:cNvPr>
          <p:cNvSpPr txBox="1"/>
          <p:nvPr/>
        </p:nvSpPr>
        <p:spPr>
          <a:xfrm>
            <a:off x="8149434" y="3681274"/>
            <a:ext cx="3365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ko-KR" sz="2800" b="1" dirty="0">
                <a:solidFill>
                  <a:schemeClr val="accent2">
                    <a:lumMod val="50000"/>
                  </a:schemeClr>
                </a:solidFill>
                <a:latin typeface="Avenir Next LT Pro Demi" panose="020B0604020202020204" pitchFamily="34" charset="0"/>
                <a:cs typeface="DokChampa" panose="020B0502040204020203" pitchFamily="34" charset="-34"/>
              </a:rPr>
              <a:t>Iris</a:t>
            </a:r>
            <a:r>
              <a:rPr lang="en-US" altLang="ko-KR" b="1" i="0" dirty="0">
                <a:solidFill>
                  <a:schemeClr val="accent2">
                    <a:lumMod val="50000"/>
                  </a:schemeClr>
                </a:solidFill>
                <a:effectLst/>
                <a:latin typeface="zeitung"/>
              </a:rPr>
              <a:t> </a:t>
            </a:r>
            <a:r>
              <a:rPr lang="en-US" altLang="ko-KR" sz="2800" b="1" dirty="0">
                <a:solidFill>
                  <a:schemeClr val="accent2">
                    <a:lumMod val="50000"/>
                  </a:schemeClr>
                </a:solidFill>
                <a:latin typeface="Avenir Next LT Pro Demi" panose="020B0604020202020204" pitchFamily="34" charset="0"/>
                <a:cs typeface="DokChampa" panose="020B0502040204020203" pitchFamily="34" charset="-34"/>
              </a:rPr>
              <a:t>Species Data</a:t>
            </a:r>
          </a:p>
        </p:txBody>
      </p:sp>
      <p:pic>
        <p:nvPicPr>
          <p:cNvPr id="2052" name="Picture 4" descr="iris">
            <a:extLst>
              <a:ext uri="{FF2B5EF4-FFF2-40B4-BE49-F238E27FC236}">
                <a16:creationId xmlns:a16="http://schemas.microsoft.com/office/drawing/2014/main" id="{FD79A9D1-464D-CDA4-BB63-5C51F778D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195" y="5039097"/>
            <a:ext cx="4861849" cy="181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E4E6EC1-BD78-18AE-F029-27C088077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1444" y="4400797"/>
            <a:ext cx="48006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36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168E9-89DA-D6C7-44D7-CCB9AA13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Discrete and Continuous Random Variables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12815-EE56-F619-9CE0-1276178EB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711103" cy="427037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b="1" dirty="0"/>
              <a:t>Discrete Random Variables</a:t>
            </a:r>
            <a:r>
              <a:rPr lang="en-US" altLang="ko-KR" dirty="0"/>
              <a:t>: Outputs of a random variable (function) are finite discrete (countable) values (0, 1, 2, …).</a:t>
            </a:r>
          </a:p>
          <a:p>
            <a:pPr lvl="1"/>
            <a:r>
              <a:rPr lang="en-US" altLang="ko-KR" dirty="0"/>
              <a:t>Number of heads when tossing 3 coins</a:t>
            </a:r>
          </a:p>
          <a:p>
            <a:pPr lvl="1"/>
            <a:r>
              <a:rPr lang="en-US" altLang="ko-KR" dirty="0"/>
              <a:t>Number of confirmed COVID-19 cases in South Korea</a:t>
            </a:r>
          </a:p>
          <a:p>
            <a:pPr lvl="1"/>
            <a:r>
              <a:rPr lang="en-US" altLang="ko-KR" dirty="0"/>
              <a:t>Number of correct answers on the exam</a:t>
            </a:r>
          </a:p>
          <a:p>
            <a:r>
              <a:rPr lang="en-US" altLang="ko-KR" b="1" dirty="0"/>
              <a:t>Continuous Random Variables</a:t>
            </a:r>
            <a:r>
              <a:rPr lang="en-US" altLang="ko-KR" dirty="0"/>
              <a:t>: Outputs of a random variable (function) are continuous values.</a:t>
            </a:r>
          </a:p>
          <a:p>
            <a:pPr lvl="1"/>
            <a:r>
              <a:rPr lang="en-US" altLang="ko-KR" dirty="0"/>
              <a:t>Flight delay time at JFK airport</a:t>
            </a:r>
          </a:p>
          <a:p>
            <a:pPr lvl="1"/>
            <a:r>
              <a:rPr lang="en-US" altLang="ko-KR" dirty="0"/>
              <a:t>Newborn’s weight</a:t>
            </a:r>
          </a:p>
          <a:p>
            <a:pPr lvl="1"/>
            <a:r>
              <a:rPr lang="en-US" altLang="ko-KR" dirty="0"/>
              <a:t>Petal length and width of the iris sample</a:t>
            </a:r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15A59-E8DC-EF15-3711-F9D06DE1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79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920CF-C1B8-3263-1169-57396050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Probability Function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D319E-2A17-F613-4787-4350217DE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Probability function </a:t>
            </a:r>
            <a:r>
              <a:rPr lang="en-US" altLang="ko-KR" dirty="0"/>
              <a:t>maps real number of random variable (X) into probability value of [0, 1].</a:t>
            </a:r>
          </a:p>
          <a:p>
            <a:pPr lvl="1"/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C74FF-7473-B500-CB42-EFCBE6E2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8</a:t>
            </a:fld>
            <a:endParaRPr lang="en-US"/>
          </a:p>
        </p:txBody>
      </p:sp>
      <p:pic>
        <p:nvPicPr>
          <p:cNvPr id="11" name="Picture 2" descr="black box Free Stock Photo | FreeImages">
            <a:extLst>
              <a:ext uri="{FF2B5EF4-FFF2-40B4-BE49-F238E27FC236}">
                <a16:creationId xmlns:a16="http://schemas.microsoft.com/office/drawing/2014/main" id="{F045BF11-FC3C-E02D-EAF8-462ED769F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4599" y="3626044"/>
            <a:ext cx="2428950" cy="243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5C3FDE9D-1DB0-FDF1-211F-E8459A4D6303}"/>
              </a:ext>
            </a:extLst>
          </p:cNvPr>
          <p:cNvSpPr/>
          <p:nvPr/>
        </p:nvSpPr>
        <p:spPr>
          <a:xfrm>
            <a:off x="1705305" y="4516869"/>
            <a:ext cx="945730" cy="662463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333C68-01F0-7545-5A00-9348D950C700}"/>
              </a:ext>
            </a:extLst>
          </p:cNvPr>
          <p:cNvSpPr txBox="1"/>
          <p:nvPr/>
        </p:nvSpPr>
        <p:spPr>
          <a:xfrm>
            <a:off x="2301" y="4586491"/>
            <a:ext cx="1673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Avenir Next LT Pro Demi" panose="020B0604020202020204" pitchFamily="34" charset="0"/>
                <a:cs typeface="DokChampa" panose="020B0502040204020203" pitchFamily="34" charset="-34"/>
              </a:rPr>
              <a:t>Samples</a:t>
            </a:r>
            <a:endParaRPr lang="ko-KR" altLang="en-US" sz="2800" b="1" dirty="0">
              <a:latin typeface="Avenir Next LT Pro Demi" panose="020B0604020202020204" pitchFamily="34" charset="0"/>
              <a:cs typeface="DokChampa" panose="020B0502040204020203" pitchFamily="34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83E77B-25FC-E702-57C4-B69310FA77A2}"/>
              </a:ext>
            </a:extLst>
          </p:cNvPr>
          <p:cNvSpPr txBox="1"/>
          <p:nvPr/>
        </p:nvSpPr>
        <p:spPr>
          <a:xfrm>
            <a:off x="4966531" y="3942166"/>
            <a:ext cx="189816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Avenir Next LT Pro Demi" panose="020B0604020202020204" pitchFamily="34" charset="0"/>
                <a:cs typeface="DokChampa" panose="020B0502040204020203" pitchFamily="34" charset="-34"/>
              </a:rPr>
              <a:t>Real </a:t>
            </a:r>
          </a:p>
          <a:p>
            <a:pPr algn="ctr"/>
            <a:r>
              <a:rPr lang="en-US" altLang="ko-KR" sz="2800" b="1" dirty="0">
                <a:latin typeface="Avenir Next LT Pro Demi" panose="020B0604020202020204" pitchFamily="34" charset="0"/>
                <a:cs typeface="DokChampa" panose="020B0502040204020203" pitchFamily="34" charset="-34"/>
              </a:rPr>
              <a:t>Numbers:</a:t>
            </a:r>
          </a:p>
          <a:p>
            <a:pPr algn="ctr"/>
            <a:r>
              <a:rPr lang="en-US" altLang="ko-KR" sz="2400" b="1" dirty="0">
                <a:latin typeface="Avenir Next LT Pro Demi" panose="020B0604020202020204" pitchFamily="34" charset="0"/>
                <a:cs typeface="DokChampa" panose="020B0502040204020203" pitchFamily="34" charset="-34"/>
              </a:rPr>
              <a:t>discrete or</a:t>
            </a:r>
          </a:p>
          <a:p>
            <a:pPr algn="ctr"/>
            <a:r>
              <a:rPr lang="en-US" altLang="ko-KR" sz="2400" b="1" dirty="0">
                <a:latin typeface="Avenir Next LT Pro Demi" panose="020B0604020202020204" pitchFamily="34" charset="0"/>
                <a:cs typeface="DokChampa" panose="020B0502040204020203" pitchFamily="34" charset="-34"/>
              </a:rPr>
              <a:t>continuous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DD8D9A0-7A47-ED11-070C-FE27BA12C492}"/>
              </a:ext>
            </a:extLst>
          </p:cNvPr>
          <p:cNvSpPr/>
          <p:nvPr/>
        </p:nvSpPr>
        <p:spPr>
          <a:xfrm>
            <a:off x="4116814" y="4516869"/>
            <a:ext cx="945730" cy="662463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803128-1CB7-2AC9-0814-AABA5190A79A}"/>
                  </a:ext>
                </a:extLst>
              </p:cNvPr>
              <p:cNvSpPr txBox="1"/>
              <p:nvPr/>
            </p:nvSpPr>
            <p:spPr>
              <a:xfrm>
                <a:off x="2563961" y="4460326"/>
                <a:ext cx="1552854" cy="10464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Avenir Next LT Pro Demi" panose="020B0604020202020204" pitchFamily="34" charset="0"/>
                    <a:cs typeface="DokChampa" panose="020B0502040204020203" pitchFamily="34" charset="-34"/>
                  </a:rPr>
                  <a:t>Random</a:t>
                </a:r>
              </a:p>
              <a:p>
                <a:pPr algn="ctr"/>
                <a:r>
                  <a:rPr lang="en-US" altLang="ko-KR" sz="2400" b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Avenir Next LT Pro Demi" panose="020B0604020202020204" pitchFamily="34" charset="0"/>
                    <a:cs typeface="DokChampa" panose="020B0502040204020203" pitchFamily="34" charset="-34"/>
                  </a:rPr>
                  <a:t>Variable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DokChampa" panose="020B0502040204020203" pitchFamily="34" charset="-34"/>
                        </a:rPr>
                        <m:t>(</m:t>
                      </m:r>
                      <m:r>
                        <a:rPr lang="en-US" altLang="ko-KR" sz="2000" b="1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DokChampa" panose="020B0502040204020203" pitchFamily="34" charset="-34"/>
                        </a:rPr>
                        <m:t>𝒇𝒖𝒏𝒄𝒕𝒊𝒐𝒏</m:t>
                      </m:r>
                      <m:r>
                        <a:rPr lang="en-US" altLang="ko-KR" sz="2000" b="1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DokChampa" panose="020B0502040204020203" pitchFamily="34" charset="-34"/>
                        </a:rPr>
                        <m:t>)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venir Next LT Pro Demi" panose="020B0604020202020204" pitchFamily="34" charset="0"/>
                  <a:cs typeface="DokChampa" panose="020B0502040204020203" pitchFamily="34" charset="-34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803128-1CB7-2AC9-0814-AABA5190A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961" y="4460326"/>
                <a:ext cx="1552854" cy="1046440"/>
              </a:xfrm>
              <a:prstGeom prst="rect">
                <a:avLst/>
              </a:prstGeom>
              <a:blipFill>
                <a:blip r:embed="rId3"/>
                <a:stretch>
                  <a:fillRect l="-2756" t="-8772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2" descr="black box Free Stock Photo | FreeImages">
            <a:extLst>
              <a:ext uri="{FF2B5EF4-FFF2-40B4-BE49-F238E27FC236}">
                <a16:creationId xmlns:a16="http://schemas.microsoft.com/office/drawing/2014/main" id="{A4507FA9-07DC-1D6D-AEEA-93A359E34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027" y="3626044"/>
            <a:ext cx="2428950" cy="243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E7A61054-7F44-D71B-E749-89DA4E45B133}"/>
              </a:ext>
            </a:extLst>
          </p:cNvPr>
          <p:cNvSpPr/>
          <p:nvPr/>
        </p:nvSpPr>
        <p:spPr>
          <a:xfrm>
            <a:off x="6803733" y="4516869"/>
            <a:ext cx="945730" cy="662463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EF40B9-1521-5C25-898E-542B549803DE}"/>
              </a:ext>
            </a:extLst>
          </p:cNvPr>
          <p:cNvSpPr txBox="1"/>
          <p:nvPr/>
        </p:nvSpPr>
        <p:spPr>
          <a:xfrm>
            <a:off x="7662389" y="4460326"/>
            <a:ext cx="155285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venir Next LT Pro Demi" panose="020B0604020202020204" pitchFamily="34" charset="0"/>
                <a:cs typeface="DokChampa" panose="020B0502040204020203" pitchFamily="34" charset="-34"/>
              </a:rPr>
              <a:t>Probability</a:t>
            </a:r>
          </a:p>
          <a:p>
            <a:pPr algn="ctr"/>
            <a:r>
              <a:rPr lang="en-US" altLang="ko-KR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venir Next LT Pro Demi" panose="020B0604020202020204" pitchFamily="34" charset="0"/>
                <a:cs typeface="DokChampa" panose="020B0502040204020203" pitchFamily="34" charset="-34"/>
              </a:rPr>
              <a:t>Function</a:t>
            </a:r>
            <a:endParaRPr lang="ko-KR" altLang="en-US" sz="2000" b="1" dirty="0">
              <a:solidFill>
                <a:schemeClr val="accent2">
                  <a:lumMod val="60000"/>
                  <a:lumOff val="40000"/>
                </a:schemeClr>
              </a:solidFill>
              <a:latin typeface="Avenir Next LT Pro Demi" panose="020B0604020202020204" pitchFamily="34" charset="0"/>
              <a:cs typeface="DokChampa" panose="020B0502040204020203" pitchFamily="34" charset="-34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B7128DF-AF2D-4178-112E-930E99BACAE8}"/>
              </a:ext>
            </a:extLst>
          </p:cNvPr>
          <p:cNvSpPr/>
          <p:nvPr/>
        </p:nvSpPr>
        <p:spPr>
          <a:xfrm>
            <a:off x="9215243" y="4498426"/>
            <a:ext cx="945730" cy="662463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83A7E1-CFF6-BC7A-393B-AEB6378940D4}"/>
              </a:ext>
            </a:extLst>
          </p:cNvPr>
          <p:cNvCxnSpPr>
            <a:cxnSpLocks/>
          </p:cNvCxnSpPr>
          <p:nvPr/>
        </p:nvCxnSpPr>
        <p:spPr>
          <a:xfrm>
            <a:off x="10360966" y="4788551"/>
            <a:ext cx="1632914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85DB6F-FDBF-A6BD-E6AE-428B611F4B2D}"/>
              </a:ext>
            </a:extLst>
          </p:cNvPr>
          <p:cNvSpPr txBox="1"/>
          <p:nvPr/>
        </p:nvSpPr>
        <p:spPr>
          <a:xfrm>
            <a:off x="10094322" y="4932669"/>
            <a:ext cx="5295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7001C3-1964-8E3C-02B2-45F78B475533}"/>
              </a:ext>
            </a:extLst>
          </p:cNvPr>
          <p:cNvSpPr txBox="1"/>
          <p:nvPr/>
        </p:nvSpPr>
        <p:spPr>
          <a:xfrm>
            <a:off x="11753850" y="4932669"/>
            <a:ext cx="5295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D0FC38A-CD2A-350C-12CA-B16FDF45853F}"/>
                  </a:ext>
                </a:extLst>
              </p:cNvPr>
              <p:cNvSpPr txBox="1"/>
              <p:nvPr/>
            </p:nvSpPr>
            <p:spPr>
              <a:xfrm>
                <a:off x="9248502" y="3878932"/>
                <a:ext cx="2962548" cy="461665"/>
              </a:xfrm>
              <a:prstGeom prst="rect">
                <a:avLst/>
              </a:prstGeom>
              <a:noFill/>
            </p:spPr>
            <p:txBody>
              <a:bodyPr wrap="square" lIns="0" r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40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lonna MT" panose="04020805060202030203" pitchFamily="82" charset="0"/>
                        </a:rPr>
                        <m:t>P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𝑅𝑒𝑎𝑙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D0FC38A-CD2A-350C-12CA-B16FDF458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502" y="3878932"/>
                <a:ext cx="2962548" cy="461665"/>
              </a:xfrm>
              <a:prstGeom prst="rect">
                <a:avLst/>
              </a:prstGeom>
              <a:blipFill>
                <a:blip r:embed="rId4"/>
                <a:stretch>
                  <a:fillRect l="-206"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3622CD5B-EE2C-4082-386F-774250C9352F}"/>
              </a:ext>
            </a:extLst>
          </p:cNvPr>
          <p:cNvSpPr txBox="1"/>
          <p:nvPr/>
        </p:nvSpPr>
        <p:spPr>
          <a:xfrm>
            <a:off x="9999877" y="5841307"/>
            <a:ext cx="17030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latin typeface="Avenir Next LT Pro Demi" panose="020B0604020202020204" pitchFamily="34" charset="0"/>
                <a:cs typeface="DokChampa" panose="020B0502040204020203" pitchFamily="34" charset="-34"/>
              </a:rPr>
              <a:t>Probability value</a:t>
            </a:r>
            <a:endParaRPr lang="ko-KR" altLang="en-US" sz="2400" dirty="0"/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7D6336DB-12E3-9A42-A11C-0C213634495A}"/>
              </a:ext>
            </a:extLst>
          </p:cNvPr>
          <p:cNvCxnSpPr>
            <a:cxnSpLocks/>
            <a:stCxn id="31" idx="0"/>
          </p:cNvCxnSpPr>
          <p:nvPr/>
        </p:nvCxnSpPr>
        <p:spPr>
          <a:xfrm rot="5400000" flipH="1" flipV="1">
            <a:off x="10590576" y="5132541"/>
            <a:ext cx="969596" cy="44793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849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99EB3-D5D7-4ADA-F914-ED7FA7EB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Variable to Probability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4016BB-964F-00A5-5838-4076DACAE3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10711103" cy="4697411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Example: rolling a fair six-sided die </a:t>
                </a:r>
              </a:p>
              <a:p>
                <a:pPr lvl="1"/>
                <a:r>
                  <a:rPr lang="en-US" altLang="ko-KR" dirty="0"/>
                  <a:t>There are only six outcomes possible: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{1, 2, 3, 4, 5, 6}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The probability of each outcome is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altLang="ko-KR" dirty="0"/>
                  <a:t>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1/6</m:t>
                      </m:r>
                    </m:oMath>
                  </m:oMathPara>
                </a14:m>
                <a:endParaRPr lang="en-US" altLang="ko-KR" dirty="0"/>
              </a:p>
              <a:p>
                <a:pPr marL="715963" lvl="2" indent="0">
                  <a:buNone/>
                </a:pPr>
                <a:r>
                  <a:rPr lang="en-US" altLang="ko-KR" dirty="0"/>
                  <a:t>where the  function is the usual probability mass function, denoted by </a:t>
                </a:r>
                <a:r>
                  <a:rPr lang="en-US" altLang="ko-KR" sz="28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lonna MT" panose="04020805060202030203" pitchFamily="82" charset="0"/>
                  </a:rPr>
                  <a:t>P</a:t>
                </a:r>
                <a:r>
                  <a:rPr lang="en-US" altLang="ko-KR" dirty="0"/>
                  <a:t>.</a:t>
                </a:r>
              </a:p>
              <a:p>
                <a:pPr marL="258763"/>
                <a:r>
                  <a:rPr lang="en-US" altLang="ko-KR" dirty="0"/>
                  <a:t>Reconstruct the probability measure to coin tossing</a:t>
                </a:r>
              </a:p>
              <a:p>
                <a:pPr lvl="1"/>
                <a:r>
                  <a:rPr lang="en-US" altLang="ko-KR" dirty="0"/>
                  <a:t>Create two different non-overlapping sets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{1, 2, 3}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4, 5, 6}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8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lonna MT" panose="04020805060202030203" pitchFamily="82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ko-KR" sz="2800" b="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lonna MT" panose="04020805060202030203" pitchFamily="82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({1, 2, 3})= </m:t>
                      </m:r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1, 2, 3</m:t>
                              </m:r>
                            </m:e>
                          </m:d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=1/2</m:t>
                      </m:r>
                    </m:oMath>
                  </m:oMathPara>
                </a14:m>
                <a:endParaRPr lang="en-US" altLang="ko-KR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8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lonna MT" panose="04020805060202030203" pitchFamily="82" charset="0"/>
                        </a:rPr>
                        <m:t>P</m:t>
                      </m:r>
                      <m:r>
                        <a:rPr lang="en-US" altLang="ko-KR" sz="2800" b="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({4, 5, 6})= </m:t>
                      </m:r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4, 5, 6</m:t>
                              </m:r>
                            </m:e>
                          </m:d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=1/2</m:t>
                      </m:r>
                    </m:oMath>
                  </m:oMathPara>
                </a14:m>
                <a:endParaRPr lang="en-US" altLang="ko-KR" sz="2800" dirty="0"/>
              </a:p>
              <a:p>
                <a:pPr marL="658813"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4016BB-964F-00A5-5838-4076DACAE3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10711103" cy="4697411"/>
              </a:xfrm>
              <a:blipFill>
                <a:blip r:embed="rId2"/>
                <a:stretch>
                  <a:fillRect l="-683" t="-1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A1F9D-75D9-889A-0FAF-7C27EEC8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F22C-53DF-489B-83B6-B26636CBDD5B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2" descr="66,016 Dice Photos - Free &amp; Royalty-Free Stock Photos from Dreamstime">
            <a:extLst>
              <a:ext uri="{FF2B5EF4-FFF2-40B4-BE49-F238E27FC236}">
                <a16:creationId xmlns:a16="http://schemas.microsoft.com/office/drawing/2014/main" id="{672D944A-7682-B440-FDD3-3CCA86A7D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08" y="5856407"/>
            <a:ext cx="1144678" cy="100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homas Jefferson Presidential $1 Coin | U.S. Mint">
            <a:extLst>
              <a:ext uri="{FF2B5EF4-FFF2-40B4-BE49-F238E27FC236}">
                <a16:creationId xmlns:a16="http://schemas.microsoft.com/office/drawing/2014/main" id="{F7E3BCEA-0EAA-B27E-02CE-2B6B68D4D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302" y="5930482"/>
            <a:ext cx="853441" cy="85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4E6F5AE-D4C9-C4B1-50B5-A1FECB85C37E}"/>
              </a:ext>
            </a:extLst>
          </p:cNvPr>
          <p:cNvSpPr/>
          <p:nvPr/>
        </p:nvSpPr>
        <p:spPr>
          <a:xfrm>
            <a:off x="1535026" y="6178451"/>
            <a:ext cx="591900" cy="42672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66,016 Dice Photos - Free &amp; Royalty-Free Stock Photos from Dreamstime">
            <a:extLst>
              <a:ext uri="{FF2B5EF4-FFF2-40B4-BE49-F238E27FC236}">
                <a16:creationId xmlns:a16="http://schemas.microsoft.com/office/drawing/2014/main" id="{0563F8E1-72D6-9B83-4CB1-509F24E78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868" y="2724469"/>
            <a:ext cx="1144678" cy="100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2998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5335</TotalTime>
  <Words>1601</Words>
  <Application>Microsoft Office PowerPoint</Application>
  <PresentationFormat>Widescreen</PresentationFormat>
  <Paragraphs>212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zeitung</vt:lpstr>
      <vt:lpstr>Arial</vt:lpstr>
      <vt:lpstr>Avenir Next LT Pro Demi</vt:lpstr>
      <vt:lpstr>Calibri</vt:lpstr>
      <vt:lpstr>Cambria Math</vt:lpstr>
      <vt:lpstr>Colonna MT</vt:lpstr>
      <vt:lpstr>Consolas</vt:lpstr>
      <vt:lpstr>Trebuchet MS</vt:lpstr>
      <vt:lpstr>Wingdings 3</vt:lpstr>
      <vt:lpstr>Facet</vt:lpstr>
      <vt:lpstr>Lecture 3-2: Basic Statistics−  Probability</vt:lpstr>
      <vt:lpstr>Contents</vt:lpstr>
      <vt:lpstr>References</vt:lpstr>
      <vt:lpstr>Probability from a Geometric Point of View</vt:lpstr>
      <vt:lpstr>Probability, Mathematical Reasoning</vt:lpstr>
      <vt:lpstr>Random Variables as Mapping Functions</vt:lpstr>
      <vt:lpstr>Discrete and Continuous Random Variables</vt:lpstr>
      <vt:lpstr>Probability Function</vt:lpstr>
      <vt:lpstr>Random Variable to Probability Function</vt:lpstr>
      <vt:lpstr>Probability Function Classification</vt:lpstr>
      <vt:lpstr>Probability Mass Function: Coin Example</vt:lpstr>
      <vt:lpstr>Programming: Two Dice Rolling</vt:lpstr>
      <vt:lpstr>Print All Possible Random Variables? </vt:lpstr>
      <vt:lpstr>Build a Dictionary of Random Variable with  (die1, die2): die1 + die2 </vt:lpstr>
      <vt:lpstr>Construct a Dictionary with die1 + die2: a list of (die1, die2)</vt:lpstr>
      <vt:lpstr>Random Variables and  Probability Mass Function (PMF) </vt:lpstr>
      <vt:lpstr>Probability Mass Function (PMF) </vt:lpstr>
      <vt:lpstr>Lab2-1: Three Dice Rolling</vt:lpstr>
      <vt:lpstr>Lab 2-2: Extend  Three Dice Rolling </vt:lpstr>
      <vt:lpstr>HW3-1: Probability of Seven with One Unfair Die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Statistics</dc:title>
  <dc:creator>Kyung Park</dc:creator>
  <cp:lastModifiedBy>Kyung Park</cp:lastModifiedBy>
  <cp:revision>163</cp:revision>
  <dcterms:created xsi:type="dcterms:W3CDTF">2022-05-05T19:46:34Z</dcterms:created>
  <dcterms:modified xsi:type="dcterms:W3CDTF">2022-06-29T21:32:27Z</dcterms:modified>
</cp:coreProperties>
</file>