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9" r:id="rId3"/>
    <p:sldId id="278" r:id="rId4"/>
    <p:sldId id="286" r:id="rId5"/>
    <p:sldId id="287" r:id="rId6"/>
    <p:sldId id="288" r:id="rId7"/>
    <p:sldId id="289" r:id="rId8"/>
    <p:sldId id="290" r:id="rId9"/>
    <p:sldId id="292" r:id="rId10"/>
    <p:sldId id="291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C3A3B-9147-441C-A14A-8625BC89AF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D64105-0E1E-460C-9EA6-CD0604F1F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to Computation and Programming Using Python, 2</a:t>
          </a:r>
          <a:r>
            <a:rPr lang="en-US" baseline="30000" dirty="0"/>
            <a:t>nd</a:t>
          </a:r>
          <a:r>
            <a:rPr lang="en-US" dirty="0"/>
            <a:t> Ed. </a:t>
          </a:r>
        </a:p>
      </dgm:t>
    </dgm:pt>
    <dgm:pt modelId="{9F48506C-4ADD-4AE0-81C6-BA6A566C2028}" type="parTrans" cxnId="{A5F73606-E5A6-44B0-AAE3-A287651CDE49}">
      <dgm:prSet/>
      <dgm:spPr/>
      <dgm:t>
        <a:bodyPr/>
        <a:lstStyle/>
        <a:p>
          <a:endParaRPr lang="en-US"/>
        </a:p>
      </dgm:t>
    </dgm:pt>
    <dgm:pt modelId="{C0805328-9492-4A64-BDBB-57B18187B9B7}" type="sibTrans" cxnId="{A5F73606-E5A6-44B0-AAE3-A287651CDE49}">
      <dgm:prSet/>
      <dgm:spPr/>
      <dgm:t>
        <a:bodyPr/>
        <a:lstStyle/>
        <a:p>
          <a:endParaRPr lang="en-US"/>
        </a:p>
      </dgm:t>
    </dgm:pt>
    <dgm:pt modelId="{39492E9C-3483-4F30-B4D0-E835A4B7A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Author: John V. </a:t>
          </a:r>
          <a:r>
            <a:rPr lang="en-US" dirty="0" err="1"/>
            <a:t>Guttag</a:t>
          </a:r>
          <a:endParaRPr lang="en-US" dirty="0"/>
        </a:p>
      </dgm:t>
    </dgm:pt>
    <dgm:pt modelId="{3A8E18C0-B091-4DB6-8542-365809765DAF}" type="parTrans" cxnId="{2644F6ED-8069-4E68-9FBE-28B983122E33}">
      <dgm:prSet/>
      <dgm:spPr/>
      <dgm:t>
        <a:bodyPr/>
        <a:lstStyle/>
        <a:p>
          <a:endParaRPr lang="en-US"/>
        </a:p>
      </dgm:t>
    </dgm:pt>
    <dgm:pt modelId="{A96F4A0E-8F6B-452D-A0B6-C86BDB96329B}" type="sibTrans" cxnId="{2644F6ED-8069-4E68-9FBE-28B983122E33}">
      <dgm:prSet/>
      <dgm:spPr/>
      <dgm:t>
        <a:bodyPr/>
        <a:lstStyle/>
        <a:p>
          <a:endParaRPr lang="en-US"/>
        </a:p>
      </dgm:t>
    </dgm:pt>
    <dgm:pt modelId="{ADBC29D9-6AD4-49CA-ACE1-BD00819E0A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Publisher: The MIT Press, Cambridge, MA</a:t>
          </a:r>
        </a:p>
      </dgm:t>
    </dgm:pt>
    <dgm:pt modelId="{F52526E9-0E48-4BBC-9105-2C0DC5DD7EC8}" type="parTrans" cxnId="{6796D451-004D-4873-9EF3-418BDAFA0CC4}">
      <dgm:prSet/>
      <dgm:spPr/>
      <dgm:t>
        <a:bodyPr/>
        <a:lstStyle/>
        <a:p>
          <a:endParaRPr lang="en-US"/>
        </a:p>
      </dgm:t>
    </dgm:pt>
    <dgm:pt modelId="{74BA56A5-DABB-44D6-BEFB-59F40280B063}" type="sibTrans" cxnId="{6796D451-004D-4873-9EF3-418BDAFA0CC4}">
      <dgm:prSet/>
      <dgm:spPr/>
      <dgm:t>
        <a:bodyPr/>
        <a:lstStyle/>
        <a:p>
          <a:endParaRPr lang="en-US"/>
        </a:p>
      </dgm:t>
    </dgm:pt>
    <dgm:pt modelId="{F523587D-6DD5-403A-8168-CB6A81C54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Programming, An Introduction to Computer Science, 3</a:t>
          </a:r>
          <a:r>
            <a:rPr lang="en-US" baseline="30000" dirty="0"/>
            <a:t>rd</a:t>
          </a:r>
          <a:r>
            <a:rPr lang="en-US" dirty="0"/>
            <a:t> Ed.</a:t>
          </a:r>
        </a:p>
      </dgm:t>
    </dgm:pt>
    <dgm:pt modelId="{A821586D-7F42-495F-8744-2187B9B04474}" type="parTrans" cxnId="{15C2DE0B-8F63-4C14-87D0-CF4539E94251}">
      <dgm:prSet/>
      <dgm:spPr/>
      <dgm:t>
        <a:bodyPr/>
        <a:lstStyle/>
        <a:p>
          <a:endParaRPr lang="en-US"/>
        </a:p>
      </dgm:t>
    </dgm:pt>
    <dgm:pt modelId="{B77BE17B-7E27-444F-BE42-01CDA591E7B6}" type="sibTrans" cxnId="{15C2DE0B-8F63-4C14-87D0-CF4539E94251}">
      <dgm:prSet/>
      <dgm:spPr/>
      <dgm:t>
        <a:bodyPr/>
        <a:lstStyle/>
        <a:p>
          <a:endParaRPr lang="en-US"/>
        </a:p>
      </dgm:t>
    </dgm:pt>
    <dgm:pt modelId="{DDCBA0CD-DEA4-452B-A998-2C64E132C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Author: John Zelle</a:t>
          </a:r>
        </a:p>
      </dgm:t>
    </dgm:pt>
    <dgm:pt modelId="{5A5E5BCD-2970-412B-B404-F1094A6539C9}" type="parTrans" cxnId="{0D20C6A8-B004-42D3-8E4A-D09CDF8B4A0B}">
      <dgm:prSet/>
      <dgm:spPr/>
      <dgm:t>
        <a:bodyPr/>
        <a:lstStyle/>
        <a:p>
          <a:endParaRPr lang="en-US"/>
        </a:p>
      </dgm:t>
    </dgm:pt>
    <dgm:pt modelId="{E5AC5AE0-E8AA-473E-A408-7B78EA4C0EA1}" type="sibTrans" cxnId="{0D20C6A8-B004-42D3-8E4A-D09CDF8B4A0B}">
      <dgm:prSet/>
      <dgm:spPr/>
      <dgm:t>
        <a:bodyPr/>
        <a:lstStyle/>
        <a:p>
          <a:endParaRPr lang="en-US"/>
        </a:p>
      </dgm:t>
    </dgm:pt>
    <dgm:pt modelId="{15FEEC93-6CA0-4EA3-BF27-360C6A7B2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Publisher: Franklin, Beedle</a:t>
          </a:r>
        </a:p>
      </dgm:t>
    </dgm:pt>
    <dgm:pt modelId="{A4E4A4EA-2CE3-49DE-A4B2-3B791EB37F49}" type="parTrans" cxnId="{3A012A04-0DF5-4102-8B88-8692B1D26D5A}">
      <dgm:prSet/>
      <dgm:spPr/>
      <dgm:t>
        <a:bodyPr/>
        <a:lstStyle/>
        <a:p>
          <a:endParaRPr lang="en-US"/>
        </a:p>
      </dgm:t>
    </dgm:pt>
    <dgm:pt modelId="{08CD2A6A-70FF-4EFB-BA54-E68F75FCC18E}" type="sibTrans" cxnId="{3A012A04-0DF5-4102-8B88-8692B1D26D5A}">
      <dgm:prSet/>
      <dgm:spPr/>
      <dgm:t>
        <a:bodyPr/>
        <a:lstStyle/>
        <a:p>
          <a:endParaRPr lang="en-US"/>
        </a:p>
      </dgm:t>
    </dgm:pt>
    <dgm:pt modelId="{20663BA0-37DF-4E78-B8D4-5D6D724F0A94}" type="pres">
      <dgm:prSet presAssocID="{671C3A3B-9147-441C-A14A-8625BC89AF30}" presName="root" presStyleCnt="0">
        <dgm:presLayoutVars>
          <dgm:dir/>
          <dgm:resizeHandles val="exact"/>
        </dgm:presLayoutVars>
      </dgm:prSet>
      <dgm:spPr/>
    </dgm:pt>
    <dgm:pt modelId="{85E2A41B-6491-49B5-9E5C-7A0B5E4D6D28}" type="pres">
      <dgm:prSet presAssocID="{61D64105-0E1E-460C-9EA6-CD0604F1F946}" presName="compNode" presStyleCnt="0"/>
      <dgm:spPr/>
    </dgm:pt>
    <dgm:pt modelId="{0E40DC1F-AEF4-44B4-9AAE-6F7D74DC3187}" type="pres">
      <dgm:prSet presAssocID="{61D64105-0E1E-460C-9EA6-CD0604F1F946}" presName="bgRect" presStyleLbl="bgShp" presStyleIdx="0" presStyleCnt="2"/>
      <dgm:spPr/>
    </dgm:pt>
    <dgm:pt modelId="{74284E40-60C5-4250-A696-7ADF5543624E}" type="pres">
      <dgm:prSet presAssocID="{61D64105-0E1E-460C-9EA6-CD0604F1F9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07CCEC2-EAA8-454E-B682-A9818FBE6A22}" type="pres">
      <dgm:prSet presAssocID="{61D64105-0E1E-460C-9EA6-CD0604F1F946}" presName="spaceRect" presStyleCnt="0"/>
      <dgm:spPr/>
    </dgm:pt>
    <dgm:pt modelId="{E7A87C8C-85A8-400D-A932-D0376CDF0CF7}" type="pres">
      <dgm:prSet presAssocID="{61D64105-0E1E-460C-9EA6-CD0604F1F946}" presName="parTx" presStyleLbl="revTx" presStyleIdx="0" presStyleCnt="4">
        <dgm:presLayoutVars>
          <dgm:chMax val="0"/>
          <dgm:chPref val="0"/>
        </dgm:presLayoutVars>
      </dgm:prSet>
      <dgm:spPr/>
    </dgm:pt>
    <dgm:pt modelId="{3EBD7DAD-5D4D-4C7D-BF4D-C51255CB6F11}" type="pres">
      <dgm:prSet presAssocID="{61D64105-0E1E-460C-9EA6-CD0604F1F946}" presName="desTx" presStyleLbl="revTx" presStyleIdx="1" presStyleCnt="4">
        <dgm:presLayoutVars/>
      </dgm:prSet>
      <dgm:spPr/>
    </dgm:pt>
    <dgm:pt modelId="{DDC62EB5-D3CB-489E-9024-B80A24912F16}" type="pres">
      <dgm:prSet presAssocID="{C0805328-9492-4A64-BDBB-57B18187B9B7}" presName="sibTrans" presStyleCnt="0"/>
      <dgm:spPr/>
    </dgm:pt>
    <dgm:pt modelId="{CE3833B9-FA9F-4345-B043-EB7DD52E7744}" type="pres">
      <dgm:prSet presAssocID="{F523587D-6DD5-403A-8168-CB6A81C5468E}" presName="compNode" presStyleCnt="0"/>
      <dgm:spPr/>
    </dgm:pt>
    <dgm:pt modelId="{FF1A4F75-C37F-448E-A8D1-484F96077883}" type="pres">
      <dgm:prSet presAssocID="{F523587D-6DD5-403A-8168-CB6A81C5468E}" presName="bgRect" presStyleLbl="bgShp" presStyleIdx="1" presStyleCnt="2"/>
      <dgm:spPr/>
    </dgm:pt>
    <dgm:pt modelId="{465BDC8F-ACE2-4596-BD05-E02E78D2580F}" type="pres">
      <dgm:prSet presAssocID="{F523587D-6DD5-403A-8168-CB6A81C546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36ED61-B14C-4C85-963D-8BBFFB7A7A33}" type="pres">
      <dgm:prSet presAssocID="{F523587D-6DD5-403A-8168-CB6A81C5468E}" presName="spaceRect" presStyleCnt="0"/>
      <dgm:spPr/>
    </dgm:pt>
    <dgm:pt modelId="{D245E92C-DFDD-4B78-A181-BDCC076CB840}" type="pres">
      <dgm:prSet presAssocID="{F523587D-6DD5-403A-8168-CB6A81C5468E}" presName="parTx" presStyleLbl="revTx" presStyleIdx="2" presStyleCnt="4">
        <dgm:presLayoutVars>
          <dgm:chMax val="0"/>
          <dgm:chPref val="0"/>
        </dgm:presLayoutVars>
      </dgm:prSet>
      <dgm:spPr/>
    </dgm:pt>
    <dgm:pt modelId="{098EF1F7-2FBE-45BC-B3E6-DB62ED3CCD41}" type="pres">
      <dgm:prSet presAssocID="{F523587D-6DD5-403A-8168-CB6A81C5468E}" presName="desTx" presStyleLbl="revTx" presStyleIdx="3" presStyleCnt="4">
        <dgm:presLayoutVars/>
      </dgm:prSet>
      <dgm:spPr/>
    </dgm:pt>
  </dgm:ptLst>
  <dgm:cxnLst>
    <dgm:cxn modelId="{3A012A04-0DF5-4102-8B88-8692B1D26D5A}" srcId="{F523587D-6DD5-403A-8168-CB6A81C5468E}" destId="{15FEEC93-6CA0-4EA3-BF27-360C6A7B2E99}" srcOrd="1" destOrd="0" parTransId="{A4E4A4EA-2CE3-49DE-A4B2-3B791EB37F49}" sibTransId="{08CD2A6A-70FF-4EFB-BA54-E68F75FCC18E}"/>
    <dgm:cxn modelId="{A5F73606-E5A6-44B0-AAE3-A287651CDE49}" srcId="{671C3A3B-9147-441C-A14A-8625BC89AF30}" destId="{61D64105-0E1E-460C-9EA6-CD0604F1F946}" srcOrd="0" destOrd="0" parTransId="{9F48506C-4ADD-4AE0-81C6-BA6A566C2028}" sibTransId="{C0805328-9492-4A64-BDBB-57B18187B9B7}"/>
    <dgm:cxn modelId="{15C2DE0B-8F63-4C14-87D0-CF4539E94251}" srcId="{671C3A3B-9147-441C-A14A-8625BC89AF30}" destId="{F523587D-6DD5-403A-8168-CB6A81C5468E}" srcOrd="1" destOrd="0" parTransId="{A821586D-7F42-495F-8744-2187B9B04474}" sibTransId="{B77BE17B-7E27-444F-BE42-01CDA591E7B6}"/>
    <dgm:cxn modelId="{45994517-2A63-4398-8DF9-74D2F5FC1B31}" type="presOf" srcId="{ADBC29D9-6AD4-49CA-ACE1-BD00819E0AC4}" destId="{3EBD7DAD-5D4D-4C7D-BF4D-C51255CB6F11}" srcOrd="0" destOrd="1" presId="urn:microsoft.com/office/officeart/2018/2/layout/IconVerticalSolidList"/>
    <dgm:cxn modelId="{6796D451-004D-4873-9EF3-418BDAFA0CC4}" srcId="{61D64105-0E1E-460C-9EA6-CD0604F1F946}" destId="{ADBC29D9-6AD4-49CA-ACE1-BD00819E0AC4}" srcOrd="1" destOrd="0" parTransId="{F52526E9-0E48-4BBC-9105-2C0DC5DD7EC8}" sibTransId="{74BA56A5-DABB-44D6-BEFB-59F40280B063}"/>
    <dgm:cxn modelId="{361811A2-2431-480A-95FA-5931ED3469B1}" type="presOf" srcId="{39492E9C-3483-4F30-B4D0-E835A4B7A89C}" destId="{3EBD7DAD-5D4D-4C7D-BF4D-C51255CB6F11}" srcOrd="0" destOrd="0" presId="urn:microsoft.com/office/officeart/2018/2/layout/IconVerticalSolidList"/>
    <dgm:cxn modelId="{38561EA3-7892-4752-BB10-7E8FB891A70B}" type="presOf" srcId="{61D64105-0E1E-460C-9EA6-CD0604F1F946}" destId="{E7A87C8C-85A8-400D-A932-D0376CDF0CF7}" srcOrd="0" destOrd="0" presId="urn:microsoft.com/office/officeart/2018/2/layout/IconVerticalSolidList"/>
    <dgm:cxn modelId="{87AF93A8-7FFD-4525-BDD4-08E534BEB269}" type="presOf" srcId="{671C3A3B-9147-441C-A14A-8625BC89AF30}" destId="{20663BA0-37DF-4E78-B8D4-5D6D724F0A94}" srcOrd="0" destOrd="0" presId="urn:microsoft.com/office/officeart/2018/2/layout/IconVerticalSolidList"/>
    <dgm:cxn modelId="{0D20C6A8-B004-42D3-8E4A-D09CDF8B4A0B}" srcId="{F523587D-6DD5-403A-8168-CB6A81C5468E}" destId="{DDCBA0CD-DEA4-452B-A998-2C64E132C92E}" srcOrd="0" destOrd="0" parTransId="{5A5E5BCD-2970-412B-B404-F1094A6539C9}" sibTransId="{E5AC5AE0-E8AA-473E-A408-7B78EA4C0EA1}"/>
    <dgm:cxn modelId="{7C842CCB-B40F-40AB-8A3E-DF54BB5756AD}" type="presOf" srcId="{F523587D-6DD5-403A-8168-CB6A81C5468E}" destId="{D245E92C-DFDD-4B78-A181-BDCC076CB840}" srcOrd="0" destOrd="0" presId="urn:microsoft.com/office/officeart/2018/2/layout/IconVerticalSolidList"/>
    <dgm:cxn modelId="{2644F6ED-8069-4E68-9FBE-28B983122E33}" srcId="{61D64105-0E1E-460C-9EA6-CD0604F1F946}" destId="{39492E9C-3483-4F30-B4D0-E835A4B7A89C}" srcOrd="0" destOrd="0" parTransId="{3A8E18C0-B091-4DB6-8542-365809765DAF}" sibTransId="{A96F4A0E-8F6B-452D-A0B6-C86BDB96329B}"/>
    <dgm:cxn modelId="{DFE96DEF-231F-4B6C-A958-02BECA47DCE3}" type="presOf" srcId="{15FEEC93-6CA0-4EA3-BF27-360C6A7B2E99}" destId="{098EF1F7-2FBE-45BC-B3E6-DB62ED3CCD41}" srcOrd="0" destOrd="1" presId="urn:microsoft.com/office/officeart/2018/2/layout/IconVerticalSolidList"/>
    <dgm:cxn modelId="{D96289F4-7DD3-4009-BA7C-A1702E675455}" type="presOf" srcId="{DDCBA0CD-DEA4-452B-A998-2C64E132C92E}" destId="{098EF1F7-2FBE-45BC-B3E6-DB62ED3CCD41}" srcOrd="0" destOrd="0" presId="urn:microsoft.com/office/officeart/2018/2/layout/IconVerticalSolidList"/>
    <dgm:cxn modelId="{E394D0F8-F51D-4430-88A9-DC0E2B4686E5}" type="presParOf" srcId="{20663BA0-37DF-4E78-B8D4-5D6D724F0A94}" destId="{85E2A41B-6491-49B5-9E5C-7A0B5E4D6D28}" srcOrd="0" destOrd="0" presId="urn:microsoft.com/office/officeart/2018/2/layout/IconVerticalSolidList"/>
    <dgm:cxn modelId="{AA4B4E9C-C642-4307-9A5A-CC24BDF5328C}" type="presParOf" srcId="{85E2A41B-6491-49B5-9E5C-7A0B5E4D6D28}" destId="{0E40DC1F-AEF4-44B4-9AAE-6F7D74DC3187}" srcOrd="0" destOrd="0" presId="urn:microsoft.com/office/officeart/2018/2/layout/IconVerticalSolidList"/>
    <dgm:cxn modelId="{C531DB6D-BF12-4402-A6DB-B8374106214B}" type="presParOf" srcId="{85E2A41B-6491-49B5-9E5C-7A0B5E4D6D28}" destId="{74284E40-60C5-4250-A696-7ADF5543624E}" srcOrd="1" destOrd="0" presId="urn:microsoft.com/office/officeart/2018/2/layout/IconVerticalSolidList"/>
    <dgm:cxn modelId="{3428561A-674E-49F7-937B-E521C37F5AA5}" type="presParOf" srcId="{85E2A41B-6491-49B5-9E5C-7A0B5E4D6D28}" destId="{507CCEC2-EAA8-454E-B682-A9818FBE6A22}" srcOrd="2" destOrd="0" presId="urn:microsoft.com/office/officeart/2018/2/layout/IconVerticalSolidList"/>
    <dgm:cxn modelId="{FE3AAAF3-A88D-4AC9-A543-9A54A4CB906F}" type="presParOf" srcId="{85E2A41B-6491-49B5-9E5C-7A0B5E4D6D28}" destId="{E7A87C8C-85A8-400D-A932-D0376CDF0CF7}" srcOrd="3" destOrd="0" presId="urn:microsoft.com/office/officeart/2018/2/layout/IconVerticalSolidList"/>
    <dgm:cxn modelId="{E4E15323-5D60-4011-BD33-8A70A0A01616}" type="presParOf" srcId="{85E2A41B-6491-49B5-9E5C-7A0B5E4D6D28}" destId="{3EBD7DAD-5D4D-4C7D-BF4D-C51255CB6F11}" srcOrd="4" destOrd="0" presId="urn:microsoft.com/office/officeart/2018/2/layout/IconVerticalSolidList"/>
    <dgm:cxn modelId="{51AB36F8-0683-4A6C-94B0-FD11CC278455}" type="presParOf" srcId="{20663BA0-37DF-4E78-B8D4-5D6D724F0A94}" destId="{DDC62EB5-D3CB-489E-9024-B80A24912F16}" srcOrd="1" destOrd="0" presId="urn:microsoft.com/office/officeart/2018/2/layout/IconVerticalSolidList"/>
    <dgm:cxn modelId="{0F6F273F-4D4D-4C8F-AE29-F49EA4ABA132}" type="presParOf" srcId="{20663BA0-37DF-4E78-B8D4-5D6D724F0A94}" destId="{CE3833B9-FA9F-4345-B043-EB7DD52E7744}" srcOrd="2" destOrd="0" presId="urn:microsoft.com/office/officeart/2018/2/layout/IconVerticalSolidList"/>
    <dgm:cxn modelId="{01BB2FBA-C14C-4F1F-BD87-17FD079571A6}" type="presParOf" srcId="{CE3833B9-FA9F-4345-B043-EB7DD52E7744}" destId="{FF1A4F75-C37F-448E-A8D1-484F96077883}" srcOrd="0" destOrd="0" presId="urn:microsoft.com/office/officeart/2018/2/layout/IconVerticalSolidList"/>
    <dgm:cxn modelId="{E545E86A-BC7C-41F1-94F3-3A7390D393CB}" type="presParOf" srcId="{CE3833B9-FA9F-4345-B043-EB7DD52E7744}" destId="{465BDC8F-ACE2-4596-BD05-E02E78D2580F}" srcOrd="1" destOrd="0" presId="urn:microsoft.com/office/officeart/2018/2/layout/IconVerticalSolidList"/>
    <dgm:cxn modelId="{6FDB9197-EF96-41F2-8320-0E1C80F098BF}" type="presParOf" srcId="{CE3833B9-FA9F-4345-B043-EB7DD52E7744}" destId="{1136ED61-B14C-4C85-963D-8BBFFB7A7A33}" srcOrd="2" destOrd="0" presId="urn:microsoft.com/office/officeart/2018/2/layout/IconVerticalSolidList"/>
    <dgm:cxn modelId="{BB910B38-E914-4EC5-97FA-8A8E14AAE90D}" type="presParOf" srcId="{CE3833B9-FA9F-4345-B043-EB7DD52E7744}" destId="{D245E92C-DFDD-4B78-A181-BDCC076CB840}" srcOrd="3" destOrd="0" presId="urn:microsoft.com/office/officeart/2018/2/layout/IconVerticalSolidList"/>
    <dgm:cxn modelId="{783C398E-0E3B-4351-9EA3-923FB7E99032}" type="presParOf" srcId="{CE3833B9-FA9F-4345-B043-EB7DD52E7744}" destId="{098EF1F7-2FBE-45BC-B3E6-DB62ED3CCD4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0DC1F-AEF4-44B4-9AAE-6F7D74DC3187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84E40-60C5-4250-A696-7ADF5543624E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87C8C-85A8-400D-A932-D0376CDF0CF7}">
      <dsp:nvSpPr>
        <dsp:cNvPr id="0" name=""/>
        <dsp:cNvSpPr/>
      </dsp:nvSpPr>
      <dsp:spPr>
        <a:xfrm>
          <a:off x="1725424" y="809181"/>
          <a:ext cx="2982961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to Computation and Programming Using Python, 2</a:t>
          </a:r>
          <a:r>
            <a:rPr lang="en-US" sz="1900" kern="1200" baseline="30000" dirty="0"/>
            <a:t>nd</a:t>
          </a:r>
          <a:r>
            <a:rPr lang="en-US" sz="1900" kern="1200" dirty="0"/>
            <a:t> Ed. </a:t>
          </a:r>
        </a:p>
      </dsp:txBody>
      <dsp:txXfrm>
        <a:off x="1725424" y="809181"/>
        <a:ext cx="2982961" cy="1493874"/>
      </dsp:txXfrm>
    </dsp:sp>
    <dsp:sp modelId="{3EBD7DAD-5D4D-4C7D-BF4D-C51255CB6F11}">
      <dsp:nvSpPr>
        <dsp:cNvPr id="0" name=""/>
        <dsp:cNvSpPr/>
      </dsp:nvSpPr>
      <dsp:spPr>
        <a:xfrm>
          <a:off x="4708386" y="809181"/>
          <a:ext cx="1920417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Author: John V. </a:t>
          </a:r>
          <a:r>
            <a:rPr lang="en-US" sz="1400" kern="1200" dirty="0" err="1"/>
            <a:t>Guttag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Publisher: The MIT Press, Cambridge, MA</a:t>
          </a:r>
        </a:p>
      </dsp:txBody>
      <dsp:txXfrm>
        <a:off x="4708386" y="809181"/>
        <a:ext cx="1920417" cy="1493874"/>
      </dsp:txXfrm>
    </dsp:sp>
    <dsp:sp modelId="{FF1A4F75-C37F-448E-A8D1-484F96077883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BDC8F-ACE2-4596-BD05-E02E78D2580F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5E92C-DFDD-4B78-A181-BDCC076CB840}">
      <dsp:nvSpPr>
        <dsp:cNvPr id="0" name=""/>
        <dsp:cNvSpPr/>
      </dsp:nvSpPr>
      <dsp:spPr>
        <a:xfrm>
          <a:off x="1725424" y="2676524"/>
          <a:ext cx="2982961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Programming, An Introduction to Computer Science, 3</a:t>
          </a:r>
          <a:r>
            <a:rPr lang="en-US" sz="1900" kern="1200" baseline="30000" dirty="0"/>
            <a:t>rd</a:t>
          </a:r>
          <a:r>
            <a:rPr lang="en-US" sz="1900" kern="1200" dirty="0"/>
            <a:t> Ed.</a:t>
          </a:r>
        </a:p>
      </dsp:txBody>
      <dsp:txXfrm>
        <a:off x="1725424" y="2676524"/>
        <a:ext cx="2982961" cy="1493874"/>
      </dsp:txXfrm>
    </dsp:sp>
    <dsp:sp modelId="{098EF1F7-2FBE-45BC-B3E6-DB62ED3CCD41}">
      <dsp:nvSpPr>
        <dsp:cNvPr id="0" name=""/>
        <dsp:cNvSpPr/>
      </dsp:nvSpPr>
      <dsp:spPr>
        <a:xfrm>
          <a:off x="4708386" y="2676524"/>
          <a:ext cx="1920417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Author: John Zelle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Publisher: Franklin, Beedle</a:t>
          </a:r>
        </a:p>
      </dsp:txBody>
      <dsp:txXfrm>
        <a:off x="4708386" y="2676524"/>
        <a:ext cx="1920417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BE6E-202F-4F21-B93F-7CFE100AA6B0}" type="datetimeFigureOut">
              <a:rPr lang="en-US" smtClean="0"/>
              <a:t>2022-06-29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0EEDB-CEA9-4133-B01D-B6EB7E4A2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45510" y="6050127"/>
            <a:ext cx="911939" cy="365125"/>
          </a:xfrm>
        </p:spPr>
        <p:txBody>
          <a:bodyPr/>
          <a:lstStyle/>
          <a:p>
            <a:fld id="{5F7C76AC-09AF-4160-909C-E1761D20C60F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9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53325" y="6050127"/>
            <a:ext cx="911939" cy="365125"/>
          </a:xfrm>
        </p:spPr>
        <p:txBody>
          <a:bodyPr/>
          <a:lstStyle/>
          <a:p>
            <a:fld id="{1AC51134-1590-427E-B1A1-FB92016DC137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0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25611" y="6050127"/>
            <a:ext cx="911939" cy="365125"/>
          </a:xfrm>
        </p:spPr>
        <p:txBody>
          <a:bodyPr/>
          <a:lstStyle/>
          <a:p>
            <a:fld id="{D3701007-D03B-4CD7-AF8F-23DD865199CC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14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7182" y="6050127"/>
            <a:ext cx="911939" cy="365125"/>
          </a:xfrm>
        </p:spPr>
        <p:txBody>
          <a:bodyPr/>
          <a:lstStyle/>
          <a:p>
            <a:fld id="{1938CB86-8D30-48A9-B34E-5EBBF93578F3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4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94892" y="6050127"/>
            <a:ext cx="911939" cy="365125"/>
          </a:xfrm>
        </p:spPr>
        <p:txBody>
          <a:bodyPr/>
          <a:lstStyle/>
          <a:p>
            <a:fld id="{9196DB0A-D033-4E12-B4C6-EC2260B71D12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61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4669" y="6050127"/>
            <a:ext cx="911939" cy="365125"/>
          </a:xfrm>
        </p:spPr>
        <p:txBody>
          <a:bodyPr/>
          <a:lstStyle/>
          <a:p>
            <a:fld id="{519A2573-BC71-47CF-8355-E80B2420E55A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1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4667" y="6050127"/>
            <a:ext cx="911939" cy="365125"/>
          </a:xfrm>
        </p:spPr>
        <p:txBody>
          <a:bodyPr/>
          <a:lstStyle/>
          <a:p>
            <a:fld id="{6A45CDE6-964D-4F5F-B108-8AA5F5D4DBCB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8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3759" y="6050127"/>
            <a:ext cx="911939" cy="365125"/>
          </a:xfrm>
        </p:spPr>
        <p:txBody>
          <a:bodyPr/>
          <a:lstStyle/>
          <a:p>
            <a:fld id="{E8859700-C25B-4CA5-ADCB-B82FF8D3B51A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7333" cy="1320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38807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4775" y="6050127"/>
            <a:ext cx="911939" cy="365125"/>
          </a:xfrm>
        </p:spPr>
        <p:txBody>
          <a:bodyPr/>
          <a:lstStyle/>
          <a:p>
            <a:fld id="{5FE16F70-0F32-440B-ADA5-89081A150027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6583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31655" y="6050127"/>
            <a:ext cx="911939" cy="365125"/>
          </a:xfrm>
        </p:spPr>
        <p:txBody>
          <a:bodyPr/>
          <a:lstStyle/>
          <a:p>
            <a:fld id="{C73FCC21-C928-45E3-9401-6CE152431025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3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2000" cy="1320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300938" cy="38807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5294" y="2160589"/>
            <a:ext cx="5344040" cy="38807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97914" y="6050127"/>
            <a:ext cx="911939" cy="365125"/>
          </a:xfrm>
        </p:spPr>
        <p:txBody>
          <a:bodyPr/>
          <a:lstStyle/>
          <a:p>
            <a:fld id="{8399D066-F4C0-44C4-AF22-B9DB54D79536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995" y="6088988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30407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5304074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0597" y="2160983"/>
            <a:ext cx="53040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0598" y="2737245"/>
            <a:ext cx="5304067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035" y="6050127"/>
            <a:ext cx="911939" cy="365125"/>
          </a:xfrm>
        </p:spPr>
        <p:txBody>
          <a:bodyPr/>
          <a:lstStyle/>
          <a:p>
            <a:fld id="{1D485A21-6945-4FC3-AD9A-8A0ED921DC31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31327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39472" y="6050127"/>
            <a:ext cx="911939" cy="365125"/>
          </a:xfrm>
        </p:spPr>
        <p:txBody>
          <a:bodyPr/>
          <a:lstStyle/>
          <a:p>
            <a:fld id="{D3ED2EAF-DC47-4C5E-AF68-18A1DD898838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1327" y="6047049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19570" y="6050127"/>
            <a:ext cx="911939" cy="365125"/>
          </a:xfrm>
        </p:spPr>
        <p:txBody>
          <a:bodyPr/>
          <a:lstStyle/>
          <a:p>
            <a:fld id="{C7C94743-AB72-4BE0-9260-947D906FC971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31655" y="6050127"/>
            <a:ext cx="911939" cy="365125"/>
          </a:xfrm>
        </p:spPr>
        <p:txBody>
          <a:bodyPr/>
          <a:lstStyle/>
          <a:p>
            <a:fld id="{D2A6B1A5-8224-4BB5-89EF-D898E81CAD65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25612" y="6050127"/>
            <a:ext cx="911939" cy="365125"/>
          </a:xfrm>
        </p:spPr>
        <p:txBody>
          <a:bodyPr/>
          <a:lstStyle/>
          <a:p>
            <a:fld id="{1E249762-FF4F-477A-A235-564986861E59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4924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7492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53325" y="6050127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C693-9970-4913-8BD1-879A24986F9E}" type="datetime1">
              <a:rPr lang="en-US" altLang="ko-KR" smtClean="0"/>
              <a:t>2022-06-29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04136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F28BEC4-0B67-FC8B-DC67-9DE4C47E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Statistics in Python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ISS 2022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Kyung Park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FF795-E6D8-7DC6-5CBB-98AC642EE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Lecture 2-3:</a:t>
            </a:r>
            <a:br>
              <a:rPr lang="en-US" dirty="0"/>
            </a:br>
            <a:r>
              <a:rPr lang="en-US" dirty="0"/>
              <a:t>More About List, Function, and Dictionary Object</a:t>
            </a:r>
          </a:p>
        </p:txBody>
      </p:sp>
    </p:spTree>
    <p:extLst>
      <p:ext uri="{BB962C8B-B14F-4D97-AF65-F5344CB8AC3E}">
        <p14:creationId xmlns:p14="http://schemas.microsoft.com/office/powerpoint/2010/main" val="417280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357B-5B36-7DEE-3D18-21ABBF72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applyToEach</a:t>
            </a:r>
            <a:r>
              <a:rPr lang="en-US" dirty="0"/>
              <a:t>()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F89B-2DCD-6E32-4217-DA1C0ED9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Define </a:t>
            </a:r>
            <a:r>
              <a:rPr lang="en-US" sz="2600" dirty="0" err="1"/>
              <a:t>applyToEach</a:t>
            </a:r>
            <a:r>
              <a:rPr lang="en-US" sz="2600" dirty="0"/>
              <a:t>() function</a:t>
            </a:r>
          </a:p>
          <a:p>
            <a:pPr lvl="1"/>
            <a:r>
              <a:rPr lang="en-US" sz="2200" dirty="0"/>
              <a:t>Takes a function as its parameter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applyToEach</a:t>
            </a:r>
            <a:r>
              <a:rPr lang="en-US" dirty="0"/>
              <a:t>(list,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""" Assumes list is a list and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(), a function parameter.</a:t>
            </a:r>
          </a:p>
          <a:p>
            <a:pPr marL="457200" lvl="1" indent="0">
              <a:buNone/>
            </a:pPr>
            <a:r>
              <a:rPr lang="en-US" dirty="0"/>
              <a:t>        Mutates list by applying </a:t>
            </a:r>
            <a:r>
              <a:rPr lang="en-US" dirty="0" err="1"/>
              <a:t>func</a:t>
            </a:r>
            <a:r>
              <a:rPr lang="en-US" dirty="0"/>
              <a:t>() </a:t>
            </a:r>
          </a:p>
          <a:p>
            <a:pPr marL="457200" lvl="1" indent="0">
              <a:buNone/>
            </a:pPr>
            <a:r>
              <a:rPr lang="en-US" dirty="0"/>
              <a:t>        to each element, """ </a:t>
            </a:r>
          </a:p>
          <a:p>
            <a:pPr marL="457200" lvl="1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(list)):</a:t>
            </a:r>
          </a:p>
          <a:p>
            <a:pPr marL="457200" lvl="1" indent="0">
              <a:buNone/>
            </a:pPr>
            <a:r>
              <a:rPr lang="en-US" dirty="0"/>
              <a:t>        list[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func</a:t>
            </a:r>
            <a:r>
              <a:rPr lang="en-US" dirty="0"/>
              <a:t>(list[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457200" lvl="1" indent="0">
              <a:buNone/>
            </a:pPr>
            <a:r>
              <a:rPr lang="en-US" dirty="0"/>
              <a:t>    print(list)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74F8-69B1-ED94-87D9-4652BD6B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85BEC3-6E75-2AAA-C5C2-C475C6786BC4}"/>
              </a:ext>
            </a:extLst>
          </p:cNvPr>
          <p:cNvSpPr txBox="1">
            <a:spLocks/>
          </p:cNvSpPr>
          <p:nvPr/>
        </p:nvSpPr>
        <p:spPr>
          <a:xfrm>
            <a:off x="5886450" y="2160589"/>
            <a:ext cx="6423660" cy="2182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Apply the function to each list elements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/>
              <a:t>list = [-1, -2, -3, 4]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 err="1"/>
              <a:t>applyToEach</a:t>
            </a:r>
            <a:r>
              <a:rPr lang="en-US" dirty="0"/>
              <a:t>(list, </a:t>
            </a:r>
            <a:r>
              <a:rPr lang="en-US" b="1" dirty="0"/>
              <a:t>abs</a:t>
            </a:r>
            <a:r>
              <a:rPr lang="en-US" dirty="0"/>
              <a:t>)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 err="1"/>
              <a:t>applyToEach</a:t>
            </a:r>
            <a:r>
              <a:rPr lang="en-US" dirty="0"/>
              <a:t>(list, </a:t>
            </a:r>
            <a:r>
              <a:rPr lang="en-US" b="1" dirty="0" err="1"/>
              <a:t>powerOfTwo</a:t>
            </a:r>
            <a:r>
              <a:rPr lang="en-US" dirty="0"/>
              <a:t>)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 err="1"/>
              <a:t>applyToEach</a:t>
            </a:r>
            <a:r>
              <a:rPr lang="en-US" dirty="0"/>
              <a:t>(list, </a:t>
            </a:r>
            <a:r>
              <a:rPr lang="en-US" b="1" dirty="0"/>
              <a:t>fact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258F2-D672-8498-D924-FB3AF936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4573589"/>
            <a:ext cx="3722370" cy="9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A0B2-F938-1968-33E8-E8EF9F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: Python Built-in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4266-F6EC-009F-1985-6805BAFC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46059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map(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en-US" sz="2000" b="1" i="1" dirty="0" err="1">
                <a:solidFill>
                  <a:srgbClr val="273239"/>
                </a:solidFill>
                <a:effectLst/>
                <a:latin typeface="urw-din"/>
              </a:rPr>
              <a:t>func</a:t>
            </a: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 :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 A</a:t>
            </a:r>
            <a:r>
              <a:rPr lang="en-US" sz="2000" dirty="0"/>
              <a:t> function to which map passes each element of the given </a:t>
            </a:r>
            <a:r>
              <a:rPr lang="en-US" sz="2000" dirty="0" err="1"/>
              <a:t>iterable</a:t>
            </a:r>
            <a:endParaRPr lang="en-US" sz="2000" dirty="0"/>
          </a:p>
          <a:p>
            <a:pPr lvl="2"/>
            <a:r>
              <a:rPr lang="en-US" sz="1800" dirty="0"/>
              <a:t>You can pass an anonymous function using a lambda function</a:t>
            </a:r>
          </a:p>
          <a:p>
            <a:pPr lvl="1"/>
            <a:r>
              <a:rPr lang="en-US" sz="2000" b="1" i="1" dirty="0" err="1">
                <a:solidFill>
                  <a:srgbClr val="273239"/>
                </a:solidFill>
                <a:effectLst/>
                <a:latin typeface="urw-din"/>
              </a:rPr>
              <a:t>iter</a:t>
            </a: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 :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000" dirty="0"/>
              <a:t>An </a:t>
            </a:r>
            <a:r>
              <a:rPr lang="en-US" sz="2000" dirty="0" err="1"/>
              <a:t>iterable</a:t>
            </a:r>
            <a:r>
              <a:rPr lang="en-US" sz="2000" dirty="0"/>
              <a:t> which is to be mapped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1900" dirty="0"/>
              <a:t>for </a:t>
            </a:r>
            <a:r>
              <a:rPr lang="en-US" sz="1900" dirty="0" err="1"/>
              <a:t>i</a:t>
            </a:r>
            <a:r>
              <a:rPr lang="en-US" sz="1900" dirty="0"/>
              <a:t> in map(fact, [1, 3, 5, 10]):</a:t>
            </a:r>
          </a:p>
          <a:p>
            <a:pPr marL="457200" lvl="1" indent="0">
              <a:buNone/>
            </a:pPr>
            <a:r>
              <a:rPr lang="en-US" sz="1900" dirty="0"/>
              <a:t>    print(</a:t>
            </a:r>
            <a:r>
              <a:rPr lang="en-US" sz="1900" dirty="0" err="1"/>
              <a:t>i</a:t>
            </a:r>
            <a:r>
              <a:rPr lang="en-US" sz="1900" dirty="0"/>
              <a:t>)</a:t>
            </a:r>
          </a:p>
          <a:p>
            <a:pPr marL="457200" lvl="1" indent="0">
              <a:buNone/>
            </a:pPr>
            <a:r>
              <a:rPr lang="en-US" sz="1900" dirty="0"/>
              <a:t>l2 = []</a:t>
            </a:r>
          </a:p>
          <a:p>
            <a:pPr marL="457200" lvl="1" indent="0">
              <a:buNone/>
            </a:pPr>
            <a:r>
              <a:rPr lang="en-US" sz="1900" dirty="0"/>
              <a:t>for </a:t>
            </a:r>
            <a:r>
              <a:rPr lang="en-US" sz="1900" dirty="0" err="1"/>
              <a:t>i</a:t>
            </a:r>
            <a:r>
              <a:rPr lang="en-US" sz="1900" dirty="0"/>
              <a:t> in map(lambda x, y: x**y, [1, 2, 3, 4], [4, 3, 2, 1]):</a:t>
            </a:r>
          </a:p>
          <a:p>
            <a:pPr marL="457200" lvl="1" indent="0">
              <a:buNone/>
            </a:pPr>
            <a:r>
              <a:rPr lang="en-US" sz="1900" dirty="0"/>
              <a:t>    l2.append(</a:t>
            </a:r>
            <a:r>
              <a:rPr lang="en-US" sz="1900" dirty="0" err="1"/>
              <a:t>i</a:t>
            </a:r>
            <a:r>
              <a:rPr lang="en-US" sz="1900" dirty="0"/>
              <a:t>)</a:t>
            </a:r>
          </a:p>
          <a:p>
            <a:pPr marL="457200" lvl="1" indent="0">
              <a:buNone/>
            </a:pPr>
            <a:r>
              <a:rPr lang="en-US" sz="1900" dirty="0"/>
              <a:t>print(l2)</a:t>
            </a:r>
          </a:p>
          <a:p>
            <a:pPr marL="457200" lvl="1" indent="0">
              <a:buNone/>
            </a:pPr>
            <a:r>
              <a:rPr lang="en-US" sz="1900" dirty="0"/>
              <a:t>l3 = [</a:t>
            </a:r>
            <a:r>
              <a:rPr lang="en-US" sz="1900" dirty="0" err="1"/>
              <a:t>i</a:t>
            </a:r>
            <a:r>
              <a:rPr lang="en-US" sz="1900" dirty="0"/>
              <a:t> for </a:t>
            </a:r>
            <a:r>
              <a:rPr lang="en-US" sz="1900" dirty="0" err="1"/>
              <a:t>i</a:t>
            </a:r>
            <a:r>
              <a:rPr lang="en-US" sz="1900" dirty="0"/>
              <a:t> in map(lambda x, y: x**y, [1, 2, 3, 4], [4, 3, 2, 1])]</a:t>
            </a:r>
          </a:p>
          <a:p>
            <a:pPr marL="457200" lvl="1" indent="0">
              <a:buNone/>
            </a:pPr>
            <a:r>
              <a:rPr lang="en-US" sz="1900" dirty="0"/>
              <a:t>print(l3)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7832F-263E-F274-63B8-7E04D2C9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45602-B66E-5414-2FDB-15884723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77" y="3818520"/>
            <a:ext cx="899770" cy="1082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02162-B30C-52CE-46AB-8FC6B46F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77" y="5522822"/>
            <a:ext cx="1486576" cy="365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95F30-AB01-D3CC-F0B3-799D4E29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77" y="6362382"/>
            <a:ext cx="1486576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2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62CA-3C21-A8A0-9D42-7ABADACB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C184-2A8B-305A-5BF6-9A183FB1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0837332" cy="3581398"/>
          </a:xfrm>
        </p:spPr>
        <p:txBody>
          <a:bodyPr>
            <a:normAutofit/>
          </a:bodyPr>
          <a:lstStyle/>
          <a:p>
            <a:r>
              <a:rPr lang="en-US" dirty="0"/>
              <a:t>Define a dictionary object as a list of key-value pairs</a:t>
            </a:r>
          </a:p>
          <a:p>
            <a:pPr marL="457200" lvl="1" indent="0">
              <a:buNone/>
            </a:pPr>
            <a:r>
              <a:rPr lang="en-US" dirty="0" err="1"/>
              <a:t>birthStones</a:t>
            </a:r>
            <a:r>
              <a:rPr lang="en-US" dirty="0"/>
              <a:t> = {'</a:t>
            </a:r>
            <a:r>
              <a:rPr lang="en-US" dirty="0" err="1"/>
              <a:t>Jan':'Garnet</a:t>
            </a:r>
            <a:r>
              <a:rPr lang="en-US" dirty="0"/>
              <a:t>', '</a:t>
            </a:r>
            <a:r>
              <a:rPr lang="en-US" dirty="0" err="1"/>
              <a:t>Feb':'Amethyst</a:t>
            </a:r>
            <a:r>
              <a:rPr lang="en-US" dirty="0"/>
              <a:t>', 'Mar':'</a:t>
            </a:r>
            <a:r>
              <a:rPr lang="en-US" dirty="0" err="1"/>
              <a:t>Acquamarine</a:t>
            </a:r>
            <a:r>
              <a:rPr lang="en-US" dirty="0"/>
              <a:t>', '</a:t>
            </a:r>
            <a:r>
              <a:rPr lang="en-US" dirty="0" err="1"/>
              <a:t>Apr':'Diamond</a:t>
            </a:r>
            <a:r>
              <a:rPr lang="en-US" dirty="0"/>
              <a:t>', '</a:t>
            </a:r>
            <a:r>
              <a:rPr lang="en-US" dirty="0" err="1"/>
              <a:t>May':'Emerald</a:t>
            </a:r>
            <a:r>
              <a:rPr lang="en-US" dirty="0"/>
              <a:t>'}</a:t>
            </a:r>
          </a:p>
          <a:p>
            <a:r>
              <a:rPr lang="en-US" dirty="0"/>
              <a:t>Extract keys</a:t>
            </a:r>
          </a:p>
          <a:p>
            <a:pPr marL="457200" lvl="1" indent="0">
              <a:buNone/>
            </a:pPr>
            <a:r>
              <a:rPr lang="en-US" dirty="0"/>
              <a:t>months = </a:t>
            </a:r>
            <a:r>
              <a:rPr lang="en-US" dirty="0" err="1"/>
              <a:t>birthStones.keys</a:t>
            </a:r>
            <a:r>
              <a:rPr lang="en-US" dirty="0"/>
              <a:t>()</a:t>
            </a:r>
          </a:p>
          <a:p>
            <a:r>
              <a:rPr lang="en-US" dirty="0"/>
              <a:t>Extract values </a:t>
            </a:r>
          </a:p>
          <a:p>
            <a:pPr marL="457200" lvl="1" indent="0">
              <a:buNone/>
            </a:pPr>
            <a:r>
              <a:rPr lang="en-US" dirty="0"/>
              <a:t>stones = </a:t>
            </a:r>
            <a:r>
              <a:rPr lang="en-US" dirty="0" err="1"/>
              <a:t>birthStones.values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78B0-1080-9DE4-B750-60428EC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FDA36-B0E2-EC14-81A4-F0B44E72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5891674"/>
            <a:ext cx="10166663" cy="7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FEA-EB79-AC8A-BA2C-EB37AE65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BB36-70BC-7FA6-B500-EC553D56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35156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Adding a new key-value pair</a:t>
            </a:r>
          </a:p>
          <a:p>
            <a:pPr marL="457200" lvl="1" indent="0">
              <a:buNone/>
            </a:pPr>
            <a:r>
              <a:rPr lang="en-US" dirty="0"/>
              <a:t>print('Before adding Pearl:', months)</a:t>
            </a:r>
          </a:p>
          <a:p>
            <a:pPr marL="457200" lvl="1" indent="0">
              <a:buNone/>
            </a:pPr>
            <a:r>
              <a:rPr lang="en-US" dirty="0"/>
              <a:t>print('values()', stones )</a:t>
            </a:r>
          </a:p>
          <a:p>
            <a:pPr marL="457200" lvl="1" indent="0">
              <a:buNone/>
            </a:pPr>
            <a:r>
              <a:rPr lang="en-US" dirty="0" err="1"/>
              <a:t>birthStones</a:t>
            </a:r>
            <a:r>
              <a:rPr lang="en-US" dirty="0"/>
              <a:t>['Jun'] = 'Pearl'</a:t>
            </a:r>
          </a:p>
          <a:p>
            <a:r>
              <a:rPr lang="en-US" dirty="0"/>
              <a:t>Replacing the value of a key</a:t>
            </a:r>
          </a:p>
          <a:p>
            <a:pPr marL="457200" lvl="1" indent="0">
              <a:buNone/>
            </a:pPr>
            <a:r>
              <a:rPr lang="en-US" dirty="0"/>
              <a:t>print('After adding Pearl:', months)</a:t>
            </a:r>
          </a:p>
          <a:p>
            <a:pPr marL="457200" lvl="1" indent="0">
              <a:buNone/>
            </a:pPr>
            <a:r>
              <a:rPr lang="en-US" dirty="0" err="1"/>
              <a:t>birthStones</a:t>
            </a:r>
            <a:r>
              <a:rPr lang="en-US" dirty="0"/>
              <a:t>['Jan'] = 'Opal'</a:t>
            </a:r>
          </a:p>
          <a:p>
            <a:pPr marL="457200" lvl="1" indent="0">
              <a:buNone/>
            </a:pPr>
            <a:r>
              <a:rPr lang="en-US" dirty="0"/>
              <a:t>print('After modifying Jan, </a:t>
            </a:r>
            <a:r>
              <a:rPr lang="en-US" dirty="0" err="1"/>
              <a:t>birthStone</a:t>
            </a:r>
            <a:r>
              <a:rPr lang="en-US" dirty="0"/>
              <a:t> list:', </a:t>
            </a:r>
            <a:r>
              <a:rPr lang="en-US" dirty="0" err="1"/>
              <a:t>birthStones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print('values()', stones)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CBED-43E1-AF67-1CAB-142EB918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2365E-FFD7-DED3-3224-989FED31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5618796"/>
            <a:ext cx="8115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65CC8-09E6-FDDD-95FD-6D407E0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4638-A612-2C07-7817-471FD1D7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218" y="609600"/>
            <a:ext cx="6429337" cy="5688329"/>
          </a:xfrm>
        </p:spPr>
        <p:txBody>
          <a:bodyPr anchor="ctr">
            <a:normAutofit/>
          </a:bodyPr>
          <a:lstStyle/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String Manipulation</a:t>
            </a:r>
          </a:p>
          <a:p>
            <a:r>
              <a:rPr lang="en-US" dirty="0">
                <a:solidFill>
                  <a:srgbClr val="FFFFFF"/>
                </a:solidFill>
              </a:rPr>
              <a:t>List Manipulation</a:t>
            </a:r>
          </a:p>
          <a:p>
            <a:r>
              <a:rPr lang="en-US" dirty="0">
                <a:solidFill>
                  <a:srgbClr val="FFFFFF"/>
                </a:solidFill>
              </a:rPr>
              <a:t>Function Definitions</a:t>
            </a:r>
          </a:p>
          <a:p>
            <a:r>
              <a:rPr lang="en-US" dirty="0">
                <a:solidFill>
                  <a:srgbClr val="FFFFFF"/>
                </a:solidFill>
              </a:rPr>
              <a:t>Function Parameters</a:t>
            </a:r>
          </a:p>
          <a:p>
            <a:r>
              <a:rPr lang="en-US" dirty="0">
                <a:solidFill>
                  <a:srgbClr val="FFFFFF"/>
                </a:solidFill>
              </a:rPr>
              <a:t>Dictionary objects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BCAA-27D7-A6A1-6EF8-4F7AEBB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6617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4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3973-5843-B942-D886-B60F549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4014A-D752-1238-053E-273B6C44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21A369-311C-DC6D-14B9-F4173EDDF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6686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7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4C26-EA2F-8FAF-578E-6A9768F3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Manipulation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6795-84F7-E4DA-10F2-FE3CEC3B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469741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String: an immutable sequence type</a:t>
            </a:r>
          </a:p>
          <a:p>
            <a:r>
              <a:rPr lang="en-US" altLang="ko-KR" dirty="0"/>
              <a:t>* : Repetition operator</a:t>
            </a:r>
          </a:p>
          <a:p>
            <a:r>
              <a:rPr lang="en-US" altLang="ko-KR" dirty="0"/>
              <a:t>+ : Concatenation operator 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phrase = 'Tell the truth without blame and judgement.'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latin typeface="Consolas" panose="020B0609020204030204" pitchFamily="49" charset="0"/>
              </a:rPr>
              <a:t>(phrase))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print(phrase[5:])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phrase2 = phrase + " " + phrase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latin typeface="Consolas" panose="020B0609020204030204" pitchFamily="49" charset="0"/>
              </a:rPr>
              <a:t>(phrase2))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print(phrase2)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phrase3 = (phrase + " ") * 3  # Repeating 3 times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print(phrase3)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for </a:t>
            </a:r>
            <a:r>
              <a:rPr lang="en-US" altLang="ko-KR" sz="2000" dirty="0" err="1">
                <a:latin typeface="Consolas" panose="020B0609020204030204" pitchFamily="49" charset="0"/>
              </a:rPr>
              <a:t>ch</a:t>
            </a:r>
            <a:r>
              <a:rPr lang="en-US" altLang="ko-KR" sz="2000" dirty="0">
                <a:latin typeface="Consolas" panose="020B0609020204030204" pitchFamily="49" charset="0"/>
              </a:rPr>
              <a:t> in phrase: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   print(</a:t>
            </a:r>
            <a:r>
              <a:rPr lang="en-US" altLang="ko-KR" sz="2000" dirty="0" err="1">
                <a:latin typeface="Consolas" panose="020B0609020204030204" pitchFamily="49" charset="0"/>
              </a:rPr>
              <a:t>ch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in range(</a:t>
            </a:r>
            <a:r>
              <a:rPr lang="en-US" altLang="ko-KR" sz="2000" dirty="0" err="1"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latin typeface="Consolas" panose="020B0609020204030204" pitchFamily="49" charset="0"/>
              </a:rPr>
              <a:t>(phrase)):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   print(phrase[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], end="")	# Print 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297A-D7EB-E531-402A-B268D4E2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5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FDC-30B4-4CE4-FF97-8EDBC25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String Sequence into List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DDE9-A452-06F4-52F2-26FF4A5A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split() with a proper separator</a:t>
            </a:r>
          </a:p>
          <a:p>
            <a:pPr lvl="1"/>
            <a:r>
              <a:rPr lang="en-US" dirty="0"/>
              <a:t>Invoke split(</a:t>
            </a:r>
            <a:r>
              <a:rPr lang="en-US" dirty="0" err="1"/>
              <a:t>sep</a:t>
            </a:r>
            <a:r>
              <a:rPr lang="en-US" dirty="0"/>
              <a:t>='</a:t>
            </a:r>
            <a:r>
              <a:rPr lang="en-US" dirty="0" err="1"/>
              <a:t>sep_character</a:t>
            </a:r>
            <a:r>
              <a:rPr lang="en-US" dirty="0"/>
              <a:t>') on a string object</a:t>
            </a:r>
          </a:p>
          <a:p>
            <a:pPr marL="457200" lvl="1" indent="0">
              <a:buNone/>
            </a:pPr>
            <a:r>
              <a:rPr lang="en-US" dirty="0"/>
              <a:t>words = </a:t>
            </a:r>
            <a:r>
              <a:rPr lang="en-US" dirty="0" err="1"/>
              <a:t>phrase.split</a:t>
            </a:r>
            <a:r>
              <a:rPr lang="en-US" dirty="0"/>
              <a:t>(</a:t>
            </a:r>
            <a:r>
              <a:rPr lang="en-US" dirty="0" err="1"/>
              <a:t>sep</a:t>
            </a:r>
            <a:r>
              <a:rPr lang="en-US" dirty="0"/>
              <a:t>=" ")</a:t>
            </a:r>
          </a:p>
          <a:p>
            <a:pPr marL="457200" lvl="1" indent="0">
              <a:buNone/>
            </a:pPr>
            <a:r>
              <a:rPr lang="en-US" dirty="0"/>
              <a:t>print(words)</a:t>
            </a:r>
          </a:p>
          <a:p>
            <a:r>
              <a:rPr lang="en-US" dirty="0"/>
              <a:t>Loop the list of words</a:t>
            </a:r>
          </a:p>
          <a:p>
            <a:pPr marL="457200" lvl="1" indent="0">
              <a:buNone/>
            </a:pPr>
            <a:r>
              <a:rPr lang="en-US" dirty="0"/>
              <a:t>for word in words:</a:t>
            </a:r>
          </a:p>
          <a:p>
            <a:pPr marL="457200" lvl="1" indent="0">
              <a:buNone/>
            </a:pPr>
            <a:r>
              <a:rPr lang="en-US" dirty="0"/>
              <a:t>    print(word, end="-")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D5481-AC61-8413-03E0-5765687F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C638D-D4A0-EAC8-0775-5AD9A9CC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5" y="3791603"/>
            <a:ext cx="7840980" cy="306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DA27A-BC8D-820B-A4D7-EE69E3EE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87" y="5343165"/>
            <a:ext cx="5480685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9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5435-5216-71D4-6391-29379D7C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55B6-72EA-DFF9-0537-529CFB5C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17726" cy="3880773"/>
          </a:xfrm>
        </p:spPr>
        <p:txBody>
          <a:bodyPr>
            <a:normAutofit/>
          </a:bodyPr>
          <a:lstStyle/>
          <a:p>
            <a:r>
              <a:rPr lang="en-US" dirty="0"/>
              <a:t>Loop a list </a:t>
            </a:r>
          </a:p>
          <a:p>
            <a:pPr marL="457200" lvl="1" indent="0">
              <a:buNone/>
            </a:pPr>
            <a:r>
              <a:rPr lang="en-US" sz="2000" dirty="0"/>
              <a:t>fruits = ['apple', 'watermelon', 'cherry']</a:t>
            </a:r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sz="2000" dirty="0"/>
              <a:t>for fruit in fruits:</a:t>
            </a:r>
          </a:p>
          <a:p>
            <a:pPr marL="457200" lvl="1" indent="0">
              <a:buNone/>
            </a:pPr>
            <a:r>
              <a:rPr lang="en-US" sz="2000" dirty="0"/>
              <a:t>    print(fruit)</a:t>
            </a:r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(fruits)):</a:t>
            </a:r>
          </a:p>
          <a:p>
            <a:pPr marL="457200" lvl="1" indent="0">
              <a:buNone/>
            </a:pPr>
            <a:r>
              <a:rPr lang="en-US" sz="2000" dirty="0"/>
              <a:t>    print(fruits[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F049A-A940-157D-95E6-50D34D8E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64D59-0D6C-202C-7ED7-935E0DF4747C}"/>
              </a:ext>
            </a:extLst>
          </p:cNvPr>
          <p:cNvSpPr txBox="1">
            <a:spLocks/>
          </p:cNvSpPr>
          <p:nvPr/>
        </p:nvSpPr>
        <p:spPr>
          <a:xfrm>
            <a:off x="6407574" y="2160588"/>
            <a:ext cx="551772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a list 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list1 = [x**2 for x in range(1,4)]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print(list1)</a:t>
            </a:r>
          </a:p>
          <a:p>
            <a:pPr marL="457200" lvl="1" indent="0">
              <a:buFont typeface="Wingdings 3" charset="2"/>
              <a:buNone/>
            </a:pPr>
            <a:endParaRPr lang="en-US" sz="500" dirty="0"/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org = [3, 4, 3.14, ['moon', 'sun', 'earth']]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list2 = [x**2 for x in org if type(x) == int]</a:t>
            </a:r>
          </a:p>
          <a:p>
            <a:pPr marL="457200" lvl="1" indent="0">
              <a:buNone/>
            </a:pPr>
            <a:r>
              <a:rPr lang="en-US" sz="2000" dirty="0"/>
              <a:t>print(list2)</a:t>
            </a:r>
          </a:p>
          <a:p>
            <a:pPr marL="457200" lvl="1" indent="0">
              <a:buFont typeface="Wingdings 3" charset="2"/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61322-31E0-44F9-BA1E-1EFBFE68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63" y="4915108"/>
            <a:ext cx="1219433" cy="1866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10965-E473-3030-7B5A-07838A89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47" y="5219699"/>
            <a:ext cx="1057671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A3-602C-292C-31C0-454BD549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A87C-E2C0-DA44-38EC-19122907E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74976" cy="45716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Define a function using </a:t>
            </a:r>
            <a:r>
              <a:rPr lang="en-US" b="1" dirty="0"/>
              <a:t>def</a:t>
            </a:r>
            <a:r>
              <a:rPr lang="en-US" dirty="0"/>
              <a:t> keyword</a:t>
            </a:r>
          </a:p>
          <a:p>
            <a:pPr marL="457200" lvl="1" indent="0">
              <a:buNone/>
            </a:pPr>
            <a:r>
              <a:rPr lang="en-US" sz="2000" dirty="0"/>
              <a:t># base = 3, exp = 3 ==&gt; power(3, 3) returns 27</a:t>
            </a:r>
          </a:p>
          <a:p>
            <a:pPr marL="457200" lvl="1" indent="0">
              <a:buNone/>
            </a:pPr>
            <a:r>
              <a:rPr lang="en-US" sz="2000" dirty="0"/>
              <a:t>def power(base, exp): </a:t>
            </a:r>
          </a:p>
          <a:p>
            <a:pPr marL="457200" lvl="1" indent="0">
              <a:buNone/>
            </a:pPr>
            <a:r>
              <a:rPr lang="en-US" sz="2000" dirty="0"/>
              <a:t>    if exp &gt;= 0 :</a:t>
            </a:r>
          </a:p>
          <a:p>
            <a:pPr marL="457200" lvl="1" indent="0">
              <a:buNone/>
            </a:pPr>
            <a:r>
              <a:rPr lang="en-US" sz="2000" dirty="0"/>
              <a:t>        product = 1</a:t>
            </a:r>
          </a:p>
          <a:p>
            <a:pPr marL="457200" lvl="1" indent="0">
              <a:buNone/>
            </a:pPr>
            <a:r>
              <a:rPr lang="en-US" sz="2000" dirty="0"/>
              <a:t>        for </a:t>
            </a:r>
            <a:r>
              <a:rPr lang="en-US" sz="2000" dirty="0" err="1"/>
              <a:t>i</a:t>
            </a:r>
            <a:r>
              <a:rPr lang="en-US" sz="2000" dirty="0"/>
              <a:t> in range(exp): </a:t>
            </a:r>
          </a:p>
          <a:p>
            <a:pPr marL="457200" lvl="1" indent="0">
              <a:buNone/>
            </a:pPr>
            <a:r>
              <a:rPr lang="en-US" sz="2000" dirty="0"/>
              <a:t>            product = product * base</a:t>
            </a:r>
          </a:p>
          <a:p>
            <a:pPr marL="457200" lvl="1" indent="0">
              <a:buNone/>
            </a:pPr>
            <a:r>
              <a:rPr lang="en-US" sz="2000" dirty="0"/>
              <a:t>    else: </a:t>
            </a:r>
          </a:p>
          <a:p>
            <a:pPr marL="457200" lvl="1" indent="0">
              <a:buNone/>
            </a:pPr>
            <a:r>
              <a:rPr lang="en-US" sz="2000" dirty="0"/>
              <a:t>        product = None</a:t>
            </a:r>
          </a:p>
          <a:p>
            <a:pPr marL="457200" lvl="1" indent="0">
              <a:buNone/>
            </a:pPr>
            <a:r>
              <a:rPr lang="en-US" sz="2000" dirty="0"/>
              <a:t>    return product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def power2(base, exp):   </a:t>
            </a:r>
          </a:p>
          <a:p>
            <a:pPr marL="457200" lvl="1" indent="0">
              <a:buNone/>
            </a:pPr>
            <a:r>
              <a:rPr lang="en-US" sz="2000" dirty="0"/>
              <a:t>    return base**exp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9DD6C-A508-677B-B282-319325E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023BB6-8C47-4B1B-99A1-6B15FF3A2B8E}"/>
              </a:ext>
            </a:extLst>
          </p:cNvPr>
          <p:cNvSpPr txBox="1">
            <a:spLocks/>
          </p:cNvSpPr>
          <p:nvPr/>
        </p:nvSpPr>
        <p:spPr>
          <a:xfrm>
            <a:off x="5143499" y="3143250"/>
            <a:ext cx="4457701" cy="371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print("power(2, -2)", power(2, -2))</a:t>
            </a:r>
          </a:p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print("power(2, 2)", power(2, 2))</a:t>
            </a:r>
          </a:p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print("power(2, 3)", power(2, 3))</a:t>
            </a:r>
          </a:p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print("power(2, 4)", power(2, 4))</a:t>
            </a:r>
          </a:p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print("power(2, 5)", power(2, 5))</a:t>
            </a:r>
          </a:p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print("power(2, 6)", power(2, 6))</a:t>
            </a:r>
          </a:p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print("power(2, 40)", power(2, 40))</a:t>
            </a:r>
          </a:p>
          <a:p>
            <a:pPr marL="57150" lvl="1" indent="0">
              <a:buFont typeface="Wingdings 3" charset="2"/>
              <a:buNone/>
            </a:pPr>
            <a:endParaRPr lang="en-US" sz="600" dirty="0"/>
          </a:p>
          <a:p>
            <a:pPr marL="57150" lvl="1" indent="0">
              <a:buFont typeface="Wingdings 3" charset="2"/>
              <a:buNone/>
            </a:pPr>
            <a:r>
              <a:rPr lang="en-US" sz="2000" dirty="0"/>
              <a:t>print("power2(2, -2)", power2(2, -2))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5FC20-A909-5E4F-0305-88493372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63" y="4202746"/>
            <a:ext cx="2766483" cy="20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4B1D-8F9B-BADD-934F-DCF14AD0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fact()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0031-29CC-1AE6-74EA-12A079EE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4" y="2160590"/>
            <a:ext cx="5266266" cy="427037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Define fact()</a:t>
            </a:r>
          </a:p>
          <a:p>
            <a:pPr marL="457200" lvl="1" indent="0">
              <a:buNone/>
            </a:pPr>
            <a:r>
              <a:rPr lang="en-US" sz="2000" dirty="0"/>
              <a:t># e.g., fact(5) = 5! = 5*4*3*2*1</a:t>
            </a:r>
          </a:p>
          <a:p>
            <a:pPr marL="457200" lvl="1" indent="0">
              <a:buNone/>
            </a:pPr>
            <a:r>
              <a:rPr lang="en-US" sz="2000" dirty="0"/>
              <a:t>def fact(num):   </a:t>
            </a:r>
          </a:p>
          <a:p>
            <a:pPr marL="457200" lvl="1" indent="0">
              <a:buNone/>
            </a:pPr>
            <a:r>
              <a:rPr lang="en-US" sz="2000" dirty="0"/>
              <a:t>    if num &gt; 0:</a:t>
            </a:r>
          </a:p>
          <a:p>
            <a:pPr marL="457200" lvl="1" indent="0">
              <a:buNone/>
            </a:pPr>
            <a:r>
              <a:rPr lang="en-US" sz="2000" dirty="0"/>
              <a:t>        product = 1</a:t>
            </a:r>
          </a:p>
          <a:p>
            <a:pPr marL="457200" lvl="1" indent="0">
              <a:buNone/>
            </a:pPr>
            <a:r>
              <a:rPr lang="en-US" sz="2000" dirty="0"/>
              <a:t>        for </a:t>
            </a:r>
            <a:r>
              <a:rPr lang="en-US" sz="2000" dirty="0" err="1"/>
              <a:t>i</a:t>
            </a:r>
            <a:r>
              <a:rPr lang="en-US" sz="2000" dirty="0"/>
              <a:t> in range(num, 0, -1): </a:t>
            </a:r>
          </a:p>
          <a:p>
            <a:pPr marL="457200" lvl="1" indent="0">
              <a:buNone/>
            </a:pPr>
            <a:r>
              <a:rPr lang="en-US" sz="2000" dirty="0"/>
              <a:t>            product = product * </a:t>
            </a:r>
            <a:r>
              <a:rPr lang="en-US" sz="2000" dirty="0" err="1"/>
              <a:t>i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   else: </a:t>
            </a:r>
          </a:p>
          <a:p>
            <a:pPr marL="457200" lvl="1" indent="0">
              <a:buNone/>
            </a:pPr>
            <a:r>
              <a:rPr lang="en-US" sz="2000" dirty="0"/>
              <a:t>        product = None</a:t>
            </a:r>
          </a:p>
          <a:p>
            <a:pPr marL="457200" lvl="1" indent="0">
              <a:buNone/>
            </a:pPr>
            <a:r>
              <a:rPr lang="en-US" sz="2000" dirty="0"/>
              <a:t>    return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A5766-BE4E-8F75-1D9C-FDAE95B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992B3-AF19-59D8-9B64-5D35994AD6E7}"/>
              </a:ext>
            </a:extLst>
          </p:cNvPr>
          <p:cNvSpPr txBox="1">
            <a:spLocks/>
          </p:cNvSpPr>
          <p:nvPr/>
        </p:nvSpPr>
        <p:spPr>
          <a:xfrm>
            <a:off x="5989320" y="2160589"/>
            <a:ext cx="5852160" cy="427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600" dirty="0"/>
              <a:t>pass fact(num) as a function parameter to print() function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print(fact(2))  # 2! = 2*1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print(fact(3))  # 3! = 3*2*1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print(fact(4))  # 4! = 4*3*2*1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print(fact(5))  # 5! = 5*4*3*2*1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2A17C-EBC2-BA73-91FB-821E21E3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02" y="4989130"/>
            <a:ext cx="448628" cy="10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4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3165-717C-AF40-E592-469417D6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powerOfTwo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8D97-0A15-ECE3-1E4D-EC35C885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powerOfTwo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# e.g., </a:t>
            </a:r>
            <a:r>
              <a:rPr lang="en-US" dirty="0" err="1"/>
              <a:t>powerOfTwo</a:t>
            </a:r>
            <a:r>
              <a:rPr lang="en-US" dirty="0"/>
              <a:t>(3) = 2^3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powerOfTwo</a:t>
            </a:r>
            <a:r>
              <a:rPr lang="en-US" dirty="0"/>
              <a:t>(exp):</a:t>
            </a:r>
          </a:p>
          <a:p>
            <a:pPr marL="457200" lvl="1" indent="0">
              <a:buNone/>
            </a:pPr>
            <a:r>
              <a:rPr lang="en-US" dirty="0"/>
              <a:t>    if exp &gt;= 0 :</a:t>
            </a:r>
          </a:p>
          <a:p>
            <a:pPr marL="457200" lvl="1" indent="0">
              <a:buNone/>
            </a:pPr>
            <a:r>
              <a:rPr lang="en-US" dirty="0"/>
              <a:t>        product = 1</a:t>
            </a:r>
          </a:p>
          <a:p>
            <a:pPr marL="457200" lvl="1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range(exp): </a:t>
            </a:r>
          </a:p>
          <a:p>
            <a:pPr marL="457200" lvl="1" indent="0">
              <a:buNone/>
            </a:pPr>
            <a:r>
              <a:rPr lang="en-US" dirty="0"/>
              <a:t>            product = product * 2</a:t>
            </a:r>
          </a:p>
          <a:p>
            <a:pPr marL="457200" lvl="1" indent="0">
              <a:buNone/>
            </a:pPr>
            <a:r>
              <a:rPr lang="en-US" dirty="0"/>
              <a:t>    else: </a:t>
            </a:r>
          </a:p>
          <a:p>
            <a:pPr marL="457200" lvl="1" indent="0">
              <a:buNone/>
            </a:pPr>
            <a:r>
              <a:rPr lang="en-US" dirty="0"/>
              <a:t>        product = None</a:t>
            </a:r>
          </a:p>
          <a:p>
            <a:pPr marL="457200" lvl="1" indent="0">
              <a:buNone/>
            </a:pPr>
            <a:r>
              <a:rPr lang="en-US" dirty="0"/>
              <a:t>    return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86C6B-3965-D69C-F6CD-F97AD916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54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4413</TotalTime>
  <Words>1097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urw-din</vt:lpstr>
      <vt:lpstr>Arial</vt:lpstr>
      <vt:lpstr>Calibri</vt:lpstr>
      <vt:lpstr>Consolas</vt:lpstr>
      <vt:lpstr>Trebuchet MS</vt:lpstr>
      <vt:lpstr>Wingdings 3</vt:lpstr>
      <vt:lpstr>Facet</vt:lpstr>
      <vt:lpstr>Lecture 2-3: More About List, Function, and Dictionary Object</vt:lpstr>
      <vt:lpstr>Contents</vt:lpstr>
      <vt:lpstr>References</vt:lpstr>
      <vt:lpstr>String Manipulation</vt:lpstr>
      <vt:lpstr>Split String Sequence into List of Words</vt:lpstr>
      <vt:lpstr>List Manipulation</vt:lpstr>
      <vt:lpstr>Function Definitions</vt:lpstr>
      <vt:lpstr>Function fact() </vt:lpstr>
      <vt:lpstr>Function powerOfTwo()</vt:lpstr>
      <vt:lpstr>Function applyToEach()  </vt:lpstr>
      <vt:lpstr>map() : Python Built-in </vt:lpstr>
      <vt:lpstr>Dictionary Objects</vt:lpstr>
      <vt:lpstr>Dictionary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Kyung Park</dc:creator>
  <cp:lastModifiedBy>Kyung Park</cp:lastModifiedBy>
  <cp:revision>196</cp:revision>
  <dcterms:created xsi:type="dcterms:W3CDTF">2022-05-05T19:46:34Z</dcterms:created>
  <dcterms:modified xsi:type="dcterms:W3CDTF">2022-06-28T21:48:01Z</dcterms:modified>
</cp:coreProperties>
</file>