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174095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3761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379696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84203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27657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403772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103763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160099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416275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112877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FF078BA-6D83-4121-AF71-AC2F9024D673}" type="datetimeFigureOut">
              <a:rPr lang="zh-TW" altLang="en-US" smtClean="0"/>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375668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078BA-6D83-4121-AF71-AC2F9024D673}" type="datetimeFigureOut">
              <a:rPr lang="zh-TW" altLang="en-US" smtClean="0"/>
              <a:t>2019/3/27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23B07-F5D8-45DD-A6FE-5EC354C9E8CC}" type="slidenum">
              <a:rPr lang="zh-TW" altLang="en-US" smtClean="0"/>
              <a:t>‹#›</a:t>
            </a:fld>
            <a:endParaRPr lang="zh-TW" altLang="en-US"/>
          </a:p>
        </p:txBody>
      </p:sp>
    </p:spTree>
    <p:extLst>
      <p:ext uri="{BB962C8B-B14F-4D97-AF65-F5344CB8AC3E}">
        <p14:creationId xmlns:p14="http://schemas.microsoft.com/office/powerpoint/2010/main" val="667396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橢圓 5"/>
          <p:cNvSpPr/>
          <p:nvPr/>
        </p:nvSpPr>
        <p:spPr>
          <a:xfrm>
            <a:off x="6534912" y="2993136"/>
            <a:ext cx="2590800" cy="2590800"/>
          </a:xfrm>
          <a:prstGeom prst="ellipse">
            <a:avLst/>
          </a:prstGeom>
          <a:solidFill>
            <a:schemeClr val="tx1">
              <a:lumMod val="85000"/>
              <a:lumOff val="1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 name="橢圓 3"/>
          <p:cNvSpPr/>
          <p:nvPr/>
        </p:nvSpPr>
        <p:spPr>
          <a:xfrm>
            <a:off x="3529584" y="1097280"/>
            <a:ext cx="4791456" cy="4791456"/>
          </a:xfrm>
          <a:prstGeom prst="ellipse">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9" name="橢圓 8"/>
          <p:cNvSpPr/>
          <p:nvPr/>
        </p:nvSpPr>
        <p:spPr>
          <a:xfrm>
            <a:off x="2862072" y="1435608"/>
            <a:ext cx="3346704" cy="33467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6131052" y="4608576"/>
            <a:ext cx="2020824" cy="646331"/>
          </a:xfrm>
          <a:prstGeom prst="rect">
            <a:avLst/>
          </a:prstGeom>
          <a:noFill/>
        </p:spPr>
        <p:txBody>
          <a:bodyPr wrap="square" rtlCol="0">
            <a:spAutoFit/>
          </a:bodyPr>
          <a:lstStyle/>
          <a:p>
            <a:pPr algn="ctr"/>
            <a:r>
              <a:rPr lang="zh-TW" altLang="en-US" dirty="0" smtClean="0">
                <a:solidFill>
                  <a:schemeClr val="bg1"/>
                </a:solidFill>
                <a:latin typeface="Yu Gothic UI Semibold" panose="020B0700000000000000" pitchFamily="34" charset="-128"/>
                <a:ea typeface="Yu Gothic UI Semibold" panose="020B0700000000000000" pitchFamily="34" charset="-128"/>
              </a:rPr>
              <a:t>鄭群霖</a:t>
            </a:r>
            <a:endParaRPr lang="en-US" altLang="zh-TW" dirty="0" smtClean="0">
              <a:solidFill>
                <a:schemeClr val="bg1"/>
              </a:solidFill>
              <a:latin typeface="Yu Gothic UI Semibold" panose="020B0700000000000000" pitchFamily="34" charset="-128"/>
              <a:ea typeface="Yu Gothic UI Semibold" panose="020B0700000000000000" pitchFamily="34" charset="-128"/>
            </a:endParaRPr>
          </a:p>
          <a:p>
            <a:pPr algn="ctr"/>
            <a:r>
              <a:rPr lang="zh-TW" altLang="en-US" dirty="0" smtClean="0">
                <a:solidFill>
                  <a:schemeClr val="bg1"/>
                </a:solidFill>
                <a:latin typeface="Yu Gothic UI Semibold" panose="020B0700000000000000" pitchFamily="34" charset="-128"/>
                <a:ea typeface="Yu Gothic UI Semibold" panose="020B0700000000000000" pitchFamily="34" charset="-128"/>
              </a:rPr>
              <a:t>光電四 </a:t>
            </a:r>
            <a:r>
              <a:rPr lang="en-US" altLang="zh-TW" dirty="0" smtClean="0">
                <a:solidFill>
                  <a:schemeClr val="bg1"/>
                </a:solidFill>
                <a:latin typeface="Yu Gothic UI Semibold" panose="020B0700000000000000" pitchFamily="34" charset="-128"/>
                <a:ea typeface="Yu Gothic UI Semibold" panose="020B0700000000000000" pitchFamily="34" charset="-128"/>
              </a:rPr>
              <a:t>104650019</a:t>
            </a:r>
          </a:p>
        </p:txBody>
      </p:sp>
      <p:sp>
        <p:nvSpPr>
          <p:cNvPr id="7" name="文字方塊 6"/>
          <p:cNvSpPr txBox="1"/>
          <p:nvPr/>
        </p:nvSpPr>
        <p:spPr>
          <a:xfrm>
            <a:off x="3249167" y="2877390"/>
            <a:ext cx="3122676" cy="646331"/>
          </a:xfrm>
          <a:prstGeom prst="rect">
            <a:avLst/>
          </a:prstGeom>
          <a:noFill/>
        </p:spPr>
        <p:txBody>
          <a:bodyPr wrap="square" rtlCol="0">
            <a:spAutoFit/>
          </a:bodyPr>
          <a:lstStyle/>
          <a:p>
            <a:pPr algn="ctr"/>
            <a:r>
              <a:rPr lang="zh-TW" altLang="en-US" sz="3600" dirty="0" smtClean="0">
                <a:latin typeface="Yu Gothic UI Semibold" panose="020B0700000000000000" pitchFamily="34" charset="-128"/>
                <a:ea typeface="Yu Gothic UI Semibold" panose="020B0700000000000000" pitchFamily="34" charset="-128"/>
              </a:rPr>
              <a:t>設計說明</a:t>
            </a:r>
            <a:endParaRPr lang="en-US" altLang="zh-TW" sz="3600" dirty="0" smtClean="0">
              <a:latin typeface="Yu Gothic UI Semibold" panose="020B0700000000000000" pitchFamily="34" charset="-128"/>
              <a:ea typeface="Yu Gothic UI Semibold" panose="020B0700000000000000" pitchFamily="34" charset="-128"/>
            </a:endParaRPr>
          </a:p>
        </p:txBody>
      </p:sp>
      <p:cxnSp>
        <p:nvCxnSpPr>
          <p:cNvPr id="11" name="直線接點 10"/>
          <p:cNvCxnSpPr/>
          <p:nvPr/>
        </p:nvCxnSpPr>
        <p:spPr>
          <a:xfrm>
            <a:off x="347472" y="6409944"/>
            <a:ext cx="115122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4535424" y="3493008"/>
            <a:ext cx="488823" cy="488823"/>
          </a:xfrm>
          <a:prstGeom prst="ellipse">
            <a:avLst/>
          </a:prstGeom>
          <a:solidFill>
            <a:schemeClr val="tx1">
              <a:lumMod val="85000"/>
              <a:lumOff val="1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5278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1768" y="0"/>
            <a:ext cx="7190232"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325717" cy="6858000"/>
          </a:xfrm>
          <a:prstGeom prst="rect">
            <a:avLst/>
          </a:prstGeom>
        </p:spPr>
      </p:pic>
      <p:grpSp>
        <p:nvGrpSpPr>
          <p:cNvPr id="8" name="群組 7"/>
          <p:cNvGrpSpPr/>
          <p:nvPr/>
        </p:nvGrpSpPr>
        <p:grpSpPr>
          <a:xfrm>
            <a:off x="740681" y="73152"/>
            <a:ext cx="469774" cy="384048"/>
            <a:chOff x="6528816" y="2066544"/>
            <a:chExt cx="536883" cy="438912"/>
          </a:xfrm>
        </p:grpSpPr>
        <p:sp>
          <p:nvSpPr>
            <p:cNvPr id="6" name="橢圓 5"/>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6581067" y="2080433"/>
              <a:ext cx="484632" cy="369333"/>
            </a:xfrm>
            <a:prstGeom prst="rect">
              <a:avLst/>
            </a:prstGeom>
            <a:noFill/>
          </p:spPr>
          <p:txBody>
            <a:bodyPr wrap="square" rtlCol="0">
              <a:spAutoFit/>
            </a:bodyPr>
            <a:lstStyle/>
            <a:p>
              <a:r>
                <a:rPr lang="en-US" altLang="zh-TW" dirty="0" smtClean="0">
                  <a:solidFill>
                    <a:schemeClr val="bg1"/>
                  </a:solidFill>
                </a:rPr>
                <a:t>1</a:t>
              </a:r>
              <a:endParaRPr lang="zh-TW" altLang="en-US" dirty="0">
                <a:solidFill>
                  <a:schemeClr val="bg1"/>
                </a:solidFill>
              </a:endParaRPr>
            </a:p>
          </p:txBody>
        </p:sp>
      </p:grpSp>
      <p:grpSp>
        <p:nvGrpSpPr>
          <p:cNvPr id="9" name="群組 8"/>
          <p:cNvGrpSpPr/>
          <p:nvPr/>
        </p:nvGrpSpPr>
        <p:grpSpPr>
          <a:xfrm>
            <a:off x="5136550" y="54864"/>
            <a:ext cx="469774" cy="384048"/>
            <a:chOff x="6528816" y="2066544"/>
            <a:chExt cx="536883" cy="438912"/>
          </a:xfrm>
        </p:grpSpPr>
        <p:sp>
          <p:nvSpPr>
            <p:cNvPr id="10" name="橢圓 9"/>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2</a:t>
              </a:r>
              <a:endParaRPr lang="zh-TW" altLang="en-US" dirty="0">
                <a:solidFill>
                  <a:schemeClr val="bg1"/>
                </a:solidFill>
              </a:endParaRPr>
            </a:p>
          </p:txBody>
        </p:sp>
      </p:grpSp>
      <p:grpSp>
        <p:nvGrpSpPr>
          <p:cNvPr id="12" name="群組 11"/>
          <p:cNvGrpSpPr/>
          <p:nvPr/>
        </p:nvGrpSpPr>
        <p:grpSpPr>
          <a:xfrm>
            <a:off x="4413521" y="1423416"/>
            <a:ext cx="469774" cy="384048"/>
            <a:chOff x="6528816" y="2066544"/>
            <a:chExt cx="536883" cy="438912"/>
          </a:xfrm>
        </p:grpSpPr>
        <p:sp>
          <p:nvSpPr>
            <p:cNvPr id="13" name="橢圓 12"/>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3</a:t>
              </a:r>
              <a:endParaRPr lang="zh-TW" altLang="en-US" dirty="0">
                <a:solidFill>
                  <a:schemeClr val="bg1"/>
                </a:solidFill>
              </a:endParaRPr>
            </a:p>
          </p:txBody>
        </p:sp>
      </p:grpSp>
      <p:grpSp>
        <p:nvGrpSpPr>
          <p:cNvPr id="15" name="群組 14"/>
          <p:cNvGrpSpPr/>
          <p:nvPr/>
        </p:nvGrpSpPr>
        <p:grpSpPr>
          <a:xfrm>
            <a:off x="3584274" y="6409944"/>
            <a:ext cx="469774" cy="384048"/>
            <a:chOff x="6528816" y="2066544"/>
            <a:chExt cx="536883" cy="438912"/>
          </a:xfrm>
        </p:grpSpPr>
        <p:sp>
          <p:nvSpPr>
            <p:cNvPr id="16" name="橢圓 15"/>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5</a:t>
              </a:r>
              <a:endParaRPr lang="zh-TW" altLang="en-US" dirty="0">
                <a:solidFill>
                  <a:schemeClr val="bg1"/>
                </a:solidFill>
              </a:endParaRPr>
            </a:p>
          </p:txBody>
        </p:sp>
      </p:grpSp>
      <p:grpSp>
        <p:nvGrpSpPr>
          <p:cNvPr id="18" name="群組 17"/>
          <p:cNvGrpSpPr/>
          <p:nvPr/>
        </p:nvGrpSpPr>
        <p:grpSpPr>
          <a:xfrm>
            <a:off x="4707645" y="3510474"/>
            <a:ext cx="469774" cy="384048"/>
            <a:chOff x="6528816" y="2066544"/>
            <a:chExt cx="536883" cy="438912"/>
          </a:xfrm>
        </p:grpSpPr>
        <p:sp>
          <p:nvSpPr>
            <p:cNvPr id="19" name="橢圓 1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4</a:t>
              </a:r>
              <a:endParaRPr lang="zh-TW" altLang="en-US" dirty="0">
                <a:solidFill>
                  <a:schemeClr val="bg1"/>
                </a:solidFill>
              </a:endParaRPr>
            </a:p>
          </p:txBody>
        </p:sp>
      </p:grpSp>
      <p:grpSp>
        <p:nvGrpSpPr>
          <p:cNvPr id="25" name="群組 24"/>
          <p:cNvGrpSpPr/>
          <p:nvPr/>
        </p:nvGrpSpPr>
        <p:grpSpPr>
          <a:xfrm>
            <a:off x="8523971" y="3894522"/>
            <a:ext cx="2495851" cy="400110"/>
            <a:chOff x="8523971" y="3894522"/>
            <a:chExt cx="2495851" cy="400110"/>
          </a:xfrm>
        </p:grpSpPr>
        <p:grpSp>
          <p:nvGrpSpPr>
            <p:cNvPr id="21" name="群組 20"/>
            <p:cNvGrpSpPr/>
            <p:nvPr/>
          </p:nvGrpSpPr>
          <p:grpSpPr>
            <a:xfrm>
              <a:off x="8523971" y="3910584"/>
              <a:ext cx="469774" cy="384048"/>
              <a:chOff x="6528816" y="2066544"/>
              <a:chExt cx="536883" cy="438912"/>
            </a:xfrm>
          </p:grpSpPr>
          <p:sp>
            <p:nvSpPr>
              <p:cNvPr id="22" name="橢圓 21"/>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6581067" y="2080433"/>
                <a:ext cx="484632" cy="369333"/>
              </a:xfrm>
              <a:prstGeom prst="rect">
                <a:avLst/>
              </a:prstGeom>
              <a:noFill/>
            </p:spPr>
            <p:txBody>
              <a:bodyPr wrap="square" rtlCol="0">
                <a:spAutoFit/>
              </a:bodyPr>
              <a:lstStyle/>
              <a:p>
                <a:r>
                  <a:rPr lang="en-US" altLang="zh-TW" dirty="0" smtClean="0">
                    <a:solidFill>
                      <a:schemeClr val="bg1"/>
                    </a:solidFill>
                  </a:rPr>
                  <a:t>1</a:t>
                </a:r>
                <a:endParaRPr lang="zh-TW" altLang="en-US" dirty="0">
                  <a:solidFill>
                    <a:schemeClr val="bg1"/>
                  </a:solidFill>
                </a:endParaRPr>
              </a:p>
            </p:txBody>
          </p:sp>
        </p:grpSp>
        <p:sp>
          <p:nvSpPr>
            <p:cNvPr id="24" name="文字方塊 23"/>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展覽館</a:t>
              </a:r>
              <a:r>
                <a:rPr lang="en-US" altLang="zh-TW" sz="2000" dirty="0" smtClean="0">
                  <a:latin typeface="Yu Gothic UI Semibold" panose="020B0700000000000000" pitchFamily="34" charset="-128"/>
                  <a:ea typeface="Yu Gothic UI Semibold" panose="020B0700000000000000" pitchFamily="34" charset="-128"/>
                </a:rPr>
                <a:t>LOGO</a:t>
              </a:r>
              <a:endParaRPr lang="zh-TW" altLang="en-US" sz="2000" dirty="0">
                <a:latin typeface="Yu Gothic UI Semibold" panose="020B0700000000000000" pitchFamily="34" charset="-128"/>
                <a:ea typeface="Yu Gothic UI Semibold" panose="020B0700000000000000" pitchFamily="34" charset="-128"/>
              </a:endParaRPr>
            </a:p>
          </p:txBody>
        </p:sp>
      </p:grpSp>
      <p:grpSp>
        <p:nvGrpSpPr>
          <p:cNvPr id="26" name="群組 25"/>
          <p:cNvGrpSpPr/>
          <p:nvPr/>
        </p:nvGrpSpPr>
        <p:grpSpPr>
          <a:xfrm>
            <a:off x="8523971" y="4379154"/>
            <a:ext cx="2495851" cy="400110"/>
            <a:chOff x="8523971" y="3894522"/>
            <a:chExt cx="2495851" cy="400110"/>
          </a:xfrm>
        </p:grpSpPr>
        <p:grpSp>
          <p:nvGrpSpPr>
            <p:cNvPr id="27" name="群組 26"/>
            <p:cNvGrpSpPr/>
            <p:nvPr/>
          </p:nvGrpSpPr>
          <p:grpSpPr>
            <a:xfrm>
              <a:off x="8523971" y="3910584"/>
              <a:ext cx="469774" cy="384048"/>
              <a:chOff x="6528816" y="2066544"/>
              <a:chExt cx="536883" cy="438912"/>
            </a:xfrm>
          </p:grpSpPr>
          <p:sp>
            <p:nvSpPr>
              <p:cNvPr id="29" name="橢圓 2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2</a:t>
                </a:r>
                <a:endParaRPr lang="zh-TW" altLang="en-US" dirty="0">
                  <a:solidFill>
                    <a:schemeClr val="bg1"/>
                  </a:solidFill>
                </a:endParaRPr>
              </a:p>
            </p:txBody>
          </p:sp>
        </p:grpSp>
        <p:sp>
          <p:nvSpPr>
            <p:cNvPr id="28" name="文字方塊 27"/>
            <p:cNvSpPr txBox="1"/>
            <p:nvPr/>
          </p:nvSpPr>
          <p:spPr>
            <a:xfrm>
              <a:off x="8908020" y="3894522"/>
              <a:ext cx="2111802" cy="400110"/>
            </a:xfrm>
            <a:prstGeom prst="rect">
              <a:avLst/>
            </a:prstGeom>
            <a:noFill/>
          </p:spPr>
          <p:txBody>
            <a:bodyPr wrap="square" rtlCol="0">
              <a:spAutoFit/>
            </a:bodyPr>
            <a:lstStyle/>
            <a:p>
              <a:r>
                <a:rPr lang="zh-TW" altLang="en-US" sz="2000" dirty="0">
                  <a:latin typeface="Yu Gothic UI Semibold" panose="020B0700000000000000" pitchFamily="34" charset="-128"/>
                  <a:ea typeface="Yu Gothic UI Semibold" panose="020B0700000000000000" pitchFamily="34" charset="-128"/>
                </a:rPr>
                <a:t>下</a:t>
              </a:r>
              <a:r>
                <a:rPr lang="zh-TW" altLang="en-US" sz="2000" dirty="0" smtClean="0">
                  <a:latin typeface="Yu Gothic UI Semibold" panose="020B0700000000000000" pitchFamily="34" charset="-128"/>
                  <a:ea typeface="Yu Gothic UI Semibold" panose="020B0700000000000000" pitchFamily="34" charset="-128"/>
                </a:rPr>
                <a:t>拉清單</a:t>
              </a:r>
              <a:r>
                <a:rPr lang="zh-TW" altLang="en-US" sz="2000" dirty="0">
                  <a:latin typeface="Yu Gothic UI Semibold" panose="020B0700000000000000" pitchFamily="34" charset="-128"/>
                  <a:ea typeface="Yu Gothic UI Semibold" panose="020B0700000000000000" pitchFamily="34" charset="-128"/>
                </a:rPr>
                <a:t>按鈕</a:t>
              </a:r>
            </a:p>
          </p:txBody>
        </p:sp>
      </p:grpSp>
      <p:grpSp>
        <p:nvGrpSpPr>
          <p:cNvPr id="36" name="群組 35"/>
          <p:cNvGrpSpPr/>
          <p:nvPr/>
        </p:nvGrpSpPr>
        <p:grpSpPr>
          <a:xfrm>
            <a:off x="8523971" y="4845498"/>
            <a:ext cx="2495851" cy="400110"/>
            <a:chOff x="8523971" y="3894522"/>
            <a:chExt cx="2495851" cy="400110"/>
          </a:xfrm>
        </p:grpSpPr>
        <p:grpSp>
          <p:nvGrpSpPr>
            <p:cNvPr id="37" name="群組 36"/>
            <p:cNvGrpSpPr/>
            <p:nvPr/>
          </p:nvGrpSpPr>
          <p:grpSpPr>
            <a:xfrm>
              <a:off x="8523971" y="3910584"/>
              <a:ext cx="469774" cy="384048"/>
              <a:chOff x="6528816" y="2066544"/>
              <a:chExt cx="536883" cy="438912"/>
            </a:xfrm>
          </p:grpSpPr>
          <p:sp>
            <p:nvSpPr>
              <p:cNvPr id="39" name="橢圓 3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3</a:t>
                </a:r>
                <a:endParaRPr lang="zh-TW" altLang="en-US" dirty="0">
                  <a:solidFill>
                    <a:schemeClr val="bg1"/>
                  </a:solidFill>
                </a:endParaRPr>
              </a:p>
            </p:txBody>
          </p:sp>
        </p:grpSp>
        <p:sp>
          <p:nvSpPr>
            <p:cNvPr id="38" name="文字方塊 37"/>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切換海報按鈕</a:t>
              </a:r>
              <a:endParaRPr lang="zh-TW" altLang="en-US" sz="2000" dirty="0">
                <a:latin typeface="Yu Gothic UI Semibold" panose="020B0700000000000000" pitchFamily="34" charset="-128"/>
                <a:ea typeface="Yu Gothic UI Semibold" panose="020B0700000000000000" pitchFamily="34" charset="-128"/>
              </a:endParaRPr>
            </a:p>
          </p:txBody>
        </p:sp>
      </p:grpSp>
      <p:grpSp>
        <p:nvGrpSpPr>
          <p:cNvPr id="41" name="群組 40"/>
          <p:cNvGrpSpPr/>
          <p:nvPr/>
        </p:nvGrpSpPr>
        <p:grpSpPr>
          <a:xfrm>
            <a:off x="8523971" y="5330130"/>
            <a:ext cx="2495851" cy="400110"/>
            <a:chOff x="8523971" y="3894522"/>
            <a:chExt cx="2495851" cy="400110"/>
          </a:xfrm>
        </p:grpSpPr>
        <p:grpSp>
          <p:nvGrpSpPr>
            <p:cNvPr id="42" name="群組 41"/>
            <p:cNvGrpSpPr/>
            <p:nvPr/>
          </p:nvGrpSpPr>
          <p:grpSpPr>
            <a:xfrm>
              <a:off x="8523971" y="3910584"/>
              <a:ext cx="469774" cy="384048"/>
              <a:chOff x="6528816" y="2066544"/>
              <a:chExt cx="536883" cy="438912"/>
            </a:xfrm>
          </p:grpSpPr>
          <p:sp>
            <p:nvSpPr>
              <p:cNvPr id="44" name="橢圓 43"/>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4</a:t>
                </a:r>
                <a:endParaRPr lang="zh-TW" altLang="en-US" dirty="0">
                  <a:solidFill>
                    <a:schemeClr val="bg1"/>
                  </a:solidFill>
                </a:endParaRPr>
              </a:p>
            </p:txBody>
          </p:sp>
        </p:grpSp>
        <p:sp>
          <p:nvSpPr>
            <p:cNvPr id="43" name="文字方塊 42"/>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更多資訊</a:t>
              </a:r>
              <a:r>
                <a:rPr lang="zh-TW" altLang="en-US" sz="2000" dirty="0">
                  <a:latin typeface="Yu Gothic UI Semibold" panose="020B0700000000000000" pitchFamily="34" charset="-128"/>
                  <a:ea typeface="Yu Gothic UI Semibold" panose="020B0700000000000000" pitchFamily="34" charset="-128"/>
                </a:rPr>
                <a:t>按鈕</a:t>
              </a:r>
            </a:p>
          </p:txBody>
        </p:sp>
      </p:grpSp>
      <p:grpSp>
        <p:nvGrpSpPr>
          <p:cNvPr id="46" name="群組 45"/>
          <p:cNvGrpSpPr/>
          <p:nvPr/>
        </p:nvGrpSpPr>
        <p:grpSpPr>
          <a:xfrm>
            <a:off x="8523971" y="5787330"/>
            <a:ext cx="2495851" cy="400110"/>
            <a:chOff x="8523971" y="3894522"/>
            <a:chExt cx="2495851" cy="400110"/>
          </a:xfrm>
        </p:grpSpPr>
        <p:grpSp>
          <p:nvGrpSpPr>
            <p:cNvPr id="47" name="群組 46"/>
            <p:cNvGrpSpPr/>
            <p:nvPr/>
          </p:nvGrpSpPr>
          <p:grpSpPr>
            <a:xfrm>
              <a:off x="8523971" y="3910584"/>
              <a:ext cx="469774" cy="384048"/>
              <a:chOff x="6528816" y="2066544"/>
              <a:chExt cx="536883" cy="438912"/>
            </a:xfrm>
          </p:grpSpPr>
          <p:sp>
            <p:nvSpPr>
              <p:cNvPr id="49" name="橢圓 4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5</a:t>
                </a:r>
                <a:endParaRPr lang="zh-TW" altLang="en-US" dirty="0">
                  <a:solidFill>
                    <a:schemeClr val="bg1"/>
                  </a:solidFill>
                </a:endParaRPr>
              </a:p>
            </p:txBody>
          </p:sp>
        </p:grpSp>
        <p:sp>
          <p:nvSpPr>
            <p:cNvPr id="48" name="文字方塊 47"/>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繳交郵件按鈕</a:t>
              </a:r>
              <a:endParaRPr lang="zh-TW" altLang="en-US" sz="2000" dirty="0">
                <a:latin typeface="Yu Gothic UI Semibold" panose="020B0700000000000000" pitchFamily="34" charset="-128"/>
                <a:ea typeface="Yu Gothic UI Semibold" panose="020B0700000000000000" pitchFamily="34" charset="-128"/>
              </a:endParaRPr>
            </a:p>
          </p:txBody>
        </p:sp>
      </p:grpSp>
      <p:grpSp>
        <p:nvGrpSpPr>
          <p:cNvPr id="55" name="群組 54"/>
          <p:cNvGrpSpPr/>
          <p:nvPr/>
        </p:nvGrpSpPr>
        <p:grpSpPr>
          <a:xfrm>
            <a:off x="3822018" y="3711642"/>
            <a:ext cx="885627" cy="93977"/>
            <a:chOff x="3822018" y="3711642"/>
            <a:chExt cx="885627" cy="93977"/>
          </a:xfrm>
        </p:grpSpPr>
        <p:sp>
          <p:nvSpPr>
            <p:cNvPr id="51" name="橢圓 50"/>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p:cNvCxnSpPr/>
            <p:nvPr/>
          </p:nvCxnSpPr>
          <p:spPr>
            <a:xfrm flipH="1">
              <a:off x="3878116" y="3711642"/>
              <a:ext cx="829529" cy="47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群組 55"/>
          <p:cNvGrpSpPr/>
          <p:nvPr/>
        </p:nvGrpSpPr>
        <p:grpSpPr>
          <a:xfrm>
            <a:off x="4980345" y="438911"/>
            <a:ext cx="1004299" cy="594361"/>
            <a:chOff x="3822018" y="3739896"/>
            <a:chExt cx="1004299" cy="594361"/>
          </a:xfrm>
        </p:grpSpPr>
        <p:sp>
          <p:nvSpPr>
            <p:cNvPr id="57" name="橢圓 56"/>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p:cNvCxnSpPr/>
            <p:nvPr/>
          </p:nvCxnSpPr>
          <p:spPr>
            <a:xfrm flipH="1" flipV="1">
              <a:off x="3868973" y="3767809"/>
              <a:ext cx="957344" cy="566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字方塊 59"/>
          <p:cNvSpPr txBox="1"/>
          <p:nvPr/>
        </p:nvSpPr>
        <p:spPr>
          <a:xfrm>
            <a:off x="5946196" y="861129"/>
            <a:ext cx="2143785"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主導覽列</a:t>
            </a:r>
            <a:endParaRPr lang="zh-TW" altLang="en-US" sz="2000" dirty="0">
              <a:latin typeface="Yu Gothic UI Semibold" panose="020B0700000000000000" pitchFamily="34" charset="-128"/>
              <a:ea typeface="Yu Gothic UI Semibold" panose="020B0700000000000000" pitchFamily="34" charset="-128"/>
            </a:endParaRPr>
          </a:p>
        </p:txBody>
      </p:sp>
      <p:grpSp>
        <p:nvGrpSpPr>
          <p:cNvPr id="70" name="群組 69"/>
          <p:cNvGrpSpPr/>
          <p:nvPr/>
        </p:nvGrpSpPr>
        <p:grpSpPr>
          <a:xfrm>
            <a:off x="4899669" y="2139359"/>
            <a:ext cx="1046527" cy="65723"/>
            <a:chOff x="3822018" y="3739896"/>
            <a:chExt cx="1046527" cy="65723"/>
          </a:xfrm>
        </p:grpSpPr>
        <p:sp>
          <p:nvSpPr>
            <p:cNvPr id="71" name="橢圓 70"/>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2" name="直線接點 71"/>
            <p:cNvCxnSpPr/>
            <p:nvPr/>
          </p:nvCxnSpPr>
          <p:spPr>
            <a:xfrm flipH="1">
              <a:off x="3868973" y="3767809"/>
              <a:ext cx="9995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文字方塊 75"/>
          <p:cNvSpPr txBox="1"/>
          <p:nvPr/>
        </p:nvSpPr>
        <p:spPr>
          <a:xfrm>
            <a:off x="5946196" y="1967217"/>
            <a:ext cx="2143785"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當</a:t>
            </a:r>
            <a:r>
              <a:rPr lang="zh-TW" altLang="en-US" sz="2000" dirty="0">
                <a:latin typeface="Yu Gothic UI Semibold" panose="020B0700000000000000" pitchFamily="34" charset="-128"/>
                <a:ea typeface="Yu Gothic UI Semibold" panose="020B0700000000000000" pitchFamily="34" charset="-128"/>
              </a:rPr>
              <a:t>期</a:t>
            </a:r>
            <a:r>
              <a:rPr lang="zh-TW" altLang="en-US" sz="2000" dirty="0" smtClean="0">
                <a:latin typeface="Yu Gothic UI Semibold" panose="020B0700000000000000" pitchFamily="34" charset="-128"/>
                <a:ea typeface="Yu Gothic UI Semibold" panose="020B0700000000000000" pitchFamily="34" charset="-128"/>
              </a:rPr>
              <a:t>特展海報</a:t>
            </a:r>
            <a:endParaRPr lang="zh-TW" altLang="en-US" sz="2000" dirty="0">
              <a:latin typeface="Yu Gothic UI Semibold" panose="020B0700000000000000" pitchFamily="34" charset="-128"/>
              <a:ea typeface="Yu Gothic UI Semibold" panose="020B0700000000000000" pitchFamily="34" charset="-128"/>
            </a:endParaRPr>
          </a:p>
        </p:txBody>
      </p:sp>
      <p:grpSp>
        <p:nvGrpSpPr>
          <p:cNvPr id="78" name="群組 77"/>
          <p:cNvGrpSpPr/>
          <p:nvPr/>
        </p:nvGrpSpPr>
        <p:grpSpPr>
          <a:xfrm>
            <a:off x="4899669" y="3272323"/>
            <a:ext cx="1046527" cy="65723"/>
            <a:chOff x="3822018" y="3739896"/>
            <a:chExt cx="1046527" cy="65723"/>
          </a:xfrm>
        </p:grpSpPr>
        <p:sp>
          <p:nvSpPr>
            <p:cNvPr id="79" name="橢圓 78"/>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p:cNvCxnSpPr/>
            <p:nvPr/>
          </p:nvCxnSpPr>
          <p:spPr>
            <a:xfrm flipH="1">
              <a:off x="3868973" y="3767809"/>
              <a:ext cx="9995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文字方塊 80"/>
          <p:cNvSpPr txBox="1"/>
          <p:nvPr/>
        </p:nvSpPr>
        <p:spPr>
          <a:xfrm>
            <a:off x="5946196" y="3100181"/>
            <a:ext cx="2936811"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展覽館公告與時間表</a:t>
            </a:r>
            <a:endParaRPr lang="zh-TW" altLang="en-US" sz="2000" dirty="0">
              <a:latin typeface="Yu Gothic UI Semibold" panose="020B0700000000000000" pitchFamily="34" charset="-128"/>
              <a:ea typeface="Yu Gothic UI Semibold" panose="020B0700000000000000" pitchFamily="34" charset="-128"/>
            </a:endParaRPr>
          </a:p>
        </p:txBody>
      </p:sp>
      <p:grpSp>
        <p:nvGrpSpPr>
          <p:cNvPr id="82" name="群組 81"/>
          <p:cNvGrpSpPr/>
          <p:nvPr/>
        </p:nvGrpSpPr>
        <p:grpSpPr>
          <a:xfrm>
            <a:off x="4899669" y="4835947"/>
            <a:ext cx="1046527" cy="65723"/>
            <a:chOff x="3822018" y="3739896"/>
            <a:chExt cx="1046527" cy="65723"/>
          </a:xfrm>
        </p:grpSpPr>
        <p:sp>
          <p:nvSpPr>
            <p:cNvPr id="83" name="橢圓 82"/>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接點 83"/>
            <p:cNvCxnSpPr/>
            <p:nvPr/>
          </p:nvCxnSpPr>
          <p:spPr>
            <a:xfrm flipH="1">
              <a:off x="3868973" y="3767809"/>
              <a:ext cx="9995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文字方塊 84"/>
          <p:cNvSpPr txBox="1"/>
          <p:nvPr/>
        </p:nvSpPr>
        <p:spPr>
          <a:xfrm>
            <a:off x="5946196" y="4663805"/>
            <a:ext cx="2936811" cy="400110"/>
          </a:xfrm>
          <a:prstGeom prst="rect">
            <a:avLst/>
          </a:prstGeom>
          <a:noFill/>
        </p:spPr>
        <p:txBody>
          <a:bodyPr wrap="square" rtlCol="0">
            <a:spAutoFit/>
          </a:bodyPr>
          <a:lstStyle/>
          <a:p>
            <a:r>
              <a:rPr lang="zh-TW" altLang="en-US" sz="2000" dirty="0">
                <a:latin typeface="Yu Gothic UI Semibold" panose="020B0700000000000000" pitchFamily="34" charset="-128"/>
                <a:ea typeface="Yu Gothic UI Semibold" panose="020B0700000000000000" pitchFamily="34" charset="-128"/>
              </a:rPr>
              <a:t>近期</a:t>
            </a:r>
            <a:r>
              <a:rPr lang="zh-TW" altLang="en-US" sz="2000" dirty="0" smtClean="0">
                <a:latin typeface="Yu Gothic UI Semibold" panose="020B0700000000000000" pitchFamily="34" charset="-128"/>
                <a:ea typeface="Yu Gothic UI Semibold" panose="020B0700000000000000" pitchFamily="34" charset="-128"/>
              </a:rPr>
              <a:t>展覽回顧</a:t>
            </a:r>
            <a:endParaRPr lang="zh-TW" altLang="en-US" sz="2000" dirty="0">
              <a:latin typeface="Yu Gothic UI Semibold" panose="020B0700000000000000" pitchFamily="34" charset="-128"/>
              <a:ea typeface="Yu Gothic UI Semibold" panose="020B0700000000000000" pitchFamily="34" charset="-128"/>
            </a:endParaRPr>
          </a:p>
        </p:txBody>
      </p:sp>
      <p:grpSp>
        <p:nvGrpSpPr>
          <p:cNvPr id="86" name="群組 85"/>
          <p:cNvGrpSpPr/>
          <p:nvPr/>
        </p:nvGrpSpPr>
        <p:grpSpPr>
          <a:xfrm>
            <a:off x="4899669" y="6387500"/>
            <a:ext cx="1046527" cy="65723"/>
            <a:chOff x="3822018" y="3739896"/>
            <a:chExt cx="1046527" cy="65723"/>
          </a:xfrm>
        </p:grpSpPr>
        <p:sp>
          <p:nvSpPr>
            <p:cNvPr id="87" name="橢圓 86"/>
            <p:cNvSpPr/>
            <p:nvPr/>
          </p:nvSpPr>
          <p:spPr>
            <a:xfrm>
              <a:off x="3822018" y="3739896"/>
              <a:ext cx="65723" cy="657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8" name="直線接點 87"/>
            <p:cNvCxnSpPr/>
            <p:nvPr/>
          </p:nvCxnSpPr>
          <p:spPr>
            <a:xfrm flipH="1">
              <a:off x="3868973" y="3767809"/>
              <a:ext cx="9995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文字方塊 88"/>
          <p:cNvSpPr txBox="1"/>
          <p:nvPr/>
        </p:nvSpPr>
        <p:spPr>
          <a:xfrm>
            <a:off x="5946196" y="6215358"/>
            <a:ext cx="2936811"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功能導覽列</a:t>
            </a:r>
            <a:endParaRPr lang="zh-TW" altLang="en-US" sz="20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66481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001768" y="0"/>
            <a:ext cx="7190232"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316504" cy="6858000"/>
          </a:xfrm>
          <a:prstGeom prst="rect">
            <a:avLst/>
          </a:prstGeom>
        </p:spPr>
      </p:pic>
      <p:grpSp>
        <p:nvGrpSpPr>
          <p:cNvPr id="16" name="群組 15"/>
          <p:cNvGrpSpPr/>
          <p:nvPr/>
        </p:nvGrpSpPr>
        <p:grpSpPr>
          <a:xfrm>
            <a:off x="5588747" y="291786"/>
            <a:ext cx="2495851" cy="400110"/>
            <a:chOff x="8523971" y="3894522"/>
            <a:chExt cx="2495851" cy="400110"/>
          </a:xfrm>
        </p:grpSpPr>
        <p:grpSp>
          <p:nvGrpSpPr>
            <p:cNvPr id="17" name="群組 16"/>
            <p:cNvGrpSpPr/>
            <p:nvPr/>
          </p:nvGrpSpPr>
          <p:grpSpPr>
            <a:xfrm>
              <a:off x="8523971" y="3910584"/>
              <a:ext cx="469774" cy="384048"/>
              <a:chOff x="6528816" y="2066544"/>
              <a:chExt cx="536883" cy="438912"/>
            </a:xfrm>
          </p:grpSpPr>
          <p:sp>
            <p:nvSpPr>
              <p:cNvPr id="19" name="橢圓 1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581067" y="2080433"/>
                <a:ext cx="484632" cy="369333"/>
              </a:xfrm>
              <a:prstGeom prst="rect">
                <a:avLst/>
              </a:prstGeom>
              <a:noFill/>
            </p:spPr>
            <p:txBody>
              <a:bodyPr wrap="square" rtlCol="0">
                <a:spAutoFit/>
              </a:bodyPr>
              <a:lstStyle/>
              <a:p>
                <a:r>
                  <a:rPr lang="en-US" altLang="zh-TW" dirty="0" smtClean="0">
                    <a:solidFill>
                      <a:schemeClr val="bg1"/>
                    </a:solidFill>
                  </a:rPr>
                  <a:t>1</a:t>
                </a:r>
                <a:endParaRPr lang="zh-TW" altLang="en-US" dirty="0">
                  <a:solidFill>
                    <a:schemeClr val="bg1"/>
                  </a:solidFill>
                </a:endParaRPr>
              </a:p>
            </p:txBody>
          </p:sp>
        </p:grpSp>
        <p:sp>
          <p:nvSpPr>
            <p:cNvPr id="18" name="文字方塊 17"/>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色彩</a:t>
              </a:r>
              <a:endParaRPr lang="zh-TW" altLang="en-US" sz="2000" dirty="0">
                <a:latin typeface="Yu Gothic UI Semibold" panose="020B0700000000000000" pitchFamily="34" charset="-128"/>
                <a:ea typeface="Yu Gothic UI Semibold" panose="020B0700000000000000" pitchFamily="34" charset="-128"/>
              </a:endParaRPr>
            </a:p>
          </p:txBody>
        </p:sp>
      </p:grpSp>
      <p:sp>
        <p:nvSpPr>
          <p:cNvPr id="21" name="矩形 20"/>
          <p:cNvSpPr/>
          <p:nvPr/>
        </p:nvSpPr>
        <p:spPr>
          <a:xfrm>
            <a:off x="5637946" y="853440"/>
            <a:ext cx="292608" cy="2926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30554" y="792771"/>
            <a:ext cx="2111802" cy="400110"/>
          </a:xfrm>
          <a:prstGeom prst="rect">
            <a:avLst/>
          </a:prstGeom>
          <a:noFill/>
        </p:spPr>
        <p:txBody>
          <a:bodyPr wrap="square" rtlCol="0">
            <a:spAutoFit/>
          </a:bodyPr>
          <a:lstStyle/>
          <a:p>
            <a:r>
              <a:rPr lang="en-US" altLang="zh-TW" sz="2000" dirty="0" smtClean="0">
                <a:latin typeface="Yu Gothic UI Semibold" panose="020B0700000000000000" pitchFamily="34" charset="-128"/>
                <a:ea typeface="Yu Gothic UI Semibold" panose="020B0700000000000000" pitchFamily="34" charset="-128"/>
              </a:rPr>
              <a:t>R255;G255;B255</a:t>
            </a:r>
            <a:endParaRPr lang="zh-TW" altLang="en-US" sz="2000" dirty="0">
              <a:latin typeface="Yu Gothic UI Semibold" panose="020B0700000000000000" pitchFamily="34" charset="-128"/>
              <a:ea typeface="Yu Gothic UI Semibold" panose="020B0700000000000000" pitchFamily="34" charset="-128"/>
            </a:endParaRPr>
          </a:p>
        </p:txBody>
      </p:sp>
      <p:pic>
        <p:nvPicPr>
          <p:cNvPr id="23" name="圖片 22"/>
          <p:cNvPicPr>
            <a:picLocks noChangeAspect="1"/>
          </p:cNvPicPr>
          <p:nvPr/>
        </p:nvPicPr>
        <p:blipFill>
          <a:blip r:embed="rId3"/>
          <a:stretch>
            <a:fillRect/>
          </a:stretch>
        </p:blipFill>
        <p:spPr>
          <a:xfrm>
            <a:off x="5643611" y="1294874"/>
            <a:ext cx="296087" cy="296087"/>
          </a:xfrm>
          <a:prstGeom prst="rect">
            <a:avLst/>
          </a:prstGeom>
          <a:ln>
            <a:solidFill>
              <a:schemeClr val="tx1"/>
            </a:solidFill>
          </a:ln>
        </p:spPr>
      </p:pic>
      <p:sp>
        <p:nvSpPr>
          <p:cNvPr id="24" name="文字方塊 23"/>
          <p:cNvSpPr txBox="1"/>
          <p:nvPr/>
        </p:nvSpPr>
        <p:spPr>
          <a:xfrm>
            <a:off x="5930554" y="1253550"/>
            <a:ext cx="2111802" cy="400110"/>
          </a:xfrm>
          <a:prstGeom prst="rect">
            <a:avLst/>
          </a:prstGeom>
          <a:noFill/>
        </p:spPr>
        <p:txBody>
          <a:bodyPr wrap="square" rtlCol="0">
            <a:spAutoFit/>
          </a:bodyPr>
          <a:lstStyle/>
          <a:p>
            <a:r>
              <a:rPr lang="en-US" altLang="zh-TW" sz="2000" dirty="0" smtClean="0">
                <a:latin typeface="Yu Gothic UI Semibold" panose="020B0700000000000000" pitchFamily="34" charset="-128"/>
                <a:ea typeface="Yu Gothic UI Semibold" panose="020B0700000000000000" pitchFamily="34" charset="-128"/>
              </a:rPr>
              <a:t>R229;G228;B228</a:t>
            </a:r>
            <a:endParaRPr lang="zh-TW" altLang="en-US" sz="2000" dirty="0">
              <a:latin typeface="Yu Gothic UI Semibold" panose="020B0700000000000000" pitchFamily="34" charset="-128"/>
              <a:ea typeface="Yu Gothic UI Semibold" panose="020B0700000000000000" pitchFamily="34" charset="-128"/>
            </a:endParaRPr>
          </a:p>
        </p:txBody>
      </p:sp>
      <p:grpSp>
        <p:nvGrpSpPr>
          <p:cNvPr id="25" name="群組 24"/>
          <p:cNvGrpSpPr/>
          <p:nvPr/>
        </p:nvGrpSpPr>
        <p:grpSpPr>
          <a:xfrm>
            <a:off x="5588747" y="1985652"/>
            <a:ext cx="2495851" cy="400110"/>
            <a:chOff x="8523971" y="3894522"/>
            <a:chExt cx="2495851" cy="400110"/>
          </a:xfrm>
        </p:grpSpPr>
        <p:grpSp>
          <p:nvGrpSpPr>
            <p:cNvPr id="26" name="群組 25"/>
            <p:cNvGrpSpPr/>
            <p:nvPr/>
          </p:nvGrpSpPr>
          <p:grpSpPr>
            <a:xfrm>
              <a:off x="8523971" y="3910584"/>
              <a:ext cx="469774" cy="384048"/>
              <a:chOff x="6528816" y="2066544"/>
              <a:chExt cx="536883" cy="438912"/>
            </a:xfrm>
          </p:grpSpPr>
          <p:sp>
            <p:nvSpPr>
              <p:cNvPr id="28" name="橢圓 27"/>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2</a:t>
                </a:r>
                <a:endParaRPr lang="zh-TW" altLang="en-US" dirty="0">
                  <a:solidFill>
                    <a:schemeClr val="bg1"/>
                  </a:solidFill>
                </a:endParaRPr>
              </a:p>
            </p:txBody>
          </p:sp>
        </p:grpSp>
        <p:sp>
          <p:nvSpPr>
            <p:cNvPr id="27" name="文字方塊 26"/>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視覺回饋</a:t>
              </a:r>
              <a:endParaRPr lang="zh-TW" altLang="en-US" sz="2000" dirty="0">
                <a:latin typeface="Yu Gothic UI Semibold" panose="020B0700000000000000" pitchFamily="34" charset="-128"/>
                <a:ea typeface="Yu Gothic UI Semibold" panose="020B0700000000000000" pitchFamily="34" charset="-128"/>
              </a:endParaRPr>
            </a:p>
          </p:txBody>
        </p:sp>
      </p:grpSp>
      <p:pic>
        <p:nvPicPr>
          <p:cNvPr id="30" name="圖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835" y="2555805"/>
            <a:ext cx="921371" cy="372209"/>
          </a:xfrm>
          <a:prstGeom prst="rect">
            <a:avLst/>
          </a:prstGeom>
        </p:spPr>
      </p:pic>
      <p:pic>
        <p:nvPicPr>
          <p:cNvPr id="31" name="圖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835" y="3029725"/>
            <a:ext cx="921371" cy="378311"/>
          </a:xfrm>
          <a:prstGeom prst="rect">
            <a:avLst/>
          </a:prstGeom>
        </p:spPr>
      </p:pic>
      <p:sp>
        <p:nvSpPr>
          <p:cNvPr id="32" name="文字方塊 31"/>
          <p:cNvSpPr txBox="1"/>
          <p:nvPr/>
        </p:nvSpPr>
        <p:spPr>
          <a:xfrm>
            <a:off x="6451762" y="2541854"/>
            <a:ext cx="2390486"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 原始與按壓放開後</a:t>
            </a:r>
            <a:endParaRPr lang="zh-TW" altLang="en-US" sz="2000" dirty="0">
              <a:latin typeface="Yu Gothic UI Semibold" panose="020B0700000000000000" pitchFamily="34" charset="-128"/>
              <a:ea typeface="Yu Gothic UI Semibold" panose="020B0700000000000000" pitchFamily="34" charset="-128"/>
            </a:endParaRPr>
          </a:p>
        </p:txBody>
      </p:sp>
      <p:sp>
        <p:nvSpPr>
          <p:cNvPr id="33" name="文字方塊 32"/>
          <p:cNvSpPr txBox="1"/>
          <p:nvPr/>
        </p:nvSpPr>
        <p:spPr>
          <a:xfrm>
            <a:off x="6451762" y="3018825"/>
            <a:ext cx="2390486"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 按壓時</a:t>
            </a:r>
            <a:r>
              <a:rPr lang="en-US" altLang="zh-TW" sz="2000" dirty="0" smtClean="0">
                <a:latin typeface="Yu Gothic UI Semibold" panose="020B0700000000000000" pitchFamily="34" charset="-128"/>
                <a:ea typeface="Yu Gothic UI Semibold" panose="020B0700000000000000" pitchFamily="34" charset="-128"/>
              </a:rPr>
              <a:t>(Hover)</a:t>
            </a:r>
            <a:endParaRPr lang="zh-TW" altLang="en-US" sz="2000" dirty="0">
              <a:latin typeface="Yu Gothic UI Semibold" panose="020B0700000000000000" pitchFamily="34" charset="-128"/>
              <a:ea typeface="Yu Gothic UI Semibold" panose="020B0700000000000000" pitchFamily="34" charset="-128"/>
            </a:endParaRPr>
          </a:p>
        </p:txBody>
      </p:sp>
      <p:sp>
        <p:nvSpPr>
          <p:cNvPr id="34" name="文字方塊 33"/>
          <p:cNvSpPr txBox="1"/>
          <p:nvPr/>
        </p:nvSpPr>
        <p:spPr>
          <a:xfrm>
            <a:off x="8033212" y="680816"/>
            <a:ext cx="3972860" cy="1323439"/>
          </a:xfrm>
          <a:prstGeom prst="rect">
            <a:avLst/>
          </a:prstGeom>
          <a:noFill/>
        </p:spPr>
        <p:txBody>
          <a:bodyPr wrap="square" rtlCol="0">
            <a:spAutoFit/>
          </a:bodyPr>
          <a:lstStyle/>
          <a:p>
            <a:r>
              <a:rPr lang="zh-TW" altLang="en-US" sz="1600" dirty="0" smtClean="0">
                <a:latin typeface="Yu Gothic UI Semibold" panose="020B0700000000000000" pitchFamily="34" charset="-128"/>
                <a:ea typeface="Yu Gothic UI Semibold" panose="020B0700000000000000" pitchFamily="34" charset="-128"/>
              </a:rPr>
              <a:t>畫</a:t>
            </a:r>
            <a:r>
              <a:rPr lang="zh-TW" altLang="en-US" sz="1600" dirty="0">
                <a:latin typeface="Yu Gothic UI Semibold" panose="020B0700000000000000" pitchFamily="34" charset="-128"/>
                <a:ea typeface="Yu Gothic UI Semibold" panose="020B0700000000000000" pitchFamily="34" charset="-128"/>
              </a:rPr>
              <a:t>面</a:t>
            </a:r>
            <a:r>
              <a:rPr lang="zh-TW" altLang="en-US" sz="1600" dirty="0" smtClean="0">
                <a:latin typeface="Yu Gothic UI Semibold" panose="020B0700000000000000" pitchFamily="34" charset="-128"/>
                <a:ea typeface="Yu Gothic UI Semibold" panose="020B0700000000000000" pitchFamily="34" charset="-128"/>
              </a:rPr>
              <a:t>主要充斥白色與淺灰色，在排版上也僅以少許格線做搭配，主要是我認為展覽館本身不應給展覽過多的框架，在配色上也以極簡的白色呈現目的在使瀏覽者的目光更能被色彩豐富的展覽海報吸引。</a:t>
            </a:r>
            <a:endParaRPr lang="zh-TW" altLang="en-US" sz="1600" dirty="0">
              <a:latin typeface="Yu Gothic UI Semibold" panose="020B0700000000000000" pitchFamily="34" charset="-128"/>
              <a:ea typeface="Yu Gothic UI Semibold" panose="020B0700000000000000" pitchFamily="34" charset="-128"/>
            </a:endParaRPr>
          </a:p>
        </p:txBody>
      </p:sp>
      <p:grpSp>
        <p:nvGrpSpPr>
          <p:cNvPr id="35" name="群組 34"/>
          <p:cNvGrpSpPr/>
          <p:nvPr/>
        </p:nvGrpSpPr>
        <p:grpSpPr>
          <a:xfrm>
            <a:off x="5588747" y="3630103"/>
            <a:ext cx="2495851" cy="400110"/>
            <a:chOff x="8523971" y="3894522"/>
            <a:chExt cx="2495851" cy="400110"/>
          </a:xfrm>
        </p:grpSpPr>
        <p:grpSp>
          <p:nvGrpSpPr>
            <p:cNvPr id="36" name="群組 35"/>
            <p:cNvGrpSpPr/>
            <p:nvPr/>
          </p:nvGrpSpPr>
          <p:grpSpPr>
            <a:xfrm>
              <a:off x="8523971" y="3910584"/>
              <a:ext cx="469774" cy="384048"/>
              <a:chOff x="6528816" y="2066544"/>
              <a:chExt cx="536883" cy="438912"/>
            </a:xfrm>
          </p:grpSpPr>
          <p:sp>
            <p:nvSpPr>
              <p:cNvPr id="38" name="橢圓 37"/>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581067" y="2080433"/>
                <a:ext cx="484632" cy="422094"/>
              </a:xfrm>
              <a:prstGeom prst="rect">
                <a:avLst/>
              </a:prstGeom>
              <a:noFill/>
            </p:spPr>
            <p:txBody>
              <a:bodyPr wrap="square" rtlCol="0">
                <a:spAutoFit/>
              </a:bodyPr>
              <a:lstStyle/>
              <a:p>
                <a:r>
                  <a:rPr lang="en-US" altLang="zh-TW" dirty="0" smtClean="0">
                    <a:solidFill>
                      <a:schemeClr val="bg1"/>
                    </a:solidFill>
                  </a:rPr>
                  <a:t>3</a:t>
                </a:r>
                <a:endParaRPr lang="zh-TW" altLang="en-US" dirty="0">
                  <a:solidFill>
                    <a:schemeClr val="bg1"/>
                  </a:solidFill>
                </a:endParaRPr>
              </a:p>
            </p:txBody>
          </p:sp>
        </p:grpSp>
        <p:sp>
          <p:nvSpPr>
            <p:cNvPr id="37" name="文字方塊 36"/>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字</a:t>
              </a:r>
              <a:r>
                <a:rPr lang="zh-TW" altLang="en-US" sz="2000" dirty="0">
                  <a:latin typeface="Yu Gothic UI Semibold" panose="020B0700000000000000" pitchFamily="34" charset="-128"/>
                  <a:ea typeface="Yu Gothic UI Semibold" panose="020B0700000000000000" pitchFamily="34" charset="-128"/>
                </a:rPr>
                <a:t>型</a:t>
              </a:r>
            </a:p>
          </p:txBody>
        </p:sp>
      </p:grpSp>
      <p:sp>
        <p:nvSpPr>
          <p:cNvPr id="40" name="文字方塊 39"/>
          <p:cNvSpPr txBox="1"/>
          <p:nvPr/>
        </p:nvSpPr>
        <p:spPr>
          <a:xfrm>
            <a:off x="5634467" y="4120667"/>
            <a:ext cx="3972860" cy="830997"/>
          </a:xfrm>
          <a:prstGeom prst="rect">
            <a:avLst/>
          </a:prstGeom>
          <a:noFill/>
        </p:spPr>
        <p:txBody>
          <a:bodyPr wrap="square" rtlCol="0">
            <a:spAutoFit/>
          </a:bodyPr>
          <a:lstStyle/>
          <a:p>
            <a:r>
              <a:rPr lang="zh-TW" altLang="en-US" sz="1600" dirty="0" smtClean="0">
                <a:latin typeface="Yu Gothic UI Semibold" panose="020B0700000000000000" pitchFamily="34" charset="-128"/>
                <a:ea typeface="Yu Gothic UI Semibold" panose="020B0700000000000000" pitchFamily="34" charset="-128"/>
              </a:rPr>
              <a:t>除了 特展回顧 部分使用</a:t>
            </a:r>
            <a:r>
              <a:rPr lang="en-US" altLang="zh-TW" sz="1600" dirty="0" smtClean="0">
                <a:latin typeface="Yu Gothic UI Semibold" panose="020B0700000000000000" pitchFamily="34" charset="-128"/>
                <a:ea typeface="Yu Gothic UI Semibold" panose="020B0700000000000000" pitchFamily="34" charset="-128"/>
              </a:rPr>
              <a:t>28pt</a:t>
            </a:r>
            <a:r>
              <a:rPr lang="zh-TW" altLang="en-US" sz="1600" dirty="0" smtClean="0">
                <a:latin typeface="Yu Gothic UI Semibold" panose="020B0700000000000000" pitchFamily="34" charset="-128"/>
                <a:ea typeface="Yu Gothic UI Semibold" panose="020B0700000000000000" pitchFamily="34" charset="-128"/>
              </a:rPr>
              <a:t>的字型，其餘部分皆使用</a:t>
            </a:r>
            <a:r>
              <a:rPr lang="en-US" altLang="zh-TW" sz="1600" dirty="0" smtClean="0">
                <a:latin typeface="Yu Gothic UI Semibold" panose="020B0700000000000000" pitchFamily="34" charset="-128"/>
                <a:ea typeface="Yu Gothic UI Semibold" panose="020B0700000000000000" pitchFamily="34" charset="-128"/>
              </a:rPr>
              <a:t>18</a:t>
            </a:r>
            <a:r>
              <a:rPr lang="zh-TW" altLang="en-US" sz="1600" dirty="0" smtClean="0">
                <a:latin typeface="Yu Gothic UI Semibold" panose="020B0700000000000000" pitchFamily="34" charset="-128"/>
                <a:ea typeface="Yu Gothic UI Semibold" panose="020B0700000000000000" pitchFamily="34" charset="-128"/>
              </a:rPr>
              <a:t>與</a:t>
            </a:r>
            <a:r>
              <a:rPr lang="en-US" altLang="zh-TW" sz="1600" dirty="0" smtClean="0">
                <a:latin typeface="Yu Gothic UI Semibold" panose="020B0700000000000000" pitchFamily="34" charset="-128"/>
                <a:ea typeface="Yu Gothic UI Semibold" panose="020B0700000000000000" pitchFamily="34" charset="-128"/>
              </a:rPr>
              <a:t>20pt</a:t>
            </a:r>
            <a:r>
              <a:rPr lang="zh-TW" altLang="en-US" sz="1600" dirty="0" smtClean="0">
                <a:latin typeface="Yu Gothic UI Semibold" panose="020B0700000000000000" pitchFamily="34" charset="-128"/>
                <a:ea typeface="Yu Gothic UI Semibold" panose="020B0700000000000000" pitchFamily="34" charset="-128"/>
              </a:rPr>
              <a:t>。</a:t>
            </a:r>
            <a:endParaRPr lang="en-US" altLang="zh-TW" sz="1600" dirty="0" smtClean="0">
              <a:latin typeface="Yu Gothic UI Semibold" panose="020B0700000000000000" pitchFamily="34" charset="-128"/>
              <a:ea typeface="Yu Gothic UI Semibold" panose="020B0700000000000000" pitchFamily="34" charset="-128"/>
            </a:endParaRPr>
          </a:p>
          <a:p>
            <a:r>
              <a:rPr lang="en-US" altLang="zh-TW" sz="1600" dirty="0" smtClean="0">
                <a:latin typeface="Yu Gothic UI Semibold" panose="020B0700000000000000" pitchFamily="34" charset="-128"/>
                <a:ea typeface="Yu Gothic UI Semibold" panose="020B0700000000000000" pitchFamily="34" charset="-128"/>
              </a:rPr>
              <a:t>(Yu Gothic UI </a:t>
            </a:r>
            <a:r>
              <a:rPr lang="en-US" altLang="zh-TW" sz="1600" dirty="0" err="1" smtClean="0">
                <a:latin typeface="Yu Gothic UI Semibold" panose="020B0700000000000000" pitchFamily="34" charset="-128"/>
                <a:ea typeface="Yu Gothic UI Semibold" panose="020B0700000000000000" pitchFamily="34" charset="-128"/>
              </a:rPr>
              <a:t>Semibold</a:t>
            </a:r>
            <a:r>
              <a:rPr lang="en-US" altLang="zh-TW" sz="1600" dirty="0" smtClean="0">
                <a:latin typeface="Yu Gothic UI Semibold" panose="020B0700000000000000" pitchFamily="34" charset="-128"/>
                <a:ea typeface="Yu Gothic UI Semibold" panose="020B0700000000000000" pitchFamily="34" charset="-128"/>
              </a:rPr>
              <a:t> </a:t>
            </a:r>
            <a:r>
              <a:rPr lang="en-US" altLang="zh-TW" sz="1600" dirty="0" err="1" smtClean="0">
                <a:latin typeface="Yu Gothic UI Semibold" panose="020B0700000000000000" pitchFamily="34" charset="-128"/>
                <a:ea typeface="Yu Gothic UI Semibold" panose="020B0700000000000000" pitchFamily="34" charset="-128"/>
              </a:rPr>
              <a:t>Semibold</a:t>
            </a:r>
            <a:r>
              <a:rPr lang="zh-TW" altLang="en-US" sz="1600" dirty="0" smtClean="0">
                <a:latin typeface="Yu Gothic UI Semibold" panose="020B0700000000000000" pitchFamily="34" charset="-128"/>
                <a:ea typeface="Yu Gothic UI Semibold" panose="020B0700000000000000" pitchFamily="34" charset="-128"/>
              </a:rPr>
              <a:t> 字體</a:t>
            </a:r>
            <a:r>
              <a:rPr lang="en-US" altLang="zh-TW" sz="1600" dirty="0" smtClean="0">
                <a:latin typeface="Yu Gothic UI Semibold" panose="020B0700000000000000" pitchFamily="34" charset="-128"/>
                <a:ea typeface="Yu Gothic UI Semibold" panose="020B0700000000000000" pitchFamily="34" charset="-128"/>
              </a:rPr>
              <a:t>)</a:t>
            </a:r>
            <a:endParaRPr lang="zh-TW" altLang="en-US" sz="1600" dirty="0">
              <a:latin typeface="Yu Gothic UI Semibold" panose="020B0700000000000000" pitchFamily="34" charset="-128"/>
              <a:ea typeface="Yu Gothic UI Semibold" panose="020B0700000000000000" pitchFamily="34" charset="-128"/>
            </a:endParaRPr>
          </a:p>
        </p:txBody>
      </p:sp>
      <p:grpSp>
        <p:nvGrpSpPr>
          <p:cNvPr id="47" name="群組 46"/>
          <p:cNvGrpSpPr/>
          <p:nvPr/>
        </p:nvGrpSpPr>
        <p:grpSpPr>
          <a:xfrm>
            <a:off x="5588747" y="5044426"/>
            <a:ext cx="2495851" cy="400110"/>
            <a:chOff x="8523971" y="3894522"/>
            <a:chExt cx="2495851" cy="400110"/>
          </a:xfrm>
        </p:grpSpPr>
        <p:grpSp>
          <p:nvGrpSpPr>
            <p:cNvPr id="48" name="群組 47"/>
            <p:cNvGrpSpPr/>
            <p:nvPr/>
          </p:nvGrpSpPr>
          <p:grpSpPr>
            <a:xfrm>
              <a:off x="8523971" y="3910584"/>
              <a:ext cx="469774" cy="384048"/>
              <a:chOff x="6528816" y="2066544"/>
              <a:chExt cx="536883" cy="438912"/>
            </a:xfrm>
          </p:grpSpPr>
          <p:sp>
            <p:nvSpPr>
              <p:cNvPr id="50" name="橢圓 49"/>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4</a:t>
                </a:r>
                <a:endParaRPr lang="zh-TW" altLang="en-US" dirty="0">
                  <a:solidFill>
                    <a:schemeClr val="bg1"/>
                  </a:solidFill>
                </a:endParaRPr>
              </a:p>
            </p:txBody>
          </p:sp>
        </p:grpSp>
        <p:sp>
          <p:nvSpPr>
            <p:cNvPr id="49" name="文字方塊 48"/>
            <p:cNvSpPr txBox="1"/>
            <p:nvPr/>
          </p:nvSpPr>
          <p:spPr>
            <a:xfrm>
              <a:off x="8908020" y="3894522"/>
              <a:ext cx="2111802" cy="400110"/>
            </a:xfrm>
            <a:prstGeom prst="rect">
              <a:avLst/>
            </a:prstGeom>
            <a:noFill/>
          </p:spPr>
          <p:txBody>
            <a:bodyPr wrap="square" rtlCol="0">
              <a:spAutoFit/>
            </a:bodyPr>
            <a:lstStyle/>
            <a:p>
              <a:r>
                <a:rPr lang="en-US" altLang="zh-TW" sz="2000" dirty="0" smtClean="0">
                  <a:latin typeface="Yu Gothic UI Semibold" panose="020B0700000000000000" pitchFamily="34" charset="-128"/>
                  <a:ea typeface="Yu Gothic UI Semibold" panose="020B0700000000000000" pitchFamily="34" charset="-128"/>
                </a:rPr>
                <a:t>LOGO</a:t>
              </a:r>
              <a:endParaRPr lang="zh-TW" altLang="en-US" sz="2000" dirty="0">
                <a:latin typeface="Yu Gothic UI Semibold" panose="020B0700000000000000" pitchFamily="34" charset="-128"/>
                <a:ea typeface="Yu Gothic UI Semibold" panose="020B0700000000000000" pitchFamily="34" charset="-128"/>
              </a:endParaRPr>
            </a:p>
          </p:txBody>
        </p:sp>
      </p:grpSp>
      <p:pic>
        <p:nvPicPr>
          <p:cNvPr id="52" name="圖片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1983" y="5634402"/>
            <a:ext cx="715921" cy="439476"/>
          </a:xfrm>
          <a:prstGeom prst="rect">
            <a:avLst/>
          </a:prstGeom>
        </p:spPr>
      </p:pic>
      <p:sp>
        <p:nvSpPr>
          <p:cNvPr id="53" name="文字方塊 52"/>
          <p:cNvSpPr txBox="1"/>
          <p:nvPr/>
        </p:nvSpPr>
        <p:spPr>
          <a:xfrm>
            <a:off x="6519206" y="5568514"/>
            <a:ext cx="3972860" cy="584775"/>
          </a:xfrm>
          <a:prstGeom prst="rect">
            <a:avLst/>
          </a:prstGeom>
          <a:noFill/>
        </p:spPr>
        <p:txBody>
          <a:bodyPr wrap="square" rtlCol="0">
            <a:spAutoFit/>
          </a:bodyPr>
          <a:lstStyle/>
          <a:p>
            <a:r>
              <a:rPr lang="zh-TW" altLang="en-US" sz="1600" dirty="0" smtClean="0">
                <a:latin typeface="Yu Gothic UI Semibold" panose="020B0700000000000000" pitchFamily="34" charset="-128"/>
                <a:ea typeface="Yu Gothic UI Semibold" panose="020B0700000000000000" pitchFamily="34" charset="-128"/>
              </a:rPr>
              <a:t>因假想本網站為地球</a:t>
            </a:r>
            <a:r>
              <a:rPr lang="en-US" altLang="zh-TW" sz="1600" dirty="0" smtClean="0">
                <a:latin typeface="Yu Gothic UI Semibold" panose="020B0700000000000000" pitchFamily="34" charset="-128"/>
                <a:ea typeface="Yu Gothic UI Semibold" panose="020B0700000000000000" pitchFamily="34" charset="-128"/>
              </a:rPr>
              <a:t>(earth)</a:t>
            </a:r>
            <a:r>
              <a:rPr lang="zh-TW" altLang="en-US" sz="1600" dirty="0" smtClean="0">
                <a:latin typeface="Yu Gothic UI Semibold" panose="020B0700000000000000" pitchFamily="34" charset="-128"/>
                <a:ea typeface="Yu Gothic UI Semibold" panose="020B0700000000000000" pitchFamily="34" charset="-128"/>
              </a:rPr>
              <a:t>美術館打造，所以</a:t>
            </a:r>
            <a:r>
              <a:rPr lang="en-US" altLang="zh-TW" sz="1600" dirty="0" smtClean="0">
                <a:latin typeface="Yu Gothic UI Semibold" panose="020B0700000000000000" pitchFamily="34" charset="-128"/>
                <a:ea typeface="Yu Gothic UI Semibold" panose="020B0700000000000000" pitchFamily="34" charset="-128"/>
              </a:rPr>
              <a:t>LOGO</a:t>
            </a:r>
            <a:r>
              <a:rPr lang="zh-TW" altLang="en-US" sz="1600" dirty="0" smtClean="0">
                <a:latin typeface="Yu Gothic UI Semibold" panose="020B0700000000000000" pitchFamily="34" charset="-128"/>
                <a:ea typeface="Yu Gothic UI Semibold" panose="020B0700000000000000" pitchFamily="34" charset="-128"/>
              </a:rPr>
              <a:t>則利用</a:t>
            </a:r>
            <a:r>
              <a:rPr lang="en-US" altLang="zh-TW" sz="1600" dirty="0" smtClean="0">
                <a:latin typeface="Yu Gothic UI Semibold" panose="020B0700000000000000" pitchFamily="34" charset="-128"/>
                <a:ea typeface="Yu Gothic UI Semibold" panose="020B0700000000000000" pitchFamily="34" charset="-128"/>
              </a:rPr>
              <a:t>E</a:t>
            </a:r>
            <a:r>
              <a:rPr lang="zh-TW" altLang="en-US" sz="1600" dirty="0" smtClean="0">
                <a:latin typeface="Yu Gothic UI Semibold" panose="020B0700000000000000" pitchFamily="34" charset="-128"/>
                <a:ea typeface="Yu Gothic UI Semibold" panose="020B0700000000000000" pitchFamily="34" charset="-128"/>
              </a:rPr>
              <a:t>與</a:t>
            </a:r>
            <a:r>
              <a:rPr lang="en-US" altLang="zh-TW" sz="1600" dirty="0" smtClean="0">
                <a:latin typeface="Yu Gothic UI Semibold" panose="020B0700000000000000" pitchFamily="34" charset="-128"/>
                <a:ea typeface="Yu Gothic UI Semibold" panose="020B0700000000000000" pitchFamily="34" charset="-128"/>
              </a:rPr>
              <a:t>R</a:t>
            </a:r>
            <a:r>
              <a:rPr lang="zh-TW" altLang="en-US" sz="1600" dirty="0" smtClean="0">
                <a:latin typeface="Yu Gothic UI Semibold" panose="020B0700000000000000" pitchFamily="34" charset="-128"/>
                <a:ea typeface="Yu Gothic UI Semibold" panose="020B0700000000000000" pitchFamily="34" charset="-128"/>
              </a:rPr>
              <a:t>做簡單得排列變化。</a:t>
            </a:r>
            <a:endParaRPr lang="zh-TW" altLang="en-US" sz="16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557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4348641" y="365582"/>
            <a:ext cx="3423758" cy="523220"/>
          </a:xfrm>
          <a:prstGeom prst="rect">
            <a:avLst/>
          </a:prstGeom>
          <a:noFill/>
        </p:spPr>
        <p:txBody>
          <a:bodyPr wrap="square" rtlCol="0">
            <a:spAutoFit/>
          </a:bodyPr>
          <a:lstStyle/>
          <a:p>
            <a:r>
              <a:rPr lang="zh-TW" altLang="en-US" sz="2800" dirty="0" smtClean="0">
                <a:latin typeface="Yu Gothic UI Semibold" panose="020B0700000000000000" pitchFamily="34" charset="-128"/>
                <a:ea typeface="Yu Gothic UI Semibold" panose="020B0700000000000000" pitchFamily="34" charset="-128"/>
              </a:rPr>
              <a:t>圖片來源與參考網站</a:t>
            </a:r>
            <a:endParaRPr lang="zh-TW" altLang="en-US" sz="2800" dirty="0">
              <a:latin typeface="Yu Gothic UI Semibold" panose="020B0700000000000000" pitchFamily="34" charset="-128"/>
              <a:ea typeface="Yu Gothic UI Semibold" panose="020B0700000000000000" pitchFamily="34" charset="-128"/>
            </a:endParaRPr>
          </a:p>
        </p:txBody>
      </p:sp>
      <p:sp>
        <p:nvSpPr>
          <p:cNvPr id="5" name="矩形 4"/>
          <p:cNvSpPr/>
          <p:nvPr/>
        </p:nvSpPr>
        <p:spPr>
          <a:xfrm>
            <a:off x="1444946" y="1051560"/>
            <a:ext cx="9231149" cy="50566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1812275" y="1352490"/>
            <a:ext cx="2495851" cy="400110"/>
            <a:chOff x="8523971" y="3894522"/>
            <a:chExt cx="2495851" cy="400110"/>
          </a:xfrm>
        </p:grpSpPr>
        <p:grpSp>
          <p:nvGrpSpPr>
            <p:cNvPr id="7" name="群組 6"/>
            <p:cNvGrpSpPr/>
            <p:nvPr/>
          </p:nvGrpSpPr>
          <p:grpSpPr>
            <a:xfrm>
              <a:off x="8523971" y="3910584"/>
              <a:ext cx="469774" cy="384048"/>
              <a:chOff x="6528816" y="2066544"/>
              <a:chExt cx="536883" cy="438912"/>
            </a:xfrm>
          </p:grpSpPr>
          <p:sp>
            <p:nvSpPr>
              <p:cNvPr id="9" name="橢圓 8"/>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581067" y="2080433"/>
                <a:ext cx="484632" cy="369333"/>
              </a:xfrm>
              <a:prstGeom prst="rect">
                <a:avLst/>
              </a:prstGeom>
              <a:noFill/>
            </p:spPr>
            <p:txBody>
              <a:bodyPr wrap="square" rtlCol="0">
                <a:spAutoFit/>
              </a:bodyPr>
              <a:lstStyle/>
              <a:p>
                <a:r>
                  <a:rPr lang="en-US" altLang="zh-TW" dirty="0" smtClean="0">
                    <a:solidFill>
                      <a:schemeClr val="bg1"/>
                    </a:solidFill>
                  </a:rPr>
                  <a:t>1</a:t>
                </a:r>
                <a:endParaRPr lang="zh-TW" altLang="en-US" dirty="0">
                  <a:solidFill>
                    <a:schemeClr val="bg1"/>
                  </a:solidFill>
                </a:endParaRPr>
              </a:p>
            </p:txBody>
          </p:sp>
        </p:grpSp>
        <p:sp>
          <p:nvSpPr>
            <p:cNvPr id="8" name="文字方塊 7"/>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圖片來</a:t>
              </a:r>
              <a:r>
                <a:rPr lang="zh-TW" altLang="en-US" sz="2000" dirty="0">
                  <a:latin typeface="Yu Gothic UI Semibold" panose="020B0700000000000000" pitchFamily="34" charset="-128"/>
                  <a:ea typeface="Yu Gothic UI Semibold" panose="020B0700000000000000" pitchFamily="34" charset="-128"/>
                </a:rPr>
                <a:t>源</a:t>
              </a:r>
              <a:endParaRPr lang="zh-TW" altLang="en-US" sz="2000" dirty="0">
                <a:latin typeface="Yu Gothic UI Semibold" panose="020B0700000000000000" pitchFamily="34" charset="-128"/>
                <a:ea typeface="Yu Gothic UI Semibold" panose="020B0700000000000000" pitchFamily="34" charset="-128"/>
              </a:endParaRPr>
            </a:p>
          </p:txBody>
        </p:sp>
      </p:grpSp>
      <p:sp>
        <p:nvSpPr>
          <p:cNvPr id="11" name="文字方塊 10"/>
          <p:cNvSpPr txBox="1"/>
          <p:nvPr/>
        </p:nvSpPr>
        <p:spPr>
          <a:xfrm>
            <a:off x="2196324" y="1853475"/>
            <a:ext cx="8328420" cy="2862322"/>
          </a:xfrm>
          <a:prstGeom prst="rect">
            <a:avLst/>
          </a:prstGeom>
          <a:noFill/>
        </p:spPr>
        <p:txBody>
          <a:bodyPr wrap="square" rtlCol="0">
            <a:spAutoFit/>
          </a:bodyPr>
          <a:lstStyle/>
          <a:p>
            <a:r>
              <a:rPr lang="en-US" altLang="zh-TW" sz="1600" dirty="0" smtClean="0">
                <a:latin typeface="Yu Gothic UI Semibold" panose="020B0700000000000000" pitchFamily="34" charset="-128"/>
                <a:ea typeface="Yu Gothic UI Semibold" panose="020B0700000000000000" pitchFamily="34" charset="-128"/>
              </a:rPr>
              <a:t>1.</a:t>
            </a:r>
            <a:r>
              <a:rPr lang="zh-TW" altLang="en-US" sz="1600" dirty="0" smtClean="0">
                <a:latin typeface="Yu Gothic UI Semibold" panose="020B0700000000000000" pitchFamily="34" charset="-128"/>
                <a:ea typeface="Yu Gothic UI Semibold" panose="020B0700000000000000" pitchFamily="34" charset="-128"/>
              </a:rPr>
              <a:t>奧特曼</a:t>
            </a:r>
            <a:r>
              <a:rPr lang="en-US" altLang="zh-TW" sz="1600" dirty="0" smtClean="0">
                <a:latin typeface="Yu Gothic UI Semibold" panose="020B0700000000000000" pitchFamily="34" charset="-128"/>
                <a:ea typeface="Yu Gothic UI Semibold" panose="020B0700000000000000" pitchFamily="34" charset="-128"/>
              </a:rPr>
              <a:t>:</a:t>
            </a:r>
          </a:p>
          <a:p>
            <a:r>
              <a:rPr lang="en-US" altLang="zh-TW" sz="1000" dirty="0">
                <a:latin typeface="Yu Gothic UI Semibold" panose="020B0700000000000000" pitchFamily="34" charset="-128"/>
                <a:ea typeface="Yu Gothic UI Semibold" panose="020B0700000000000000" pitchFamily="34" charset="-128"/>
              </a:rPr>
              <a:t>https://www.pinterest.com/pin/118712140162764038/</a:t>
            </a:r>
            <a:endParaRPr lang="en-US" altLang="zh-TW" sz="1000" dirty="0" smtClean="0">
              <a:latin typeface="Yu Gothic UI Semibold" panose="020B0700000000000000" pitchFamily="34" charset="-128"/>
              <a:ea typeface="Yu Gothic UI Semibold" panose="020B0700000000000000" pitchFamily="34" charset="-128"/>
            </a:endParaRPr>
          </a:p>
          <a:p>
            <a:r>
              <a:rPr lang="en-US" altLang="zh-TW" sz="1000" dirty="0">
                <a:latin typeface="Yu Gothic UI Semibold" panose="020B0700000000000000" pitchFamily="34" charset="-128"/>
                <a:ea typeface="Yu Gothic UI Semibold" panose="020B0700000000000000" pitchFamily="34" charset="-128"/>
              </a:rPr>
              <a:t>https://www.pinterest.com/pin/164803667584168105/</a:t>
            </a:r>
            <a:r>
              <a:rPr lang="en-US" altLang="zh-TW" sz="2000" dirty="0" smtClean="0">
                <a:latin typeface="Yu Gothic UI Semibold" panose="020B0700000000000000" pitchFamily="34" charset="-128"/>
                <a:ea typeface="Yu Gothic UI Semibold" panose="020B0700000000000000" pitchFamily="34" charset="-128"/>
              </a:rPr>
              <a:t/>
            </a:r>
            <a:br>
              <a:rPr lang="en-US" altLang="zh-TW" sz="2000" dirty="0" smtClean="0">
                <a:latin typeface="Yu Gothic UI Semibold" panose="020B0700000000000000" pitchFamily="34" charset="-128"/>
                <a:ea typeface="Yu Gothic UI Semibold" panose="020B0700000000000000" pitchFamily="34" charset="-128"/>
              </a:rPr>
            </a:br>
            <a:r>
              <a:rPr lang="en-US" altLang="zh-TW" sz="1600" dirty="0" smtClean="0">
                <a:latin typeface="Yu Gothic UI Semibold" panose="020B0700000000000000" pitchFamily="34" charset="-128"/>
                <a:ea typeface="Yu Gothic UI Semibold" panose="020B0700000000000000" pitchFamily="34" charset="-128"/>
              </a:rPr>
              <a:t>2.</a:t>
            </a:r>
            <a:r>
              <a:rPr lang="zh-TW" altLang="en-US" sz="1600" dirty="0" smtClean="0">
                <a:latin typeface="Yu Gothic UI Semibold" panose="020B0700000000000000" pitchFamily="34" charset="-128"/>
                <a:ea typeface="Yu Gothic UI Semibold" panose="020B0700000000000000" pitchFamily="34" charset="-128"/>
              </a:rPr>
              <a:t>假面騎士</a:t>
            </a:r>
            <a:r>
              <a:rPr lang="en-US" altLang="zh-TW" sz="1600" dirty="0" smtClean="0">
                <a:latin typeface="Yu Gothic UI Semibold" panose="020B0700000000000000" pitchFamily="34" charset="-128"/>
                <a:ea typeface="Yu Gothic UI Semibold" panose="020B0700000000000000" pitchFamily="34" charset="-128"/>
              </a:rPr>
              <a:t>:</a:t>
            </a:r>
          </a:p>
          <a:p>
            <a:r>
              <a:rPr lang="en-US" altLang="zh-TW" sz="1000" dirty="0">
                <a:latin typeface="Yu Gothic UI Semibold" panose="020B0700000000000000" pitchFamily="34" charset="-128"/>
                <a:ea typeface="Yu Gothic UI Semibold" panose="020B0700000000000000" pitchFamily="34" charset="-128"/>
              </a:rPr>
              <a:t>https://www.cinematoday.jp/news/N0104203</a:t>
            </a:r>
            <a:r>
              <a:rPr lang="en-US" altLang="zh-TW" sz="2000" dirty="0" smtClean="0">
                <a:latin typeface="Yu Gothic UI Semibold" panose="020B0700000000000000" pitchFamily="34" charset="-128"/>
                <a:ea typeface="Yu Gothic UI Semibold" panose="020B0700000000000000" pitchFamily="34" charset="-128"/>
              </a:rPr>
              <a:t/>
            </a:r>
            <a:br>
              <a:rPr lang="en-US" altLang="zh-TW" sz="2000" dirty="0" smtClean="0">
                <a:latin typeface="Yu Gothic UI Semibold" panose="020B0700000000000000" pitchFamily="34" charset="-128"/>
                <a:ea typeface="Yu Gothic UI Semibold" panose="020B0700000000000000" pitchFamily="34" charset="-128"/>
              </a:rPr>
            </a:br>
            <a:r>
              <a:rPr lang="en-US" altLang="zh-TW" sz="1600" dirty="0" smtClean="0">
                <a:latin typeface="Yu Gothic UI Semibold" panose="020B0700000000000000" pitchFamily="34" charset="-128"/>
                <a:ea typeface="Yu Gothic UI Semibold" panose="020B0700000000000000" pitchFamily="34" charset="-128"/>
              </a:rPr>
              <a:t>3.</a:t>
            </a:r>
            <a:r>
              <a:rPr lang="zh-TW" altLang="en-US" sz="1600" dirty="0" smtClean="0">
                <a:latin typeface="Yu Gothic UI Semibold" panose="020B0700000000000000" pitchFamily="34" charset="-128"/>
                <a:ea typeface="Yu Gothic UI Semibold" panose="020B0700000000000000" pitchFamily="34" charset="-128"/>
              </a:rPr>
              <a:t>哥吉拉</a:t>
            </a:r>
            <a:r>
              <a:rPr lang="en-US" altLang="zh-TW" sz="1600" dirty="0" smtClean="0">
                <a:latin typeface="Yu Gothic UI Semibold" panose="020B0700000000000000" pitchFamily="34" charset="-128"/>
                <a:ea typeface="Yu Gothic UI Semibold" panose="020B0700000000000000" pitchFamily="34" charset="-128"/>
              </a:rPr>
              <a:t>:</a:t>
            </a:r>
          </a:p>
          <a:p>
            <a:r>
              <a:rPr lang="en-US" altLang="zh-TW" sz="1000" dirty="0">
                <a:latin typeface="Yu Gothic UI Semibold" panose="020B0700000000000000" pitchFamily="34" charset="-128"/>
                <a:ea typeface="Yu Gothic UI Semibold" panose="020B0700000000000000" pitchFamily="34" charset="-128"/>
              </a:rPr>
              <a:t>http://bernd97.pixnet.net/blog/post/178803195-%E3%80%8A%E5%93%A5%E5%90%89%E6%8B%89%E3%80%8B%E6%82%A8%E5%9B%9E%E4%BE%86%E4%BA%86%EF%BC%81%E5%8F%B2%E4%B8%8A%E6%9C%80%E5%BC%B7%E6%80%AA%E7%8D%B8%EF%BC%81%E2%94%8250%E5%B9%B4</a:t>
            </a:r>
            <a:r>
              <a:rPr lang="en-US" altLang="zh-TW" sz="2000" dirty="0" smtClean="0">
                <a:latin typeface="Yu Gothic UI Semibold" panose="020B0700000000000000" pitchFamily="34" charset="-128"/>
                <a:ea typeface="Yu Gothic UI Semibold" panose="020B0700000000000000" pitchFamily="34" charset="-128"/>
              </a:rPr>
              <a:t/>
            </a:r>
            <a:br>
              <a:rPr lang="en-US" altLang="zh-TW" sz="2000" dirty="0" smtClean="0">
                <a:latin typeface="Yu Gothic UI Semibold" panose="020B0700000000000000" pitchFamily="34" charset="-128"/>
                <a:ea typeface="Yu Gothic UI Semibold" panose="020B0700000000000000" pitchFamily="34" charset="-128"/>
              </a:rPr>
            </a:br>
            <a:r>
              <a:rPr lang="en-US" altLang="zh-TW" sz="1600" dirty="0" smtClean="0">
                <a:latin typeface="Yu Gothic UI Semibold" panose="020B0700000000000000" pitchFamily="34" charset="-128"/>
                <a:ea typeface="Yu Gothic UI Semibold" panose="020B0700000000000000" pitchFamily="34" charset="-128"/>
              </a:rPr>
              <a:t>4.</a:t>
            </a:r>
            <a:r>
              <a:rPr lang="zh-TW" altLang="en-US" sz="1600" dirty="0" smtClean="0">
                <a:latin typeface="Yu Gothic UI Semibold" panose="020B0700000000000000" pitchFamily="34" charset="-128"/>
                <a:ea typeface="Yu Gothic UI Semibold" panose="020B0700000000000000" pitchFamily="34" charset="-128"/>
              </a:rPr>
              <a:t>航海王</a:t>
            </a:r>
            <a:r>
              <a:rPr lang="en-US" altLang="zh-TW" sz="1600" dirty="0" smtClean="0">
                <a:latin typeface="Yu Gothic UI Semibold" panose="020B0700000000000000" pitchFamily="34" charset="-128"/>
                <a:ea typeface="Yu Gothic UI Semibold" panose="020B0700000000000000" pitchFamily="34" charset="-128"/>
              </a:rPr>
              <a:t>:</a:t>
            </a:r>
          </a:p>
          <a:p>
            <a:r>
              <a:rPr lang="en-US" altLang="zh-TW" sz="1000" dirty="0">
                <a:latin typeface="Yu Gothic UI Semibold" panose="020B0700000000000000" pitchFamily="34" charset="-128"/>
                <a:ea typeface="Yu Gothic UI Semibold" panose="020B0700000000000000" pitchFamily="34" charset="-128"/>
              </a:rPr>
              <a:t>https://goods.ruten.com.tw/item/show?21614413980177</a:t>
            </a:r>
            <a:endParaRPr lang="en-US" altLang="zh-TW" sz="1000" dirty="0" smtClean="0">
              <a:latin typeface="Yu Gothic UI Semibold" panose="020B0700000000000000" pitchFamily="34" charset="-128"/>
              <a:ea typeface="Yu Gothic UI Semibold" panose="020B0700000000000000" pitchFamily="34" charset="-128"/>
            </a:endParaRPr>
          </a:p>
          <a:p>
            <a:endParaRPr lang="en-US" altLang="zh-TW" sz="2000" dirty="0" smtClean="0">
              <a:latin typeface="Yu Gothic UI Semibold" panose="020B0700000000000000" pitchFamily="34" charset="-128"/>
              <a:ea typeface="Yu Gothic UI Semibold" panose="020B0700000000000000" pitchFamily="34" charset="-128"/>
            </a:endParaRPr>
          </a:p>
          <a:p>
            <a:endParaRPr lang="zh-TW" altLang="en-US" sz="2000" dirty="0">
              <a:latin typeface="Yu Gothic UI Semibold" panose="020B0700000000000000" pitchFamily="34" charset="-128"/>
              <a:ea typeface="Yu Gothic UI Semibold" panose="020B0700000000000000" pitchFamily="34" charset="-128"/>
            </a:endParaRPr>
          </a:p>
        </p:txBody>
      </p:sp>
      <p:grpSp>
        <p:nvGrpSpPr>
          <p:cNvPr id="12" name="群組 11"/>
          <p:cNvGrpSpPr/>
          <p:nvPr/>
        </p:nvGrpSpPr>
        <p:grpSpPr>
          <a:xfrm>
            <a:off x="1812275" y="4241994"/>
            <a:ext cx="2495851" cy="400110"/>
            <a:chOff x="8523971" y="3894522"/>
            <a:chExt cx="2495851" cy="400110"/>
          </a:xfrm>
        </p:grpSpPr>
        <p:grpSp>
          <p:nvGrpSpPr>
            <p:cNvPr id="13" name="群組 12"/>
            <p:cNvGrpSpPr/>
            <p:nvPr/>
          </p:nvGrpSpPr>
          <p:grpSpPr>
            <a:xfrm>
              <a:off x="8523971" y="3910584"/>
              <a:ext cx="469774" cy="384048"/>
              <a:chOff x="6528816" y="2066544"/>
              <a:chExt cx="536883" cy="438912"/>
            </a:xfrm>
          </p:grpSpPr>
          <p:sp>
            <p:nvSpPr>
              <p:cNvPr id="15" name="橢圓 14"/>
              <p:cNvSpPr/>
              <p:nvPr/>
            </p:nvSpPr>
            <p:spPr>
              <a:xfrm>
                <a:off x="6528816" y="2066544"/>
                <a:ext cx="438912" cy="4389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581067" y="2080433"/>
                <a:ext cx="484632" cy="422094"/>
              </a:xfrm>
              <a:prstGeom prst="rect">
                <a:avLst/>
              </a:prstGeom>
              <a:noFill/>
            </p:spPr>
            <p:txBody>
              <a:bodyPr wrap="square" rtlCol="0">
                <a:spAutoFit/>
              </a:bodyPr>
              <a:lstStyle/>
              <a:p>
                <a:r>
                  <a:rPr lang="en-US" altLang="zh-TW" dirty="0">
                    <a:solidFill>
                      <a:schemeClr val="bg1"/>
                    </a:solidFill>
                  </a:rPr>
                  <a:t>2</a:t>
                </a:r>
                <a:endParaRPr lang="zh-TW" altLang="en-US" dirty="0">
                  <a:solidFill>
                    <a:schemeClr val="bg1"/>
                  </a:solidFill>
                </a:endParaRPr>
              </a:p>
            </p:txBody>
          </p:sp>
        </p:grpSp>
        <p:sp>
          <p:nvSpPr>
            <p:cNvPr id="14" name="文字方塊 13"/>
            <p:cNvSpPr txBox="1"/>
            <p:nvPr/>
          </p:nvSpPr>
          <p:spPr>
            <a:xfrm>
              <a:off x="8908020" y="3894522"/>
              <a:ext cx="2111802" cy="400110"/>
            </a:xfrm>
            <a:prstGeom prst="rect">
              <a:avLst/>
            </a:prstGeom>
            <a:noFill/>
          </p:spPr>
          <p:txBody>
            <a:bodyPr wrap="square" rtlCol="0">
              <a:spAutoFit/>
            </a:bodyPr>
            <a:lstStyle/>
            <a:p>
              <a:r>
                <a:rPr lang="zh-TW" altLang="en-US" sz="2000" dirty="0" smtClean="0">
                  <a:latin typeface="Yu Gothic UI Semibold" panose="020B0700000000000000" pitchFamily="34" charset="-128"/>
                  <a:ea typeface="Yu Gothic UI Semibold" panose="020B0700000000000000" pitchFamily="34" charset="-128"/>
                </a:rPr>
                <a:t>參考網站</a:t>
              </a:r>
              <a:endParaRPr lang="zh-TW" altLang="en-US" sz="2000" dirty="0">
                <a:latin typeface="Yu Gothic UI Semibold" panose="020B0700000000000000" pitchFamily="34" charset="-128"/>
                <a:ea typeface="Yu Gothic UI Semibold" panose="020B0700000000000000" pitchFamily="34" charset="-128"/>
              </a:endParaRPr>
            </a:p>
          </p:txBody>
        </p:sp>
      </p:grpSp>
      <p:sp>
        <p:nvSpPr>
          <p:cNvPr id="17" name="文字方塊 16"/>
          <p:cNvSpPr txBox="1"/>
          <p:nvPr/>
        </p:nvSpPr>
        <p:spPr>
          <a:xfrm>
            <a:off x="2196324" y="4744946"/>
            <a:ext cx="8328420" cy="800219"/>
          </a:xfrm>
          <a:prstGeom prst="rect">
            <a:avLst/>
          </a:prstGeom>
          <a:noFill/>
        </p:spPr>
        <p:txBody>
          <a:bodyPr wrap="square" rtlCol="0">
            <a:spAutoFit/>
          </a:bodyPr>
          <a:lstStyle/>
          <a:p>
            <a:r>
              <a:rPr lang="zh-TW" altLang="en-US" sz="1600" dirty="0" smtClean="0">
                <a:latin typeface="Yu Gothic UI Semibold" panose="020B0700000000000000" pitchFamily="34" charset="-128"/>
                <a:ea typeface="Yu Gothic UI Semibold" panose="020B0700000000000000" pitchFamily="34" charset="-128"/>
              </a:rPr>
              <a:t>台北市立美術館</a:t>
            </a:r>
            <a:r>
              <a:rPr lang="en-US" altLang="zh-TW" sz="1600" dirty="0" smtClean="0">
                <a:latin typeface="Yu Gothic UI Semibold" panose="020B0700000000000000" pitchFamily="34" charset="-128"/>
                <a:ea typeface="Yu Gothic UI Semibold" panose="020B0700000000000000" pitchFamily="34" charset="-128"/>
              </a:rPr>
              <a:t>:</a:t>
            </a:r>
          </a:p>
          <a:p>
            <a:r>
              <a:rPr lang="en-US" altLang="zh-TW" sz="1000" dirty="0">
                <a:latin typeface="Yu Gothic UI Semibold" panose="020B0700000000000000" pitchFamily="34" charset="-128"/>
                <a:ea typeface="Yu Gothic UI Semibold" panose="020B0700000000000000" pitchFamily="34" charset="-128"/>
              </a:rPr>
              <a:t>https://www.tfam.museum/index.aspx?ddlLang=zh-tw</a:t>
            </a:r>
            <a:endParaRPr lang="en-US" altLang="zh-TW" sz="1000" dirty="0" smtClean="0">
              <a:latin typeface="Yu Gothic UI Semibold" panose="020B0700000000000000" pitchFamily="34" charset="-128"/>
              <a:ea typeface="Yu Gothic UI Semibold" panose="020B0700000000000000" pitchFamily="34" charset="-128"/>
            </a:endParaRPr>
          </a:p>
          <a:p>
            <a:endParaRPr lang="zh-TW" altLang="en-US" sz="20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7439420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219</Words>
  <Application>Microsoft Office PowerPoint</Application>
  <PresentationFormat>寬螢幕</PresentationFormat>
  <Paragraphs>52</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Yu Gothic UI Semibold</vt:lpstr>
      <vt:lpstr>新細明體</vt:lpstr>
      <vt:lpstr>Arial</vt:lpstr>
      <vt:lpstr>Calibri</vt:lpstr>
      <vt:lpstr>Calibri Light</vt:lpstr>
      <vt:lpstr>Office 佈景主題</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群霖 鄭</dc:creator>
  <cp:lastModifiedBy>群霖 鄭</cp:lastModifiedBy>
  <cp:revision>18</cp:revision>
  <dcterms:created xsi:type="dcterms:W3CDTF">2019-03-26T16:19:17Z</dcterms:created>
  <dcterms:modified xsi:type="dcterms:W3CDTF">2019-03-26T17:30:46Z</dcterms:modified>
</cp:coreProperties>
</file>