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0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8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3" r:id="rId43"/>
    <p:sldId id="334" r:id="rId4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1EC56BF5-CE75-48F4-88C7-C5D3A309D90B}"/>
    <pc:docChg chg="delSld modSld">
      <pc:chgData name="Luis Alfredo Jimenez" userId="13d526cefa727978" providerId="LiveId" clId="{1EC56BF5-CE75-48F4-88C7-C5D3A309D90B}" dt="2022-04-06T15:15:49.227" v="27" actId="47"/>
      <pc:docMkLst>
        <pc:docMk/>
      </pc:docMkLst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56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57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58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59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0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1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2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3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4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5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6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7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8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69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0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1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2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3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4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5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6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7"/>
        </pc:sldMkLst>
      </pc:sldChg>
      <pc:sldChg chg="del">
        <pc:chgData name="Luis Alfredo Jimenez" userId="13d526cefa727978" providerId="LiveId" clId="{1EC56BF5-CE75-48F4-88C7-C5D3A309D90B}" dt="2022-04-06T15:12:39.397" v="0" actId="47"/>
        <pc:sldMkLst>
          <pc:docMk/>
          <pc:sldMk cId="0" sldId="278"/>
        </pc:sldMkLst>
      </pc:sldChg>
      <pc:sldChg chg="modSp mod">
        <pc:chgData name="Luis Alfredo Jimenez" userId="13d526cefa727978" providerId="LiveId" clId="{1EC56BF5-CE75-48F4-88C7-C5D3A309D90B}" dt="2022-04-06T15:13:48.379" v="9" actId="1076"/>
        <pc:sldMkLst>
          <pc:docMk/>
          <pc:sldMk cId="0" sldId="280"/>
        </pc:sldMkLst>
        <pc:spChg chg="mod">
          <ac:chgData name="Luis Alfredo Jimenez" userId="13d526cefa727978" providerId="LiveId" clId="{1EC56BF5-CE75-48F4-88C7-C5D3A309D90B}" dt="2022-04-06T15:13:48.379" v="9" actId="1076"/>
          <ac:spMkLst>
            <pc:docMk/>
            <pc:sldMk cId="0" sldId="280"/>
            <ac:spMk id="2" creationId="{00000000-0000-0000-0000-000000000000}"/>
          </ac:spMkLst>
        </pc:spChg>
      </pc:sldChg>
      <pc:sldChg chg="del">
        <pc:chgData name="Luis Alfredo Jimenez" userId="13d526cefa727978" providerId="LiveId" clId="{1EC56BF5-CE75-48F4-88C7-C5D3A309D90B}" dt="2022-04-06T15:12:51.343" v="1" actId="47"/>
        <pc:sldMkLst>
          <pc:docMk/>
          <pc:sldMk cId="0" sldId="297"/>
        </pc:sldMkLst>
      </pc:sldChg>
      <pc:sldChg chg="del">
        <pc:chgData name="Luis Alfredo Jimenez" userId="13d526cefa727978" providerId="LiveId" clId="{1EC56BF5-CE75-48F4-88C7-C5D3A309D90B}" dt="2022-04-06T15:15:47.774" v="26" actId="47"/>
        <pc:sldMkLst>
          <pc:docMk/>
          <pc:sldMk cId="0" sldId="298"/>
        </pc:sldMkLst>
      </pc:sldChg>
      <pc:sldChg chg="del">
        <pc:chgData name="Luis Alfredo Jimenez" userId="13d526cefa727978" providerId="LiveId" clId="{1EC56BF5-CE75-48F4-88C7-C5D3A309D90B}" dt="2022-04-06T15:15:49.227" v="27" actId="47"/>
        <pc:sldMkLst>
          <pc:docMk/>
          <pc:sldMk cId="0" sldId="299"/>
        </pc:sldMkLst>
      </pc:sldChg>
      <pc:sldChg chg="del">
        <pc:chgData name="Luis Alfredo Jimenez" userId="13d526cefa727978" providerId="LiveId" clId="{1EC56BF5-CE75-48F4-88C7-C5D3A309D90B}" dt="2022-04-06T15:13:05.330" v="2" actId="47"/>
        <pc:sldMkLst>
          <pc:docMk/>
          <pc:sldMk cId="0" sldId="301"/>
        </pc:sldMkLst>
      </pc:sldChg>
      <pc:sldChg chg="del">
        <pc:chgData name="Luis Alfredo Jimenez" userId="13d526cefa727978" providerId="LiveId" clId="{1EC56BF5-CE75-48F4-88C7-C5D3A309D90B}" dt="2022-04-06T15:13:05.330" v="2" actId="47"/>
        <pc:sldMkLst>
          <pc:docMk/>
          <pc:sldMk cId="0" sldId="302"/>
        </pc:sldMkLst>
      </pc:sldChg>
      <pc:sldChg chg="modSp mod">
        <pc:chgData name="Luis Alfredo Jimenez" userId="13d526cefa727978" providerId="LiveId" clId="{1EC56BF5-CE75-48F4-88C7-C5D3A309D90B}" dt="2022-04-06T15:14:23.071" v="16" actId="1076"/>
        <pc:sldMkLst>
          <pc:docMk/>
          <pc:sldMk cId="0" sldId="303"/>
        </pc:sldMkLst>
        <pc:spChg chg="mod">
          <ac:chgData name="Luis Alfredo Jimenez" userId="13d526cefa727978" providerId="LiveId" clId="{1EC56BF5-CE75-48F4-88C7-C5D3A309D90B}" dt="2022-04-06T15:14:23.071" v="16" actId="1076"/>
          <ac:spMkLst>
            <pc:docMk/>
            <pc:sldMk cId="0" sldId="303"/>
            <ac:spMk id="2" creationId="{00000000-0000-0000-0000-000000000000}"/>
          </ac:spMkLst>
        </pc:spChg>
      </pc:sldChg>
      <pc:sldChg chg="del">
        <pc:chgData name="Luis Alfredo Jimenez" userId="13d526cefa727978" providerId="LiveId" clId="{1EC56BF5-CE75-48F4-88C7-C5D3A309D90B}" dt="2022-04-06T15:14:35.735" v="17" actId="47"/>
        <pc:sldMkLst>
          <pc:docMk/>
          <pc:sldMk cId="0" sldId="315"/>
        </pc:sldMkLst>
      </pc:sldChg>
      <pc:sldChg chg="del">
        <pc:chgData name="Luis Alfredo Jimenez" userId="13d526cefa727978" providerId="LiveId" clId="{1EC56BF5-CE75-48F4-88C7-C5D3A309D90B}" dt="2022-04-06T15:14:35.735" v="17" actId="47"/>
        <pc:sldMkLst>
          <pc:docMk/>
          <pc:sldMk cId="0" sldId="316"/>
        </pc:sldMkLst>
      </pc:sldChg>
      <pc:sldChg chg="del">
        <pc:chgData name="Luis Alfredo Jimenez" userId="13d526cefa727978" providerId="LiveId" clId="{1EC56BF5-CE75-48F4-88C7-C5D3A309D90B}" dt="2022-04-06T15:14:38.802" v="18" actId="47"/>
        <pc:sldMkLst>
          <pc:docMk/>
          <pc:sldMk cId="0" sldId="317"/>
        </pc:sldMkLst>
      </pc:sldChg>
      <pc:sldChg chg="del">
        <pc:chgData name="Luis Alfredo Jimenez" userId="13d526cefa727978" providerId="LiveId" clId="{1EC56BF5-CE75-48F4-88C7-C5D3A309D90B}" dt="2022-04-06T15:14:46.206" v="19" actId="47"/>
        <pc:sldMkLst>
          <pc:docMk/>
          <pc:sldMk cId="0" sldId="319"/>
        </pc:sldMkLst>
      </pc:sldChg>
      <pc:sldChg chg="del">
        <pc:chgData name="Luis Alfredo Jimenez" userId="13d526cefa727978" providerId="LiveId" clId="{1EC56BF5-CE75-48F4-88C7-C5D3A309D90B}" dt="2022-04-06T15:14:46.206" v="19" actId="47"/>
        <pc:sldMkLst>
          <pc:docMk/>
          <pc:sldMk cId="0" sldId="320"/>
        </pc:sldMkLst>
      </pc:sldChg>
      <pc:sldChg chg="modSp mod">
        <pc:chgData name="Luis Alfredo Jimenez" userId="13d526cefa727978" providerId="LiveId" clId="{1EC56BF5-CE75-48F4-88C7-C5D3A309D90B}" dt="2022-04-06T15:15:13.293" v="24" actId="14100"/>
        <pc:sldMkLst>
          <pc:docMk/>
          <pc:sldMk cId="0" sldId="321"/>
        </pc:sldMkLst>
        <pc:spChg chg="mod">
          <ac:chgData name="Luis Alfredo Jimenez" userId="13d526cefa727978" providerId="LiveId" clId="{1EC56BF5-CE75-48F4-88C7-C5D3A309D90B}" dt="2022-04-06T15:15:13.293" v="24" actId="14100"/>
          <ac:spMkLst>
            <pc:docMk/>
            <pc:sldMk cId="0" sldId="321"/>
            <ac:spMk id="2" creationId="{00000000-0000-0000-0000-000000000000}"/>
          </ac:spMkLst>
        </pc:spChg>
      </pc:sldChg>
      <pc:sldChg chg="del">
        <pc:chgData name="Luis Alfredo Jimenez" userId="13d526cefa727978" providerId="LiveId" clId="{1EC56BF5-CE75-48F4-88C7-C5D3A309D90B}" dt="2022-04-06T15:15:27.509" v="25" actId="47"/>
        <pc:sldMkLst>
          <pc:docMk/>
          <pc:sldMk cId="0" sldId="330"/>
        </pc:sldMkLst>
      </pc:sldChg>
      <pc:sldChg chg="del">
        <pc:chgData name="Luis Alfredo Jimenez" userId="13d526cefa727978" providerId="LiveId" clId="{1EC56BF5-CE75-48F4-88C7-C5D3A309D90B}" dt="2022-04-06T15:15:27.509" v="25" actId="47"/>
        <pc:sldMkLst>
          <pc:docMk/>
          <pc:sldMk cId="0" sldId="331"/>
        </pc:sldMkLst>
      </pc:sldChg>
      <pc:sldChg chg="del">
        <pc:chgData name="Luis Alfredo Jimenez" userId="13d526cefa727978" providerId="LiveId" clId="{1EC56BF5-CE75-48F4-88C7-C5D3A309D90B}" dt="2022-04-06T15:15:27.509" v="25" actId="47"/>
        <pc:sldMkLst>
          <pc:docMk/>
          <pc:sldMk cId="0" sldId="33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6490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631149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6764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6489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324" y="1733991"/>
            <a:ext cx="7527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137" y="1800232"/>
            <a:ext cx="4403725" cy="262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4945"/>
            <a:ext cx="241363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532" y="3562332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596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45637F"/>
                </a:solidFill>
              </a:rPr>
              <a:t>B</a:t>
            </a:r>
            <a:r>
              <a:rPr sz="3000" spc="150" dirty="0">
                <a:solidFill>
                  <a:srgbClr val="45637F"/>
                </a:solidFill>
              </a:rPr>
              <a:t>r</a:t>
            </a:r>
            <a:r>
              <a:rPr sz="3000" spc="210" dirty="0">
                <a:solidFill>
                  <a:srgbClr val="45637F"/>
                </a:solidFill>
              </a:rPr>
              <a:t>oadca</a:t>
            </a:r>
            <a:r>
              <a:rPr sz="3000" spc="155" dirty="0">
                <a:solidFill>
                  <a:srgbClr val="45637F"/>
                </a:solidFill>
              </a:rPr>
              <a:t>s</a:t>
            </a:r>
            <a:r>
              <a:rPr sz="3000" spc="180" dirty="0">
                <a:solidFill>
                  <a:srgbClr val="45637F"/>
                </a:solidFill>
              </a:rPr>
              <a:t>ting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526923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latin typeface="Tahoma"/>
                <a:cs typeface="Tahoma"/>
              </a:rPr>
              <a:t>Se </a:t>
            </a:r>
            <a:r>
              <a:rPr sz="1400" spc="50" dirty="0">
                <a:latin typeface="Tahoma"/>
                <a:cs typeface="Tahoma"/>
              </a:rPr>
              <a:t>conoce </a:t>
            </a:r>
            <a:r>
              <a:rPr sz="1400" spc="75" dirty="0">
                <a:latin typeface="Tahoma"/>
                <a:cs typeface="Tahoma"/>
              </a:rPr>
              <a:t>como </a:t>
            </a:r>
            <a:r>
              <a:rPr sz="1400" b="1" spc="20" dirty="0">
                <a:latin typeface="Arial"/>
                <a:cs typeface="Arial"/>
              </a:rPr>
              <a:t>broadcasting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45" dirty="0">
                <a:latin typeface="Tahoma"/>
                <a:cs typeface="Tahoma"/>
              </a:rPr>
              <a:t>capacidad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operar </a:t>
            </a:r>
            <a:r>
              <a:rPr sz="1400" spc="45" dirty="0">
                <a:latin typeface="Tahoma"/>
                <a:cs typeface="Tahoma"/>
              </a:rPr>
              <a:t>entre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distinta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forma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dimensión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(con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ciertas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restricciones).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ciertas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condiciones,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Numpy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capaz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promover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forma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pequeño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grande.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2827" y="2331194"/>
          <a:ext cx="1854200" cy="217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5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6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8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40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6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50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7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60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8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70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2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6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90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7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5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4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40467" y="3153435"/>
          <a:ext cx="2136775" cy="520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14427" y="2331194"/>
          <a:ext cx="1854200" cy="2177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17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1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3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2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41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14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52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3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63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1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71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5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82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14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93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5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101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8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112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2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123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83737" y="325625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4097" y="325625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75" y="913988"/>
            <a:ext cx="43573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Cuando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0" dirty="0">
                <a:solidFill>
                  <a:srgbClr val="000000"/>
                </a:solidFill>
                <a:latin typeface="Tahoma"/>
                <a:cs typeface="Tahoma"/>
              </a:rPr>
              <a:t>operamos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5" dirty="0">
                <a:solidFill>
                  <a:srgbClr val="000000"/>
                </a:solidFill>
                <a:latin typeface="Tahoma"/>
                <a:cs typeface="Tahoma"/>
              </a:rPr>
              <a:t>un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5" dirty="0">
                <a:solidFill>
                  <a:srgbClr val="000000"/>
                </a:solidFill>
                <a:latin typeface="Tahoma"/>
                <a:cs typeface="Tahoma"/>
              </a:rPr>
              <a:t>número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con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5" dirty="0">
                <a:solidFill>
                  <a:srgbClr val="000000"/>
                </a:solidFill>
                <a:latin typeface="Tahoma"/>
                <a:cs typeface="Tahoma"/>
              </a:rPr>
              <a:t>un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array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también </a:t>
            </a:r>
            <a:r>
              <a:rPr sz="1400" b="0" spc="-4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se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está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aplicando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broadcasting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2590388"/>
            <a:ext cx="432689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0" dirty="0">
                <a:latin typeface="Tahoma"/>
                <a:cs typeface="Tahoma"/>
              </a:rPr>
              <a:t>La regla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5" dirty="0">
                <a:latin typeface="Tahoma"/>
                <a:cs typeface="Tahoma"/>
              </a:rPr>
              <a:t>para </a:t>
            </a:r>
            <a:r>
              <a:rPr sz="1400" spc="65" dirty="0">
                <a:latin typeface="Tahoma"/>
                <a:cs typeface="Tahoma"/>
              </a:rPr>
              <a:t>que dos </a:t>
            </a:r>
            <a:r>
              <a:rPr sz="1400" spc="55" dirty="0">
                <a:latin typeface="Tahoma"/>
                <a:cs typeface="Tahoma"/>
              </a:rPr>
              <a:t>dimensiones </a:t>
            </a:r>
            <a:r>
              <a:rPr sz="1400" spc="45" dirty="0">
                <a:latin typeface="Tahoma"/>
                <a:cs typeface="Tahoma"/>
              </a:rPr>
              <a:t>sean </a:t>
            </a:r>
            <a:r>
              <a:rPr sz="1400" spc="50" dirty="0">
                <a:latin typeface="Tahoma"/>
                <a:cs typeface="Tahoma"/>
              </a:rPr>
              <a:t> compatibles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ambas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deben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ser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iguales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ellas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debe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1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(la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dimensión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promueve).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39994" y="1611794"/>
          <a:ext cx="1854200" cy="54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3950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5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165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83675" y="1612514"/>
          <a:ext cx="2136775" cy="520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66666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89024" y="1749536"/>
            <a:ext cx="385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  <a:tab pos="3711575" algn="l"/>
              </a:tabLst>
            </a:pPr>
            <a:r>
              <a:rPr sz="1800" spc="10" dirty="0">
                <a:solidFill>
                  <a:srgbClr val="666666"/>
                </a:solidFill>
                <a:latin typeface="Trebuchet MS"/>
                <a:cs typeface="Trebuchet MS"/>
              </a:rPr>
              <a:t>10	</a:t>
            </a:r>
            <a:r>
              <a:rPr sz="1800" b="1" spc="20" dirty="0">
                <a:latin typeface="Trebuchet MS"/>
                <a:cs typeface="Trebuchet MS"/>
              </a:rPr>
              <a:t>*	</a:t>
            </a:r>
            <a:r>
              <a:rPr sz="1800" b="1" spc="-40" dirty="0"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360" y="3520320"/>
            <a:ext cx="4247640" cy="11998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152" y="2327245"/>
            <a:ext cx="3047759" cy="10475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2800" y="2315365"/>
            <a:ext cx="2914199" cy="10475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8404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45637F"/>
                </a:solidFill>
              </a:rPr>
              <a:t>Ope</a:t>
            </a:r>
            <a:r>
              <a:rPr sz="3000" spc="2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aciones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75" dirty="0">
                <a:solidFill>
                  <a:srgbClr val="45637F"/>
                </a:solidFill>
              </a:rPr>
              <a:t>lógicas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18788"/>
            <a:ext cx="432625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latin typeface="Tahoma"/>
                <a:cs typeface="Tahoma"/>
              </a:rPr>
              <a:t>Así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operadores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aritméticos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operadores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comparación.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caso,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devuelve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booleanos </a:t>
            </a:r>
            <a:r>
              <a:rPr sz="1400" spc="65" dirty="0">
                <a:latin typeface="Tahoma"/>
                <a:cs typeface="Tahoma"/>
              </a:rPr>
              <a:t>que son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50" dirty="0">
                <a:latin typeface="Tahoma"/>
                <a:cs typeface="Tahoma"/>
              </a:rPr>
              <a:t>resultado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aplicar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comparaciones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elemento.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63862"/>
            <a:ext cx="9144000" cy="2881630"/>
            <a:chOff x="0" y="2263862"/>
            <a:chExt cx="9144000" cy="2881630"/>
          </a:xfrm>
        </p:grpSpPr>
        <p:sp>
          <p:nvSpPr>
            <p:cNvPr id="3" name="object 3"/>
            <p:cNvSpPr/>
            <p:nvPr/>
          </p:nvSpPr>
          <p:spPr>
            <a:xfrm>
              <a:off x="6924650" y="4171149"/>
              <a:ext cx="1663064" cy="100330"/>
            </a:xfrm>
            <a:custGeom>
              <a:avLst/>
              <a:gdLst/>
              <a:ahLst/>
              <a:cxnLst/>
              <a:rect l="l" t="t" r="r" b="b"/>
              <a:pathLst>
                <a:path w="1663065" h="100329">
                  <a:moveTo>
                    <a:pt x="831449" y="99899"/>
                  </a:moveTo>
                  <a:lnTo>
                    <a:pt x="673455" y="98999"/>
                  </a:lnTo>
                  <a:lnTo>
                    <a:pt x="456098" y="94532"/>
                  </a:lnTo>
                  <a:lnTo>
                    <a:pt x="328349" y="89721"/>
                  </a:lnTo>
                  <a:lnTo>
                    <a:pt x="217576" y="83639"/>
                  </a:lnTo>
                  <a:lnTo>
                    <a:pt x="169427" y="80174"/>
                  </a:lnTo>
                  <a:lnTo>
                    <a:pt x="126568" y="76453"/>
                  </a:lnTo>
                  <a:lnTo>
                    <a:pt x="58110" y="68332"/>
                  </a:lnTo>
                  <a:lnTo>
                    <a:pt x="14992" y="59441"/>
                  </a:lnTo>
                  <a:lnTo>
                    <a:pt x="0" y="49949"/>
                  </a:lnTo>
                  <a:lnTo>
                    <a:pt x="10357" y="42088"/>
                  </a:lnTo>
                  <a:lnTo>
                    <a:pt x="90444" y="27294"/>
                  </a:lnTo>
                  <a:lnTo>
                    <a:pt x="158323" y="20628"/>
                  </a:lnTo>
                  <a:lnTo>
                    <a:pt x="243525" y="14629"/>
                  </a:lnTo>
                  <a:lnTo>
                    <a:pt x="283638" y="12374"/>
                  </a:lnTo>
                  <a:lnTo>
                    <a:pt x="416248" y="6673"/>
                  </a:lnTo>
                  <a:lnTo>
                    <a:pt x="615669" y="1711"/>
                  </a:lnTo>
                  <a:lnTo>
                    <a:pt x="831449" y="0"/>
                  </a:lnTo>
                  <a:lnTo>
                    <a:pt x="1064863" y="1995"/>
                  </a:lnTo>
                  <a:lnTo>
                    <a:pt x="1206801" y="5367"/>
                  </a:lnTo>
                  <a:lnTo>
                    <a:pt x="1334550" y="10178"/>
                  </a:lnTo>
                  <a:lnTo>
                    <a:pt x="1445323" y="16260"/>
                  </a:lnTo>
                  <a:lnTo>
                    <a:pt x="1493472" y="19725"/>
                  </a:lnTo>
                  <a:lnTo>
                    <a:pt x="1536331" y="23446"/>
                  </a:lnTo>
                  <a:lnTo>
                    <a:pt x="1604789" y="31567"/>
                  </a:lnTo>
                  <a:lnTo>
                    <a:pt x="1647907" y="40458"/>
                  </a:lnTo>
                  <a:lnTo>
                    <a:pt x="1662899" y="49949"/>
                  </a:lnTo>
                  <a:lnTo>
                    <a:pt x="1659093" y="54760"/>
                  </a:lnTo>
                  <a:lnTo>
                    <a:pt x="1604789" y="68332"/>
                  </a:lnTo>
                  <a:lnTo>
                    <a:pt x="1536331" y="76453"/>
                  </a:lnTo>
                  <a:lnTo>
                    <a:pt x="1493472" y="80174"/>
                  </a:lnTo>
                  <a:lnTo>
                    <a:pt x="1445323" y="83639"/>
                  </a:lnTo>
                  <a:lnTo>
                    <a:pt x="1334550" y="89721"/>
                  </a:lnTo>
                  <a:lnTo>
                    <a:pt x="1272623" y="92296"/>
                  </a:lnTo>
                  <a:lnTo>
                    <a:pt x="1206801" y="94532"/>
                  </a:lnTo>
                  <a:lnTo>
                    <a:pt x="1137431" y="96408"/>
                  </a:lnTo>
                  <a:lnTo>
                    <a:pt x="1064863" y="97904"/>
                  </a:lnTo>
                  <a:lnTo>
                    <a:pt x="989444" y="98999"/>
                  </a:lnTo>
                  <a:lnTo>
                    <a:pt x="911524" y="99671"/>
                  </a:lnTo>
                  <a:lnTo>
                    <a:pt x="831449" y="99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0237" y="2360612"/>
              <a:ext cx="1769974" cy="2325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8749" y="2278149"/>
              <a:ext cx="2547620" cy="279400"/>
            </a:xfrm>
            <a:custGeom>
              <a:avLst/>
              <a:gdLst/>
              <a:ahLst/>
              <a:cxnLst/>
              <a:rect l="l" t="t" r="r" b="b"/>
              <a:pathLst>
                <a:path w="2547620" h="279400">
                  <a:moveTo>
                    <a:pt x="0" y="0"/>
                  </a:moveTo>
                  <a:lnTo>
                    <a:pt x="634224" y="0"/>
                  </a:lnTo>
                  <a:lnTo>
                    <a:pt x="898049" y="279049"/>
                  </a:lnTo>
                  <a:lnTo>
                    <a:pt x="750924" y="10149"/>
                  </a:lnTo>
                  <a:lnTo>
                    <a:pt x="2547049" y="10149"/>
                  </a:lnTo>
                </a:path>
              </a:pathLst>
            </a:custGeom>
            <a:ln w="28574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2975" y="913988"/>
            <a:ext cx="466725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30" dirty="0">
                <a:solidFill>
                  <a:srgbClr val="000000"/>
                </a:solidFill>
                <a:latin typeface="Tahoma"/>
                <a:cs typeface="Tahoma"/>
              </a:rPr>
              <a:t>Esto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es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de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gran </a:t>
            </a:r>
            <a:r>
              <a:rPr sz="1400" b="0" spc="45" dirty="0">
                <a:solidFill>
                  <a:srgbClr val="000000"/>
                </a:solidFill>
                <a:latin typeface="Tahoma"/>
                <a:cs typeface="Tahoma"/>
              </a:rPr>
              <a:t>utilidad porque, </a:t>
            </a:r>
            <a:r>
              <a:rPr sz="1400" b="0" spc="75" dirty="0">
                <a:solidFill>
                  <a:srgbClr val="000000"/>
                </a:solidFill>
                <a:latin typeface="Tahoma"/>
                <a:cs typeface="Tahoma"/>
              </a:rPr>
              <a:t>como </a:t>
            </a:r>
            <a:r>
              <a:rPr sz="1400" b="0" spc="30" dirty="0">
                <a:solidFill>
                  <a:srgbClr val="000000"/>
                </a:solidFill>
                <a:latin typeface="Tahoma"/>
                <a:cs typeface="Tahoma"/>
              </a:rPr>
              <a:t>vimos,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se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puede </a:t>
            </a:r>
            <a:r>
              <a:rPr sz="1400" b="0" spc="-4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usar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75" dirty="0">
                <a:solidFill>
                  <a:srgbClr val="000000"/>
                </a:solidFill>
                <a:latin typeface="Tahoma"/>
                <a:cs typeface="Tahoma"/>
              </a:rPr>
              <a:t>un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array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booleanos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para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seleccionar</a:t>
            </a:r>
            <a:r>
              <a:rPr sz="1400" b="0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40" dirty="0">
                <a:solidFill>
                  <a:srgbClr val="000000"/>
                </a:solidFill>
                <a:latin typeface="Tahoma"/>
                <a:cs typeface="Tahoma"/>
              </a:rPr>
              <a:t>elementos. </a:t>
            </a:r>
            <a:r>
              <a:rPr sz="1400" b="0" spc="-4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0" dirty="0">
                <a:solidFill>
                  <a:srgbClr val="000000"/>
                </a:solidFill>
                <a:latin typeface="Tahoma"/>
                <a:cs typeface="Tahoma"/>
              </a:rPr>
              <a:t>La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siguiente</a:t>
            </a:r>
            <a:r>
              <a:rPr sz="1400" b="0" spc="-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expresión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devuelve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0" dirty="0">
                <a:solidFill>
                  <a:srgbClr val="000000"/>
                </a:solidFill>
                <a:latin typeface="Tahoma"/>
                <a:cs typeface="Tahoma"/>
              </a:rPr>
              <a:t>los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elementos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sz="1400" b="0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r>
              <a:rPr sz="1400" spc="-40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b="0" spc="65" dirty="0">
                <a:solidFill>
                  <a:srgbClr val="000000"/>
                </a:solidFill>
                <a:latin typeface="Tahoma"/>
                <a:cs typeface="Tahoma"/>
              </a:rPr>
              <a:t>que </a:t>
            </a:r>
            <a:r>
              <a:rPr sz="1400" b="0" spc="-4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5" dirty="0">
                <a:solidFill>
                  <a:srgbClr val="000000"/>
                </a:solidFill>
                <a:latin typeface="Tahoma"/>
                <a:cs typeface="Tahoma"/>
              </a:rPr>
              <a:t>son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5" dirty="0">
                <a:solidFill>
                  <a:srgbClr val="000000"/>
                </a:solidFill>
                <a:latin typeface="Tahoma"/>
                <a:cs typeface="Tahoma"/>
              </a:rPr>
              <a:t>menores</a:t>
            </a:r>
            <a:r>
              <a:rPr sz="1400" b="0" spc="-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5" dirty="0">
                <a:solidFill>
                  <a:srgbClr val="000000"/>
                </a:solidFill>
                <a:latin typeface="Tahoma"/>
                <a:cs typeface="Tahoma"/>
              </a:rPr>
              <a:t>que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35" dirty="0">
                <a:solidFill>
                  <a:srgbClr val="000000"/>
                </a:solidFill>
                <a:latin typeface="Tahoma"/>
                <a:cs typeface="Tahoma"/>
              </a:rPr>
              <a:t>el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correspondiente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55" dirty="0">
                <a:solidFill>
                  <a:srgbClr val="000000"/>
                </a:solidFill>
                <a:latin typeface="Tahoma"/>
                <a:cs typeface="Tahoma"/>
              </a:rPr>
              <a:t>elemento</a:t>
            </a:r>
            <a:r>
              <a:rPr sz="1400" b="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b="0" spc="60" dirty="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sz="1400" b="0" spc="-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00"/>
                </a:solidFill>
                <a:latin typeface="Consolas"/>
                <a:cs typeface="Consolas"/>
              </a:rPr>
              <a:t>b.</a:t>
            </a:r>
            <a:endParaRPr sz="1400" dirty="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794" y="2066178"/>
            <a:ext cx="3095280" cy="6663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72750" y="1646441"/>
            <a:ext cx="258889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40" dirty="0">
                <a:solidFill>
                  <a:srgbClr val="666666"/>
                </a:solidFill>
                <a:latin typeface="Arial"/>
                <a:cs typeface="Arial"/>
              </a:rPr>
              <a:t>Nota: </a:t>
            </a:r>
            <a:r>
              <a:rPr sz="1200" spc="30" dirty="0">
                <a:solidFill>
                  <a:srgbClr val="666666"/>
                </a:solidFill>
                <a:latin typeface="Tahoma"/>
                <a:cs typeface="Tahoma"/>
              </a:rPr>
              <a:t>las </a:t>
            </a:r>
            <a:r>
              <a:rPr sz="1200" spc="25" dirty="0">
                <a:solidFill>
                  <a:srgbClr val="666666"/>
                </a:solidFill>
                <a:latin typeface="Tahoma"/>
                <a:cs typeface="Tahoma"/>
              </a:rPr>
              <a:t>reglas </a:t>
            </a:r>
            <a:r>
              <a:rPr sz="1200" spc="50" dirty="0">
                <a:solidFill>
                  <a:srgbClr val="666666"/>
                </a:solidFill>
                <a:latin typeface="Tahoma"/>
                <a:cs typeface="Tahoma"/>
              </a:rPr>
              <a:t>de </a:t>
            </a:r>
            <a:r>
              <a:rPr sz="1200" spc="35" dirty="0">
                <a:solidFill>
                  <a:srgbClr val="666666"/>
                </a:solidFill>
                <a:latin typeface="Tahoma"/>
                <a:cs typeface="Tahoma"/>
              </a:rPr>
              <a:t>broadcasting </a:t>
            </a:r>
            <a:r>
              <a:rPr sz="1200" spc="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666666"/>
                </a:solidFill>
                <a:latin typeface="Tahoma"/>
                <a:cs typeface="Tahoma"/>
              </a:rPr>
              <a:t>también</a:t>
            </a:r>
            <a:r>
              <a:rPr sz="120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666666"/>
                </a:solidFill>
                <a:latin typeface="Tahoma"/>
                <a:cs typeface="Tahoma"/>
              </a:rPr>
              <a:t>se</a:t>
            </a:r>
            <a:r>
              <a:rPr sz="120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666666"/>
                </a:solidFill>
                <a:latin typeface="Tahoma"/>
                <a:cs typeface="Tahoma"/>
              </a:rPr>
              <a:t>aplican</a:t>
            </a:r>
            <a:r>
              <a:rPr sz="120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666666"/>
                </a:solidFill>
                <a:latin typeface="Tahoma"/>
                <a:cs typeface="Tahoma"/>
              </a:rPr>
              <a:t>los</a:t>
            </a:r>
            <a:r>
              <a:rPr sz="120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666666"/>
                </a:solidFill>
                <a:latin typeface="Tahoma"/>
                <a:cs typeface="Tahoma"/>
              </a:rPr>
              <a:t>operadores </a:t>
            </a:r>
            <a:r>
              <a:rPr sz="1200" spc="-3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666666"/>
                </a:solidFill>
                <a:latin typeface="Tahoma"/>
                <a:cs typeface="Tahoma"/>
              </a:rPr>
              <a:t>de</a:t>
            </a:r>
            <a:r>
              <a:rPr sz="1200" spc="-7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666666"/>
                </a:solidFill>
                <a:latin typeface="Tahoma"/>
                <a:cs typeface="Tahoma"/>
              </a:rPr>
              <a:t>comparación.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913988"/>
            <a:ext cx="5348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latin typeface="Tahoma"/>
                <a:cs typeface="Tahoma"/>
              </a:rPr>
              <a:t>Pero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booleanos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operadores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and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-5" dirty="0">
                <a:latin typeface="Consolas"/>
                <a:cs typeface="Consolas"/>
              </a:rPr>
              <a:t> o</a:t>
            </a:r>
            <a:r>
              <a:rPr sz="1400" b="1" dirty="0">
                <a:latin typeface="Consolas"/>
                <a:cs typeface="Consolas"/>
              </a:rPr>
              <a:t>r</a:t>
            </a:r>
            <a:r>
              <a:rPr sz="1400" b="1" spc="-400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no</a:t>
            </a:r>
            <a:r>
              <a:rPr sz="1400" b="1" dirty="0">
                <a:latin typeface="Consolas"/>
                <a:cs typeface="Consolas"/>
              </a:rPr>
              <a:t>t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35" dirty="0">
                <a:latin typeface="Tahoma"/>
                <a:cs typeface="Tahoma"/>
              </a:rPr>
              <a:t>ta</a:t>
            </a:r>
            <a:r>
              <a:rPr sz="1400" spc="20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cua</a:t>
            </a:r>
            <a:r>
              <a:rPr sz="1400" spc="20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escribe</a:t>
            </a:r>
            <a:r>
              <a:rPr sz="1400" spc="6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Python.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635" y="1626600"/>
            <a:ext cx="7086199" cy="16556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75" y="913988"/>
            <a:ext cx="46755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Para poder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realizar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operaciones lógicas entre arrays de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booleanos hay que usar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ciertas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funciones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o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los operadores </a:t>
            </a:r>
            <a:r>
              <a:rPr sz="1400" b="0" spc="-3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especiales</a:t>
            </a:r>
            <a:r>
              <a:rPr sz="14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correspondientes.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8642" y="1847637"/>
          <a:ext cx="5017134" cy="213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b="1" spc="65" dirty="0">
                          <a:latin typeface="Trebuchet MS"/>
                          <a:cs typeface="Trebuchet MS"/>
                        </a:rPr>
                        <a:t>Función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b="1" spc="50" dirty="0">
                          <a:latin typeface="Trebuchet MS"/>
                          <a:cs typeface="Trebuchet MS"/>
                        </a:rPr>
                        <a:t>Operador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np.logical_and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&amp;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np.logical_or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|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np.logical_not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~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np.logicar_xor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2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^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12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99629" y="1377874"/>
            <a:ext cx="3369945" cy="3111500"/>
            <a:chOff x="5499629" y="1377874"/>
            <a:chExt cx="3369945" cy="3111500"/>
          </a:xfrm>
        </p:grpSpPr>
        <p:sp>
          <p:nvSpPr>
            <p:cNvPr id="3" name="object 3"/>
            <p:cNvSpPr/>
            <p:nvPr/>
          </p:nvSpPr>
          <p:spPr>
            <a:xfrm>
              <a:off x="5652399" y="4262025"/>
              <a:ext cx="3044825" cy="227329"/>
            </a:xfrm>
            <a:custGeom>
              <a:avLst/>
              <a:gdLst/>
              <a:ahLst/>
              <a:cxnLst/>
              <a:rect l="l" t="t" r="r" b="b"/>
              <a:pathLst>
                <a:path w="3044825" h="227329">
                  <a:moveTo>
                    <a:pt x="1522199" y="227099"/>
                  </a:moveTo>
                  <a:lnTo>
                    <a:pt x="1441357" y="226942"/>
                  </a:lnTo>
                  <a:lnTo>
                    <a:pt x="1361614" y="226475"/>
                  </a:lnTo>
                  <a:lnTo>
                    <a:pt x="1283074" y="225706"/>
                  </a:lnTo>
                  <a:lnTo>
                    <a:pt x="1205845" y="224644"/>
                  </a:lnTo>
                  <a:lnTo>
                    <a:pt x="912123" y="217612"/>
                  </a:lnTo>
                  <a:lnTo>
                    <a:pt x="647769" y="206506"/>
                  </a:lnTo>
                  <a:lnTo>
                    <a:pt x="472825" y="195805"/>
                  </a:lnTo>
                  <a:lnTo>
                    <a:pt x="368880" y="187660"/>
                  </a:lnTo>
                  <a:lnTo>
                    <a:pt x="276063" y="178779"/>
                  </a:lnTo>
                  <a:lnTo>
                    <a:pt x="234091" y="174081"/>
                  </a:lnTo>
                  <a:lnTo>
                    <a:pt x="195217" y="169224"/>
                  </a:lnTo>
                  <a:lnTo>
                    <a:pt x="127183" y="159059"/>
                  </a:lnTo>
                  <a:lnTo>
                    <a:pt x="72803" y="148346"/>
                  </a:lnTo>
                  <a:lnTo>
                    <a:pt x="32918" y="137148"/>
                  </a:lnTo>
                  <a:lnTo>
                    <a:pt x="0" y="113549"/>
                  </a:lnTo>
                  <a:lnTo>
                    <a:pt x="5891" y="103565"/>
                  </a:lnTo>
                  <a:lnTo>
                    <a:pt x="52151" y="84081"/>
                  </a:lnTo>
                  <a:lnTo>
                    <a:pt x="91939" y="74684"/>
                  </a:lnTo>
                  <a:lnTo>
                    <a:pt x="142445" y="65589"/>
                  </a:lnTo>
                  <a:lnTo>
                    <a:pt x="203378" y="56846"/>
                  </a:lnTo>
                  <a:lnTo>
                    <a:pt x="274449" y="48508"/>
                  </a:lnTo>
                  <a:lnTo>
                    <a:pt x="355367" y="40628"/>
                  </a:lnTo>
                  <a:lnTo>
                    <a:pt x="487306" y="30279"/>
                  </a:lnTo>
                  <a:lnTo>
                    <a:pt x="619448" y="22123"/>
                  </a:lnTo>
                  <a:lnTo>
                    <a:pt x="862211" y="11228"/>
                  </a:lnTo>
                  <a:lnTo>
                    <a:pt x="1182196" y="2868"/>
                  </a:lnTo>
                  <a:lnTo>
                    <a:pt x="1522199" y="0"/>
                  </a:lnTo>
                  <a:lnTo>
                    <a:pt x="1838554" y="2455"/>
                  </a:lnTo>
                  <a:lnTo>
                    <a:pt x="2132275" y="9487"/>
                  </a:lnTo>
                  <a:lnTo>
                    <a:pt x="2333663" y="17462"/>
                  </a:lnTo>
                  <a:lnTo>
                    <a:pt x="2515691" y="27516"/>
                  </a:lnTo>
                  <a:lnTo>
                    <a:pt x="2624885" y="35270"/>
                  </a:lnTo>
                  <a:lnTo>
                    <a:pt x="2723371" y="43792"/>
                  </a:lnTo>
                  <a:lnTo>
                    <a:pt x="2768336" y="48320"/>
                  </a:lnTo>
                  <a:lnTo>
                    <a:pt x="2810308" y="53018"/>
                  </a:lnTo>
                  <a:lnTo>
                    <a:pt x="2849182" y="57875"/>
                  </a:lnTo>
                  <a:lnTo>
                    <a:pt x="2917216" y="68040"/>
                  </a:lnTo>
                  <a:lnTo>
                    <a:pt x="2971596" y="78753"/>
                  </a:lnTo>
                  <a:lnTo>
                    <a:pt x="3011481" y="89951"/>
                  </a:lnTo>
                  <a:lnTo>
                    <a:pt x="3044399" y="113549"/>
                  </a:lnTo>
                  <a:lnTo>
                    <a:pt x="3042290" y="119580"/>
                  </a:lnTo>
                  <a:lnTo>
                    <a:pt x="2993403" y="142804"/>
                  </a:lnTo>
                  <a:lnTo>
                    <a:pt x="2946165" y="153767"/>
                  </a:lnTo>
                  <a:lnTo>
                    <a:pt x="2884853" y="164214"/>
                  </a:lnTo>
                  <a:lnTo>
                    <a:pt x="2810308" y="174081"/>
                  </a:lnTo>
                  <a:lnTo>
                    <a:pt x="2768336" y="178779"/>
                  </a:lnTo>
                  <a:lnTo>
                    <a:pt x="2675519" y="187660"/>
                  </a:lnTo>
                  <a:lnTo>
                    <a:pt x="2571574" y="195805"/>
                  </a:lnTo>
                  <a:lnTo>
                    <a:pt x="2396630" y="206506"/>
                  </a:lnTo>
                  <a:lnTo>
                    <a:pt x="2132275" y="217612"/>
                  </a:lnTo>
                  <a:lnTo>
                    <a:pt x="1838554" y="224644"/>
                  </a:lnTo>
                  <a:lnTo>
                    <a:pt x="1522199" y="2270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9629" y="1377874"/>
              <a:ext cx="3369645" cy="301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75" y="913988"/>
            <a:ext cx="440563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latin typeface="Tahoma"/>
                <a:cs typeface="Tahoma"/>
              </a:rPr>
              <a:t>Así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podemos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combinar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varias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condiciones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solo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ﬁltro.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siguiente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expresión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devuelve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elementos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dirty="0">
                <a:latin typeface="Consolas"/>
                <a:cs typeface="Consolas"/>
              </a:rPr>
              <a:t>a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</a:t>
            </a:r>
            <a:r>
              <a:rPr sz="1400" spc="7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menore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correspondiente  </a:t>
            </a:r>
            <a:r>
              <a:rPr sz="1400" spc="55" dirty="0">
                <a:latin typeface="Tahoma"/>
                <a:cs typeface="Tahoma"/>
              </a:rPr>
              <a:t>element</a:t>
            </a:r>
            <a:r>
              <a:rPr sz="1400" spc="6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b</a:t>
            </a:r>
            <a:r>
              <a:rPr sz="1400" b="1" spc="15" dirty="0">
                <a:latin typeface="Arial"/>
                <a:cs typeface="Arial"/>
              </a:rPr>
              <a:t>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donde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</a:t>
            </a:r>
            <a:r>
              <a:rPr sz="1400" spc="65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b="1" dirty="0">
                <a:latin typeface="Consolas"/>
                <a:cs typeface="Consolas"/>
              </a:rPr>
              <a:t>b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par.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660" y="2086227"/>
            <a:ext cx="2457130" cy="6853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75" y="911955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Arial"/>
                <a:cs typeface="Arial"/>
              </a:rPr>
              <a:t>¡Importante!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312285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operadores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lógicos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comparación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tienen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orden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precedencia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expresiones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sino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0" dirty="0">
                <a:latin typeface="Tahoma"/>
                <a:cs typeface="Tahoma"/>
              </a:rPr>
              <a:t>se realizan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70" dirty="0">
                <a:latin typeface="Tahoma"/>
                <a:cs typeface="Tahoma"/>
              </a:rPr>
              <a:t>orden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60" dirty="0">
                <a:latin typeface="Tahoma"/>
                <a:cs typeface="Tahoma"/>
              </a:rPr>
              <a:t>son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escritos.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50" dirty="0">
                <a:latin typeface="Tahoma"/>
                <a:cs typeface="Tahoma"/>
              </a:rPr>
              <a:t>expresión funcione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correctamente </a:t>
            </a:r>
            <a:r>
              <a:rPr sz="1400" spc="40" dirty="0">
                <a:latin typeface="Tahoma"/>
                <a:cs typeface="Tahoma"/>
              </a:rPr>
              <a:t>hay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0" dirty="0">
                <a:latin typeface="Tahoma"/>
                <a:cs typeface="Tahoma"/>
              </a:rPr>
              <a:t>encerrar </a:t>
            </a:r>
            <a:r>
              <a:rPr sz="1400" spc="40" dirty="0">
                <a:latin typeface="Tahoma"/>
                <a:cs typeface="Tahoma"/>
              </a:rPr>
              <a:t>cada </a:t>
            </a:r>
            <a:r>
              <a:rPr sz="1400" spc="45" dirty="0">
                <a:latin typeface="Tahoma"/>
                <a:cs typeface="Tahoma"/>
              </a:rPr>
              <a:t>parte entre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paréntesis.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siguiente </a:t>
            </a:r>
            <a:r>
              <a:rPr sz="1400" spc="50" dirty="0">
                <a:latin typeface="Tahoma"/>
                <a:cs typeface="Tahoma"/>
              </a:rPr>
              <a:t>expresión </a:t>
            </a:r>
            <a:r>
              <a:rPr sz="1400" spc="15" dirty="0">
                <a:latin typeface="Tahoma"/>
                <a:cs typeface="Tahoma"/>
              </a:rPr>
              <a:t>(que </a:t>
            </a:r>
            <a:r>
              <a:rPr sz="1400" spc="75" dirty="0">
                <a:latin typeface="Tahoma"/>
                <a:cs typeface="Tahoma"/>
              </a:rPr>
              <a:t>no </a:t>
            </a:r>
            <a:r>
              <a:rPr sz="1400" spc="45" dirty="0">
                <a:latin typeface="Tahoma"/>
                <a:cs typeface="Tahoma"/>
              </a:rPr>
              <a:t>encierra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comparaciones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entre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paréntesis)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falla.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82" y="3011400"/>
            <a:ext cx="7086332" cy="12236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136" y="2623838"/>
            <a:ext cx="1494450" cy="20925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/>
              <a:t>R</a:t>
            </a:r>
            <a:r>
              <a:rPr sz="2400" spc="-5" dirty="0"/>
              <a:t>e</a:t>
            </a:r>
            <a:r>
              <a:rPr sz="2400" spc="105" dirty="0"/>
              <a:t>visión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8081" y="1108298"/>
            <a:ext cx="4364355" cy="27781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Repasar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concepto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vectorización.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ahoma"/>
                <a:cs typeface="Tahoma"/>
              </a:rPr>
              <a:t>Realizar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varios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arrays.</a:t>
            </a:r>
            <a:endParaRPr sz="1400">
              <a:latin typeface="Tahoma"/>
              <a:cs typeface="Tahoma"/>
            </a:endParaRPr>
          </a:p>
          <a:p>
            <a:pPr marL="269240" marR="5080" indent="-257175">
              <a:lnSpc>
                <a:spcPts val="1650"/>
              </a:lnSpc>
              <a:spcBef>
                <a:spcPts val="950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Aplicar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distintos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combinarlas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operaciones.</a:t>
            </a:r>
            <a:endParaRPr sz="1400">
              <a:latin typeface="Tahoma"/>
              <a:cs typeface="Tahoma"/>
            </a:endParaRPr>
          </a:p>
          <a:p>
            <a:pPr marL="269240" marR="201930" indent="-257175">
              <a:lnSpc>
                <a:spcPts val="1650"/>
              </a:lnSpc>
              <a:spcBef>
                <a:spcPts val="825"/>
              </a:spcBef>
              <a:buAutoNum type="arabicPeriod"/>
              <a:tabLst>
                <a:tab pos="269875" algn="l"/>
              </a:tabLst>
            </a:pPr>
            <a:r>
              <a:rPr sz="1400" spc="60" dirty="0">
                <a:latin typeface="Tahoma"/>
                <a:cs typeface="Tahoma"/>
              </a:rPr>
              <a:t>Operar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40" dirty="0">
                <a:latin typeface="Tahoma"/>
                <a:cs typeface="Tahoma"/>
              </a:rPr>
              <a:t>arrays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distinta </a:t>
            </a:r>
            <a:r>
              <a:rPr sz="1400" spc="60" dirty="0">
                <a:latin typeface="Tahoma"/>
                <a:cs typeface="Tahoma"/>
              </a:rPr>
              <a:t>dimensión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familiarizarse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concepto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broadcasting.</a:t>
            </a:r>
            <a:endParaRPr sz="1400">
              <a:latin typeface="Tahoma"/>
              <a:cs typeface="Tahoma"/>
            </a:endParaRPr>
          </a:p>
          <a:p>
            <a:pPr marL="269240" marR="244475" indent="-257175">
              <a:lnSpc>
                <a:spcPts val="1650"/>
              </a:lnSpc>
              <a:spcBef>
                <a:spcPts val="825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lógicas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comparación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entre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arrays.</a:t>
            </a:r>
            <a:endParaRPr sz="1400">
              <a:latin typeface="Tahoma"/>
              <a:cs typeface="Tahoma"/>
            </a:endParaRPr>
          </a:p>
          <a:p>
            <a:pPr marL="269240" marR="382270" indent="-257175">
              <a:lnSpc>
                <a:spcPts val="1650"/>
              </a:lnSpc>
              <a:spcBef>
                <a:spcPts val="825"/>
              </a:spcBef>
              <a:buAutoNum type="arabicPeriod"/>
              <a:tabLst>
                <a:tab pos="269875" algn="l"/>
              </a:tabLst>
            </a:pPr>
            <a:r>
              <a:rPr sz="1400" spc="60" dirty="0">
                <a:latin typeface="Tahoma"/>
                <a:cs typeface="Tahoma"/>
              </a:rPr>
              <a:t>Usar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condiciones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complejas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seleccionar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53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E</a:t>
            </a:r>
            <a:r>
              <a:rPr sz="2400" spc="-15" dirty="0"/>
              <a:t>je</a:t>
            </a:r>
            <a:r>
              <a:rPr sz="2400" spc="-25" dirty="0"/>
              <a:t>r</a:t>
            </a:r>
            <a:r>
              <a:rPr sz="2400" spc="114" dirty="0"/>
              <a:t>cicios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144698"/>
            <a:ext cx="5105400" cy="27495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894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Calcular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cubos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primeros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15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naturales.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69875" algn="l"/>
              </a:tabLst>
            </a:pPr>
            <a:r>
              <a:rPr sz="1400" spc="55" dirty="0">
                <a:latin typeface="Tahoma"/>
                <a:cs typeface="Tahoma"/>
              </a:rPr>
              <a:t>Sumar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matriz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identidad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matriz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llena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unos.</a:t>
            </a:r>
            <a:endParaRPr sz="1400">
              <a:latin typeface="Tahoma"/>
              <a:cs typeface="Tahoma"/>
            </a:endParaRPr>
          </a:p>
          <a:p>
            <a:pPr marL="269240" marR="127635" indent="-257175">
              <a:lnSpc>
                <a:spcPts val="1650"/>
              </a:lnSpc>
              <a:spcBef>
                <a:spcPts val="875"/>
              </a:spcBef>
              <a:buAutoNum type="arabicPeriod"/>
              <a:tabLst>
                <a:tab pos="269875" algn="l"/>
              </a:tabLst>
            </a:pP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calcule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grados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Fahrenheit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partir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grados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Celsius.</a:t>
            </a:r>
            <a:endParaRPr sz="1400">
              <a:latin typeface="Tahoma"/>
              <a:cs typeface="Tahoma"/>
            </a:endParaRPr>
          </a:p>
          <a:p>
            <a:pPr marL="269240" marR="202565" indent="-257175">
              <a:lnSpc>
                <a:spcPts val="1650"/>
              </a:lnSpc>
              <a:spcBef>
                <a:spcPts val="825"/>
              </a:spcBef>
              <a:buAutoNum type="arabicPeriod"/>
              <a:tabLst>
                <a:tab pos="269875" algn="l"/>
              </a:tabLst>
            </a:pPr>
            <a:r>
              <a:rPr sz="1400" spc="45" dirty="0">
                <a:latin typeface="Tahoma"/>
                <a:cs typeface="Tahoma"/>
              </a:rPr>
              <a:t>Hacer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tome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(peso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altura)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calcule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índice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masa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corporal.</a:t>
            </a:r>
            <a:endParaRPr sz="1400">
              <a:latin typeface="Tahoma"/>
              <a:cs typeface="Tahoma"/>
            </a:endParaRPr>
          </a:p>
          <a:p>
            <a:pPr marL="269240" marR="431800" indent="-257175">
              <a:lnSpc>
                <a:spcPts val="1650"/>
              </a:lnSpc>
              <a:spcBef>
                <a:spcPts val="825"/>
              </a:spcBef>
              <a:buAutoNum type="arabicPeriod"/>
              <a:tabLst>
                <a:tab pos="269875" algn="l"/>
              </a:tabLst>
            </a:pPr>
            <a:r>
              <a:rPr sz="1400" spc="45" dirty="0">
                <a:latin typeface="Tahoma"/>
                <a:cs typeface="Tahoma"/>
              </a:rPr>
              <a:t>Crear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matriz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4x5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llena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ceros.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Sumar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10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tercera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usando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broadcasting.</a:t>
            </a:r>
            <a:endParaRPr sz="1400">
              <a:latin typeface="Tahoma"/>
              <a:cs typeface="Tahoma"/>
            </a:endParaRPr>
          </a:p>
          <a:p>
            <a:pPr marL="269240" marR="5080" indent="-257175">
              <a:lnSpc>
                <a:spcPts val="1650"/>
              </a:lnSpc>
              <a:spcBef>
                <a:spcPts val="825"/>
              </a:spcBef>
              <a:buAutoNum type="arabicPeriod"/>
              <a:tabLst>
                <a:tab pos="269875" algn="l"/>
              </a:tabLst>
            </a:pPr>
            <a:r>
              <a:rPr sz="1400" spc="45" dirty="0">
                <a:latin typeface="Tahoma"/>
                <a:cs typeface="Tahoma"/>
              </a:rPr>
              <a:t>Encontrar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55" dirty="0">
                <a:latin typeface="Tahoma"/>
                <a:cs typeface="Tahoma"/>
              </a:rPr>
              <a:t>elementos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65" dirty="0">
                <a:latin typeface="Tahoma"/>
                <a:cs typeface="Tahoma"/>
              </a:rPr>
              <a:t>que son menores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logaritmos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cuadrado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otro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33550"/>
            <a:ext cx="818327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0515" algn="l">
              <a:lnSpc>
                <a:spcPct val="100000"/>
              </a:lnSpc>
              <a:spcBef>
                <a:spcPts val="100"/>
              </a:spcBef>
            </a:pPr>
            <a:r>
              <a:rPr spc="254" dirty="0" err="1"/>
              <a:t>Num</a:t>
            </a:r>
            <a:r>
              <a:rPr spc="110" dirty="0" err="1"/>
              <a:t>p</a:t>
            </a:r>
            <a:r>
              <a:rPr spc="300" dirty="0" err="1"/>
              <a:t>y</a:t>
            </a:r>
            <a:r>
              <a:rPr lang="es-AR" spc="300" dirty="0"/>
              <a:t> II</a:t>
            </a:r>
            <a:br>
              <a:rPr lang="es-AR" spc="300" dirty="0"/>
            </a:br>
            <a:endParaRPr spc="30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733550"/>
            <a:ext cx="84398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0515">
              <a:lnSpc>
                <a:spcPct val="100000"/>
              </a:lnSpc>
              <a:spcBef>
                <a:spcPts val="100"/>
              </a:spcBef>
            </a:pPr>
            <a:r>
              <a:rPr spc="254" dirty="0" err="1"/>
              <a:t>Num</a:t>
            </a:r>
            <a:r>
              <a:rPr spc="110" dirty="0" err="1"/>
              <a:t>p</a:t>
            </a:r>
            <a:r>
              <a:rPr spc="300" dirty="0" err="1"/>
              <a:t>y</a:t>
            </a:r>
            <a:r>
              <a:rPr lang="es-AR" spc="300" dirty="0"/>
              <a:t> III</a:t>
            </a:r>
            <a:endParaRPr spc="30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768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45637F"/>
                </a:solidFill>
              </a:rPr>
              <a:t>F</a:t>
            </a:r>
            <a:r>
              <a:rPr sz="3000" spc="150" dirty="0">
                <a:solidFill>
                  <a:srgbClr val="45637F"/>
                </a:solidFill>
              </a:rPr>
              <a:t>unciones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225" dirty="0">
                <a:solidFill>
                  <a:srgbClr val="45637F"/>
                </a:solidFill>
              </a:rPr>
              <a:t>ag</a:t>
            </a:r>
            <a:r>
              <a:rPr sz="3000" spc="17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egación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732655" cy="20199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Hemos </a:t>
            </a:r>
            <a:r>
              <a:rPr sz="1400" spc="30" dirty="0">
                <a:latin typeface="Tahoma"/>
                <a:cs typeface="Tahoma"/>
              </a:rPr>
              <a:t>visto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5" dirty="0">
                <a:latin typeface="Tahoma"/>
                <a:cs typeface="Tahoma"/>
              </a:rPr>
              <a:t>contamos con </a:t>
            </a:r>
            <a:r>
              <a:rPr sz="1400" spc="60" dirty="0">
                <a:latin typeface="Tahoma"/>
                <a:cs typeface="Tahoma"/>
              </a:rPr>
              <a:t>numerosas </a:t>
            </a:r>
            <a:r>
              <a:rPr sz="1400" spc="50" dirty="0">
                <a:latin typeface="Tahoma"/>
                <a:cs typeface="Tahoma"/>
              </a:rPr>
              <a:t>funciones </a:t>
            </a:r>
            <a:r>
              <a:rPr sz="1400" spc="55" dirty="0">
                <a:latin typeface="Tahoma"/>
                <a:cs typeface="Tahoma"/>
              </a:rPr>
              <a:t> para </a:t>
            </a:r>
            <a:r>
              <a:rPr sz="1400" spc="45" dirty="0">
                <a:latin typeface="Tahoma"/>
                <a:cs typeface="Tahoma"/>
              </a:rPr>
              <a:t>hacer </a:t>
            </a:r>
            <a:r>
              <a:rPr sz="1400" spc="55" dirty="0">
                <a:latin typeface="Tahoma"/>
                <a:cs typeface="Tahoma"/>
              </a:rPr>
              <a:t>operaciones elemento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45" dirty="0">
                <a:latin typeface="Tahoma"/>
                <a:cs typeface="Tahoma"/>
              </a:rPr>
              <a:t>elemento. </a:t>
            </a:r>
            <a:r>
              <a:rPr sz="1400" spc="60" dirty="0">
                <a:latin typeface="Tahoma"/>
                <a:cs typeface="Tahoma"/>
              </a:rPr>
              <a:t>Pero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contamos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lo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conoce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agregación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(o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reducción)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cuya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característica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toman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5" dirty="0">
                <a:latin typeface="Tahoma"/>
                <a:cs typeface="Tahoma"/>
              </a:rPr>
              <a:t>conjunto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70" dirty="0">
                <a:latin typeface="Tahoma"/>
                <a:cs typeface="Tahoma"/>
              </a:rPr>
              <a:t>números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40" dirty="0">
                <a:latin typeface="Tahoma"/>
                <a:cs typeface="Tahoma"/>
              </a:rPr>
              <a:t>devuelven </a:t>
            </a:r>
            <a:r>
              <a:rPr sz="1400" spc="55" dirty="0">
                <a:latin typeface="Tahoma"/>
                <a:cs typeface="Tahoma"/>
              </a:rPr>
              <a:t>sólo </a:t>
            </a:r>
            <a:r>
              <a:rPr sz="1400" spc="70" dirty="0">
                <a:latin typeface="Tahoma"/>
                <a:cs typeface="Tahoma"/>
              </a:rPr>
              <a:t>un </a:t>
            </a:r>
            <a:r>
              <a:rPr sz="1400" spc="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número.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suma </a:t>
            </a:r>
            <a:r>
              <a:rPr sz="1400" spc="60" dirty="0">
                <a:latin typeface="Tahoma"/>
                <a:cs typeface="Tahoma"/>
              </a:rPr>
              <a:t>de todos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70" dirty="0">
                <a:latin typeface="Tahoma"/>
                <a:cs typeface="Tahoma"/>
              </a:rPr>
              <a:t>números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array 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caso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típico.</a:t>
            </a:r>
            <a:endParaRPr sz="1400" dirty="0">
              <a:latin typeface="Tahoma"/>
              <a:cs typeface="Tahoma"/>
            </a:endParaRPr>
          </a:p>
          <a:p>
            <a:pPr marL="12700" marR="90805">
              <a:lnSpc>
                <a:spcPts val="1650"/>
              </a:lnSpc>
              <a:spcBef>
                <a:spcPts val="825"/>
              </a:spcBef>
            </a:pPr>
            <a:r>
              <a:rPr sz="1400" spc="40" dirty="0">
                <a:latin typeface="Tahoma"/>
                <a:cs typeface="Tahoma"/>
              </a:rPr>
              <a:t>Gracias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vamos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poder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estadísticas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conjunto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datos.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732" y="2878564"/>
            <a:ext cx="1543454" cy="15311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6799"/>
            <a:ext cx="9144000" cy="4008754"/>
            <a:chOff x="0" y="1136799"/>
            <a:chExt cx="9144000" cy="4008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6059" y="1136799"/>
              <a:ext cx="2152439" cy="18283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2773" y="1410025"/>
              <a:ext cx="3382601" cy="3309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75" y="1218788"/>
            <a:ext cx="3380104" cy="13912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25730">
              <a:lnSpc>
                <a:spcPts val="1650"/>
              </a:lnSpc>
              <a:spcBef>
                <a:spcPts val="180"/>
              </a:spcBef>
            </a:pP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mayoría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están </a:t>
            </a:r>
            <a:r>
              <a:rPr sz="1400" spc="55" dirty="0">
                <a:latin typeface="Tahoma"/>
                <a:cs typeface="Tahoma"/>
              </a:rPr>
              <a:t>implementadas </a:t>
            </a:r>
            <a:r>
              <a:rPr sz="1400" spc="75" dirty="0">
                <a:latin typeface="Tahoma"/>
                <a:cs typeface="Tahoma"/>
              </a:rPr>
              <a:t>como </a:t>
            </a:r>
            <a:r>
              <a:rPr sz="1400" spc="45" dirty="0">
                <a:latin typeface="Tahoma"/>
                <a:cs typeface="Tahoma"/>
              </a:rPr>
              <a:t>métodos, </a:t>
            </a:r>
            <a:r>
              <a:rPr sz="1400" spc="50" dirty="0">
                <a:latin typeface="Tahoma"/>
                <a:cs typeface="Tahoma"/>
              </a:rPr>
              <a:t> notación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60" dirty="0">
                <a:latin typeface="Tahoma"/>
                <a:cs typeface="Tahoma"/>
              </a:rPr>
              <a:t>muchas </a:t>
            </a:r>
            <a:r>
              <a:rPr sz="1400" spc="25" dirty="0">
                <a:latin typeface="Tahoma"/>
                <a:cs typeface="Tahoma"/>
              </a:rPr>
              <a:t>veces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65" dirty="0">
                <a:latin typeface="Tahoma"/>
                <a:cs typeface="Tahoma"/>
              </a:rPr>
              <a:t>más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conveniente.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siguientes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líneas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calculan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suma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6073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0" dirty="0">
                <a:solidFill>
                  <a:srgbClr val="45637F"/>
                </a:solidFill>
              </a:rPr>
              <a:t>P</a:t>
            </a:r>
            <a:r>
              <a:rPr sz="3000" spc="130" dirty="0">
                <a:solidFill>
                  <a:srgbClr val="45637F"/>
                </a:solidFill>
              </a:rPr>
              <a:t>r</a:t>
            </a:r>
            <a:r>
              <a:rPr sz="3000" spc="100" dirty="0">
                <a:solidFill>
                  <a:srgbClr val="45637F"/>
                </a:solidFill>
              </a:rPr>
              <a:t>omedio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204" dirty="0">
                <a:solidFill>
                  <a:srgbClr val="45637F"/>
                </a:solidFill>
              </a:rPr>
              <a:t>de</a:t>
            </a:r>
            <a:r>
              <a:rPr sz="3000" spc="100" dirty="0">
                <a:solidFill>
                  <a:srgbClr val="45637F"/>
                </a:solidFill>
              </a:rPr>
              <a:t>s</a:t>
            </a:r>
            <a:r>
              <a:rPr sz="3000" spc="114" dirty="0">
                <a:solidFill>
                  <a:srgbClr val="45637F"/>
                </a:solidFill>
              </a:rPr>
              <a:t>viación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355" dirty="0">
                <a:solidFill>
                  <a:srgbClr val="45637F"/>
                </a:solidFill>
              </a:rPr>
              <a:t>s</a:t>
            </a:r>
            <a:r>
              <a:rPr sz="3000" spc="160" dirty="0">
                <a:solidFill>
                  <a:srgbClr val="45637F"/>
                </a:solidFill>
              </a:rPr>
              <a:t>tanda</a:t>
            </a:r>
            <a:r>
              <a:rPr sz="3000" spc="114" dirty="0">
                <a:solidFill>
                  <a:srgbClr val="45637F"/>
                </a:solidFill>
              </a:rPr>
              <a:t>r</a:t>
            </a:r>
            <a:r>
              <a:rPr sz="3000" spc="150" dirty="0">
                <a:solidFill>
                  <a:srgbClr val="45637F"/>
                </a:solidFill>
              </a:rPr>
              <a:t>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68820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El </a:t>
            </a:r>
            <a:r>
              <a:rPr sz="1400" b="1" spc="5" dirty="0">
                <a:latin typeface="Tahoma"/>
                <a:cs typeface="Tahoma"/>
              </a:rPr>
              <a:t>promedio </a:t>
            </a:r>
            <a:r>
              <a:rPr sz="1400" spc="-25" dirty="0">
                <a:latin typeface="Tahoma"/>
                <a:cs typeface="Tahoma"/>
              </a:rPr>
              <a:t>(o </a:t>
            </a:r>
            <a:r>
              <a:rPr sz="1400" spc="60" dirty="0">
                <a:latin typeface="Tahoma"/>
                <a:cs typeface="Tahoma"/>
              </a:rPr>
              <a:t>media </a:t>
            </a:r>
            <a:r>
              <a:rPr sz="1400" spc="25" dirty="0">
                <a:latin typeface="Tahoma"/>
                <a:cs typeface="Tahoma"/>
              </a:rPr>
              <a:t>aritmética)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60" dirty="0">
                <a:latin typeface="Tahoma"/>
                <a:cs typeface="Tahoma"/>
              </a:rPr>
              <a:t>puede </a:t>
            </a:r>
            <a:r>
              <a:rPr sz="1400" spc="50" dirty="0">
                <a:latin typeface="Tahoma"/>
                <a:cs typeface="Tahoma"/>
              </a:rPr>
              <a:t>considerar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representativo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distribución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números. </a:t>
            </a:r>
            <a:r>
              <a:rPr sz="1400" spc="15" dirty="0">
                <a:latin typeface="Tahoma"/>
                <a:cs typeface="Tahoma"/>
              </a:rPr>
              <a:t>Es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suma </a:t>
            </a:r>
            <a:r>
              <a:rPr sz="1400" spc="60" dirty="0">
                <a:latin typeface="Tahoma"/>
                <a:cs typeface="Tahoma"/>
              </a:rPr>
              <a:t>de todos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70" dirty="0">
                <a:latin typeface="Tahoma"/>
                <a:cs typeface="Tahoma"/>
              </a:rPr>
              <a:t>números </a:t>
            </a:r>
            <a:r>
              <a:rPr sz="1400" spc="50" dirty="0">
                <a:latin typeface="Tahoma"/>
                <a:cs typeface="Tahoma"/>
              </a:rPr>
              <a:t>dividido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números: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75" y="3104738"/>
            <a:ext cx="46710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desviación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standard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medida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dispersión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datos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torno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promedio: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394" y="2289240"/>
            <a:ext cx="2695320" cy="523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3995" y="3766800"/>
            <a:ext cx="1914119" cy="6091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913988"/>
            <a:ext cx="4724400" cy="11817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6839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Podemos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mean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std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calcular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promedio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desviación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standard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30" dirty="0">
                <a:latin typeface="Tahoma"/>
                <a:cs typeface="Tahoma"/>
              </a:rPr>
              <a:t>E</a:t>
            </a:r>
            <a:r>
              <a:rPr sz="1400" spc="3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siguient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ejempl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generamo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b="1" dirty="0">
                <a:latin typeface="Consolas"/>
                <a:cs typeface="Consolas"/>
              </a:rPr>
              <a:t>n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70" dirty="0">
                <a:latin typeface="Tahoma"/>
                <a:cs typeface="Tahoma"/>
              </a:rPr>
              <a:t>número</a:t>
            </a:r>
            <a:r>
              <a:rPr sz="1400" spc="6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aleatorios  </a:t>
            </a:r>
            <a:r>
              <a:rPr sz="1400" spc="50" dirty="0">
                <a:latin typeface="Tahoma"/>
                <a:cs typeface="Tahoma"/>
              </a:rPr>
              <a:t>co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distribució</a:t>
            </a:r>
            <a:r>
              <a:rPr sz="1400" spc="7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gaussiana</a:t>
            </a:r>
            <a:r>
              <a:rPr sz="1400" spc="20" dirty="0">
                <a:latin typeface="Tahoma"/>
                <a:cs typeface="Tahoma"/>
              </a:rPr>
              <a:t>.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medida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aument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i="1" spc="-180" dirty="0">
                <a:latin typeface="Trebuchet MS"/>
                <a:cs typeface="Trebuchet MS"/>
              </a:rPr>
              <a:t>,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ahoma"/>
                <a:cs typeface="Tahoma"/>
              </a:rPr>
              <a:t>el  </a:t>
            </a:r>
            <a:r>
              <a:rPr sz="1400" spc="70" dirty="0">
                <a:latin typeface="Tahoma"/>
                <a:cs typeface="Tahoma"/>
              </a:rPr>
              <a:t>promedi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desviació</a:t>
            </a:r>
            <a:r>
              <a:rPr sz="1400" spc="5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acerca</a:t>
            </a:r>
            <a:r>
              <a:rPr sz="1400" spc="50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m</a:t>
            </a:r>
            <a:r>
              <a:rPr sz="1400" dirty="0">
                <a:latin typeface="Consolas"/>
                <a:cs typeface="Consolas"/>
              </a:rPr>
              <a:t>u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sigma.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" y="2367600"/>
            <a:ext cx="3866760" cy="2061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1512" y="2259600"/>
            <a:ext cx="3599999" cy="23619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061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solidFill>
                  <a:srgbClr val="45637F"/>
                </a:solidFill>
              </a:rPr>
              <a:t>Ot</a:t>
            </a:r>
            <a:r>
              <a:rPr sz="3000" spc="55" dirty="0">
                <a:solidFill>
                  <a:srgbClr val="45637F"/>
                </a:solidFill>
              </a:rPr>
              <a:t>r</a:t>
            </a:r>
            <a:r>
              <a:rPr sz="3000" spc="265" dirty="0">
                <a:solidFill>
                  <a:srgbClr val="45637F"/>
                </a:solidFill>
              </a:rPr>
              <a:t>as</a:t>
            </a:r>
            <a:r>
              <a:rPr sz="3000" spc="-315" dirty="0">
                <a:solidFill>
                  <a:srgbClr val="45637F"/>
                </a:solidFill>
              </a:rPr>
              <a:t> </a:t>
            </a:r>
            <a:r>
              <a:rPr sz="3000" spc="160" dirty="0">
                <a:solidFill>
                  <a:srgbClr val="45637F"/>
                </a:solidFill>
              </a:rPr>
              <a:t>funciones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3956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Tahoma"/>
                <a:cs typeface="Tahoma"/>
              </a:rPr>
              <a:t>También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encontramos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siguientes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funciones: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3137" y="1800232"/>
          <a:ext cx="4389120" cy="2612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40" dirty="0">
                          <a:latin typeface="Tahoma"/>
                          <a:cs typeface="Tahoma"/>
                        </a:rPr>
                        <a:t>varianza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var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70" dirty="0">
                          <a:latin typeface="Tahoma"/>
                          <a:cs typeface="Tahoma"/>
                        </a:rPr>
                        <a:t>mediana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median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85" dirty="0">
                          <a:latin typeface="Tahoma"/>
                          <a:cs typeface="Tahoma"/>
                        </a:rPr>
                        <a:t>mínimo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min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80" dirty="0">
                          <a:latin typeface="Tahoma"/>
                          <a:cs typeface="Tahoma"/>
                        </a:rPr>
                        <a:t>máximo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max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70" dirty="0">
                          <a:latin typeface="Tahoma"/>
                          <a:cs typeface="Tahoma"/>
                        </a:rPr>
                        <a:t>producto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prod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75" dirty="0">
                          <a:latin typeface="Tahoma"/>
                          <a:cs typeface="Tahoma"/>
                        </a:rPr>
                        <a:t>suma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0" dirty="0">
                          <a:latin typeface="Tahoma"/>
                          <a:cs typeface="Tahoma"/>
                        </a:rPr>
                        <a:t>cumulativa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cumsum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70" dirty="0">
                          <a:latin typeface="Tahoma"/>
                          <a:cs typeface="Tahoma"/>
                        </a:rPr>
                        <a:t>producto</a:t>
                      </a:r>
                      <a:r>
                        <a:rPr sz="16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5" dirty="0">
                          <a:latin typeface="Tahoma"/>
                          <a:cs typeface="Tahoma"/>
                        </a:rPr>
                        <a:t>cumulativo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cumprod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557" y="2654149"/>
            <a:ext cx="3655192" cy="19747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771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4" dirty="0">
                <a:solidFill>
                  <a:srgbClr val="45637F"/>
                </a:solidFill>
              </a:rPr>
              <a:t>Missing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130" dirty="0">
                <a:solidFill>
                  <a:srgbClr val="45637F"/>
                </a:solidFill>
              </a:rPr>
              <a:t>v</a:t>
            </a:r>
            <a:r>
              <a:rPr sz="3000" spc="140" dirty="0">
                <a:solidFill>
                  <a:srgbClr val="45637F"/>
                </a:solidFill>
              </a:rPr>
              <a:t>alues</a:t>
            </a:r>
            <a:endParaRPr sz="30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75" y="1218788"/>
            <a:ext cx="5142865" cy="13912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8430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latin typeface="Tahoma"/>
                <a:cs typeface="Tahoma"/>
              </a:rPr>
              <a:t>¿Qué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sucede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métodos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cuando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tiene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missing </a:t>
            </a:r>
            <a:r>
              <a:rPr sz="1400" spc="-15" dirty="0">
                <a:latin typeface="Consolas"/>
                <a:cs typeface="Consolas"/>
              </a:rPr>
              <a:t>values</a:t>
            </a:r>
            <a:r>
              <a:rPr sz="1400" spc="-15" dirty="0">
                <a:latin typeface="Tahoma"/>
                <a:cs typeface="Tahoma"/>
              </a:rPr>
              <a:t>?</a:t>
            </a:r>
            <a:endParaRPr sz="1400" dirty="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30" dirty="0">
                <a:latin typeface="Tahoma"/>
                <a:cs typeface="Tahoma"/>
              </a:rPr>
              <a:t>Están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diseñadas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propagar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resultado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ﬁnal.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45" dirty="0">
                <a:latin typeface="Tahoma"/>
                <a:cs typeface="Tahoma"/>
              </a:rPr>
              <a:t>ignorar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45" dirty="0">
                <a:latin typeface="Tahoma"/>
                <a:cs typeface="Tahoma"/>
              </a:rPr>
              <a:t>missing </a:t>
            </a:r>
            <a:r>
              <a:rPr sz="1400" spc="35" dirty="0">
                <a:latin typeface="Tahoma"/>
                <a:cs typeface="Tahoma"/>
              </a:rPr>
              <a:t>values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60" dirty="0">
                <a:latin typeface="Tahoma"/>
                <a:cs typeface="Tahoma"/>
              </a:rPr>
              <a:t>deben </a:t>
            </a:r>
            <a:r>
              <a:rPr sz="1400" spc="50" dirty="0">
                <a:latin typeface="Tahoma"/>
                <a:cs typeface="Tahoma"/>
              </a:rPr>
              <a:t>usar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50" dirty="0">
                <a:latin typeface="Tahoma"/>
                <a:cs typeface="Tahoma"/>
              </a:rPr>
              <a:t>funciones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nansum, nanprod, nanmean, nanstd, nanvar, nanmin, </a:t>
            </a:r>
            <a:r>
              <a:rPr sz="1400" b="1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nanma</a:t>
            </a:r>
            <a:r>
              <a:rPr sz="1400" b="1" dirty="0">
                <a:latin typeface="Consolas"/>
                <a:cs typeface="Consolas"/>
              </a:rPr>
              <a:t>x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etc.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Estas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tiene</a:t>
            </a:r>
            <a:r>
              <a:rPr sz="1400" spc="60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método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equivalentes.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899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45637F"/>
                </a:solidFill>
              </a:rPr>
              <a:t>Ope</a:t>
            </a:r>
            <a:r>
              <a:rPr sz="3000" spc="25" dirty="0">
                <a:solidFill>
                  <a:srgbClr val="45637F"/>
                </a:solidFill>
              </a:rPr>
              <a:t>r</a:t>
            </a:r>
            <a:r>
              <a:rPr sz="3000" spc="150" dirty="0">
                <a:solidFill>
                  <a:srgbClr val="45637F"/>
                </a:solidFill>
              </a:rPr>
              <a:t>ando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90" dirty="0">
                <a:solidFill>
                  <a:srgbClr val="45637F"/>
                </a:solidFill>
              </a:rPr>
              <a:t>sob</a:t>
            </a:r>
            <a:r>
              <a:rPr sz="3000" spc="145" dirty="0">
                <a:solidFill>
                  <a:srgbClr val="45637F"/>
                </a:solidFill>
              </a:rPr>
              <a:t>r</a:t>
            </a:r>
            <a:r>
              <a:rPr sz="3000" spc="55" dirty="0">
                <a:solidFill>
                  <a:srgbClr val="45637F"/>
                </a:solidFill>
              </a:rPr>
              <a:t>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70" dirty="0">
                <a:solidFill>
                  <a:srgbClr val="45637F"/>
                </a:solidFill>
              </a:rPr>
              <a:t>ejes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572635" cy="24390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3180">
              <a:lnSpc>
                <a:spcPts val="1650"/>
              </a:lnSpc>
              <a:spcBef>
                <a:spcPts val="180"/>
              </a:spcBef>
            </a:pPr>
            <a:r>
              <a:rPr sz="1400" spc="25" dirty="0">
                <a:latin typeface="Tahoma"/>
                <a:cs typeface="Tahoma"/>
              </a:rPr>
              <a:t>Estas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funciones,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principio,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calculan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resultado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todos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array.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Sin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embargo,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posible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controlar </a:t>
            </a:r>
            <a:r>
              <a:rPr sz="1400" spc="55" dirty="0">
                <a:latin typeface="Tahoma"/>
                <a:cs typeface="Tahoma"/>
              </a:rPr>
              <a:t>su </a:t>
            </a:r>
            <a:r>
              <a:rPr sz="1400" spc="60" dirty="0">
                <a:latin typeface="Tahoma"/>
                <a:cs typeface="Tahoma"/>
              </a:rPr>
              <a:t>comportamiento </a:t>
            </a:r>
            <a:r>
              <a:rPr sz="1400" spc="55" dirty="0">
                <a:latin typeface="Tahoma"/>
                <a:cs typeface="Tahoma"/>
              </a:rPr>
              <a:t>para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0" dirty="0">
                <a:latin typeface="Tahoma"/>
                <a:cs typeface="Tahoma"/>
              </a:rPr>
              <a:t>calculen </a:t>
            </a: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50" dirty="0">
                <a:latin typeface="Tahoma"/>
                <a:cs typeface="Tahoma"/>
              </a:rPr>
              <a:t> resultados </a:t>
            </a:r>
            <a:r>
              <a:rPr sz="1400" spc="60" dirty="0">
                <a:latin typeface="Tahoma"/>
                <a:cs typeface="Tahoma"/>
              </a:rPr>
              <a:t>sobre </a:t>
            </a:r>
            <a:r>
              <a:rPr sz="1400" spc="45" dirty="0">
                <a:latin typeface="Tahoma"/>
                <a:cs typeface="Tahoma"/>
              </a:rPr>
              <a:t>alguno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5" dirty="0">
                <a:latin typeface="Tahoma"/>
                <a:cs typeface="Tahoma"/>
              </a:rPr>
              <a:t>ejes. </a:t>
            </a: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30" dirty="0">
                <a:latin typeface="Tahoma"/>
                <a:cs typeface="Tahoma"/>
              </a:rPr>
              <a:t>ejemplo, </a:t>
            </a:r>
            <a:r>
              <a:rPr sz="1400" spc="55" dirty="0">
                <a:latin typeface="Tahoma"/>
                <a:cs typeface="Tahoma"/>
              </a:rPr>
              <a:t>en 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 </a:t>
            </a:r>
            <a:r>
              <a:rPr sz="1400" spc="40" dirty="0">
                <a:latin typeface="Tahoma"/>
                <a:cs typeface="Tahoma"/>
              </a:rPr>
              <a:t>array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dos </a:t>
            </a:r>
            <a:r>
              <a:rPr sz="1400" spc="55" dirty="0">
                <a:latin typeface="Tahoma"/>
                <a:cs typeface="Tahoma"/>
              </a:rPr>
              <a:t>dimensiones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35" dirty="0">
                <a:latin typeface="Tahoma"/>
                <a:cs typeface="Tahoma"/>
              </a:rPr>
              <a:t>calcular el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promedio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todas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ﬁlas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columnas.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30" dirty="0">
                <a:latin typeface="Tahoma"/>
                <a:cs typeface="Tahoma"/>
              </a:rPr>
              <a:t>Esto </a:t>
            </a:r>
            <a:r>
              <a:rPr sz="1400" spc="40" dirty="0">
                <a:latin typeface="Tahoma"/>
                <a:cs typeface="Tahoma"/>
              </a:rPr>
              <a:t>se consigue </a:t>
            </a:r>
            <a:r>
              <a:rPr sz="1400" spc="60" dirty="0">
                <a:latin typeface="Tahoma"/>
                <a:cs typeface="Tahoma"/>
              </a:rPr>
              <a:t>usando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60" dirty="0">
                <a:latin typeface="Tahoma"/>
                <a:cs typeface="Tahoma"/>
              </a:rPr>
              <a:t>parámetro </a:t>
            </a:r>
            <a:r>
              <a:rPr sz="1400" spc="-40" dirty="0">
                <a:latin typeface="Consolas"/>
                <a:cs typeface="Consolas"/>
              </a:rPr>
              <a:t>axis</a:t>
            </a:r>
            <a:r>
              <a:rPr sz="1400" i="1" spc="-40" dirty="0">
                <a:latin typeface="Trebuchet MS"/>
                <a:cs typeface="Trebuchet MS"/>
              </a:rPr>
              <a:t>,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determina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dimensión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recorrer.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nuestro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ejemplo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matriz</a:t>
            </a:r>
            <a:r>
              <a:rPr sz="1400" spc="20" dirty="0">
                <a:latin typeface="Tahoma"/>
                <a:cs typeface="Tahoma"/>
              </a:rPr>
              <a:t>,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axi</a:t>
            </a:r>
            <a:r>
              <a:rPr sz="1400" dirty="0">
                <a:latin typeface="Consolas"/>
                <a:cs typeface="Consolas"/>
              </a:rPr>
              <a:t>s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30" dirty="0">
                <a:latin typeface="Tahoma"/>
                <a:cs typeface="Tahoma"/>
              </a:rPr>
              <a:t>calcul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promedi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todas  </a:t>
            </a: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(recorr</a:t>
            </a:r>
            <a:r>
              <a:rPr sz="1400" spc="4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la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ﬁlas)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axi</a:t>
            </a:r>
            <a:r>
              <a:rPr sz="1400" dirty="0">
                <a:latin typeface="Consolas"/>
                <a:cs typeface="Consolas"/>
              </a:rPr>
              <a:t>s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30" dirty="0">
                <a:latin typeface="Tahoma"/>
                <a:cs typeface="Tahoma"/>
              </a:rPr>
              <a:t>calcul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el  </a:t>
            </a:r>
            <a:r>
              <a:rPr sz="1400" spc="70" dirty="0">
                <a:latin typeface="Tahoma"/>
                <a:cs typeface="Tahoma"/>
              </a:rPr>
              <a:t>promedio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ﬁlas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(recorre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columnas).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9610" y="1263089"/>
            <a:ext cx="2968177" cy="27973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389" y="1056240"/>
            <a:ext cx="2333291" cy="27429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3200" y="1056239"/>
            <a:ext cx="3390479" cy="27429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75" y="911955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ahoma"/>
                <a:cs typeface="Tahoma"/>
              </a:rPr>
              <a:t>Ejemplo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09372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latin typeface="Tahoma"/>
                <a:cs typeface="Tahoma"/>
              </a:rPr>
              <a:t>Supongamos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ventas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algún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producto </a:t>
            </a:r>
            <a:r>
              <a:rPr sz="1400" spc="55" dirty="0">
                <a:latin typeface="Tahoma"/>
                <a:cs typeface="Tahoma"/>
              </a:rPr>
              <a:t>durante </a:t>
            </a:r>
            <a:r>
              <a:rPr sz="1400" spc="45" dirty="0">
                <a:latin typeface="Tahoma"/>
                <a:cs typeface="Tahoma"/>
              </a:rPr>
              <a:t>cuatro </a:t>
            </a:r>
            <a:r>
              <a:rPr sz="1400" spc="55" dirty="0">
                <a:latin typeface="Tahoma"/>
                <a:cs typeface="Tahoma"/>
              </a:rPr>
              <a:t>semanas 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est</a:t>
            </a:r>
            <a:r>
              <a:rPr sz="1400" spc="45" dirty="0">
                <a:latin typeface="Tahoma"/>
                <a:cs typeface="Tahoma"/>
              </a:rPr>
              <a:t>á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arra</a:t>
            </a:r>
            <a:r>
              <a:rPr sz="1400" spc="50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ventas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45" dirty="0">
                <a:latin typeface="Tahoma"/>
                <a:cs typeface="Tahoma"/>
              </a:rPr>
              <a:t>Cad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ﬁl</a:t>
            </a:r>
            <a:r>
              <a:rPr sz="1400" spc="6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  </a:t>
            </a:r>
            <a:r>
              <a:rPr sz="1400" spc="60" dirty="0">
                <a:latin typeface="Tahoma"/>
                <a:cs typeface="Tahoma"/>
              </a:rPr>
              <a:t>una </a:t>
            </a:r>
            <a:r>
              <a:rPr sz="1400" spc="55" dirty="0">
                <a:latin typeface="Tahoma"/>
                <a:cs typeface="Tahoma"/>
              </a:rPr>
              <a:t>semana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40" dirty="0">
                <a:latin typeface="Tahoma"/>
                <a:cs typeface="Tahoma"/>
              </a:rPr>
              <a:t>cada </a:t>
            </a:r>
            <a:r>
              <a:rPr sz="1400" spc="60" dirty="0">
                <a:latin typeface="Tahoma"/>
                <a:cs typeface="Tahoma"/>
              </a:rPr>
              <a:t>columna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70" dirty="0">
                <a:latin typeface="Tahoma"/>
                <a:cs typeface="Tahoma"/>
              </a:rPr>
              <a:t>un </a:t>
            </a:r>
            <a:r>
              <a:rPr sz="1400" spc="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día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semana.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120" y="1080000"/>
            <a:ext cx="4790879" cy="3352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9786" y="893879"/>
            <a:ext cx="1736725" cy="3677285"/>
            <a:chOff x="6829786" y="893879"/>
            <a:chExt cx="1736725" cy="3677285"/>
          </a:xfrm>
        </p:grpSpPr>
        <p:sp>
          <p:nvSpPr>
            <p:cNvPr id="3" name="object 3"/>
            <p:cNvSpPr/>
            <p:nvPr/>
          </p:nvSpPr>
          <p:spPr>
            <a:xfrm>
              <a:off x="7342662" y="4398324"/>
              <a:ext cx="1109345" cy="173355"/>
            </a:xfrm>
            <a:custGeom>
              <a:avLst/>
              <a:gdLst/>
              <a:ahLst/>
              <a:cxnLst/>
              <a:rect l="l" t="t" r="r" b="b"/>
              <a:pathLst>
                <a:path w="1109345" h="173354">
                  <a:moveTo>
                    <a:pt x="554399" y="172799"/>
                  </a:moveTo>
                  <a:lnTo>
                    <a:pt x="479171" y="172011"/>
                  </a:lnTo>
                  <a:lnTo>
                    <a:pt x="407018" y="169713"/>
                  </a:lnTo>
                  <a:lnTo>
                    <a:pt x="338602" y="166010"/>
                  </a:lnTo>
                  <a:lnTo>
                    <a:pt x="274583" y="161003"/>
                  </a:lnTo>
                  <a:lnTo>
                    <a:pt x="215622" y="154797"/>
                  </a:lnTo>
                  <a:lnTo>
                    <a:pt x="162379" y="147494"/>
                  </a:lnTo>
                  <a:lnTo>
                    <a:pt x="115516" y="139196"/>
                  </a:lnTo>
                  <a:lnTo>
                    <a:pt x="75691" y="130007"/>
                  </a:lnTo>
                  <a:lnTo>
                    <a:pt x="19803" y="109368"/>
                  </a:lnTo>
                  <a:lnTo>
                    <a:pt x="0" y="86399"/>
                  </a:lnTo>
                  <a:lnTo>
                    <a:pt x="5061" y="74676"/>
                  </a:lnTo>
                  <a:lnTo>
                    <a:pt x="43567" y="52769"/>
                  </a:lnTo>
                  <a:lnTo>
                    <a:pt x="115516" y="33603"/>
                  </a:lnTo>
                  <a:lnTo>
                    <a:pt x="162379" y="25305"/>
                  </a:lnTo>
                  <a:lnTo>
                    <a:pt x="215622" y="18002"/>
                  </a:lnTo>
                  <a:lnTo>
                    <a:pt x="274583" y="11796"/>
                  </a:lnTo>
                  <a:lnTo>
                    <a:pt x="338602" y="6789"/>
                  </a:lnTo>
                  <a:lnTo>
                    <a:pt x="407018" y="3086"/>
                  </a:lnTo>
                  <a:lnTo>
                    <a:pt x="479171" y="788"/>
                  </a:lnTo>
                  <a:lnTo>
                    <a:pt x="554399" y="0"/>
                  </a:lnTo>
                  <a:lnTo>
                    <a:pt x="629628" y="788"/>
                  </a:lnTo>
                  <a:lnTo>
                    <a:pt x="701781" y="3086"/>
                  </a:lnTo>
                  <a:lnTo>
                    <a:pt x="770197" y="6789"/>
                  </a:lnTo>
                  <a:lnTo>
                    <a:pt x="834216" y="11796"/>
                  </a:lnTo>
                  <a:lnTo>
                    <a:pt x="893177" y="18002"/>
                  </a:lnTo>
                  <a:lnTo>
                    <a:pt x="946420" y="25305"/>
                  </a:lnTo>
                  <a:lnTo>
                    <a:pt x="993283" y="33603"/>
                  </a:lnTo>
                  <a:lnTo>
                    <a:pt x="1033108" y="42792"/>
                  </a:lnTo>
                  <a:lnTo>
                    <a:pt x="1088996" y="63431"/>
                  </a:lnTo>
                  <a:lnTo>
                    <a:pt x="1108799" y="86399"/>
                  </a:lnTo>
                  <a:lnTo>
                    <a:pt x="1103738" y="98123"/>
                  </a:lnTo>
                  <a:lnTo>
                    <a:pt x="1065232" y="120030"/>
                  </a:lnTo>
                  <a:lnTo>
                    <a:pt x="993283" y="139196"/>
                  </a:lnTo>
                  <a:lnTo>
                    <a:pt x="946420" y="147494"/>
                  </a:lnTo>
                  <a:lnTo>
                    <a:pt x="893177" y="154797"/>
                  </a:lnTo>
                  <a:lnTo>
                    <a:pt x="834216" y="161003"/>
                  </a:lnTo>
                  <a:lnTo>
                    <a:pt x="770197" y="166010"/>
                  </a:lnTo>
                  <a:lnTo>
                    <a:pt x="701781" y="169713"/>
                  </a:lnTo>
                  <a:lnTo>
                    <a:pt x="629628" y="172011"/>
                  </a:lnTo>
                  <a:lnTo>
                    <a:pt x="554399" y="1727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786" y="893879"/>
              <a:ext cx="1014572" cy="10064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6828" y="1235983"/>
              <a:ext cx="1429446" cy="32606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660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solidFill>
                  <a:srgbClr val="45637F"/>
                </a:solidFill>
              </a:rPr>
              <a:t>Vectorización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2975" y="1218788"/>
            <a:ext cx="4753610" cy="20199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83185">
              <a:lnSpc>
                <a:spcPts val="1650"/>
              </a:lnSpc>
              <a:spcBef>
                <a:spcPts val="180"/>
              </a:spcBef>
            </a:pPr>
            <a:r>
              <a:rPr sz="1400" spc="75" dirty="0">
                <a:latin typeface="Tahoma"/>
                <a:cs typeface="Tahoma"/>
              </a:rPr>
              <a:t>Numpy </a:t>
            </a:r>
            <a:r>
              <a:rPr sz="1400" spc="45" dirty="0">
                <a:latin typeface="Tahoma"/>
                <a:cs typeface="Tahoma"/>
              </a:rPr>
              <a:t>ofrece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50" dirty="0">
                <a:latin typeface="Tahoma"/>
                <a:cs typeface="Tahoma"/>
              </a:rPr>
              <a:t>posibilidad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40" dirty="0">
                <a:latin typeface="Tahoma"/>
                <a:cs typeface="Tahoma"/>
              </a:rPr>
              <a:t>realizar </a:t>
            </a:r>
            <a:r>
              <a:rPr sz="1400" spc="55" dirty="0">
                <a:latin typeface="Tahoma"/>
                <a:cs typeface="Tahoma"/>
              </a:rPr>
              <a:t>operaciones </a:t>
            </a:r>
            <a:r>
              <a:rPr sz="1400" spc="60" dirty="0">
                <a:latin typeface="Tahoma"/>
                <a:cs typeface="Tahoma"/>
              </a:rPr>
              <a:t> sobre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sin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necesidad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recurrir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30" dirty="0">
                <a:latin typeface="Tahoma"/>
                <a:cs typeface="Tahoma"/>
              </a:rPr>
              <a:t>bucles. Esto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55" dirty="0">
                <a:latin typeface="Tahoma"/>
                <a:cs typeface="Tahoma"/>
              </a:rPr>
              <a:t>lo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50" dirty="0">
                <a:latin typeface="Tahoma"/>
                <a:cs typeface="Tahoma"/>
              </a:rPr>
              <a:t>conoce </a:t>
            </a:r>
            <a:r>
              <a:rPr sz="1400" spc="70" dirty="0">
                <a:latin typeface="Tahoma"/>
                <a:cs typeface="Tahoma"/>
              </a:rPr>
              <a:t>como </a:t>
            </a:r>
            <a:r>
              <a:rPr sz="1400" spc="75" dirty="0">
                <a:latin typeface="Tahoma"/>
                <a:cs typeface="Tahoma"/>
              </a:rPr>
              <a:t> </a:t>
            </a:r>
            <a:r>
              <a:rPr sz="1400" b="1" spc="20" dirty="0">
                <a:latin typeface="Arial"/>
                <a:cs typeface="Arial"/>
              </a:rPr>
              <a:t>vectorización</a:t>
            </a:r>
            <a:r>
              <a:rPr sz="1400" spc="20" dirty="0">
                <a:latin typeface="Tahoma"/>
                <a:cs typeface="Tahoma"/>
              </a:rPr>
              <a:t>. </a:t>
            </a:r>
            <a:r>
              <a:rPr sz="1400" spc="30" dirty="0">
                <a:latin typeface="Tahoma"/>
                <a:cs typeface="Tahoma"/>
              </a:rPr>
              <a:t>Internamente, </a:t>
            </a:r>
            <a:r>
              <a:rPr sz="1400" spc="75" dirty="0">
                <a:latin typeface="Tahoma"/>
                <a:cs typeface="Tahoma"/>
              </a:rPr>
              <a:t>Numpy </a:t>
            </a:r>
            <a:r>
              <a:rPr sz="1400" spc="35" dirty="0">
                <a:latin typeface="Tahoma"/>
                <a:cs typeface="Tahoma"/>
              </a:rPr>
              <a:t>utiliza </a:t>
            </a:r>
            <a:r>
              <a:rPr sz="1400" spc="45" dirty="0">
                <a:latin typeface="Tahoma"/>
                <a:cs typeface="Tahoma"/>
              </a:rPr>
              <a:t>rutinas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muy </a:t>
            </a:r>
            <a:r>
              <a:rPr sz="1400" spc="55" dirty="0">
                <a:latin typeface="Tahoma"/>
                <a:cs typeface="Tahoma"/>
              </a:rPr>
              <a:t>optimizadas </a:t>
            </a:r>
            <a:r>
              <a:rPr sz="1400" spc="35" dirty="0">
                <a:latin typeface="Tahoma"/>
                <a:cs typeface="Tahoma"/>
              </a:rPr>
              <a:t>escritas </a:t>
            </a:r>
            <a:r>
              <a:rPr sz="1400" spc="60" dirty="0">
                <a:latin typeface="Tahoma"/>
                <a:cs typeface="Tahoma"/>
              </a:rPr>
              <a:t>en </a:t>
            </a:r>
            <a:r>
              <a:rPr sz="1400" spc="-25" dirty="0">
                <a:latin typeface="Tahoma"/>
                <a:cs typeface="Tahoma"/>
              </a:rPr>
              <a:t>C,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60" dirty="0">
                <a:latin typeface="Tahoma"/>
                <a:cs typeface="Tahoma"/>
              </a:rPr>
              <a:t>implementan </a:t>
            </a:r>
            <a:r>
              <a:rPr sz="1400" spc="35" dirty="0">
                <a:latin typeface="Tahoma"/>
                <a:cs typeface="Tahoma"/>
              </a:rPr>
              <a:t>estas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operaciones.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20" dirty="0">
                <a:latin typeface="Tahoma"/>
                <a:cs typeface="Tahoma"/>
              </a:rPr>
              <a:t>Esta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60" dirty="0">
                <a:latin typeface="Tahoma"/>
                <a:cs typeface="Tahoma"/>
              </a:rPr>
              <a:t>una de </a:t>
            </a:r>
            <a:r>
              <a:rPr sz="1400" spc="35" dirty="0">
                <a:latin typeface="Tahoma"/>
                <a:cs typeface="Tahoma"/>
              </a:rPr>
              <a:t>las </a:t>
            </a:r>
            <a:r>
              <a:rPr sz="1400" spc="30" dirty="0">
                <a:latin typeface="Tahoma"/>
                <a:cs typeface="Tahoma"/>
              </a:rPr>
              <a:t>características </a:t>
            </a:r>
            <a:r>
              <a:rPr sz="1400" spc="35" dirty="0">
                <a:latin typeface="Tahoma"/>
                <a:cs typeface="Tahoma"/>
              </a:rPr>
              <a:t>esenciales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5" dirty="0">
                <a:latin typeface="Tahoma"/>
                <a:cs typeface="Tahoma"/>
              </a:rPr>
              <a:t>Numpy. </a:t>
            </a:r>
            <a:r>
              <a:rPr sz="1400" spc="6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Libera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programador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detalles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implementación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resulta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código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muy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compacto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legible.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172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solidFill>
                  <a:srgbClr val="45637F"/>
                </a:solidFill>
              </a:rPr>
              <a:t>a</a:t>
            </a:r>
            <a:r>
              <a:rPr sz="3000" spc="95" dirty="0">
                <a:solidFill>
                  <a:srgbClr val="45637F"/>
                </a:solidFill>
              </a:rPr>
              <a:t>r</a:t>
            </a:r>
            <a:r>
              <a:rPr sz="3000" spc="170" dirty="0">
                <a:solidFill>
                  <a:srgbClr val="45637F"/>
                </a:solidFill>
              </a:rPr>
              <a:t>gmin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185" dirty="0">
                <a:solidFill>
                  <a:srgbClr val="45637F"/>
                </a:solidFill>
              </a:rPr>
              <a:t>y</a:t>
            </a:r>
            <a:r>
              <a:rPr sz="3000" spc="-340" dirty="0">
                <a:solidFill>
                  <a:srgbClr val="45637F"/>
                </a:solidFill>
              </a:rPr>
              <a:t> </a:t>
            </a:r>
            <a:r>
              <a:rPr sz="3000" spc="135" dirty="0">
                <a:solidFill>
                  <a:srgbClr val="45637F"/>
                </a:solidFill>
              </a:rPr>
              <a:t>a</a:t>
            </a:r>
            <a:r>
              <a:rPr sz="3000" spc="95" dirty="0">
                <a:solidFill>
                  <a:srgbClr val="45637F"/>
                </a:solidFill>
              </a:rPr>
              <a:t>r</a:t>
            </a:r>
            <a:r>
              <a:rPr sz="3000" spc="210" dirty="0">
                <a:solidFill>
                  <a:srgbClr val="45637F"/>
                </a:solidFill>
              </a:rPr>
              <a:t>gmax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394462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Tahoma"/>
                <a:cs typeface="Tahoma"/>
              </a:rPr>
              <a:t>Si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lugar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querer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encontrar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valor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mínimo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 </a:t>
            </a:r>
            <a:r>
              <a:rPr sz="1400" spc="45" dirty="0">
                <a:latin typeface="Tahoma"/>
                <a:cs typeface="Tahoma"/>
              </a:rPr>
              <a:t>máximo, </a:t>
            </a:r>
            <a:r>
              <a:rPr sz="1400" spc="65" dirty="0">
                <a:latin typeface="Tahoma"/>
                <a:cs typeface="Tahoma"/>
              </a:rPr>
              <a:t>queremos </a:t>
            </a:r>
            <a:r>
              <a:rPr sz="1400" spc="50" dirty="0">
                <a:latin typeface="Tahoma"/>
                <a:cs typeface="Tahoma"/>
              </a:rPr>
              <a:t>encontrar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45" dirty="0">
                <a:latin typeface="Tahoma"/>
                <a:cs typeface="Tahoma"/>
              </a:rPr>
              <a:t>índice </a:t>
            </a:r>
            <a:r>
              <a:rPr sz="1400" spc="50" dirty="0">
                <a:latin typeface="Tahoma"/>
                <a:cs typeface="Tahoma"/>
              </a:rPr>
              <a:t>del </a:t>
            </a:r>
            <a:r>
              <a:rPr sz="1400" spc="55" dirty="0">
                <a:latin typeface="Tahoma"/>
                <a:cs typeface="Tahoma"/>
              </a:rPr>
              <a:t> elemento correspondiente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50" dirty="0">
                <a:latin typeface="Tahoma"/>
                <a:cs typeface="Tahoma"/>
              </a:rPr>
              <a:t>usar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argmin</a:t>
            </a:r>
            <a:r>
              <a:rPr sz="1400" b="1" spc="-405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Consolas"/>
                <a:cs typeface="Consolas"/>
              </a:rPr>
              <a:t>argmax</a:t>
            </a:r>
            <a:r>
              <a:rPr sz="1400" spc="-20" dirty="0">
                <a:latin typeface="Tahoma"/>
                <a:cs typeface="Tahoma"/>
              </a:rPr>
              <a:t>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pero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hay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tener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cuenta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devuelve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índice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aplanado.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940" y="1177373"/>
            <a:ext cx="3133440" cy="20381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136" y="2623838"/>
            <a:ext cx="1494450" cy="2092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/>
              <a:t>R</a:t>
            </a:r>
            <a:r>
              <a:rPr sz="2400" spc="-5" dirty="0"/>
              <a:t>e</a:t>
            </a:r>
            <a:r>
              <a:rPr sz="2400" spc="105" dirty="0"/>
              <a:t>visión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8081" y="1117823"/>
            <a:ext cx="4410710" cy="14922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894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Repasar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concepto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agregación.</a:t>
            </a:r>
            <a:endParaRPr sz="1400">
              <a:latin typeface="Tahoma"/>
              <a:cs typeface="Tahoma"/>
            </a:endParaRPr>
          </a:p>
          <a:p>
            <a:pPr marL="269240" marR="5080" indent="-257175">
              <a:lnSpc>
                <a:spcPts val="1650"/>
              </a:lnSpc>
              <a:spcBef>
                <a:spcPts val="875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Repasar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conceptos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estadísticos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correspondientes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Numpy.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Repasar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cómo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trabajar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ejes.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Aplicar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distintos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arrays.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53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E</a:t>
            </a:r>
            <a:r>
              <a:rPr sz="2400" spc="-15" dirty="0"/>
              <a:t>je</a:t>
            </a:r>
            <a:r>
              <a:rPr sz="2400" spc="-25" dirty="0"/>
              <a:t>r</a:t>
            </a:r>
            <a:r>
              <a:rPr sz="2400" spc="114" dirty="0"/>
              <a:t>cicios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135173"/>
            <a:ext cx="5203825" cy="18351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69875" algn="l"/>
              </a:tabLst>
            </a:pPr>
            <a:r>
              <a:rPr sz="1400" spc="45" dirty="0">
                <a:latin typeface="Tahoma"/>
                <a:cs typeface="Tahoma"/>
              </a:rPr>
              <a:t>Crear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partir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archivo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“numeros.csv”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ahoma"/>
                <a:cs typeface="Tahoma"/>
              </a:rPr>
              <a:t>¿Cuántas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ﬁlas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columnas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tiene?</a:t>
            </a:r>
            <a:endParaRPr sz="1400">
              <a:latin typeface="Tahoma"/>
              <a:cs typeface="Tahoma"/>
            </a:endParaRPr>
          </a:p>
          <a:p>
            <a:pPr marL="269240" marR="5080" indent="-257175">
              <a:lnSpc>
                <a:spcPts val="1650"/>
              </a:lnSpc>
              <a:spcBef>
                <a:spcPts val="950"/>
              </a:spcBef>
              <a:buAutoNum type="arabicPeriod"/>
              <a:tabLst>
                <a:tab pos="269875" algn="l"/>
              </a:tabLst>
            </a:pPr>
            <a:r>
              <a:rPr sz="1400" spc="3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siguientes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estadísticas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todas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columnas: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promedio,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desviación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standard,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mínimo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máximo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69875" algn="l"/>
              </a:tabLst>
            </a:pPr>
            <a:r>
              <a:rPr sz="1400" spc="35" dirty="0">
                <a:latin typeface="Tahoma"/>
                <a:cs typeface="Tahoma"/>
              </a:rPr>
              <a:t>¿Qué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tiene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mayor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dispersión?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69875" algn="l"/>
              </a:tabLst>
            </a:pPr>
            <a:r>
              <a:rPr sz="1400" spc="35" dirty="0">
                <a:latin typeface="Tahoma"/>
                <a:cs typeface="Tahoma"/>
              </a:rPr>
              <a:t>¿Qué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columna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abarca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rango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más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amplio?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3355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0515">
              <a:lnSpc>
                <a:spcPct val="100000"/>
              </a:lnSpc>
              <a:spcBef>
                <a:spcPts val="100"/>
              </a:spcBef>
            </a:pPr>
            <a:r>
              <a:rPr spc="254" dirty="0" err="1"/>
              <a:t>Num</a:t>
            </a:r>
            <a:r>
              <a:rPr spc="110" dirty="0" err="1"/>
              <a:t>p</a:t>
            </a:r>
            <a:r>
              <a:rPr spc="300" dirty="0" err="1"/>
              <a:t>y</a:t>
            </a:r>
            <a:r>
              <a:rPr lang="es-AR" spc="300" dirty="0"/>
              <a:t> IV</a:t>
            </a:r>
            <a:endParaRPr spc="30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614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solidFill>
                  <a:srgbClr val="45637F"/>
                </a:solidFill>
              </a:rPr>
              <a:t>Álgeb</a:t>
            </a:r>
            <a:r>
              <a:rPr sz="3000" spc="95" dirty="0">
                <a:solidFill>
                  <a:srgbClr val="45637F"/>
                </a:solidFill>
              </a:rPr>
              <a:t>r</a:t>
            </a:r>
            <a:r>
              <a:rPr sz="3000" spc="170" dirty="0">
                <a:solidFill>
                  <a:srgbClr val="45637F"/>
                </a:solidFill>
              </a:rPr>
              <a:t>a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45" dirty="0">
                <a:solidFill>
                  <a:srgbClr val="45637F"/>
                </a:solidFill>
              </a:rPr>
              <a:t>lineal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441825" cy="18103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37465">
              <a:lnSpc>
                <a:spcPts val="1650"/>
              </a:lnSpc>
              <a:spcBef>
                <a:spcPts val="180"/>
              </a:spcBef>
            </a:pPr>
            <a:r>
              <a:rPr sz="1400" spc="70" dirty="0">
                <a:latin typeface="Tahoma"/>
                <a:cs typeface="Tahoma"/>
              </a:rPr>
              <a:t>Hemos </a:t>
            </a:r>
            <a:r>
              <a:rPr sz="1400" spc="30" dirty="0">
                <a:latin typeface="Tahoma"/>
                <a:cs typeface="Tahoma"/>
              </a:rPr>
              <a:t>visto </a:t>
            </a:r>
            <a:r>
              <a:rPr sz="1400" spc="40" dirty="0">
                <a:latin typeface="Tahoma"/>
                <a:cs typeface="Tahoma"/>
              </a:rPr>
              <a:t>hay </a:t>
            </a:r>
            <a:r>
              <a:rPr sz="1400" spc="60" dirty="0">
                <a:latin typeface="Tahoma"/>
                <a:cs typeface="Tahoma"/>
              </a:rPr>
              <a:t>numerosas </a:t>
            </a:r>
            <a:r>
              <a:rPr sz="1400" spc="55" dirty="0">
                <a:latin typeface="Tahoma"/>
                <a:cs typeface="Tahoma"/>
              </a:rPr>
              <a:t>operaciones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 </a:t>
            </a:r>
            <a:r>
              <a:rPr sz="1400" spc="45" dirty="0">
                <a:latin typeface="Tahoma"/>
                <a:cs typeface="Tahoma"/>
              </a:rPr>
              <a:t>hacer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25" dirty="0">
                <a:latin typeface="Tahoma"/>
                <a:cs typeface="Tahoma"/>
              </a:rPr>
              <a:t>arrays. </a:t>
            </a:r>
            <a:r>
              <a:rPr sz="1400" spc="40" dirty="0">
                <a:latin typeface="Tahoma"/>
                <a:cs typeface="Tahoma"/>
              </a:rPr>
              <a:t>Algunas </a:t>
            </a:r>
            <a:r>
              <a:rPr sz="1400" spc="65" dirty="0">
                <a:latin typeface="Tahoma"/>
                <a:cs typeface="Tahoma"/>
              </a:rPr>
              <a:t>son </a:t>
            </a:r>
            <a:r>
              <a:rPr sz="1400" spc="55" dirty="0">
                <a:latin typeface="Tahoma"/>
                <a:cs typeface="Tahoma"/>
              </a:rPr>
              <a:t>elemento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elemento,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otras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son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conjunto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datos,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o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alguno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ejes.</a:t>
            </a:r>
          </a:p>
          <a:p>
            <a:pPr marL="12700" marR="5080">
              <a:lnSpc>
                <a:spcPts val="1650"/>
              </a:lnSpc>
              <a:spcBef>
                <a:spcPts val="825"/>
              </a:spcBef>
            </a:pPr>
            <a:r>
              <a:rPr sz="1400" spc="60" dirty="0">
                <a:latin typeface="Tahoma"/>
                <a:cs typeface="Tahoma"/>
              </a:rPr>
              <a:t>Además de </a:t>
            </a:r>
            <a:r>
              <a:rPr sz="1400" spc="65" dirty="0">
                <a:latin typeface="Tahoma"/>
                <a:cs typeface="Tahoma"/>
              </a:rPr>
              <a:t>todo </a:t>
            </a:r>
            <a:r>
              <a:rPr sz="1400" spc="20" dirty="0">
                <a:latin typeface="Tahoma"/>
                <a:cs typeface="Tahoma"/>
              </a:rPr>
              <a:t>eso, </a:t>
            </a:r>
            <a:r>
              <a:rPr sz="1400" spc="75" dirty="0">
                <a:latin typeface="Tahoma"/>
                <a:cs typeface="Tahoma"/>
              </a:rPr>
              <a:t>Numpy </a:t>
            </a:r>
            <a:r>
              <a:rPr sz="1400" spc="60" dirty="0">
                <a:latin typeface="Tahoma"/>
                <a:cs typeface="Tahoma"/>
              </a:rPr>
              <a:t>implementa muchas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álgebra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lineal,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producto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escalar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entre </a:t>
            </a:r>
            <a:r>
              <a:rPr sz="1400" spc="20" dirty="0">
                <a:latin typeface="Tahoma"/>
                <a:cs typeface="Tahoma"/>
              </a:rPr>
              <a:t>vectores, </a:t>
            </a:r>
            <a:r>
              <a:rPr sz="1400" spc="60" dirty="0">
                <a:latin typeface="Tahoma"/>
                <a:cs typeface="Tahoma"/>
              </a:rPr>
              <a:t>producto </a:t>
            </a:r>
            <a:r>
              <a:rPr sz="1400" spc="30" dirty="0">
                <a:latin typeface="Tahoma"/>
                <a:cs typeface="Tahoma"/>
              </a:rPr>
              <a:t>matricial, </a:t>
            </a:r>
            <a:r>
              <a:rPr sz="1400" spc="40" dirty="0">
                <a:latin typeface="Tahoma"/>
                <a:cs typeface="Tahoma"/>
              </a:rPr>
              <a:t>cálculo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6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determinante,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matriz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inversa,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etc.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1063" y="3415305"/>
            <a:ext cx="2478736" cy="9234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700" y="2010424"/>
            <a:ext cx="2836041" cy="2714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282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0" dirty="0">
                <a:solidFill>
                  <a:srgbClr val="45637F"/>
                </a:solidFill>
              </a:rPr>
              <a:t>P</a:t>
            </a:r>
            <a:r>
              <a:rPr sz="3000" spc="130" dirty="0">
                <a:solidFill>
                  <a:srgbClr val="45637F"/>
                </a:solidFill>
              </a:rPr>
              <a:t>r</a:t>
            </a:r>
            <a:r>
              <a:rPr sz="3000" spc="165" dirty="0">
                <a:solidFill>
                  <a:srgbClr val="45637F"/>
                </a:solidFill>
              </a:rPr>
              <a:t>oducto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50" dirty="0">
                <a:solidFill>
                  <a:srgbClr val="45637F"/>
                </a:solidFill>
              </a:rPr>
              <a:t>escalar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975" y="1217772"/>
            <a:ext cx="415544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Recordemos qué es el producto escalar de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vectores.</a:t>
            </a:r>
            <a:r>
              <a:rPr sz="1600" spc="-5" dirty="0">
                <a:latin typeface="Arial MT"/>
                <a:cs typeface="Arial MT"/>
              </a:rPr>
              <a:t> S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 tenemo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 lo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vectores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Consolas"/>
                <a:cs typeface="Consolas"/>
              </a:rPr>
              <a:t>v</a:t>
            </a:r>
            <a:r>
              <a:rPr sz="1600" spc="-440" dirty="0">
                <a:latin typeface="Consolas"/>
                <a:cs typeface="Consolas"/>
              </a:rPr>
              <a:t> </a:t>
            </a:r>
            <a:r>
              <a:rPr sz="1600" dirty="0">
                <a:latin typeface="Arial MT"/>
                <a:cs typeface="Arial MT"/>
              </a:rPr>
              <a:t>y </a:t>
            </a:r>
            <a:r>
              <a:rPr sz="1600" dirty="0">
                <a:latin typeface="Consolas"/>
                <a:cs typeface="Consolas"/>
              </a:rPr>
              <a:t>w</a:t>
            </a:r>
            <a:r>
              <a:rPr sz="1600" spc="-44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 MT"/>
                <a:cs typeface="Arial MT"/>
              </a:rPr>
              <a:t>el  producto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escalar es: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975" y="3198971"/>
            <a:ext cx="1256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general: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1218788"/>
            <a:ext cx="332994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40" dirty="0">
                <a:latin typeface="Tahoma"/>
                <a:cs typeface="Tahoma"/>
              </a:rPr>
              <a:t>realizar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60" dirty="0">
                <a:latin typeface="Tahoma"/>
                <a:cs typeface="Tahoma"/>
              </a:rPr>
              <a:t>producto </a:t>
            </a:r>
            <a:r>
              <a:rPr sz="1400" spc="35" dirty="0">
                <a:latin typeface="Tahoma"/>
                <a:cs typeface="Tahoma"/>
              </a:rPr>
              <a:t>escalar </a:t>
            </a:r>
            <a:r>
              <a:rPr sz="1400" spc="45" dirty="0">
                <a:latin typeface="Tahoma"/>
                <a:cs typeface="Tahoma"/>
              </a:rPr>
              <a:t>entre 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dos </a:t>
            </a:r>
            <a:r>
              <a:rPr sz="1400" spc="35" dirty="0">
                <a:latin typeface="Tahoma"/>
                <a:cs typeface="Tahoma"/>
              </a:rPr>
              <a:t>vectores </a:t>
            </a:r>
            <a:r>
              <a:rPr sz="1400" spc="15" dirty="0">
                <a:latin typeface="Tahoma"/>
                <a:cs typeface="Tahoma"/>
              </a:rPr>
              <a:t>(arrays </a:t>
            </a:r>
            <a:r>
              <a:rPr sz="1400" spc="45" dirty="0">
                <a:latin typeface="Tahoma"/>
                <a:cs typeface="Tahoma"/>
              </a:rPr>
              <a:t>unidimensionales)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podemos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Consolas"/>
                <a:cs typeface="Consolas"/>
              </a:rPr>
              <a:t>dot</a:t>
            </a:r>
            <a:r>
              <a:rPr sz="1400" spc="-20" dirty="0">
                <a:latin typeface="Tahoma"/>
                <a:cs typeface="Tahoma"/>
              </a:rPr>
              <a:t>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esta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operación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existe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operador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Consolas"/>
                <a:cs typeface="Consolas"/>
              </a:rPr>
              <a:t>@</a:t>
            </a:r>
            <a:r>
              <a:rPr sz="1400" spc="-3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2977" y="1201280"/>
            <a:ext cx="4333447" cy="2285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588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0" dirty="0">
                <a:solidFill>
                  <a:srgbClr val="45637F"/>
                </a:solidFill>
              </a:rPr>
              <a:t>P</a:t>
            </a:r>
            <a:r>
              <a:rPr sz="3000" spc="130" dirty="0">
                <a:solidFill>
                  <a:srgbClr val="45637F"/>
                </a:solidFill>
              </a:rPr>
              <a:t>r</a:t>
            </a:r>
            <a:r>
              <a:rPr sz="3000" spc="165" dirty="0">
                <a:solidFill>
                  <a:srgbClr val="45637F"/>
                </a:solidFill>
              </a:rPr>
              <a:t>oducto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210" dirty="0">
                <a:solidFill>
                  <a:srgbClr val="45637F"/>
                </a:solidFill>
              </a:rPr>
              <a:t>m</a:t>
            </a:r>
            <a:r>
              <a:rPr sz="3000" spc="114" dirty="0">
                <a:solidFill>
                  <a:srgbClr val="45637F"/>
                </a:solidFill>
              </a:rPr>
              <a:t>a</a:t>
            </a:r>
            <a:r>
              <a:rPr sz="3000" spc="85" dirty="0">
                <a:solidFill>
                  <a:srgbClr val="45637F"/>
                </a:solidFill>
              </a:rPr>
              <a:t>tricial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08432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do</a:t>
            </a:r>
            <a:r>
              <a:rPr sz="1400" b="1" dirty="0">
                <a:latin typeface="Consolas"/>
                <a:cs typeface="Consolas"/>
              </a:rPr>
              <a:t>t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65" dirty="0">
                <a:latin typeface="Tahoma"/>
                <a:cs typeface="Tahoma"/>
              </a:rPr>
              <a:t>u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correspondient</a:t>
            </a:r>
            <a:r>
              <a:rPr sz="1400" spc="65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operador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b="1" dirty="0">
                <a:latin typeface="Consolas"/>
                <a:cs typeface="Consolas"/>
              </a:rPr>
              <a:t>@ 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pueden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también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efectuar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productos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matriciales,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en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donde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cada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nueva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matriz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35" dirty="0">
                <a:latin typeface="Tahoma"/>
                <a:cs typeface="Tahoma"/>
              </a:rPr>
              <a:t>el </a:t>
            </a:r>
            <a:r>
              <a:rPr sz="1400" spc="60" dirty="0">
                <a:latin typeface="Tahoma"/>
                <a:cs typeface="Tahoma"/>
              </a:rPr>
              <a:t>producto </a:t>
            </a:r>
            <a:r>
              <a:rPr sz="1400" spc="35" dirty="0">
                <a:latin typeface="Tahoma"/>
                <a:cs typeface="Tahoma"/>
              </a:rPr>
              <a:t>escalar </a:t>
            </a:r>
            <a:r>
              <a:rPr sz="1400" spc="60" dirty="0">
                <a:latin typeface="Tahoma"/>
                <a:cs typeface="Tahoma"/>
              </a:rPr>
              <a:t>de una </a:t>
            </a:r>
            <a:r>
              <a:rPr sz="1400" spc="50" dirty="0">
                <a:latin typeface="Tahoma"/>
                <a:cs typeface="Tahoma"/>
              </a:rPr>
              <a:t>ﬁla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primer </a:t>
            </a:r>
            <a:r>
              <a:rPr sz="1400" spc="50" dirty="0">
                <a:latin typeface="Tahoma"/>
                <a:cs typeface="Tahoma"/>
              </a:rPr>
              <a:t>matriz </a:t>
            </a:r>
            <a:r>
              <a:rPr sz="1400" spc="5" dirty="0">
                <a:latin typeface="Tahoma"/>
                <a:cs typeface="Tahoma"/>
              </a:rPr>
              <a:t>y </a:t>
            </a:r>
            <a:r>
              <a:rPr sz="1400" spc="60" dirty="0">
                <a:latin typeface="Tahoma"/>
                <a:cs typeface="Tahoma"/>
              </a:rPr>
              <a:t>una columna de </a:t>
            </a:r>
            <a:r>
              <a:rPr sz="1400" spc="35" dirty="0">
                <a:latin typeface="Tahoma"/>
                <a:cs typeface="Tahoma"/>
              </a:rPr>
              <a:t>la segunda. </a:t>
            </a:r>
            <a:r>
              <a:rPr sz="1400" spc="30" dirty="0">
                <a:latin typeface="Tahoma"/>
                <a:cs typeface="Tahoma"/>
              </a:rPr>
              <a:t>La 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5" dirty="0">
                <a:latin typeface="Tahoma"/>
                <a:cs typeface="Tahoma"/>
              </a:rPr>
              <a:t>columnas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primer </a:t>
            </a:r>
            <a:r>
              <a:rPr sz="1400" spc="50" dirty="0">
                <a:latin typeface="Tahoma"/>
                <a:cs typeface="Tahoma"/>
              </a:rPr>
              <a:t>matriz </a:t>
            </a:r>
            <a:r>
              <a:rPr sz="1400" spc="60" dirty="0">
                <a:latin typeface="Tahoma"/>
                <a:cs typeface="Tahoma"/>
              </a:rPr>
              <a:t>debe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ser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igual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cantidad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ﬁlas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segunda.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3025" y="1206839"/>
            <a:ext cx="2171519" cy="3123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7750" y="3153349"/>
            <a:ext cx="2150405" cy="1488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84412" y="2960141"/>
            <a:ext cx="875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6FBDF6"/>
                </a:solidFill>
                <a:latin typeface="Trebuchet MS"/>
                <a:cs typeface="Trebuchet MS"/>
              </a:rPr>
              <a:t>D</a:t>
            </a:r>
            <a:r>
              <a:rPr sz="1200" spc="50" dirty="0">
                <a:solidFill>
                  <a:srgbClr val="6FBDF6"/>
                </a:solidFill>
                <a:latin typeface="Trebuchet MS"/>
                <a:cs typeface="Trebuchet MS"/>
              </a:rPr>
              <a:t>o</a:t>
            </a:r>
            <a:r>
              <a:rPr sz="1200" spc="-10" dirty="0">
                <a:solidFill>
                  <a:srgbClr val="6FBDF6"/>
                </a:solidFill>
                <a:latin typeface="Trebuchet MS"/>
                <a:cs typeface="Trebuchet MS"/>
              </a:rPr>
              <a:t>t</a:t>
            </a:r>
            <a:r>
              <a:rPr sz="1200" spc="-70" dirty="0">
                <a:solidFill>
                  <a:srgbClr val="6FBDF6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6FBDF6"/>
                </a:solidFill>
                <a:latin typeface="Trebuchet MS"/>
                <a:cs typeface="Trebuchet MS"/>
              </a:rPr>
              <a:t>p</a:t>
            </a:r>
            <a:r>
              <a:rPr sz="1200" spc="-5" dirty="0">
                <a:solidFill>
                  <a:srgbClr val="6FBDF6"/>
                </a:solidFill>
                <a:latin typeface="Trebuchet MS"/>
                <a:cs typeface="Trebuchet MS"/>
              </a:rPr>
              <a:t>r</a:t>
            </a:r>
            <a:r>
              <a:rPr sz="1200" spc="40" dirty="0">
                <a:solidFill>
                  <a:srgbClr val="6FBDF6"/>
                </a:solidFill>
                <a:latin typeface="Trebuchet MS"/>
                <a:cs typeface="Trebuchet MS"/>
              </a:rPr>
              <a:t>oduct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9712" y="4425600"/>
            <a:ext cx="1299845" cy="136525"/>
          </a:xfrm>
          <a:custGeom>
            <a:avLst/>
            <a:gdLst/>
            <a:ahLst/>
            <a:cxnLst/>
            <a:rect l="l" t="t" r="r" b="b"/>
            <a:pathLst>
              <a:path w="1299845" h="136525">
                <a:moveTo>
                  <a:pt x="649799" y="136199"/>
                </a:moveTo>
                <a:lnTo>
                  <a:pt x="574019" y="135741"/>
                </a:lnTo>
                <a:lnTo>
                  <a:pt x="500806" y="134401"/>
                </a:lnTo>
                <a:lnTo>
                  <a:pt x="430649" y="132229"/>
                </a:lnTo>
                <a:lnTo>
                  <a:pt x="364034" y="129278"/>
                </a:lnTo>
                <a:lnTo>
                  <a:pt x="301449" y="125597"/>
                </a:lnTo>
                <a:lnTo>
                  <a:pt x="243383" y="121239"/>
                </a:lnTo>
                <a:lnTo>
                  <a:pt x="190322" y="116253"/>
                </a:lnTo>
                <a:lnTo>
                  <a:pt x="142753" y="110693"/>
                </a:lnTo>
                <a:lnTo>
                  <a:pt x="101166" y="104607"/>
                </a:lnTo>
                <a:lnTo>
                  <a:pt x="37882" y="91067"/>
                </a:lnTo>
                <a:lnTo>
                  <a:pt x="0" y="68099"/>
                </a:lnTo>
                <a:lnTo>
                  <a:pt x="12601" y="54752"/>
                </a:lnTo>
                <a:lnTo>
                  <a:pt x="49463" y="42039"/>
                </a:lnTo>
                <a:lnTo>
                  <a:pt x="109174" y="30317"/>
                </a:lnTo>
                <a:lnTo>
                  <a:pt x="190321" y="19945"/>
                </a:lnTo>
                <a:lnTo>
                  <a:pt x="232500" y="15898"/>
                </a:lnTo>
                <a:lnTo>
                  <a:pt x="277596" y="12278"/>
                </a:lnTo>
                <a:lnTo>
                  <a:pt x="325309" y="9098"/>
                </a:lnTo>
                <a:lnTo>
                  <a:pt x="375340" y="6372"/>
                </a:lnTo>
                <a:lnTo>
                  <a:pt x="427391" y="4113"/>
                </a:lnTo>
                <a:lnTo>
                  <a:pt x="536352" y="1045"/>
                </a:lnTo>
                <a:lnTo>
                  <a:pt x="649799" y="0"/>
                </a:lnTo>
                <a:lnTo>
                  <a:pt x="725580" y="458"/>
                </a:lnTo>
                <a:lnTo>
                  <a:pt x="798793" y="1798"/>
                </a:lnTo>
                <a:lnTo>
                  <a:pt x="868950" y="3970"/>
                </a:lnTo>
                <a:lnTo>
                  <a:pt x="935565" y="6921"/>
                </a:lnTo>
                <a:lnTo>
                  <a:pt x="998150" y="10602"/>
                </a:lnTo>
                <a:lnTo>
                  <a:pt x="1056216" y="14960"/>
                </a:lnTo>
                <a:lnTo>
                  <a:pt x="1109277" y="19945"/>
                </a:lnTo>
                <a:lnTo>
                  <a:pt x="1156846" y="25506"/>
                </a:lnTo>
                <a:lnTo>
                  <a:pt x="1198433" y="31592"/>
                </a:lnTo>
                <a:lnTo>
                  <a:pt x="1261717" y="45132"/>
                </a:lnTo>
                <a:lnTo>
                  <a:pt x="1299599" y="68099"/>
                </a:lnTo>
                <a:lnTo>
                  <a:pt x="1295228" y="76041"/>
                </a:lnTo>
                <a:lnTo>
                  <a:pt x="1233553" y="98048"/>
                </a:lnTo>
                <a:lnTo>
                  <a:pt x="1156846" y="110693"/>
                </a:lnTo>
                <a:lnTo>
                  <a:pt x="1109277" y="116253"/>
                </a:lnTo>
                <a:lnTo>
                  <a:pt x="1056216" y="121239"/>
                </a:lnTo>
                <a:lnTo>
                  <a:pt x="998150" y="125597"/>
                </a:lnTo>
                <a:lnTo>
                  <a:pt x="935565" y="129278"/>
                </a:lnTo>
                <a:lnTo>
                  <a:pt x="868950" y="132229"/>
                </a:lnTo>
                <a:lnTo>
                  <a:pt x="798793" y="134401"/>
                </a:lnTo>
                <a:lnTo>
                  <a:pt x="725580" y="135741"/>
                </a:lnTo>
                <a:lnTo>
                  <a:pt x="649799" y="1361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419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solidFill>
                  <a:srgbClr val="45637F"/>
                </a:solidFill>
              </a:rPr>
              <a:t>Transpuesta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22975" y="1218788"/>
            <a:ext cx="388112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latin typeface="Tahoma"/>
                <a:cs typeface="Tahoma"/>
              </a:rPr>
              <a:t>Cuando </a:t>
            </a:r>
            <a:r>
              <a:rPr sz="1400" spc="40" dirty="0">
                <a:latin typeface="Tahoma"/>
                <a:cs typeface="Tahoma"/>
              </a:rPr>
              <a:t>se </a:t>
            </a:r>
            <a:r>
              <a:rPr sz="1400" spc="30" dirty="0">
                <a:latin typeface="Tahoma"/>
                <a:cs typeface="Tahoma"/>
              </a:rPr>
              <a:t>trabaja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45" dirty="0">
                <a:latin typeface="Tahoma"/>
                <a:cs typeface="Tahoma"/>
              </a:rPr>
              <a:t>matrices </a:t>
            </a:r>
            <a:r>
              <a:rPr sz="1400" spc="40" dirty="0">
                <a:latin typeface="Tahoma"/>
                <a:cs typeface="Tahoma"/>
              </a:rPr>
              <a:t>es </a:t>
            </a:r>
            <a:r>
              <a:rPr sz="1400" spc="65" dirty="0">
                <a:latin typeface="Tahoma"/>
                <a:cs typeface="Tahoma"/>
              </a:rPr>
              <a:t>muy </a:t>
            </a:r>
            <a:r>
              <a:rPr sz="1400" spc="50" dirty="0">
                <a:latin typeface="Tahoma"/>
                <a:cs typeface="Tahoma"/>
              </a:rPr>
              <a:t>usual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tener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obtener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matriz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transpuesta.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Para </a:t>
            </a:r>
            <a:r>
              <a:rPr sz="1400" spc="55" dirty="0">
                <a:latin typeface="Tahoma"/>
                <a:cs typeface="Tahoma"/>
              </a:rPr>
              <a:t> obtenerla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podemos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usar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método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transpose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8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atributo</a:t>
            </a:r>
            <a:r>
              <a:rPr sz="1400" spc="32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T.</a:t>
            </a:r>
            <a:endParaRPr sz="1400" dirty="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725" y="1526700"/>
            <a:ext cx="1758824" cy="2998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517" y="2295725"/>
            <a:ext cx="2143275" cy="21333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677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solidFill>
                  <a:srgbClr val="45637F"/>
                </a:solidFill>
              </a:rPr>
              <a:t>Determina</a:t>
            </a:r>
            <a:r>
              <a:rPr sz="3000" spc="114" dirty="0">
                <a:solidFill>
                  <a:srgbClr val="45637F"/>
                </a:solidFill>
              </a:rPr>
              <a:t>n</a:t>
            </a:r>
            <a:r>
              <a:rPr sz="3000" spc="130" dirty="0">
                <a:solidFill>
                  <a:srgbClr val="45637F"/>
                </a:solidFill>
              </a:rPr>
              <a:t>te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08622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75" dirty="0">
                <a:latin typeface="Tahoma"/>
                <a:cs typeface="Tahoma"/>
              </a:rPr>
              <a:t>Numpy </a:t>
            </a:r>
            <a:r>
              <a:rPr sz="1400" spc="40" dirty="0">
                <a:latin typeface="Tahoma"/>
                <a:cs typeface="Tahoma"/>
              </a:rPr>
              <a:t>tiene </a:t>
            </a:r>
            <a:r>
              <a:rPr sz="1400" spc="75" dirty="0">
                <a:latin typeface="Tahoma"/>
                <a:cs typeface="Tahoma"/>
              </a:rPr>
              <a:t>un módulo </a:t>
            </a:r>
            <a:r>
              <a:rPr sz="1400" spc="55" dirty="0">
                <a:latin typeface="Tahoma"/>
                <a:cs typeface="Tahoma"/>
              </a:rPr>
              <a:t>dedicado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35" dirty="0">
                <a:latin typeface="Tahoma"/>
                <a:cs typeface="Tahoma"/>
              </a:rPr>
              <a:t>álgebra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lineal</a:t>
            </a:r>
            <a:r>
              <a:rPr sz="1400" spc="20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módul</a:t>
            </a:r>
            <a:r>
              <a:rPr sz="1400" spc="80" dirty="0">
                <a:latin typeface="Tahoma"/>
                <a:cs typeface="Tahoma"/>
              </a:rPr>
              <a:t>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i="1" spc="-5" dirty="0">
                <a:latin typeface="Consolas"/>
                <a:cs typeface="Consolas"/>
              </a:rPr>
              <a:t>linal</a:t>
            </a:r>
            <a:r>
              <a:rPr sz="1400" i="1" dirty="0">
                <a:latin typeface="Consolas"/>
                <a:cs typeface="Consolas"/>
              </a:rPr>
              <a:t>g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70" dirty="0">
                <a:latin typeface="Tahoma"/>
                <a:cs typeface="Tahoma"/>
              </a:rPr>
              <a:t>donde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s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implementan  </a:t>
            </a:r>
            <a:r>
              <a:rPr sz="1400" spc="60" dirty="0">
                <a:latin typeface="Tahoma"/>
                <a:cs typeface="Tahoma"/>
              </a:rPr>
              <a:t>muchas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álgebra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lineal.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Una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ellas </a:t>
            </a:r>
            <a:r>
              <a:rPr sz="1400" spc="40" dirty="0">
                <a:latin typeface="Tahoma"/>
                <a:cs typeface="Tahoma"/>
              </a:rPr>
              <a:t> 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det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calcul</a:t>
            </a:r>
            <a:r>
              <a:rPr sz="1400" spc="4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determinant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una  matriz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cuadrada.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1550" y="1152875"/>
            <a:ext cx="2257199" cy="19046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69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45637F"/>
                </a:solidFill>
              </a:rPr>
              <a:t>Ope</a:t>
            </a:r>
            <a:r>
              <a:rPr sz="3000" spc="25" dirty="0">
                <a:solidFill>
                  <a:srgbClr val="45637F"/>
                </a:solidFill>
              </a:rPr>
              <a:t>r</a:t>
            </a:r>
            <a:r>
              <a:rPr sz="3000" spc="155" dirty="0">
                <a:solidFill>
                  <a:srgbClr val="45637F"/>
                </a:solidFill>
              </a:rPr>
              <a:t>aciones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5" dirty="0">
                <a:solidFill>
                  <a:srgbClr val="45637F"/>
                </a:solidFill>
              </a:rPr>
              <a:t>aritm</a:t>
            </a:r>
            <a:r>
              <a:rPr sz="3000" spc="114" dirty="0">
                <a:solidFill>
                  <a:srgbClr val="45637F"/>
                </a:solidFill>
              </a:rPr>
              <a:t>é</a:t>
            </a:r>
            <a:r>
              <a:rPr sz="3000" spc="185" dirty="0">
                <a:solidFill>
                  <a:srgbClr val="45637F"/>
                </a:solidFill>
              </a:rPr>
              <a:t>ticas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4026535" cy="20199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operadores </a:t>
            </a:r>
            <a:r>
              <a:rPr sz="1400" spc="45" dirty="0">
                <a:latin typeface="Tahoma"/>
                <a:cs typeface="Tahoma"/>
              </a:rPr>
              <a:t>aritméticos </a:t>
            </a:r>
            <a:r>
              <a:rPr sz="1400" spc="60" dirty="0">
                <a:latin typeface="Tahoma"/>
                <a:cs typeface="Tahoma"/>
              </a:rPr>
              <a:t>de </a:t>
            </a:r>
            <a:r>
              <a:rPr sz="1400" spc="50" dirty="0">
                <a:latin typeface="Tahoma"/>
                <a:cs typeface="Tahoma"/>
              </a:rPr>
              <a:t>Python </a:t>
            </a:r>
            <a:r>
              <a:rPr sz="1400" spc="55" dirty="0">
                <a:latin typeface="Tahoma"/>
                <a:cs typeface="Tahoma"/>
              </a:rPr>
              <a:t>también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están </a:t>
            </a:r>
            <a:r>
              <a:rPr sz="1400" spc="60" dirty="0">
                <a:latin typeface="Tahoma"/>
                <a:cs typeface="Tahoma"/>
              </a:rPr>
              <a:t>implementados </a:t>
            </a:r>
            <a:r>
              <a:rPr sz="1400" spc="55" dirty="0">
                <a:latin typeface="Tahoma"/>
                <a:cs typeface="Tahoma"/>
              </a:rPr>
              <a:t>para </a:t>
            </a:r>
            <a:r>
              <a:rPr sz="1400" spc="65" dirty="0">
                <a:latin typeface="Tahoma"/>
                <a:cs typeface="Tahoma"/>
              </a:rPr>
              <a:t>operar </a:t>
            </a:r>
            <a:r>
              <a:rPr sz="1400" spc="55" dirty="0">
                <a:latin typeface="Tahoma"/>
                <a:cs typeface="Tahoma"/>
              </a:rPr>
              <a:t>con </a:t>
            </a:r>
            <a:r>
              <a:rPr sz="1400" spc="25" dirty="0">
                <a:latin typeface="Tahoma"/>
                <a:cs typeface="Tahoma"/>
              </a:rPr>
              <a:t>arrays. </a:t>
            </a:r>
            <a:r>
              <a:rPr sz="1400" spc="30" dirty="0">
                <a:latin typeface="Tahoma"/>
                <a:cs typeface="Tahoma"/>
              </a:rPr>
              <a:t> Estos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operadores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trabajan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devuelven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como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resultado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nuevo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 marL="12700" marR="116839">
              <a:lnSpc>
                <a:spcPts val="1650"/>
              </a:lnSpc>
              <a:spcBef>
                <a:spcPts val="825"/>
              </a:spcBef>
            </a:pPr>
            <a:r>
              <a:rPr sz="1400" spc="60" dirty="0">
                <a:latin typeface="Tahoma"/>
                <a:cs typeface="Tahoma"/>
              </a:rPr>
              <a:t>Además de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operadores </a:t>
            </a:r>
            <a:r>
              <a:rPr sz="1400" spc="40" dirty="0">
                <a:latin typeface="Tahoma"/>
                <a:cs typeface="Tahoma"/>
              </a:rPr>
              <a:t>a </a:t>
            </a:r>
            <a:r>
              <a:rPr sz="1400" spc="50" dirty="0">
                <a:latin typeface="Tahoma"/>
                <a:cs typeface="Tahoma"/>
              </a:rPr>
              <a:t>los </a:t>
            </a:r>
            <a:r>
              <a:rPr sz="1400" spc="65" dirty="0">
                <a:latin typeface="Tahoma"/>
                <a:cs typeface="Tahoma"/>
              </a:rPr>
              <a:t>que </a:t>
            </a:r>
            <a:r>
              <a:rPr sz="1400" spc="50" dirty="0">
                <a:latin typeface="Tahoma"/>
                <a:cs typeface="Tahoma"/>
              </a:rPr>
              <a:t>estamos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acostumbrados, </a:t>
            </a:r>
            <a:r>
              <a:rPr sz="1400" spc="55" dirty="0">
                <a:latin typeface="Tahoma"/>
                <a:cs typeface="Tahoma"/>
              </a:rPr>
              <a:t>también </a:t>
            </a:r>
            <a:r>
              <a:rPr sz="1400" spc="40" dirty="0">
                <a:latin typeface="Tahoma"/>
                <a:cs typeface="Tahoma"/>
              </a:rPr>
              <a:t>existen </a:t>
            </a:r>
            <a:r>
              <a:rPr sz="1400" spc="50" dirty="0">
                <a:latin typeface="Tahoma"/>
                <a:cs typeface="Tahoma"/>
              </a:rPr>
              <a:t>funciones 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correspondientes. </a:t>
            </a:r>
            <a:r>
              <a:rPr sz="1400" spc="70" dirty="0">
                <a:latin typeface="Tahoma"/>
                <a:cs typeface="Tahoma"/>
              </a:rPr>
              <a:t>Por </a:t>
            </a:r>
            <a:r>
              <a:rPr sz="1400" spc="30" dirty="0">
                <a:latin typeface="Tahoma"/>
                <a:cs typeface="Tahoma"/>
              </a:rPr>
              <a:t>ejemplo, </a:t>
            </a:r>
            <a:r>
              <a:rPr sz="1400" spc="55" dirty="0">
                <a:latin typeface="Tahoma"/>
                <a:cs typeface="Tahoma"/>
              </a:rPr>
              <a:t>para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65" dirty="0">
                <a:latin typeface="Tahoma"/>
                <a:cs typeface="Tahoma"/>
              </a:rPr>
              <a:t>suma </a:t>
            </a:r>
            <a:r>
              <a:rPr sz="1400" spc="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exist</a:t>
            </a:r>
            <a:r>
              <a:rPr sz="1400" spc="4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operador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Arial"/>
                <a:cs typeface="Arial"/>
              </a:rPr>
              <a:t>+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</a:t>
            </a:r>
            <a:r>
              <a:rPr sz="1400" spc="70" dirty="0">
                <a:latin typeface="Tahoma"/>
                <a:cs typeface="Tahoma"/>
              </a:rPr>
              <a:t>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add</a:t>
            </a:r>
            <a:r>
              <a:rPr sz="1400" b="1" dirty="0">
                <a:latin typeface="Consolas"/>
                <a:cs typeface="Consolas"/>
              </a:rPr>
              <a:t>.</a:t>
            </a:r>
            <a:r>
              <a:rPr sz="1400" b="1" spc="-409" dirty="0">
                <a:latin typeface="Consolas"/>
                <a:cs typeface="Consolas"/>
              </a:rPr>
              <a:t> </a:t>
            </a:r>
            <a:r>
              <a:rPr sz="1400" spc="55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modo  </a:t>
            </a:r>
            <a:r>
              <a:rPr sz="1400" spc="65" dirty="0">
                <a:latin typeface="Tahoma"/>
                <a:cs typeface="Tahoma"/>
              </a:rPr>
              <a:t>que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a+</a:t>
            </a:r>
            <a:r>
              <a:rPr sz="1400" dirty="0">
                <a:latin typeface="Consolas"/>
                <a:cs typeface="Consolas"/>
              </a:rPr>
              <a:t>b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40" dirty="0">
                <a:latin typeface="Tahoma"/>
                <a:cs typeface="Tahoma"/>
              </a:rPr>
              <a:t>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equivalent</a:t>
            </a:r>
            <a:r>
              <a:rPr sz="1400" spc="55" dirty="0">
                <a:latin typeface="Tahoma"/>
                <a:cs typeface="Tahoma"/>
              </a:rPr>
              <a:t>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np.add(a,b)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9581" y="2206437"/>
            <a:ext cx="2933053" cy="14174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470960"/>
            <a:ext cx="1442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0" dirty="0">
                <a:solidFill>
                  <a:srgbClr val="45637F"/>
                </a:solidFill>
                <a:latin typeface="Trebuchet MS"/>
                <a:cs typeface="Trebuchet MS"/>
              </a:rPr>
              <a:t>I</a:t>
            </a:r>
            <a:r>
              <a:rPr sz="3000" b="1" spc="155" dirty="0">
                <a:solidFill>
                  <a:srgbClr val="45637F"/>
                </a:solidFill>
                <a:latin typeface="Trebuchet MS"/>
                <a:cs typeface="Trebuchet MS"/>
              </a:rPr>
              <a:t>n</a:t>
            </a:r>
            <a:r>
              <a:rPr sz="3000" b="1" spc="140" dirty="0">
                <a:solidFill>
                  <a:srgbClr val="45637F"/>
                </a:solidFill>
                <a:latin typeface="Trebuchet MS"/>
                <a:cs typeface="Trebuchet MS"/>
              </a:rPr>
              <a:t>v</a:t>
            </a:r>
            <a:r>
              <a:rPr sz="3000" b="1" spc="165" dirty="0">
                <a:solidFill>
                  <a:srgbClr val="45637F"/>
                </a:solidFill>
                <a:latin typeface="Trebuchet MS"/>
                <a:cs typeface="Trebuchet MS"/>
              </a:rPr>
              <a:t>ersa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975" y="1218788"/>
            <a:ext cx="45637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45" dirty="0">
                <a:latin typeface="Tahoma"/>
                <a:cs typeface="Tahoma"/>
              </a:rPr>
              <a:t>También </a:t>
            </a:r>
            <a:r>
              <a:rPr sz="1400" spc="75" dirty="0">
                <a:latin typeface="Tahoma"/>
                <a:cs typeface="Tahoma"/>
              </a:rPr>
              <a:t>podemos </a:t>
            </a:r>
            <a:r>
              <a:rPr sz="1400" spc="50" dirty="0">
                <a:latin typeface="Tahoma"/>
                <a:cs typeface="Tahoma"/>
              </a:rPr>
              <a:t>encontrar </a:t>
            </a:r>
            <a:r>
              <a:rPr sz="1400" spc="35" dirty="0">
                <a:latin typeface="Tahoma"/>
                <a:cs typeface="Tahoma"/>
              </a:rPr>
              <a:t>la </a:t>
            </a:r>
            <a:r>
              <a:rPr sz="1400" spc="40" dirty="0">
                <a:latin typeface="Tahoma"/>
                <a:cs typeface="Tahoma"/>
              </a:rPr>
              <a:t>inversa </a:t>
            </a:r>
            <a:r>
              <a:rPr sz="1400" spc="60" dirty="0">
                <a:latin typeface="Tahoma"/>
                <a:cs typeface="Tahoma"/>
              </a:rPr>
              <a:t>de una </a:t>
            </a:r>
            <a:r>
              <a:rPr sz="1400" spc="50" dirty="0">
                <a:latin typeface="Tahoma"/>
                <a:cs typeface="Tahoma"/>
              </a:rPr>
              <a:t>matriz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cuadrada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determinante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nulo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función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inv.</a:t>
            </a:r>
            <a:endParaRPr sz="1400" dirty="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674" y="1906950"/>
            <a:ext cx="5124225" cy="22315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9136" y="2623838"/>
            <a:ext cx="1494450" cy="20925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/>
              <a:t>R</a:t>
            </a:r>
            <a:r>
              <a:rPr sz="2400" spc="-5" dirty="0"/>
              <a:t>e</a:t>
            </a:r>
            <a:r>
              <a:rPr sz="2400" spc="105" dirty="0"/>
              <a:t>visión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8081" y="1218788"/>
            <a:ext cx="3697604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9240" marR="210820" indent="-257175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Repasar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funcionalidades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Numpy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álgebra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lineal.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69875" algn="l"/>
              </a:tabLst>
            </a:pPr>
            <a:r>
              <a:rPr sz="1400" spc="50" dirty="0">
                <a:latin typeface="Tahoma"/>
                <a:cs typeface="Tahoma"/>
              </a:rPr>
              <a:t>Construir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vectores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matrices.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69875" algn="l"/>
              </a:tabLst>
            </a:pPr>
            <a:r>
              <a:rPr sz="1400" spc="40" dirty="0">
                <a:latin typeface="Tahoma"/>
                <a:cs typeface="Tahoma"/>
              </a:rPr>
              <a:t>Aplicar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del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módulo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linalg.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21632"/>
            <a:ext cx="153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E</a:t>
            </a:r>
            <a:r>
              <a:rPr sz="2400" spc="-15" dirty="0"/>
              <a:t>je</a:t>
            </a:r>
            <a:r>
              <a:rPr sz="2400" spc="-25" dirty="0"/>
              <a:t>r</a:t>
            </a:r>
            <a:r>
              <a:rPr sz="2400" spc="114" dirty="0"/>
              <a:t>cicios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135173"/>
            <a:ext cx="5026025" cy="18161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269875" algn="l"/>
              </a:tabLst>
            </a:pPr>
            <a:r>
              <a:rPr sz="1400" spc="-60" dirty="0">
                <a:latin typeface="Verdana"/>
                <a:cs typeface="Verdana"/>
              </a:rPr>
              <a:t>Crea</a:t>
            </a:r>
            <a:r>
              <a:rPr sz="1400" spc="-40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vecto</a:t>
            </a:r>
            <a:r>
              <a:rPr sz="1400" spc="-4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diez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número</a:t>
            </a:r>
            <a:r>
              <a:rPr sz="1400" spc="-30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30" dirty="0">
                <a:latin typeface="Verdana"/>
                <a:cs typeface="Verdana"/>
              </a:rPr>
              <a:t>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azar.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-60" dirty="0">
                <a:latin typeface="Verdana"/>
                <a:cs typeface="Verdana"/>
              </a:rPr>
              <a:t>Calcula</a:t>
            </a:r>
            <a:r>
              <a:rPr sz="1400" spc="-4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65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norm</a:t>
            </a:r>
            <a:r>
              <a:rPr sz="1400" spc="-35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de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vecto</a:t>
            </a:r>
            <a:r>
              <a:rPr sz="1400" spc="-4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usando:</a:t>
            </a:r>
            <a:endParaRPr sz="1400">
              <a:latin typeface="Verdana"/>
              <a:cs typeface="Verdana"/>
            </a:endParaRPr>
          </a:p>
          <a:p>
            <a:pPr marL="521334" lvl="1" indent="-25463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521970" algn="l"/>
              </a:tabLst>
            </a:pPr>
            <a:r>
              <a:rPr sz="1400" spc="-35" dirty="0">
                <a:latin typeface="Verdana"/>
                <a:cs typeface="Verdana"/>
              </a:rPr>
              <a:t>product</a:t>
            </a:r>
            <a:r>
              <a:rPr sz="1400" spc="-30" dirty="0">
                <a:latin typeface="Verdana"/>
                <a:cs typeface="Verdana"/>
              </a:rPr>
              <a:t>o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escalar.</a:t>
            </a:r>
            <a:endParaRPr sz="1400">
              <a:latin typeface="Verdana"/>
              <a:cs typeface="Verdana"/>
            </a:endParaRPr>
          </a:p>
          <a:p>
            <a:pPr marL="521334" lvl="1" indent="-26479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521970" algn="l"/>
              </a:tabLst>
            </a:pPr>
            <a:r>
              <a:rPr sz="1400" spc="-35" dirty="0">
                <a:latin typeface="Verdana"/>
                <a:cs typeface="Verdana"/>
              </a:rPr>
              <a:t>función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ta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efecto.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-60" dirty="0">
                <a:latin typeface="Verdana"/>
                <a:cs typeface="Verdana"/>
              </a:rPr>
              <a:t>Crear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una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matriz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2x3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multiplicarla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por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su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traspuesta.</a:t>
            </a:r>
            <a:endParaRPr sz="1400">
              <a:latin typeface="Verdana"/>
              <a:cs typeface="Verdana"/>
            </a:endParaRPr>
          </a:p>
          <a:p>
            <a:pPr marL="269240" indent="-25717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69875" algn="l"/>
              </a:tabLst>
            </a:pPr>
            <a:r>
              <a:rPr sz="1400" spc="-35" dirty="0">
                <a:latin typeface="Verdana"/>
                <a:cs typeface="Verdana"/>
              </a:rPr>
              <a:t>Multiplicar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matriz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identidad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por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un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vector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columna.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¡Muchas</a:t>
            </a:r>
            <a:r>
              <a:rPr spc="-480" dirty="0"/>
              <a:t> </a:t>
            </a:r>
            <a:r>
              <a:rPr spc="459" dirty="0"/>
              <a:t>g</a:t>
            </a:r>
            <a:r>
              <a:rPr spc="345" dirty="0"/>
              <a:t>r</a:t>
            </a:r>
            <a:r>
              <a:rPr spc="200" dirty="0"/>
              <a:t>acias!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889" y="2884639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¡Sigamos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abajando!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2000" y="1054112"/>
            <a:ext cx="2904839" cy="28947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280" y="1198112"/>
            <a:ext cx="3447719" cy="23617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37" y="1551763"/>
            <a:ext cx="3085324" cy="31736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975" y="913988"/>
            <a:ext cx="44507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25" dirty="0">
                <a:latin typeface="Tahoma"/>
                <a:cs typeface="Tahoma"/>
              </a:rPr>
              <a:t>Incluso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se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puede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operar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array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un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número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va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la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operación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sobre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todos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los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elementos.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760" y="1562889"/>
            <a:ext cx="4505039" cy="23618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574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solidFill>
                  <a:srgbClr val="45637F"/>
                </a:solidFill>
              </a:rPr>
              <a:t>F</a:t>
            </a:r>
            <a:r>
              <a:rPr sz="3000" spc="150" dirty="0">
                <a:solidFill>
                  <a:srgbClr val="45637F"/>
                </a:solidFill>
              </a:rPr>
              <a:t>unciones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210" dirty="0">
                <a:solidFill>
                  <a:srgbClr val="45637F"/>
                </a:solidFill>
              </a:rPr>
              <a:t>m</a:t>
            </a:r>
            <a:r>
              <a:rPr sz="3000" spc="114" dirty="0">
                <a:solidFill>
                  <a:srgbClr val="45637F"/>
                </a:solidFill>
              </a:rPr>
              <a:t>a</a:t>
            </a:r>
            <a:r>
              <a:rPr sz="3000" spc="155" dirty="0">
                <a:solidFill>
                  <a:srgbClr val="45637F"/>
                </a:solidFill>
              </a:rPr>
              <a:t>tem</a:t>
            </a:r>
            <a:r>
              <a:rPr sz="3000" spc="120" dirty="0">
                <a:solidFill>
                  <a:srgbClr val="45637F"/>
                </a:solidFill>
              </a:rPr>
              <a:t>á</a:t>
            </a:r>
            <a:r>
              <a:rPr sz="3000" spc="185" dirty="0">
                <a:solidFill>
                  <a:srgbClr val="45637F"/>
                </a:solidFill>
              </a:rPr>
              <a:t>ticas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18788"/>
            <a:ext cx="5894705" cy="24866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00685">
              <a:lnSpc>
                <a:spcPts val="1650"/>
              </a:lnSpc>
              <a:spcBef>
                <a:spcPts val="180"/>
              </a:spcBef>
            </a:pPr>
            <a:r>
              <a:rPr sz="1400" spc="35" dirty="0">
                <a:latin typeface="Tahoma"/>
                <a:cs typeface="Tahoma"/>
              </a:rPr>
              <a:t>Así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5" dirty="0">
                <a:latin typeface="Tahoma"/>
                <a:cs typeface="Tahoma"/>
              </a:rPr>
              <a:t>mismo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existen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numerosas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funciones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para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realizar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operaciones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matemáticas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elemento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elemento.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157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45" dirty="0">
                <a:latin typeface="Tahoma"/>
                <a:cs typeface="Tahoma"/>
              </a:rPr>
              <a:t>Funciones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trigonométrica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(</a:t>
            </a:r>
            <a:r>
              <a:rPr sz="1400" spc="-5" dirty="0">
                <a:latin typeface="Consolas"/>
                <a:cs typeface="Consolas"/>
              </a:rPr>
              <a:t>sin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cos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tan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arcsin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tanh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370" dirty="0">
                <a:latin typeface="Consolas"/>
                <a:cs typeface="Consolas"/>
              </a:rPr>
              <a:t> </a:t>
            </a:r>
            <a:r>
              <a:rPr sz="1400" spc="-20" dirty="0">
                <a:latin typeface="Tahoma"/>
                <a:cs typeface="Tahoma"/>
              </a:rPr>
              <a:t>etc.)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7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40" dirty="0">
                <a:latin typeface="Tahoma"/>
                <a:cs typeface="Tahoma"/>
              </a:rPr>
              <a:t>Logarítmicas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(</a:t>
            </a:r>
            <a:r>
              <a:rPr sz="1400" spc="-5" dirty="0">
                <a:latin typeface="Consolas"/>
                <a:cs typeface="Consolas"/>
              </a:rPr>
              <a:t>log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log2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log10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390" dirty="0">
                <a:latin typeface="Consolas"/>
                <a:cs typeface="Consolas"/>
              </a:rPr>
              <a:t> </a:t>
            </a:r>
            <a:r>
              <a:rPr sz="1400" spc="-10" dirty="0">
                <a:latin typeface="Tahoma"/>
                <a:cs typeface="Tahoma"/>
              </a:rPr>
              <a:t>etc)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7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40" dirty="0">
                <a:latin typeface="Tahoma"/>
                <a:cs typeface="Tahoma"/>
              </a:rPr>
              <a:t>Exponenciale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25" dirty="0">
                <a:latin typeface="Tahoma"/>
                <a:cs typeface="Tahoma"/>
              </a:rPr>
              <a:t>(</a:t>
            </a:r>
            <a:r>
              <a:rPr sz="1400" spc="-5" dirty="0">
                <a:latin typeface="Consolas"/>
                <a:cs typeface="Consolas"/>
              </a:rPr>
              <a:t>exp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exp2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expm1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390" dirty="0">
                <a:latin typeface="Consolas"/>
                <a:cs typeface="Consolas"/>
              </a:rPr>
              <a:t> </a:t>
            </a:r>
            <a:r>
              <a:rPr sz="1400" spc="-20" dirty="0">
                <a:latin typeface="Tahoma"/>
                <a:cs typeface="Tahoma"/>
              </a:rPr>
              <a:t>etc.)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7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40" dirty="0">
                <a:latin typeface="Tahoma"/>
                <a:cs typeface="Tahoma"/>
              </a:rPr>
              <a:t>Potenciale</a:t>
            </a:r>
            <a:r>
              <a:rPr sz="1400" spc="45" dirty="0">
                <a:latin typeface="Tahoma"/>
                <a:cs typeface="Tahoma"/>
              </a:rPr>
              <a:t>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(</a:t>
            </a:r>
            <a:r>
              <a:rPr sz="1400" spc="-5" dirty="0">
                <a:latin typeface="Consolas"/>
                <a:cs typeface="Consolas"/>
              </a:rPr>
              <a:t>square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sqrt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cbrt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reciprocal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370" dirty="0">
                <a:latin typeface="Consolas"/>
                <a:cs typeface="Consolas"/>
              </a:rPr>
              <a:t> </a:t>
            </a:r>
            <a:r>
              <a:rPr sz="1400" spc="-20" dirty="0">
                <a:latin typeface="Tahoma"/>
                <a:cs typeface="Tahoma"/>
              </a:rPr>
              <a:t>etc.)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7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55" dirty="0">
                <a:latin typeface="Tahoma"/>
                <a:cs typeface="Tahoma"/>
              </a:rPr>
              <a:t>Redondeo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decimales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(</a:t>
            </a:r>
            <a:r>
              <a:rPr sz="1400" spc="-20" dirty="0">
                <a:latin typeface="Consolas"/>
                <a:cs typeface="Consolas"/>
              </a:rPr>
              <a:t>round,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rint,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trunc,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floor,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ceil,</a:t>
            </a:r>
            <a:r>
              <a:rPr sz="1400" spc="55" dirty="0">
                <a:latin typeface="Consolas"/>
                <a:cs typeface="Consolas"/>
              </a:rPr>
              <a:t> </a:t>
            </a:r>
            <a:r>
              <a:rPr sz="1400" spc="-20" dirty="0">
                <a:latin typeface="Tahoma"/>
                <a:cs typeface="Tahoma"/>
              </a:rPr>
              <a:t>etc.)</a:t>
            </a:r>
            <a:endParaRPr sz="1400">
              <a:latin typeface="Tahoma"/>
              <a:cs typeface="Tahoma"/>
            </a:endParaRPr>
          </a:p>
          <a:p>
            <a:pPr marL="228600" indent="-215900">
              <a:lnSpc>
                <a:spcPct val="100000"/>
              </a:lnSpc>
              <a:spcBef>
                <a:spcPts val="870"/>
              </a:spcBef>
              <a:buFont typeface="Arial MT"/>
              <a:buChar char="●"/>
              <a:tabLst>
                <a:tab pos="229235" algn="l"/>
              </a:tabLst>
            </a:pPr>
            <a:r>
              <a:rPr sz="1400" spc="-25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mucha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otras.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75" y="911955"/>
            <a:ext cx="943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/>
              <a:t>E</a:t>
            </a:r>
            <a:r>
              <a:rPr sz="1800" spc="25" dirty="0"/>
              <a:t>jemplo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2975" y="1323563"/>
            <a:ext cx="4617720" cy="9721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latin typeface="Tahoma"/>
                <a:cs typeface="Tahoma"/>
              </a:rPr>
              <a:t>Creamo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arra</a:t>
            </a:r>
            <a:r>
              <a:rPr sz="1400" spc="50" dirty="0">
                <a:latin typeface="Tahoma"/>
                <a:cs typeface="Tahoma"/>
              </a:rPr>
              <a:t>y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75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u</a:t>
            </a:r>
            <a:r>
              <a:rPr sz="1400" spc="75" dirty="0">
                <a:latin typeface="Tahoma"/>
                <a:cs typeface="Tahoma"/>
              </a:rPr>
              <a:t>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rang</a:t>
            </a:r>
            <a:r>
              <a:rPr sz="1400" spc="55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linea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equiespaciado 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Consolas"/>
                <a:cs typeface="Consolas"/>
              </a:rPr>
              <a:t>n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70" dirty="0">
                <a:latin typeface="Tahoma"/>
                <a:cs typeface="Tahoma"/>
              </a:rPr>
              <a:t>número</a:t>
            </a:r>
            <a:r>
              <a:rPr sz="1400" spc="6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entr</a:t>
            </a:r>
            <a:r>
              <a:rPr sz="1400" spc="60" dirty="0">
                <a:latin typeface="Tahoma"/>
                <a:cs typeface="Tahoma"/>
              </a:rPr>
              <a:t>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x</a:t>
            </a:r>
            <a:r>
              <a:rPr sz="1400" dirty="0">
                <a:latin typeface="Consolas"/>
                <a:cs typeface="Consolas"/>
              </a:rPr>
              <a:t>0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5" dirty="0">
                <a:latin typeface="Tahoma"/>
                <a:cs typeface="Tahoma"/>
              </a:rPr>
              <a:t>y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x1.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  <a:spcBef>
                <a:spcPts val="745"/>
              </a:spcBef>
            </a:pPr>
            <a:r>
              <a:rPr sz="1400" spc="20" dirty="0">
                <a:latin typeface="Tahoma"/>
                <a:cs typeface="Tahoma"/>
              </a:rPr>
              <a:t>Luego</a:t>
            </a:r>
            <a:r>
              <a:rPr sz="1400" spc="15" dirty="0">
                <a:latin typeface="Tahoma"/>
                <a:cs typeface="Tahoma"/>
              </a:rPr>
              <a:t>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creamo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arra</a:t>
            </a:r>
            <a:r>
              <a:rPr sz="1400" spc="50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y</a:t>
            </a:r>
            <a:r>
              <a:rPr sz="1400" dirty="0">
                <a:latin typeface="Consolas"/>
                <a:cs typeface="Consolas"/>
              </a:rPr>
              <a:t>1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75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logaritm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64"/>
              </a:lnSpc>
            </a:pPr>
            <a:r>
              <a:rPr sz="1400" spc="75" dirty="0">
                <a:latin typeface="Tahoma"/>
                <a:cs typeface="Tahoma"/>
              </a:rPr>
              <a:t>meno</a:t>
            </a:r>
            <a:r>
              <a:rPr sz="1400" spc="55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cuatr</a:t>
            </a:r>
            <a:r>
              <a:rPr sz="1400" spc="60" dirty="0">
                <a:latin typeface="Tahoma"/>
                <a:cs typeface="Tahoma"/>
              </a:rPr>
              <a:t>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veces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x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60" dirty="0">
                <a:latin typeface="Tahoma"/>
                <a:cs typeface="Tahoma"/>
              </a:rPr>
              <a:t>Graﬁcamo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resultado.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64749"/>
            <a:ext cx="2685600" cy="1474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285487"/>
            <a:ext cx="3619080" cy="23619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5" y="913988"/>
            <a:ext cx="43414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20" dirty="0">
                <a:latin typeface="Tahoma"/>
                <a:cs typeface="Tahoma"/>
              </a:rPr>
              <a:t>Luego</a:t>
            </a:r>
            <a:r>
              <a:rPr sz="1400" spc="15" dirty="0">
                <a:latin typeface="Tahoma"/>
                <a:cs typeface="Tahoma"/>
              </a:rPr>
              <a:t>,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creamo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e</a:t>
            </a:r>
            <a:r>
              <a:rPr sz="1400" spc="25" dirty="0">
                <a:latin typeface="Tahoma"/>
                <a:cs typeface="Tahoma"/>
              </a:rPr>
              <a:t>l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arra</a:t>
            </a:r>
            <a:r>
              <a:rPr sz="1400" spc="50" dirty="0">
                <a:latin typeface="Tahoma"/>
                <a:cs typeface="Tahoma"/>
              </a:rPr>
              <a:t>y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y</a:t>
            </a:r>
            <a:r>
              <a:rPr sz="1400" dirty="0">
                <a:latin typeface="Consolas"/>
                <a:cs typeface="Consolas"/>
              </a:rPr>
              <a:t>2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75" dirty="0">
                <a:latin typeface="Tahoma"/>
                <a:cs typeface="Tahoma"/>
              </a:rPr>
              <a:t>com</a:t>
            </a:r>
            <a:r>
              <a:rPr sz="1400" spc="70" dirty="0">
                <a:latin typeface="Tahoma"/>
                <a:cs typeface="Tahoma"/>
              </a:rPr>
              <a:t>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5" dirty="0">
                <a:latin typeface="Consolas"/>
                <a:cs typeface="Consolas"/>
              </a:rPr>
              <a:t>y</a:t>
            </a:r>
            <a:r>
              <a:rPr sz="1400" dirty="0">
                <a:latin typeface="Consolas"/>
                <a:cs typeface="Consolas"/>
              </a:rPr>
              <a:t>1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75" dirty="0">
                <a:latin typeface="Tahoma"/>
                <a:cs typeface="Tahoma"/>
              </a:rPr>
              <a:t>má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</a:t>
            </a:r>
            <a:r>
              <a:rPr sz="1400" spc="5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sum</a:t>
            </a:r>
            <a:r>
              <a:rPr sz="1400" spc="60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de  </a:t>
            </a:r>
            <a:r>
              <a:rPr sz="1400" spc="40" dirty="0">
                <a:latin typeface="Tahoma"/>
                <a:cs typeface="Tahoma"/>
              </a:rPr>
              <a:t>“ruido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estadístico”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simulado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con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70" dirty="0">
                <a:latin typeface="Tahoma"/>
                <a:cs typeface="Tahoma"/>
              </a:rPr>
              <a:t>números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aleatorios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de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distribución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gaussiana.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985" y="1910400"/>
            <a:ext cx="3495240" cy="456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904487"/>
            <a:ext cx="3619080" cy="23619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2012</Words>
  <Application>Microsoft Office PowerPoint</Application>
  <PresentationFormat>Presentación en pantalla (16:9)</PresentationFormat>
  <Paragraphs>217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Arial</vt:lpstr>
      <vt:lpstr>Arial MT</vt:lpstr>
      <vt:lpstr>Calibri</vt:lpstr>
      <vt:lpstr>Consolas</vt:lpstr>
      <vt:lpstr>Tahoma</vt:lpstr>
      <vt:lpstr>Trebuchet MS</vt:lpstr>
      <vt:lpstr>Verdana</vt:lpstr>
      <vt:lpstr>Office Theme</vt:lpstr>
      <vt:lpstr>Presentación de PowerPoint</vt:lpstr>
      <vt:lpstr>Numpy II </vt:lpstr>
      <vt:lpstr>Vectorización</vt:lpstr>
      <vt:lpstr>Operaciones aritméticas</vt:lpstr>
      <vt:lpstr>Presentación de PowerPoint</vt:lpstr>
      <vt:lpstr>Presentación de PowerPoint</vt:lpstr>
      <vt:lpstr>Funciones matemáticas</vt:lpstr>
      <vt:lpstr>Ejemplo</vt:lpstr>
      <vt:lpstr>Presentación de PowerPoint</vt:lpstr>
      <vt:lpstr>Broadcasting</vt:lpstr>
      <vt:lpstr>Cuando operamos un número con un array también  se está aplicando broadcasting</vt:lpstr>
      <vt:lpstr>Operaciones lógicas</vt:lpstr>
      <vt:lpstr>Esto es de gran utilidad porque, como vimos, se puede  usar un array de booleanos para seleccionar elementos.  La siguiente expresión devuelve los elementos de a que  son menores que el correspondiente elemento de b.</vt:lpstr>
      <vt:lpstr>Presentación de PowerPoint</vt:lpstr>
      <vt:lpstr>Para poder realizar operaciones lógicas entre arrays de  booleanos hay que usar ciertas funciones o los operadores  especiales correspondientes.</vt:lpstr>
      <vt:lpstr>Presentación de PowerPoint</vt:lpstr>
      <vt:lpstr>¡Importante!</vt:lpstr>
      <vt:lpstr>Revisión</vt:lpstr>
      <vt:lpstr>Ejercicios</vt:lpstr>
      <vt:lpstr>Numpy III</vt:lpstr>
      <vt:lpstr>Funciones de agregación</vt:lpstr>
      <vt:lpstr>Presentación de PowerPoint</vt:lpstr>
      <vt:lpstr>Promedio y desviación standard</vt:lpstr>
      <vt:lpstr>Presentación de PowerPoint</vt:lpstr>
      <vt:lpstr>Otras funciones</vt:lpstr>
      <vt:lpstr>Missing values</vt:lpstr>
      <vt:lpstr>Operando sobre ejes</vt:lpstr>
      <vt:lpstr>Presentación de PowerPoint</vt:lpstr>
      <vt:lpstr>Ejemplo</vt:lpstr>
      <vt:lpstr>argmin y argmax</vt:lpstr>
      <vt:lpstr>Revisión</vt:lpstr>
      <vt:lpstr>Ejercicios</vt:lpstr>
      <vt:lpstr>Numpy IV</vt:lpstr>
      <vt:lpstr>Álgebra lineal</vt:lpstr>
      <vt:lpstr>Producto escalar</vt:lpstr>
      <vt:lpstr>Presentación de PowerPoint</vt:lpstr>
      <vt:lpstr>Producto matricial</vt:lpstr>
      <vt:lpstr>Transpuesta</vt:lpstr>
      <vt:lpstr>Determinante</vt:lpstr>
      <vt:lpstr>Presentación de PowerPoint</vt:lpstr>
      <vt:lpstr>Revisión</vt:lpstr>
      <vt:lpstr>Ejercicios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Jimenez</dc:creator>
  <cp:lastModifiedBy>Luis Alfredo Jimenez</cp:lastModifiedBy>
  <cp:revision>2</cp:revision>
  <dcterms:created xsi:type="dcterms:W3CDTF">2022-03-31T22:02:40Z</dcterms:created>
  <dcterms:modified xsi:type="dcterms:W3CDTF">2022-04-06T15:15:57Z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2022-03-31T00:00:00Z</vt:filetime>
  </property>
</Properties>
</file>