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603" autoAdjust="0"/>
    <p:restoredTop sz="86388" autoAdjust="0"/>
  </p:normalViewPr>
  <p:slideViewPr>
    <p:cSldViewPr>
      <p:cViewPr varScale="1">
        <p:scale>
          <a:sx n="76" d="100"/>
          <a:sy n="76" d="100"/>
        </p:scale>
        <p:origin x="272" y="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4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redo Jimenez" userId="13d526cefa727978" providerId="LiveId" clId="{46BAEE46-9E73-4F7C-99CC-C481C5C37AB0}"/>
    <pc:docChg chg="delSld">
      <pc:chgData name="Luis Alfredo Jimenez" userId="13d526cefa727978" providerId="LiveId" clId="{46BAEE46-9E73-4F7C-99CC-C481C5C37AB0}" dt="2022-03-23T16:18:21.986" v="4" actId="47"/>
      <pc:docMkLst>
        <pc:docMk/>
      </pc:docMkLst>
      <pc:sldChg chg="del">
        <pc:chgData name="Luis Alfredo Jimenez" userId="13d526cefa727978" providerId="LiveId" clId="{46BAEE46-9E73-4F7C-99CC-C481C5C37AB0}" dt="2022-03-23T16:18:07.673" v="1" actId="47"/>
        <pc:sldMkLst>
          <pc:docMk/>
          <pc:sldMk cId="0" sldId="266"/>
        </pc:sldMkLst>
      </pc:sldChg>
      <pc:sldChg chg="del">
        <pc:chgData name="Luis Alfredo Jimenez" userId="13d526cefa727978" providerId="LiveId" clId="{46BAEE46-9E73-4F7C-99CC-C481C5C37AB0}" dt="2022-03-23T16:18:10.630" v="2" actId="47"/>
        <pc:sldMkLst>
          <pc:docMk/>
          <pc:sldMk cId="0" sldId="267"/>
        </pc:sldMkLst>
      </pc:sldChg>
      <pc:sldChg chg="del">
        <pc:chgData name="Luis Alfredo Jimenez" userId="13d526cefa727978" providerId="LiveId" clId="{46BAEE46-9E73-4F7C-99CC-C481C5C37AB0}" dt="2022-03-23T16:18:19.073" v="3" actId="47"/>
        <pc:sldMkLst>
          <pc:docMk/>
          <pc:sldMk cId="0" sldId="281"/>
        </pc:sldMkLst>
      </pc:sldChg>
      <pc:sldChg chg="del">
        <pc:chgData name="Luis Alfredo Jimenez" userId="13d526cefa727978" providerId="LiveId" clId="{46BAEE46-9E73-4F7C-99CC-C481C5C37AB0}" dt="2022-03-23T16:18:21.986" v="4" actId="47"/>
        <pc:sldMkLst>
          <pc:docMk/>
          <pc:sldMk cId="0" sldId="282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294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295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296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297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298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299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00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01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02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03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04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05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06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07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08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09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10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11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12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13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14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15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16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17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18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19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20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21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22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23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24"/>
        </pc:sldMkLst>
      </pc:sldChg>
      <pc:sldChg chg="del">
        <pc:chgData name="Luis Alfredo Jimenez" userId="13d526cefa727978" providerId="LiveId" clId="{46BAEE46-9E73-4F7C-99CC-C481C5C37AB0}" dt="2022-03-23T16:17:52.856" v="0" actId="47"/>
        <pc:sldMkLst>
          <pc:docMk/>
          <pc:sldMk cId="0" sldId="325"/>
        </pc:sldMkLst>
      </pc:sldChg>
    </pc:docChg>
  </pc:docChgLst>
  <pc:docChgLst>
    <pc:chgData name="Luis Alfredo Jimenez" userId="13d526cefa727978" providerId="LiveId" clId="{5CB34D3F-4F4B-4A2E-BD17-FB96215BCF74}"/>
    <pc:docChg chg="delSld">
      <pc:chgData name="Luis Alfredo Jimenez" userId="13d526cefa727978" providerId="LiveId" clId="{5CB34D3F-4F4B-4A2E-BD17-FB96215BCF74}" dt="2022-03-25T21:59:01.462" v="0" actId="47"/>
      <pc:docMkLst>
        <pc:docMk/>
      </pc:docMkLst>
      <pc:sldChg chg="del">
        <pc:chgData name="Luis Alfredo Jimenez" userId="13d526cefa727978" providerId="LiveId" clId="{5CB34D3F-4F4B-4A2E-BD17-FB96215BCF74}" dt="2022-03-25T21:59:01.462" v="0" actId="47"/>
        <pc:sldMkLst>
          <pc:docMk/>
          <pc:sldMk cId="0" sldId="257"/>
        </pc:sldMkLst>
      </pc:sldChg>
      <pc:sldChg chg="del">
        <pc:chgData name="Luis Alfredo Jimenez" userId="13d526cefa727978" providerId="LiveId" clId="{5CB34D3F-4F4B-4A2E-BD17-FB96215BCF74}" dt="2022-03-25T21:59:01.462" v="0" actId="47"/>
        <pc:sldMkLst>
          <pc:docMk/>
          <pc:sldMk cId="0" sldId="258"/>
        </pc:sldMkLst>
      </pc:sldChg>
      <pc:sldChg chg="del">
        <pc:chgData name="Luis Alfredo Jimenez" userId="13d526cefa727978" providerId="LiveId" clId="{5CB34D3F-4F4B-4A2E-BD17-FB96215BCF74}" dt="2022-03-25T21:59:01.462" v="0" actId="47"/>
        <pc:sldMkLst>
          <pc:docMk/>
          <pc:sldMk cId="0" sldId="259"/>
        </pc:sldMkLst>
      </pc:sldChg>
      <pc:sldChg chg="del">
        <pc:chgData name="Luis Alfredo Jimenez" userId="13d526cefa727978" providerId="LiveId" clId="{5CB34D3F-4F4B-4A2E-BD17-FB96215BCF74}" dt="2022-03-25T21:59:01.462" v="0" actId="47"/>
        <pc:sldMkLst>
          <pc:docMk/>
          <pc:sldMk cId="0" sldId="260"/>
        </pc:sldMkLst>
      </pc:sldChg>
      <pc:sldChg chg="del">
        <pc:chgData name="Luis Alfredo Jimenez" userId="13d526cefa727978" providerId="LiveId" clId="{5CB34D3F-4F4B-4A2E-BD17-FB96215BCF74}" dt="2022-03-25T21:59:01.462" v="0" actId="47"/>
        <pc:sldMkLst>
          <pc:docMk/>
          <pc:sldMk cId="0" sldId="261"/>
        </pc:sldMkLst>
      </pc:sldChg>
      <pc:sldChg chg="del">
        <pc:chgData name="Luis Alfredo Jimenez" userId="13d526cefa727978" providerId="LiveId" clId="{5CB34D3F-4F4B-4A2E-BD17-FB96215BCF74}" dt="2022-03-25T21:59:01.462" v="0" actId="47"/>
        <pc:sldMkLst>
          <pc:docMk/>
          <pc:sldMk cId="0" sldId="262"/>
        </pc:sldMkLst>
      </pc:sldChg>
      <pc:sldChg chg="del">
        <pc:chgData name="Luis Alfredo Jimenez" userId="13d526cefa727978" providerId="LiveId" clId="{5CB34D3F-4F4B-4A2E-BD17-FB96215BCF74}" dt="2022-03-25T21:59:01.462" v="0" actId="47"/>
        <pc:sldMkLst>
          <pc:docMk/>
          <pc:sldMk cId="0" sldId="263"/>
        </pc:sldMkLst>
      </pc:sldChg>
      <pc:sldChg chg="del">
        <pc:chgData name="Luis Alfredo Jimenez" userId="13d526cefa727978" providerId="LiveId" clId="{5CB34D3F-4F4B-4A2E-BD17-FB96215BCF74}" dt="2022-03-25T21:59:01.462" v="0" actId="47"/>
        <pc:sldMkLst>
          <pc:docMk/>
          <pc:sldMk cId="0" sldId="264"/>
        </pc:sldMkLst>
      </pc:sldChg>
      <pc:sldChg chg="del">
        <pc:chgData name="Luis Alfredo Jimenez" userId="13d526cefa727978" providerId="LiveId" clId="{5CB34D3F-4F4B-4A2E-BD17-FB96215BCF74}" dt="2022-03-25T21:59:01.462" v="0" actId="47"/>
        <pc:sldMkLst>
          <pc:docMk/>
          <pc:sldMk cId="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3442" y="4746490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02511" y="1631149"/>
            <a:ext cx="5738976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16764"/>
            <a:ext cx="9144000" cy="429259"/>
          </a:xfrm>
          <a:custGeom>
            <a:avLst/>
            <a:gdLst/>
            <a:ahLst/>
            <a:cxnLst/>
            <a:rect l="l" t="t" r="r" b="b"/>
            <a:pathLst>
              <a:path w="9144000" h="429260">
                <a:moveTo>
                  <a:pt x="9143999" y="428699"/>
                </a:moveTo>
                <a:lnTo>
                  <a:pt x="0" y="4286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286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3442" y="4746489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6399" y="1886391"/>
            <a:ext cx="78512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6757" y="1244646"/>
            <a:ext cx="7550485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550" y="4834945"/>
            <a:ext cx="2413635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1945" y="1219257"/>
            <a:ext cx="65004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8050">
              <a:lnSpc>
                <a:spcPct val="100000"/>
              </a:lnSpc>
              <a:spcBef>
                <a:spcPts val="100"/>
              </a:spcBef>
            </a:pPr>
            <a:r>
              <a:rPr sz="6000" b="1" spc="37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85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6000" b="1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0" b="1" spc="2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6000" b="1" spc="300" dirty="0">
                <a:solidFill>
                  <a:srgbClr val="FFFFFF"/>
                </a:solidFill>
                <a:latin typeface="Trebuchet MS"/>
                <a:cs typeface="Trebuchet MS"/>
              </a:rPr>
              <a:t>Análisis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04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4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0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0" b="1" spc="475" dirty="0">
                <a:solidFill>
                  <a:srgbClr val="FFFFFF"/>
                </a:solidFill>
                <a:latin typeface="Trebuchet MS"/>
                <a:cs typeface="Trebuchet MS"/>
              </a:rPr>
              <a:t>tos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4659" y="3562332"/>
            <a:ext cx="1414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Módulo</a:t>
            </a:r>
            <a:r>
              <a:rPr sz="24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86308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solidFill>
                  <a:srgbClr val="45637F"/>
                </a:solidFill>
              </a:rPr>
              <a:t>Fl</a:t>
            </a:r>
            <a:r>
              <a:rPr sz="3000" spc="70" dirty="0">
                <a:solidFill>
                  <a:srgbClr val="45637F"/>
                </a:solidFill>
              </a:rPr>
              <a:t>o</a:t>
            </a:r>
            <a:r>
              <a:rPr sz="3000" spc="165" dirty="0">
                <a:solidFill>
                  <a:srgbClr val="45637F"/>
                </a:solidFill>
              </a:rPr>
              <a:t>ta</a:t>
            </a:r>
            <a:r>
              <a:rPr sz="3000" spc="195" dirty="0">
                <a:solidFill>
                  <a:srgbClr val="45637F"/>
                </a:solidFill>
              </a:rPr>
              <a:t>n</a:t>
            </a:r>
            <a:r>
              <a:rPr sz="3000" spc="210" dirty="0">
                <a:solidFill>
                  <a:srgbClr val="45637F"/>
                </a:solidFill>
              </a:rPr>
              <a:t>tes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75" y="1218788"/>
            <a:ext cx="4752975" cy="23342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 marR="18415">
              <a:lnSpc>
                <a:spcPts val="1650"/>
              </a:lnSpc>
              <a:spcBef>
                <a:spcPts val="180"/>
              </a:spcBef>
            </a:pPr>
            <a:r>
              <a:rPr sz="1400" spc="40" dirty="0">
                <a:latin typeface="Trebuchet MS"/>
                <a:cs typeface="Trebuchet MS"/>
              </a:rPr>
              <a:t>Para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representar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números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racionales,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con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parte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decimal,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se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utiliza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lo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se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llama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representación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números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de 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coma </a:t>
            </a:r>
            <a:r>
              <a:rPr sz="1400" spc="-10" dirty="0">
                <a:latin typeface="Trebuchet MS"/>
                <a:cs typeface="Trebuchet MS"/>
              </a:rPr>
              <a:t>ﬂotante. </a:t>
            </a:r>
            <a:r>
              <a:rPr sz="1400" spc="20" dirty="0">
                <a:latin typeface="Trebuchet MS"/>
                <a:cs typeface="Trebuchet MS"/>
              </a:rPr>
              <a:t>Esta </a:t>
            </a:r>
            <a:r>
              <a:rPr sz="1400" spc="30" dirty="0">
                <a:latin typeface="Trebuchet MS"/>
                <a:cs typeface="Trebuchet MS"/>
              </a:rPr>
              <a:t>representación </a:t>
            </a:r>
            <a:r>
              <a:rPr sz="1400" spc="45" dirty="0">
                <a:latin typeface="Trebuchet MS"/>
                <a:cs typeface="Trebuchet MS"/>
              </a:rPr>
              <a:t>debe </a:t>
            </a:r>
            <a:r>
              <a:rPr sz="1400" spc="55" dirty="0">
                <a:latin typeface="Trebuchet MS"/>
                <a:cs typeface="Trebuchet MS"/>
              </a:rPr>
              <a:t>poder </a:t>
            </a:r>
            <a:r>
              <a:rPr sz="1400" spc="25" dirty="0">
                <a:latin typeface="Trebuchet MS"/>
                <a:cs typeface="Trebuchet MS"/>
              </a:rPr>
              <a:t>manejar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también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potencias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negativas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2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(2</a:t>
            </a:r>
            <a:r>
              <a:rPr sz="1350" spc="-22" baseline="30864" dirty="0">
                <a:latin typeface="Trebuchet MS"/>
                <a:cs typeface="Trebuchet MS"/>
              </a:rPr>
              <a:t>-1</a:t>
            </a:r>
            <a:r>
              <a:rPr sz="1400" spc="-15" dirty="0">
                <a:latin typeface="Trebuchet MS"/>
                <a:cs typeface="Trebuchet MS"/>
              </a:rPr>
              <a:t>=0.5,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2</a:t>
            </a:r>
            <a:r>
              <a:rPr sz="1350" baseline="30864" dirty="0">
                <a:latin typeface="Trebuchet MS"/>
                <a:cs typeface="Trebuchet MS"/>
              </a:rPr>
              <a:t>-2</a:t>
            </a:r>
            <a:r>
              <a:rPr sz="1400" dirty="0">
                <a:latin typeface="Trebuchet MS"/>
                <a:cs typeface="Trebuchet MS"/>
              </a:rPr>
              <a:t>=0.25,</a:t>
            </a:r>
            <a:endParaRPr sz="1400">
              <a:latin typeface="Trebuchet MS"/>
              <a:cs typeface="Trebuchet MS"/>
            </a:endParaRPr>
          </a:p>
          <a:p>
            <a:pPr marL="25400">
              <a:lnSpc>
                <a:spcPts val="1600"/>
              </a:lnSpc>
            </a:pPr>
            <a:r>
              <a:rPr sz="1400" spc="5" dirty="0">
                <a:latin typeface="Trebuchet MS"/>
                <a:cs typeface="Trebuchet MS"/>
              </a:rPr>
              <a:t>2</a:t>
            </a:r>
            <a:r>
              <a:rPr sz="1350" spc="7" baseline="30864" dirty="0">
                <a:latin typeface="Trebuchet MS"/>
                <a:cs typeface="Trebuchet MS"/>
              </a:rPr>
              <a:t>-3</a:t>
            </a:r>
            <a:r>
              <a:rPr sz="1400" spc="5" dirty="0">
                <a:latin typeface="Trebuchet MS"/>
                <a:cs typeface="Trebuchet MS"/>
              </a:rPr>
              <a:t>=0.125,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etc.).</a:t>
            </a:r>
            <a:endParaRPr sz="1400">
              <a:latin typeface="Trebuchet MS"/>
              <a:cs typeface="Trebuchet MS"/>
            </a:endParaRPr>
          </a:p>
          <a:p>
            <a:pPr marL="25400" marR="17780">
              <a:lnSpc>
                <a:spcPts val="1650"/>
              </a:lnSpc>
              <a:spcBef>
                <a:spcPts val="875"/>
              </a:spcBef>
            </a:pPr>
            <a:r>
              <a:rPr sz="1400" spc="55" dirty="0">
                <a:latin typeface="Trebuchet MS"/>
                <a:cs typeface="Trebuchet MS"/>
              </a:rPr>
              <a:t>Se </a:t>
            </a:r>
            <a:r>
              <a:rPr sz="1400" spc="-20" dirty="0">
                <a:latin typeface="Trebuchet MS"/>
                <a:cs typeface="Trebuchet MS"/>
              </a:rPr>
              <a:t>utiliza </a:t>
            </a:r>
            <a:r>
              <a:rPr sz="1400" spc="30" dirty="0">
                <a:latin typeface="Trebuchet MS"/>
                <a:cs typeface="Trebuchet MS"/>
              </a:rPr>
              <a:t>algo </a:t>
            </a:r>
            <a:r>
              <a:rPr sz="1400" spc="15" dirty="0">
                <a:latin typeface="Trebuchet MS"/>
                <a:cs typeface="Trebuchet MS"/>
              </a:rPr>
              <a:t>similar </a:t>
            </a:r>
            <a:r>
              <a:rPr sz="1400" spc="40" dirty="0">
                <a:latin typeface="Trebuchet MS"/>
                <a:cs typeface="Trebuchet MS"/>
              </a:rPr>
              <a:t>a </a:t>
            </a:r>
            <a:r>
              <a:rPr sz="1400" spc="-15" dirty="0">
                <a:latin typeface="Trebuchet MS"/>
                <a:cs typeface="Trebuchet MS"/>
              </a:rPr>
              <a:t>la </a:t>
            </a:r>
            <a:r>
              <a:rPr sz="1400" spc="30" dirty="0">
                <a:latin typeface="Trebuchet MS"/>
                <a:cs typeface="Trebuchet MS"/>
              </a:rPr>
              <a:t>notación </a:t>
            </a:r>
            <a:r>
              <a:rPr sz="1400" spc="-25" dirty="0">
                <a:latin typeface="Trebuchet MS"/>
                <a:cs typeface="Trebuchet MS"/>
              </a:rPr>
              <a:t>cientíﬁca, </a:t>
            </a:r>
            <a:r>
              <a:rPr sz="1400" spc="50" dirty="0">
                <a:latin typeface="Trebuchet MS"/>
                <a:cs typeface="Trebuchet MS"/>
              </a:rPr>
              <a:t>con </a:t>
            </a:r>
            <a:r>
              <a:rPr sz="1400" spc="70" dirty="0">
                <a:latin typeface="Trebuchet MS"/>
                <a:cs typeface="Trebuchet MS"/>
              </a:rPr>
              <a:t>una </a:t>
            </a:r>
            <a:r>
              <a:rPr sz="1400" spc="7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parte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para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representar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las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cifras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signiﬁcativas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otra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para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representar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el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exponente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al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se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eleva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la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base.</a:t>
            </a:r>
            <a:endParaRPr sz="1400">
              <a:latin typeface="Trebuchet MS"/>
              <a:cs typeface="Trebuchet MS"/>
            </a:endParaRPr>
          </a:p>
          <a:p>
            <a:pPr marL="25400" marR="250825">
              <a:lnSpc>
                <a:spcPts val="1650"/>
              </a:lnSpc>
              <a:spcBef>
                <a:spcPts val="825"/>
              </a:spcBef>
            </a:pPr>
            <a:r>
              <a:rPr sz="1400" spc="20" dirty="0">
                <a:latin typeface="Trebuchet MS"/>
                <a:cs typeface="Trebuchet MS"/>
              </a:rPr>
              <a:t>Existen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ﬂotantes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distinta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precisión: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simple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(32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bits),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doble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(64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bits)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cuádruple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(128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bits).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087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45637F"/>
                </a:solidFill>
              </a:rPr>
              <a:t>T</a:t>
            </a:r>
            <a:r>
              <a:rPr sz="3000" spc="5" dirty="0">
                <a:solidFill>
                  <a:srgbClr val="45637F"/>
                </a:solidFill>
              </a:rPr>
              <a:t>e</a:t>
            </a:r>
            <a:r>
              <a:rPr sz="3000" spc="150" dirty="0">
                <a:solidFill>
                  <a:srgbClr val="45637F"/>
                </a:solidFill>
              </a:rPr>
              <a:t>xto</a:t>
            </a:r>
            <a:endParaRPr sz="30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4995545" cy="22294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55" dirty="0">
                <a:latin typeface="Trebuchet MS"/>
                <a:cs typeface="Trebuchet MS"/>
              </a:rPr>
              <a:t>Vimos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podemos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usar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una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serie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bits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para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representar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números. Pero </a:t>
            </a:r>
            <a:r>
              <a:rPr sz="1400" spc="30" dirty="0">
                <a:latin typeface="Trebuchet MS"/>
                <a:cs typeface="Trebuchet MS"/>
              </a:rPr>
              <a:t>también </a:t>
            </a:r>
            <a:r>
              <a:rPr sz="1400" spc="70" dirty="0">
                <a:latin typeface="Trebuchet MS"/>
                <a:cs typeface="Trebuchet MS"/>
              </a:rPr>
              <a:t>debemos </a:t>
            </a:r>
            <a:r>
              <a:rPr sz="1400" spc="45" dirty="0">
                <a:latin typeface="Trebuchet MS"/>
                <a:cs typeface="Trebuchet MS"/>
              </a:rPr>
              <a:t>ser </a:t>
            </a:r>
            <a:r>
              <a:rPr sz="1400" spc="25" dirty="0">
                <a:latin typeface="Trebuchet MS"/>
                <a:cs typeface="Trebuchet MS"/>
              </a:rPr>
              <a:t>capaces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15" dirty="0">
                <a:latin typeface="Trebuchet MS"/>
                <a:cs typeface="Trebuchet MS"/>
              </a:rPr>
              <a:t>codiﬁcar 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otros </a:t>
            </a:r>
            <a:r>
              <a:rPr sz="1400" spc="25" dirty="0">
                <a:latin typeface="Trebuchet MS"/>
                <a:cs typeface="Trebuchet MS"/>
              </a:rPr>
              <a:t>tipos </a:t>
            </a:r>
            <a:r>
              <a:rPr sz="1400" spc="45" dirty="0">
                <a:latin typeface="Trebuchet MS"/>
                <a:cs typeface="Trebuchet MS"/>
              </a:rPr>
              <a:t>de datos </a:t>
            </a:r>
            <a:r>
              <a:rPr sz="1400" spc="55" dirty="0">
                <a:latin typeface="Trebuchet MS"/>
                <a:cs typeface="Trebuchet MS"/>
              </a:rPr>
              <a:t>en </a:t>
            </a:r>
            <a:r>
              <a:rPr sz="1400" spc="35" dirty="0">
                <a:latin typeface="Trebuchet MS"/>
                <a:cs typeface="Trebuchet MS"/>
              </a:rPr>
              <a:t>ceros </a:t>
            </a:r>
            <a:r>
              <a:rPr sz="1400" spc="15" dirty="0">
                <a:latin typeface="Trebuchet MS"/>
                <a:cs typeface="Trebuchet MS"/>
              </a:rPr>
              <a:t>y </a:t>
            </a:r>
            <a:r>
              <a:rPr sz="1400" spc="35" dirty="0">
                <a:latin typeface="Trebuchet MS"/>
                <a:cs typeface="Trebuchet MS"/>
              </a:rPr>
              <a:t>unos, </a:t>
            </a:r>
            <a:r>
              <a:rPr sz="1400" spc="60" dirty="0">
                <a:latin typeface="Trebuchet MS"/>
                <a:cs typeface="Trebuchet MS"/>
              </a:rPr>
              <a:t>por </a:t>
            </a:r>
            <a:r>
              <a:rPr sz="1400" spc="-10" dirty="0">
                <a:latin typeface="Trebuchet MS"/>
                <a:cs typeface="Trebuchet MS"/>
              </a:rPr>
              <a:t>ejemplo, </a:t>
            </a:r>
            <a:r>
              <a:rPr sz="1400" spc="40" dirty="0">
                <a:latin typeface="Trebuchet MS"/>
                <a:cs typeface="Trebuchet MS"/>
              </a:rPr>
              <a:t>los 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caracteres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texto.</a:t>
            </a:r>
            <a:endParaRPr sz="1400">
              <a:latin typeface="Trebuchet MS"/>
              <a:cs typeface="Trebuchet MS"/>
            </a:endParaRPr>
          </a:p>
          <a:p>
            <a:pPr marL="12700" marR="108585">
              <a:lnSpc>
                <a:spcPts val="1650"/>
              </a:lnSpc>
              <a:spcBef>
                <a:spcPts val="825"/>
              </a:spcBef>
            </a:pPr>
            <a:r>
              <a:rPr sz="1400" spc="20" dirty="0">
                <a:latin typeface="Trebuchet MS"/>
                <a:cs typeface="Trebuchet MS"/>
              </a:rPr>
              <a:t>Existen </a:t>
            </a:r>
            <a:r>
              <a:rPr sz="1400" spc="70" dirty="0">
                <a:latin typeface="Trebuchet MS"/>
                <a:cs typeface="Trebuchet MS"/>
              </a:rPr>
              <a:t>muchas </a:t>
            </a:r>
            <a:r>
              <a:rPr sz="1400" spc="20" dirty="0">
                <a:latin typeface="Trebuchet MS"/>
                <a:cs typeface="Trebuchet MS"/>
              </a:rPr>
              <a:t>codiﬁcaciones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10" dirty="0">
                <a:latin typeface="Trebuchet MS"/>
                <a:cs typeface="Trebuchet MS"/>
              </a:rPr>
              <a:t>caracteres </a:t>
            </a:r>
            <a:r>
              <a:rPr sz="1400" spc="55" dirty="0">
                <a:latin typeface="Trebuchet MS"/>
                <a:cs typeface="Trebuchet MS"/>
              </a:rPr>
              <a:t>en </a:t>
            </a:r>
            <a:r>
              <a:rPr sz="1400" spc="75" dirty="0">
                <a:latin typeface="Trebuchet MS"/>
                <a:cs typeface="Trebuchet MS"/>
              </a:rPr>
              <a:t>números 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binarios,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po</a:t>
            </a:r>
            <a:r>
              <a:rPr sz="1400" spc="50" dirty="0">
                <a:latin typeface="Trebuchet MS"/>
                <a:cs typeface="Trebuchet MS"/>
              </a:rPr>
              <a:t>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ejemplo</a:t>
            </a:r>
            <a:r>
              <a:rPr sz="1400" spc="-5" dirty="0">
                <a:latin typeface="Trebuchet MS"/>
                <a:cs typeface="Trebuchet MS"/>
              </a:rPr>
              <a:t>: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ASCII,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Unicode</a:t>
            </a:r>
            <a:r>
              <a:rPr sz="1400" spc="10" dirty="0">
                <a:latin typeface="Trebuchet MS"/>
                <a:cs typeface="Trebuchet MS"/>
              </a:rPr>
              <a:t>,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UTF-8</a:t>
            </a:r>
            <a:r>
              <a:rPr sz="1400" spc="-15" dirty="0">
                <a:latin typeface="Trebuchet MS"/>
                <a:cs typeface="Trebuchet MS"/>
              </a:rPr>
              <a:t>,</a:t>
            </a:r>
            <a:r>
              <a:rPr sz="1400" spc="-60" dirty="0">
                <a:latin typeface="Trebuchet MS"/>
                <a:cs typeface="Trebuchet MS"/>
              </a:rPr>
              <a:t> etc</a:t>
            </a:r>
            <a:r>
              <a:rPr sz="1400" spc="-45" dirty="0">
                <a:latin typeface="Trebuchet MS"/>
                <a:cs typeface="Trebuchet MS"/>
              </a:rPr>
              <a:t>.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Todas  </a:t>
            </a:r>
            <a:r>
              <a:rPr sz="1400" spc="35" dirty="0">
                <a:latin typeface="Trebuchet MS"/>
                <a:cs typeface="Trebuchet MS"/>
              </a:rPr>
              <a:t>estas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codiﬁcaciones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establecen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un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mapeo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entre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caracteres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 </a:t>
            </a:r>
            <a:r>
              <a:rPr sz="1400" spc="75" dirty="0">
                <a:latin typeface="Trebuchet MS"/>
                <a:cs typeface="Trebuchet MS"/>
              </a:rPr>
              <a:t>números </a:t>
            </a:r>
            <a:r>
              <a:rPr sz="1400" spc="35" dirty="0">
                <a:latin typeface="Trebuchet MS"/>
                <a:cs typeface="Trebuchet MS"/>
              </a:rPr>
              <a:t>binarios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5" dirty="0">
                <a:latin typeface="Trebuchet MS"/>
                <a:cs typeface="Trebuchet MS"/>
              </a:rPr>
              <a:t>distinta longitud. </a:t>
            </a:r>
            <a:r>
              <a:rPr sz="1400" spc="35" dirty="0">
                <a:latin typeface="Trebuchet MS"/>
                <a:cs typeface="Trebuchet MS"/>
              </a:rPr>
              <a:t>ASCII </a:t>
            </a:r>
            <a:r>
              <a:rPr sz="1400" spc="75" dirty="0">
                <a:latin typeface="Trebuchet MS"/>
                <a:cs typeface="Trebuchet MS"/>
              </a:rPr>
              <a:t>usa </a:t>
            </a:r>
            <a:r>
              <a:rPr sz="1400" spc="65" dirty="0">
                <a:latin typeface="Trebuchet MS"/>
                <a:cs typeface="Trebuchet MS"/>
              </a:rPr>
              <a:t>8 </a:t>
            </a:r>
            <a:r>
              <a:rPr sz="1400" spc="-25" dirty="0">
                <a:latin typeface="Trebuchet MS"/>
                <a:cs typeface="Trebuchet MS"/>
              </a:rPr>
              <a:t>bits, 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pudiendo </a:t>
            </a:r>
            <a:r>
              <a:rPr sz="1400" spc="15" dirty="0">
                <a:latin typeface="Trebuchet MS"/>
                <a:cs typeface="Trebuchet MS"/>
              </a:rPr>
              <a:t>codiﬁcar </a:t>
            </a:r>
            <a:r>
              <a:rPr sz="1400" spc="60" dirty="0">
                <a:latin typeface="Trebuchet MS"/>
                <a:cs typeface="Trebuchet MS"/>
              </a:rPr>
              <a:t>256 </a:t>
            </a:r>
            <a:r>
              <a:rPr sz="1400" spc="10" dirty="0">
                <a:latin typeface="Trebuchet MS"/>
                <a:cs typeface="Trebuchet MS"/>
              </a:rPr>
              <a:t>caracteres </a:t>
            </a:r>
            <a:r>
              <a:rPr sz="1400" spc="15" dirty="0">
                <a:latin typeface="Trebuchet MS"/>
                <a:cs typeface="Trebuchet MS"/>
              </a:rPr>
              <a:t>y </a:t>
            </a:r>
            <a:r>
              <a:rPr sz="1400" spc="40" dirty="0">
                <a:latin typeface="Trebuchet MS"/>
                <a:cs typeface="Trebuchet MS"/>
              </a:rPr>
              <a:t>Unicode </a:t>
            </a:r>
            <a:r>
              <a:rPr sz="1400" spc="-20" dirty="0">
                <a:latin typeface="Trebuchet MS"/>
                <a:cs typeface="Trebuchet MS"/>
              </a:rPr>
              <a:t>utiliza </a:t>
            </a:r>
            <a:r>
              <a:rPr sz="1400" spc="60" dirty="0">
                <a:latin typeface="Trebuchet MS"/>
                <a:cs typeface="Trebuchet MS"/>
              </a:rPr>
              <a:t>16 </a:t>
            </a:r>
            <a:r>
              <a:rPr sz="1400" spc="10" dirty="0">
                <a:latin typeface="Trebuchet MS"/>
                <a:cs typeface="Trebuchet MS"/>
              </a:rPr>
              <a:t>bits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alcanzando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65536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caracteres.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7625" y="3733707"/>
            <a:ext cx="3022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30" dirty="0">
                <a:solidFill>
                  <a:srgbClr val="999999"/>
                </a:solidFill>
                <a:latin typeface="Trebuchet MS"/>
                <a:cs typeface="Trebuchet MS"/>
              </a:rPr>
              <a:t>01101000</a:t>
            </a:r>
            <a:r>
              <a:rPr sz="1000" spc="18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999999"/>
                </a:solidFill>
                <a:latin typeface="Trebuchet MS"/>
                <a:cs typeface="Trebuchet MS"/>
              </a:rPr>
              <a:t>01101111</a:t>
            </a:r>
            <a:r>
              <a:rPr sz="1000" spc="18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999999"/>
                </a:solidFill>
                <a:latin typeface="Trebuchet MS"/>
                <a:cs typeface="Trebuchet MS"/>
              </a:rPr>
              <a:t>01101100</a:t>
            </a:r>
            <a:r>
              <a:rPr sz="1000" spc="-5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999999"/>
                </a:solidFill>
                <a:latin typeface="Trebuchet MS"/>
                <a:cs typeface="Trebuchet MS"/>
              </a:rPr>
              <a:t>01100001</a:t>
            </a:r>
            <a:r>
              <a:rPr sz="1000" spc="18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1000" spc="80" dirty="0">
                <a:solidFill>
                  <a:srgbClr val="999999"/>
                </a:solidFill>
                <a:latin typeface="Trebuchet MS"/>
                <a:cs typeface="Trebuchet MS"/>
              </a:rPr>
              <a:t>00100000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7625" y="4343307"/>
            <a:ext cx="28695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999999"/>
                </a:solidFill>
                <a:latin typeface="Trebuchet MS"/>
                <a:cs typeface="Trebuchet MS"/>
              </a:rPr>
              <a:t>01101101</a:t>
            </a:r>
            <a:r>
              <a:rPr sz="1000" spc="17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999999"/>
                </a:solidFill>
                <a:latin typeface="Trebuchet MS"/>
                <a:cs typeface="Trebuchet MS"/>
              </a:rPr>
              <a:t>01110101</a:t>
            </a:r>
            <a:r>
              <a:rPr sz="1000" spc="17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999999"/>
                </a:solidFill>
                <a:latin typeface="Trebuchet MS"/>
                <a:cs typeface="Trebuchet MS"/>
              </a:rPr>
              <a:t>01101110</a:t>
            </a:r>
            <a:r>
              <a:rPr sz="1000" spc="17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999999"/>
                </a:solidFill>
                <a:latin typeface="Trebuchet MS"/>
                <a:cs typeface="Trebuchet MS"/>
              </a:rPr>
              <a:t>01100100</a:t>
            </a:r>
            <a:r>
              <a:rPr sz="1000" spc="17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999999"/>
                </a:solidFill>
                <a:latin typeface="Trebuchet MS"/>
                <a:cs typeface="Trebuchet MS"/>
              </a:rPr>
              <a:t>01101111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1850" y="3233249"/>
            <a:ext cx="2056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0075" algn="l"/>
                <a:tab pos="1249680" algn="l"/>
                <a:tab pos="1772920" algn="l"/>
              </a:tabLst>
            </a:pPr>
            <a:r>
              <a:rPr sz="3600" b="1" spc="204" dirty="0">
                <a:solidFill>
                  <a:srgbClr val="5184B9"/>
                </a:solidFill>
                <a:latin typeface="Trebuchet MS"/>
                <a:cs typeface="Trebuchet MS"/>
              </a:rPr>
              <a:t>h	</a:t>
            </a:r>
            <a:r>
              <a:rPr sz="3600" b="1" spc="160" dirty="0">
                <a:solidFill>
                  <a:srgbClr val="5184B9"/>
                </a:solidFill>
                <a:latin typeface="Trebuchet MS"/>
                <a:cs typeface="Trebuchet MS"/>
              </a:rPr>
              <a:t>o	</a:t>
            </a:r>
            <a:r>
              <a:rPr sz="3600" b="1" spc="-35" dirty="0">
                <a:solidFill>
                  <a:srgbClr val="5184B9"/>
                </a:solidFill>
                <a:latin typeface="Trebuchet MS"/>
                <a:cs typeface="Trebuchet MS"/>
              </a:rPr>
              <a:t>l	</a:t>
            </a:r>
            <a:r>
              <a:rPr sz="3600" b="1" spc="204" dirty="0">
                <a:solidFill>
                  <a:srgbClr val="5184B9"/>
                </a:solidFill>
                <a:latin typeface="Trebuchet MS"/>
                <a:cs typeface="Trebuchet MS"/>
              </a:rPr>
              <a:t>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5941" y="3847699"/>
            <a:ext cx="2675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3735" algn="l"/>
                <a:tab pos="1228090" algn="l"/>
                <a:tab pos="1851025" algn="l"/>
                <a:tab pos="2382520" algn="l"/>
              </a:tabLst>
            </a:pPr>
            <a:r>
              <a:rPr sz="3600" b="1" spc="200" dirty="0">
                <a:solidFill>
                  <a:srgbClr val="5184B9"/>
                </a:solidFill>
                <a:latin typeface="Trebuchet MS"/>
                <a:cs typeface="Trebuchet MS"/>
              </a:rPr>
              <a:t>m	</a:t>
            </a:r>
            <a:r>
              <a:rPr sz="3600" b="1" spc="180" dirty="0">
                <a:solidFill>
                  <a:srgbClr val="5184B9"/>
                </a:solidFill>
                <a:latin typeface="Trebuchet MS"/>
                <a:cs typeface="Trebuchet MS"/>
              </a:rPr>
              <a:t>u	</a:t>
            </a:r>
            <a:r>
              <a:rPr sz="3600" b="1" spc="185" dirty="0">
                <a:solidFill>
                  <a:srgbClr val="5184B9"/>
                </a:solidFill>
                <a:latin typeface="Trebuchet MS"/>
                <a:cs typeface="Trebuchet MS"/>
              </a:rPr>
              <a:t>n	</a:t>
            </a:r>
            <a:r>
              <a:rPr sz="3600" b="1" spc="180" dirty="0">
                <a:solidFill>
                  <a:srgbClr val="5184B9"/>
                </a:solidFill>
                <a:latin typeface="Trebuchet MS"/>
                <a:cs typeface="Trebuchet MS"/>
              </a:rPr>
              <a:t>d	</a:t>
            </a:r>
            <a:r>
              <a:rPr sz="3600" b="1" spc="160" dirty="0">
                <a:solidFill>
                  <a:srgbClr val="5184B9"/>
                </a:solidFill>
                <a:latin typeface="Trebuchet MS"/>
                <a:cs typeface="Trebuchet MS"/>
              </a:rPr>
              <a:t>o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675"/>
            <a:ext cx="9144000" cy="4025265"/>
            <a:chOff x="0" y="1120675"/>
            <a:chExt cx="9144000" cy="4025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224" y="1139725"/>
              <a:ext cx="5157749" cy="34676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4699" y="1130200"/>
              <a:ext cx="5177155" cy="3486785"/>
            </a:xfrm>
            <a:custGeom>
              <a:avLst/>
              <a:gdLst/>
              <a:ahLst/>
              <a:cxnLst/>
              <a:rect l="l" t="t" r="r" b="b"/>
              <a:pathLst>
                <a:path w="5177155" h="3486785">
                  <a:moveTo>
                    <a:pt x="0" y="0"/>
                  </a:moveTo>
                  <a:lnTo>
                    <a:pt x="5176799" y="0"/>
                  </a:lnTo>
                  <a:lnTo>
                    <a:pt x="5176799" y="3486674"/>
                  </a:lnTo>
                  <a:lnTo>
                    <a:pt x="0" y="34866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1652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4599" y="1270175"/>
              <a:ext cx="2131095" cy="34676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22975" y="761588"/>
            <a:ext cx="4932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latin typeface="Trebuchet MS"/>
                <a:cs typeface="Trebuchet MS"/>
              </a:rPr>
              <a:t>Algunos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caracteres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ASCII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su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codiﬁcación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en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binario: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8726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5" dirty="0">
                <a:solidFill>
                  <a:srgbClr val="45637F"/>
                </a:solidFill>
              </a:rPr>
              <a:t>Imágenes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10275" y="1218788"/>
            <a:ext cx="4791075" cy="24390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 marR="17780">
              <a:lnSpc>
                <a:spcPts val="1650"/>
              </a:lnSpc>
              <a:spcBef>
                <a:spcPts val="180"/>
              </a:spcBef>
            </a:pPr>
            <a:r>
              <a:rPr sz="1400" spc="50" dirty="0">
                <a:latin typeface="Trebuchet MS"/>
                <a:cs typeface="Trebuchet MS"/>
              </a:rPr>
              <a:t>Las </a:t>
            </a:r>
            <a:r>
              <a:rPr sz="1400" spc="20" dirty="0">
                <a:latin typeface="Trebuchet MS"/>
                <a:cs typeface="Trebuchet MS"/>
              </a:rPr>
              <a:t>pantallas </a:t>
            </a:r>
            <a:r>
              <a:rPr sz="1400" spc="50" dirty="0">
                <a:latin typeface="Trebuchet MS"/>
                <a:cs typeface="Trebuchet MS"/>
              </a:rPr>
              <a:t>muestran imágenes </a:t>
            </a:r>
            <a:r>
              <a:rPr sz="1400" spc="60" dirty="0">
                <a:latin typeface="Trebuchet MS"/>
                <a:cs typeface="Trebuchet MS"/>
              </a:rPr>
              <a:t>por </a:t>
            </a:r>
            <a:r>
              <a:rPr sz="1400" spc="-10" dirty="0">
                <a:latin typeface="Trebuchet MS"/>
                <a:cs typeface="Trebuchet MS"/>
              </a:rPr>
              <a:t>píxeles, </a:t>
            </a:r>
            <a:r>
              <a:rPr sz="1400" spc="-15" dirty="0">
                <a:latin typeface="Trebuchet MS"/>
                <a:cs typeface="Trebuchet MS"/>
              </a:rPr>
              <a:t>la </a:t>
            </a:r>
            <a:r>
              <a:rPr sz="1400" spc="70" dirty="0">
                <a:latin typeface="Trebuchet MS"/>
                <a:cs typeface="Trebuchet MS"/>
              </a:rPr>
              <a:t>menor </a:t>
            </a:r>
            <a:r>
              <a:rPr sz="1400" spc="7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unidad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30" dirty="0">
                <a:latin typeface="Trebuchet MS"/>
                <a:cs typeface="Trebuchet MS"/>
              </a:rPr>
              <a:t>representación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70" dirty="0">
                <a:latin typeface="Trebuchet MS"/>
                <a:cs typeface="Trebuchet MS"/>
              </a:rPr>
              <a:t>una </a:t>
            </a:r>
            <a:r>
              <a:rPr sz="1400" spc="20" dirty="0">
                <a:latin typeface="Trebuchet MS"/>
                <a:cs typeface="Trebuchet MS"/>
              </a:rPr>
              <a:t>imágen. </a:t>
            </a:r>
            <a:r>
              <a:rPr sz="1400" spc="50" dirty="0">
                <a:latin typeface="Trebuchet MS"/>
                <a:cs typeface="Trebuchet MS"/>
              </a:rPr>
              <a:t>Cuantos </a:t>
            </a:r>
            <a:r>
              <a:rPr sz="1400" spc="85" dirty="0">
                <a:latin typeface="Trebuchet MS"/>
                <a:cs typeface="Trebuchet MS"/>
              </a:rPr>
              <a:t>más 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píxeles, </a:t>
            </a:r>
            <a:r>
              <a:rPr sz="1400" spc="90" dirty="0">
                <a:latin typeface="Trebuchet MS"/>
                <a:cs typeface="Trebuchet MS"/>
              </a:rPr>
              <a:t>más </a:t>
            </a:r>
            <a:r>
              <a:rPr sz="1400" spc="15" dirty="0">
                <a:latin typeface="Trebuchet MS"/>
                <a:cs typeface="Trebuchet MS"/>
              </a:rPr>
              <a:t>resolución. </a:t>
            </a:r>
            <a:r>
              <a:rPr sz="1400" spc="45" dirty="0">
                <a:latin typeface="Trebuchet MS"/>
                <a:cs typeface="Trebuchet MS"/>
              </a:rPr>
              <a:t>Cada </a:t>
            </a:r>
            <a:r>
              <a:rPr sz="1400" dirty="0">
                <a:latin typeface="Trebuchet MS"/>
                <a:cs typeface="Trebuchet MS"/>
              </a:rPr>
              <a:t>pixel </a:t>
            </a:r>
            <a:r>
              <a:rPr sz="1400" spc="20" dirty="0">
                <a:latin typeface="Trebuchet MS"/>
                <a:cs typeface="Trebuchet MS"/>
              </a:rPr>
              <a:t>está </a:t>
            </a:r>
            <a:r>
              <a:rPr sz="1400" spc="55" dirty="0">
                <a:latin typeface="Trebuchet MS"/>
                <a:cs typeface="Trebuchet MS"/>
              </a:rPr>
              <a:t>compuesto </a:t>
            </a:r>
            <a:r>
              <a:rPr sz="1400" spc="60" dirty="0">
                <a:latin typeface="Trebuchet MS"/>
                <a:cs typeface="Trebuchet MS"/>
              </a:rPr>
              <a:t>por 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tres </a:t>
            </a:r>
            <a:r>
              <a:rPr sz="1400" spc="5" dirty="0">
                <a:latin typeface="Trebuchet MS"/>
                <a:cs typeface="Trebuchet MS"/>
              </a:rPr>
              <a:t>colores: </a:t>
            </a:r>
            <a:r>
              <a:rPr sz="1400" spc="-30" dirty="0">
                <a:latin typeface="Trebuchet MS"/>
                <a:cs typeface="Trebuchet MS"/>
              </a:rPr>
              <a:t>rojo, </a:t>
            </a:r>
            <a:r>
              <a:rPr sz="1400" spc="25" dirty="0">
                <a:latin typeface="Trebuchet MS"/>
                <a:cs typeface="Trebuchet MS"/>
              </a:rPr>
              <a:t>verde </a:t>
            </a:r>
            <a:r>
              <a:rPr sz="1400" spc="15" dirty="0">
                <a:latin typeface="Trebuchet MS"/>
                <a:cs typeface="Trebuchet MS"/>
              </a:rPr>
              <a:t>y </a:t>
            </a:r>
            <a:r>
              <a:rPr sz="1400" spc="-20" dirty="0">
                <a:latin typeface="Trebuchet MS"/>
                <a:cs typeface="Trebuchet MS"/>
              </a:rPr>
              <a:t>azul. </a:t>
            </a:r>
            <a:r>
              <a:rPr sz="1400" spc="45" dirty="0">
                <a:latin typeface="Trebuchet MS"/>
                <a:cs typeface="Trebuchet MS"/>
              </a:rPr>
              <a:t>Cada </a:t>
            </a:r>
            <a:r>
              <a:rPr sz="1400" spc="20" dirty="0">
                <a:latin typeface="Trebuchet MS"/>
                <a:cs typeface="Trebuchet MS"/>
              </a:rPr>
              <a:t>color </a:t>
            </a:r>
            <a:r>
              <a:rPr sz="1400" dirty="0">
                <a:latin typeface="Trebuchet MS"/>
                <a:cs typeface="Trebuchet MS"/>
              </a:rPr>
              <a:t>tiene </a:t>
            </a:r>
            <a:r>
              <a:rPr sz="1400" spc="75" dirty="0">
                <a:latin typeface="Trebuchet MS"/>
                <a:cs typeface="Trebuchet MS"/>
              </a:rPr>
              <a:t>2</a:t>
            </a:r>
            <a:r>
              <a:rPr sz="1350" spc="112" baseline="30864" dirty="0">
                <a:latin typeface="Trebuchet MS"/>
                <a:cs typeface="Trebuchet MS"/>
              </a:rPr>
              <a:t>8 </a:t>
            </a:r>
            <a:r>
              <a:rPr sz="1400" spc="65" dirty="0">
                <a:latin typeface="Trebuchet MS"/>
                <a:cs typeface="Trebuchet MS"/>
              </a:rPr>
              <a:t>= </a:t>
            </a:r>
            <a:r>
              <a:rPr sz="1400" spc="60" dirty="0">
                <a:latin typeface="Trebuchet MS"/>
                <a:cs typeface="Trebuchet MS"/>
              </a:rPr>
              <a:t>256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intensidades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posibles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dando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un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total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256</a:t>
            </a:r>
            <a:r>
              <a:rPr sz="1350" spc="112" baseline="30864" dirty="0">
                <a:latin typeface="Trebuchet MS"/>
                <a:cs typeface="Trebuchet MS"/>
              </a:rPr>
              <a:t>3</a:t>
            </a:r>
            <a:r>
              <a:rPr sz="1350" spc="135" baseline="30864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=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16777216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combinaciones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5" dirty="0">
                <a:latin typeface="Trebuchet MS"/>
                <a:cs typeface="Trebuchet MS"/>
              </a:rPr>
              <a:t>colores. </a:t>
            </a:r>
            <a:r>
              <a:rPr sz="1400" spc="55" dirty="0">
                <a:latin typeface="Trebuchet MS"/>
                <a:cs typeface="Trebuchet MS"/>
              </a:rPr>
              <a:t>Por </a:t>
            </a:r>
            <a:r>
              <a:rPr sz="1400" spc="15" dirty="0">
                <a:latin typeface="Trebuchet MS"/>
                <a:cs typeface="Trebuchet MS"/>
              </a:rPr>
              <a:t>lo tanto </a:t>
            </a:r>
            <a:r>
              <a:rPr sz="1400" spc="40" dirty="0">
                <a:latin typeface="Trebuchet MS"/>
                <a:cs typeface="Trebuchet MS"/>
              </a:rPr>
              <a:t>para </a:t>
            </a:r>
            <a:r>
              <a:rPr sz="1400" spc="15" dirty="0">
                <a:latin typeface="Trebuchet MS"/>
                <a:cs typeface="Trebuchet MS"/>
              </a:rPr>
              <a:t>codiﬁcar </a:t>
            </a:r>
            <a:r>
              <a:rPr sz="1400" spc="-15" dirty="0">
                <a:latin typeface="Trebuchet MS"/>
                <a:cs typeface="Trebuchet MS"/>
              </a:rPr>
              <a:t>la 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intensidad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cada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color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se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utiliza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un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byte,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cada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pixel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se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representa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con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3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bytes.</a:t>
            </a:r>
            <a:endParaRPr sz="1400">
              <a:latin typeface="Trebuchet MS"/>
              <a:cs typeface="Trebuchet MS"/>
            </a:endParaRPr>
          </a:p>
          <a:p>
            <a:pPr marL="25400" marR="100330">
              <a:lnSpc>
                <a:spcPts val="1650"/>
              </a:lnSpc>
              <a:spcBef>
                <a:spcPts val="825"/>
              </a:spcBef>
            </a:pPr>
            <a:r>
              <a:rPr sz="1400" spc="40" dirty="0">
                <a:latin typeface="Trebuchet MS"/>
                <a:cs typeface="Trebuchet MS"/>
              </a:rPr>
              <a:t>Para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una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imágen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en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blanco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negro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se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puede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usar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un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bit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por </a:t>
            </a:r>
            <a:r>
              <a:rPr sz="1400" dirty="0">
                <a:latin typeface="Trebuchet MS"/>
                <a:cs typeface="Trebuchet MS"/>
              </a:rPr>
              <a:t>pixel </a:t>
            </a:r>
            <a:r>
              <a:rPr sz="1400" spc="15" dirty="0">
                <a:latin typeface="Trebuchet MS"/>
                <a:cs typeface="Trebuchet MS"/>
              </a:rPr>
              <a:t>y </a:t>
            </a:r>
            <a:r>
              <a:rPr sz="1400" spc="25" dirty="0">
                <a:latin typeface="Trebuchet MS"/>
                <a:cs typeface="Trebuchet MS"/>
              </a:rPr>
              <a:t>si </a:t>
            </a:r>
            <a:r>
              <a:rPr sz="1400" spc="55" dirty="0">
                <a:latin typeface="Trebuchet MS"/>
                <a:cs typeface="Trebuchet MS"/>
              </a:rPr>
              <a:t>es en </a:t>
            </a:r>
            <a:r>
              <a:rPr sz="1400" spc="15" dirty="0">
                <a:latin typeface="Trebuchet MS"/>
                <a:cs typeface="Trebuchet MS"/>
              </a:rPr>
              <a:t>escala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40" dirty="0">
                <a:latin typeface="Trebuchet MS"/>
                <a:cs typeface="Trebuchet MS"/>
              </a:rPr>
              <a:t>grises </a:t>
            </a:r>
            <a:r>
              <a:rPr sz="1400" spc="95" dirty="0">
                <a:latin typeface="Trebuchet MS"/>
                <a:cs typeface="Trebuchet MS"/>
              </a:rPr>
              <a:t>su </a:t>
            </a:r>
            <a:r>
              <a:rPr sz="1400" spc="50" dirty="0">
                <a:latin typeface="Trebuchet MS"/>
                <a:cs typeface="Trebuchet MS"/>
              </a:rPr>
              <a:t>puede </a:t>
            </a:r>
            <a:r>
              <a:rPr sz="1400" spc="60" dirty="0">
                <a:latin typeface="Trebuchet MS"/>
                <a:cs typeface="Trebuchet MS"/>
              </a:rPr>
              <a:t>usar </a:t>
            </a:r>
            <a:r>
              <a:rPr sz="1400" spc="85" dirty="0">
                <a:latin typeface="Trebuchet MS"/>
                <a:cs typeface="Trebuchet MS"/>
              </a:rPr>
              <a:t>un 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byte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por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pixel.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2700" y="1502535"/>
            <a:ext cx="2253474" cy="291105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4611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" dirty="0">
                <a:solidFill>
                  <a:srgbClr val="45637F"/>
                </a:solidFill>
              </a:rPr>
              <a:t>T</a:t>
            </a:r>
            <a:r>
              <a:rPr sz="3000" spc="150" dirty="0">
                <a:solidFill>
                  <a:srgbClr val="45637F"/>
                </a:solidFill>
              </a:rPr>
              <a:t>ipos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95" dirty="0">
                <a:solidFill>
                  <a:srgbClr val="45637F"/>
                </a:solidFill>
              </a:rPr>
              <a:t>básicos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05" dirty="0">
                <a:solidFill>
                  <a:srgbClr val="45637F"/>
                </a:solidFill>
              </a:rPr>
              <a:t>en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85" dirty="0">
                <a:solidFill>
                  <a:srgbClr val="45637F"/>
                </a:solidFill>
              </a:rPr>
              <a:t>Python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4776470" cy="29629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1430">
              <a:lnSpc>
                <a:spcPts val="1650"/>
              </a:lnSpc>
              <a:spcBef>
                <a:spcPts val="180"/>
              </a:spcBef>
            </a:pPr>
            <a:r>
              <a:rPr sz="1400" spc="45" dirty="0">
                <a:latin typeface="Trebuchet MS"/>
                <a:cs typeface="Trebuchet MS"/>
              </a:rPr>
              <a:t>Python </a:t>
            </a:r>
            <a:r>
              <a:rPr sz="1400" dirty="0">
                <a:latin typeface="Trebuchet MS"/>
                <a:cs typeface="Trebuchet MS"/>
              </a:rPr>
              <a:t>tiene </a:t>
            </a:r>
            <a:r>
              <a:rPr sz="1400" spc="40" dirty="0">
                <a:latin typeface="Trebuchet MS"/>
                <a:cs typeface="Trebuchet MS"/>
              </a:rPr>
              <a:t>los </a:t>
            </a:r>
            <a:r>
              <a:rPr sz="1400" spc="25" dirty="0">
                <a:latin typeface="Trebuchet MS"/>
                <a:cs typeface="Trebuchet MS"/>
              </a:rPr>
              <a:t>tipos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30" dirty="0">
                <a:latin typeface="Trebuchet MS"/>
                <a:cs typeface="Trebuchet MS"/>
              </a:rPr>
              <a:t>dato </a:t>
            </a:r>
            <a:r>
              <a:rPr sz="1400" spc="-5" dirty="0">
                <a:latin typeface="Trebuchet MS"/>
                <a:cs typeface="Trebuchet MS"/>
              </a:rPr>
              <a:t>entero, </a:t>
            </a:r>
            <a:r>
              <a:rPr sz="1400" spc="10" dirty="0">
                <a:latin typeface="Trebuchet MS"/>
                <a:cs typeface="Trebuchet MS"/>
              </a:rPr>
              <a:t>ﬂotante </a:t>
            </a:r>
            <a:r>
              <a:rPr sz="1400" spc="15" dirty="0">
                <a:latin typeface="Trebuchet MS"/>
                <a:cs typeface="Trebuchet MS"/>
              </a:rPr>
              <a:t>y 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complejo. </a:t>
            </a:r>
            <a:r>
              <a:rPr sz="1400" spc="65" dirty="0">
                <a:latin typeface="Trebuchet MS"/>
                <a:cs typeface="Trebuchet MS"/>
              </a:rPr>
              <a:t>Los </a:t>
            </a:r>
            <a:r>
              <a:rPr sz="1400" b="1" spc="50" dirty="0">
                <a:latin typeface="Trebuchet MS"/>
                <a:cs typeface="Trebuchet MS"/>
              </a:rPr>
              <a:t>enteros </a:t>
            </a:r>
            <a:r>
              <a:rPr sz="1400" spc="90" dirty="0">
                <a:latin typeface="Trebuchet MS"/>
                <a:cs typeface="Trebuchet MS"/>
              </a:rPr>
              <a:t>son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25" dirty="0">
                <a:latin typeface="Trebuchet MS"/>
                <a:cs typeface="Trebuchet MS"/>
              </a:rPr>
              <a:t>precisión </a:t>
            </a:r>
            <a:r>
              <a:rPr sz="1400" spc="-20" dirty="0">
                <a:latin typeface="Trebuchet MS"/>
                <a:cs typeface="Trebuchet MS"/>
              </a:rPr>
              <a:t>ilimitada, </a:t>
            </a:r>
            <a:r>
              <a:rPr sz="1400" spc="15" dirty="0">
                <a:latin typeface="Trebuchet MS"/>
                <a:cs typeface="Trebuchet MS"/>
              </a:rPr>
              <a:t>lo </a:t>
            </a:r>
            <a:r>
              <a:rPr sz="1400" spc="55" dirty="0">
                <a:latin typeface="Trebuchet MS"/>
                <a:cs typeface="Trebuchet MS"/>
              </a:rPr>
              <a:t>que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signiﬁca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son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creados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dinámicamente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con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la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cantidad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de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bytes </a:t>
            </a:r>
            <a:r>
              <a:rPr sz="1400" spc="35" dirty="0">
                <a:latin typeface="Trebuchet MS"/>
                <a:cs typeface="Trebuchet MS"/>
              </a:rPr>
              <a:t>necesarios </a:t>
            </a:r>
            <a:r>
              <a:rPr sz="1400" spc="40" dirty="0">
                <a:latin typeface="Trebuchet MS"/>
                <a:cs typeface="Trebuchet MS"/>
              </a:rPr>
              <a:t>para </a:t>
            </a:r>
            <a:r>
              <a:rPr sz="1400" spc="20" dirty="0">
                <a:latin typeface="Trebuchet MS"/>
                <a:cs typeface="Trebuchet MS"/>
              </a:rPr>
              <a:t>representarlos. </a:t>
            </a:r>
            <a:r>
              <a:rPr sz="1400" spc="65" dirty="0">
                <a:latin typeface="Trebuchet MS"/>
                <a:cs typeface="Trebuchet MS"/>
              </a:rPr>
              <a:t>Los </a:t>
            </a:r>
            <a:r>
              <a:rPr sz="1400" b="1" spc="65" dirty="0">
                <a:latin typeface="Trebuchet MS"/>
                <a:cs typeface="Trebuchet MS"/>
              </a:rPr>
              <a:t>ﬂotantes </a:t>
            </a:r>
            <a:r>
              <a:rPr sz="1400" spc="90" dirty="0">
                <a:latin typeface="Trebuchet MS"/>
                <a:cs typeface="Trebuchet MS"/>
              </a:rPr>
              <a:t>son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60" dirty="0">
                <a:latin typeface="Trebuchet MS"/>
                <a:cs typeface="Trebuchet MS"/>
              </a:rPr>
              <a:t>64 </a:t>
            </a:r>
            <a:r>
              <a:rPr sz="1400" spc="10" dirty="0">
                <a:latin typeface="Trebuchet MS"/>
                <a:cs typeface="Trebuchet MS"/>
              </a:rPr>
              <a:t>bits </a:t>
            </a:r>
            <a:r>
              <a:rPr sz="1400" spc="15" dirty="0">
                <a:latin typeface="Trebuchet MS"/>
                <a:cs typeface="Trebuchet MS"/>
              </a:rPr>
              <a:t>y </a:t>
            </a:r>
            <a:r>
              <a:rPr sz="1400" spc="40" dirty="0">
                <a:latin typeface="Trebuchet MS"/>
                <a:cs typeface="Trebuchet MS"/>
              </a:rPr>
              <a:t>los c</a:t>
            </a:r>
            <a:r>
              <a:rPr sz="1400" b="1" spc="40" dirty="0">
                <a:latin typeface="Trebuchet MS"/>
                <a:cs typeface="Trebuchet MS"/>
              </a:rPr>
              <a:t>omplejos </a:t>
            </a:r>
            <a:r>
              <a:rPr sz="1400" spc="15" dirty="0">
                <a:latin typeface="Trebuchet MS"/>
                <a:cs typeface="Trebuchet MS"/>
              </a:rPr>
              <a:t>tienen parte </a:t>
            </a:r>
            <a:r>
              <a:rPr sz="1400" dirty="0">
                <a:latin typeface="Trebuchet MS"/>
                <a:cs typeface="Trebuchet MS"/>
              </a:rPr>
              <a:t>real </a:t>
            </a:r>
            <a:r>
              <a:rPr sz="1400" spc="20" dirty="0">
                <a:latin typeface="Trebuchet MS"/>
                <a:cs typeface="Trebuchet MS"/>
              </a:rPr>
              <a:t>e </a:t>
            </a:r>
            <a:r>
              <a:rPr sz="1400" spc="25" dirty="0">
                <a:latin typeface="Trebuchet MS"/>
                <a:cs typeface="Trebuchet MS"/>
              </a:rPr>
              <a:t>imaginaria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64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bits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cada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una.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650"/>
              </a:lnSpc>
              <a:spcBef>
                <a:spcPts val="825"/>
              </a:spcBef>
            </a:pPr>
            <a:r>
              <a:rPr sz="1400" spc="65" dirty="0">
                <a:latin typeface="Trebuchet MS"/>
                <a:cs typeface="Trebuchet MS"/>
              </a:rPr>
              <a:t>Los </a:t>
            </a:r>
            <a:r>
              <a:rPr sz="1400" b="1" spc="60" dirty="0">
                <a:latin typeface="Trebuchet MS"/>
                <a:cs typeface="Trebuchet MS"/>
              </a:rPr>
              <a:t>strings </a:t>
            </a:r>
            <a:r>
              <a:rPr sz="1400" spc="90" dirty="0">
                <a:latin typeface="Trebuchet MS"/>
                <a:cs typeface="Trebuchet MS"/>
              </a:rPr>
              <a:t>son </a:t>
            </a:r>
            <a:r>
              <a:rPr sz="1400" spc="30" dirty="0">
                <a:latin typeface="Trebuchet MS"/>
                <a:cs typeface="Trebuchet MS"/>
              </a:rPr>
              <a:t>secuencias </a:t>
            </a:r>
            <a:r>
              <a:rPr sz="1400" spc="35" dirty="0">
                <a:latin typeface="Trebuchet MS"/>
                <a:cs typeface="Trebuchet MS"/>
              </a:rPr>
              <a:t>inmutables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10" dirty="0">
                <a:latin typeface="Trebuchet MS"/>
                <a:cs typeface="Trebuchet MS"/>
              </a:rPr>
              <a:t>caracteres 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Unicode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pueden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tener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cualquier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longitud.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En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Python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b="1" spc="60" dirty="0">
                <a:latin typeface="Trebuchet MS"/>
                <a:cs typeface="Trebuchet MS"/>
              </a:rPr>
              <a:t>booleanos </a:t>
            </a:r>
            <a:r>
              <a:rPr sz="1400" spc="90" dirty="0">
                <a:latin typeface="Trebuchet MS"/>
                <a:cs typeface="Trebuchet MS"/>
              </a:rPr>
              <a:t>son un </a:t>
            </a:r>
            <a:r>
              <a:rPr sz="1400" spc="10" dirty="0">
                <a:latin typeface="Trebuchet MS"/>
                <a:cs typeface="Trebuchet MS"/>
              </a:rPr>
              <a:t>tipo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30" dirty="0">
                <a:latin typeface="Trebuchet MS"/>
                <a:cs typeface="Trebuchet MS"/>
              </a:rPr>
              <a:t>dato </a:t>
            </a:r>
            <a:r>
              <a:rPr sz="1400" spc="60" dirty="0">
                <a:latin typeface="Trebuchet MS"/>
                <a:cs typeface="Trebuchet MS"/>
              </a:rPr>
              <a:t>que </a:t>
            </a:r>
            <a:r>
              <a:rPr sz="1400" spc="40" dirty="0">
                <a:latin typeface="Trebuchet MS"/>
                <a:cs typeface="Trebuchet MS"/>
              </a:rPr>
              <a:t>hereda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40" dirty="0">
                <a:latin typeface="Trebuchet MS"/>
                <a:cs typeface="Trebuchet MS"/>
              </a:rPr>
              <a:t>los 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enteros </a:t>
            </a:r>
            <a:r>
              <a:rPr sz="1400" spc="15" dirty="0">
                <a:latin typeface="Trebuchet MS"/>
                <a:cs typeface="Trebuchet MS"/>
              </a:rPr>
              <a:t>y </a:t>
            </a:r>
            <a:r>
              <a:rPr sz="1400" dirty="0">
                <a:latin typeface="Trebuchet MS"/>
                <a:cs typeface="Trebuchet MS"/>
              </a:rPr>
              <a:t>que, </a:t>
            </a:r>
            <a:r>
              <a:rPr sz="1400" spc="40" dirty="0">
                <a:latin typeface="Trebuchet MS"/>
                <a:cs typeface="Trebuchet MS"/>
              </a:rPr>
              <a:t>para </a:t>
            </a:r>
            <a:r>
              <a:rPr sz="1400" spc="20" dirty="0">
                <a:latin typeface="Trebuchet MS"/>
                <a:cs typeface="Trebuchet MS"/>
              </a:rPr>
              <a:t>cualquier </a:t>
            </a:r>
            <a:r>
              <a:rPr sz="1400" spc="40" dirty="0">
                <a:latin typeface="Trebuchet MS"/>
                <a:cs typeface="Trebuchet MS"/>
              </a:rPr>
              <a:t>operación </a:t>
            </a:r>
            <a:r>
              <a:rPr sz="1400" spc="-20" dirty="0">
                <a:latin typeface="Trebuchet MS"/>
                <a:cs typeface="Trebuchet MS"/>
              </a:rPr>
              <a:t>aritmética, 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tiene</a:t>
            </a:r>
            <a:r>
              <a:rPr sz="1400" spc="20" dirty="0">
                <a:latin typeface="Trebuchet MS"/>
                <a:cs typeface="Trebuchet MS"/>
              </a:rPr>
              <a:t>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valores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Consolas"/>
                <a:cs typeface="Consolas"/>
              </a:rPr>
              <a:t>False=</a:t>
            </a:r>
            <a:r>
              <a:rPr sz="1400" dirty="0">
                <a:latin typeface="Consolas"/>
                <a:cs typeface="Consolas"/>
              </a:rPr>
              <a:t>0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Consolas"/>
                <a:cs typeface="Consolas"/>
              </a:rPr>
              <a:t>True=</a:t>
            </a:r>
            <a:r>
              <a:rPr sz="1400" dirty="0">
                <a:latin typeface="Consolas"/>
                <a:cs typeface="Consolas"/>
              </a:rPr>
              <a:t>1</a:t>
            </a:r>
            <a:r>
              <a:rPr sz="1400" spc="-145" dirty="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64"/>
              </a:lnSpc>
              <a:spcBef>
                <a:spcPts val="745"/>
              </a:spcBef>
            </a:pPr>
            <a:r>
              <a:rPr sz="1400" spc="45" dirty="0">
                <a:latin typeface="Trebuchet MS"/>
                <a:cs typeface="Trebuchet MS"/>
              </a:rPr>
              <a:t>Cada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uno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estos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tipos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dato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tiene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un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constructor: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64"/>
              </a:lnSpc>
            </a:pPr>
            <a:r>
              <a:rPr sz="1400" b="1" spc="-5" dirty="0">
                <a:latin typeface="Consolas"/>
                <a:cs typeface="Consolas"/>
              </a:rPr>
              <a:t>int(</a:t>
            </a:r>
            <a:r>
              <a:rPr sz="1400" b="1" dirty="0">
                <a:latin typeface="Consolas"/>
                <a:cs typeface="Consolas"/>
              </a:rPr>
              <a:t>)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float(</a:t>
            </a:r>
            <a:r>
              <a:rPr sz="1400" b="1" dirty="0">
                <a:latin typeface="Consolas"/>
                <a:cs typeface="Consolas"/>
              </a:rPr>
              <a:t>)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complex(</a:t>
            </a:r>
            <a:r>
              <a:rPr sz="1400" b="1" spc="5" dirty="0">
                <a:latin typeface="Consolas"/>
                <a:cs typeface="Consolas"/>
              </a:rPr>
              <a:t>)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str(</a:t>
            </a:r>
            <a:r>
              <a:rPr sz="1400" b="1" dirty="0">
                <a:latin typeface="Consolas"/>
                <a:cs typeface="Consolas"/>
              </a:rPr>
              <a:t>)</a:t>
            </a:r>
            <a:r>
              <a:rPr sz="1400" b="1" spc="-405" dirty="0">
                <a:latin typeface="Consolas"/>
                <a:cs typeface="Consola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bool(</a:t>
            </a:r>
            <a:r>
              <a:rPr sz="1400" b="1" dirty="0">
                <a:latin typeface="Consolas"/>
                <a:cs typeface="Consolas"/>
              </a:rPr>
              <a:t>)</a:t>
            </a:r>
            <a:r>
              <a:rPr sz="1400" dirty="0">
                <a:latin typeface="Consolas"/>
                <a:cs typeface="Consolas"/>
              </a:rPr>
              <a:t>.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5100" y="3523175"/>
            <a:ext cx="3242450" cy="943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8925" y="1886391"/>
            <a:ext cx="2385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Objetos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50275" y="1913000"/>
            <a:ext cx="2959735" cy="2691130"/>
            <a:chOff x="5950275" y="1913000"/>
            <a:chExt cx="2959735" cy="2691130"/>
          </a:xfrm>
        </p:grpSpPr>
        <p:sp>
          <p:nvSpPr>
            <p:cNvPr id="3" name="object 3"/>
            <p:cNvSpPr/>
            <p:nvPr/>
          </p:nvSpPr>
          <p:spPr>
            <a:xfrm>
              <a:off x="6043149" y="4431187"/>
              <a:ext cx="2762885" cy="172720"/>
            </a:xfrm>
            <a:custGeom>
              <a:avLst/>
              <a:gdLst/>
              <a:ahLst/>
              <a:cxnLst/>
              <a:rect l="l" t="t" r="r" b="b"/>
              <a:pathLst>
                <a:path w="2762884" h="172720">
                  <a:moveTo>
                    <a:pt x="1381349" y="172499"/>
                  </a:moveTo>
                  <a:lnTo>
                    <a:pt x="1141690" y="171206"/>
                  </a:lnTo>
                  <a:lnTo>
                    <a:pt x="773867" y="163733"/>
                  </a:lnTo>
                  <a:lnTo>
                    <a:pt x="517386" y="153551"/>
                  </a:lnTo>
                  <a:lnTo>
                    <a:pt x="352503" y="143803"/>
                  </a:lnTo>
                  <a:lnTo>
                    <a:pt x="257609" y="136420"/>
                  </a:lnTo>
                  <a:lnTo>
                    <a:pt x="215059" y="132487"/>
                  </a:lnTo>
                  <a:lnTo>
                    <a:pt x="175947" y="128404"/>
                  </a:lnTo>
                  <a:lnTo>
                    <a:pt x="108553" y="119822"/>
                  </a:lnTo>
                  <a:lnTo>
                    <a:pt x="56463" y="110737"/>
                  </a:lnTo>
                  <a:lnTo>
                    <a:pt x="9293" y="96308"/>
                  </a:lnTo>
                  <a:lnTo>
                    <a:pt x="0" y="86249"/>
                  </a:lnTo>
                  <a:lnTo>
                    <a:pt x="6759" y="77725"/>
                  </a:lnTo>
                  <a:lnTo>
                    <a:pt x="59709" y="61165"/>
                  </a:lnTo>
                  <a:lnTo>
                    <a:pt x="105149" y="53243"/>
                  </a:lnTo>
                  <a:lnTo>
                    <a:pt x="162732" y="45635"/>
                  </a:lnTo>
                  <a:lnTo>
                    <a:pt x="232083" y="38398"/>
                  </a:lnTo>
                  <a:lnTo>
                    <a:pt x="312826" y="31588"/>
                  </a:lnTo>
                  <a:lnTo>
                    <a:pt x="404588" y="25261"/>
                  </a:lnTo>
                  <a:lnTo>
                    <a:pt x="489372" y="20392"/>
                  </a:lnTo>
                  <a:lnTo>
                    <a:pt x="675185" y="12121"/>
                  </a:lnTo>
                  <a:lnTo>
                    <a:pt x="986404" y="3600"/>
                  </a:lnTo>
                  <a:lnTo>
                    <a:pt x="1381349" y="0"/>
                  </a:lnTo>
                  <a:lnTo>
                    <a:pt x="1773528" y="3525"/>
                  </a:lnTo>
                  <a:lnTo>
                    <a:pt x="2056489" y="10985"/>
                  </a:lnTo>
                  <a:lnTo>
                    <a:pt x="2245313" y="18948"/>
                  </a:lnTo>
                  <a:lnTo>
                    <a:pt x="2358112" y="25261"/>
                  </a:lnTo>
                  <a:lnTo>
                    <a:pt x="2459232" y="32304"/>
                  </a:lnTo>
                  <a:lnTo>
                    <a:pt x="2505090" y="36079"/>
                  </a:lnTo>
                  <a:lnTo>
                    <a:pt x="2547640" y="40012"/>
                  </a:lnTo>
                  <a:lnTo>
                    <a:pt x="2586752" y="44094"/>
                  </a:lnTo>
                  <a:lnTo>
                    <a:pt x="2654146" y="52677"/>
                  </a:lnTo>
                  <a:lnTo>
                    <a:pt x="2706235" y="61762"/>
                  </a:lnTo>
                  <a:lnTo>
                    <a:pt x="2753406" y="76191"/>
                  </a:lnTo>
                  <a:lnTo>
                    <a:pt x="2762699" y="86249"/>
                  </a:lnTo>
                  <a:lnTo>
                    <a:pt x="2760355" y="91317"/>
                  </a:lnTo>
                  <a:lnTo>
                    <a:pt x="2706235" y="110737"/>
                  </a:lnTo>
                  <a:lnTo>
                    <a:pt x="2654146" y="119822"/>
                  </a:lnTo>
                  <a:lnTo>
                    <a:pt x="2586752" y="128404"/>
                  </a:lnTo>
                  <a:lnTo>
                    <a:pt x="2547640" y="132487"/>
                  </a:lnTo>
                  <a:lnTo>
                    <a:pt x="2505090" y="136420"/>
                  </a:lnTo>
                  <a:lnTo>
                    <a:pt x="2410196" y="143803"/>
                  </a:lnTo>
                  <a:lnTo>
                    <a:pt x="2245313" y="153551"/>
                  </a:lnTo>
                  <a:lnTo>
                    <a:pt x="1988832" y="163733"/>
                  </a:lnTo>
                  <a:lnTo>
                    <a:pt x="1773528" y="168974"/>
                  </a:lnTo>
                  <a:lnTo>
                    <a:pt x="1698080" y="170222"/>
                  </a:lnTo>
                  <a:lnTo>
                    <a:pt x="1621009" y="171206"/>
                  </a:lnTo>
                  <a:lnTo>
                    <a:pt x="1542444" y="171919"/>
                  </a:lnTo>
                  <a:lnTo>
                    <a:pt x="1462514" y="172353"/>
                  </a:lnTo>
                  <a:lnTo>
                    <a:pt x="1381349" y="1724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0275" y="1913000"/>
              <a:ext cx="2959549" cy="265160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3862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45637F"/>
                </a:solidFill>
              </a:rPr>
              <a:t>Objetos</a:t>
            </a:r>
            <a:r>
              <a:rPr sz="3000" spc="-340" dirty="0">
                <a:solidFill>
                  <a:srgbClr val="45637F"/>
                </a:solidFill>
              </a:rPr>
              <a:t> </a:t>
            </a:r>
            <a:r>
              <a:rPr sz="3000" spc="185" dirty="0">
                <a:solidFill>
                  <a:srgbClr val="45637F"/>
                </a:solidFill>
              </a:rPr>
              <a:t>y</a:t>
            </a:r>
            <a:r>
              <a:rPr sz="3000" spc="-340" dirty="0">
                <a:solidFill>
                  <a:srgbClr val="45637F"/>
                </a:solidFill>
              </a:rPr>
              <a:t> </a:t>
            </a:r>
            <a:r>
              <a:rPr sz="3000" spc="65" dirty="0">
                <a:solidFill>
                  <a:srgbClr val="45637F"/>
                </a:solidFill>
              </a:rPr>
              <a:t>r</a:t>
            </a:r>
            <a:r>
              <a:rPr sz="3000" spc="40" dirty="0">
                <a:solidFill>
                  <a:srgbClr val="45637F"/>
                </a:solidFill>
              </a:rPr>
              <a:t>e</a:t>
            </a:r>
            <a:r>
              <a:rPr sz="3000" spc="200" dirty="0">
                <a:solidFill>
                  <a:srgbClr val="45637F"/>
                </a:solidFill>
              </a:rPr>
              <a:t>f</a:t>
            </a:r>
            <a:r>
              <a:rPr sz="3000" spc="75" dirty="0">
                <a:solidFill>
                  <a:srgbClr val="45637F"/>
                </a:solidFill>
              </a:rPr>
              <a:t>e</a:t>
            </a:r>
            <a:r>
              <a:rPr sz="3000" spc="45" dirty="0">
                <a:solidFill>
                  <a:srgbClr val="45637F"/>
                </a:solidFill>
              </a:rPr>
              <a:t>r</a:t>
            </a:r>
            <a:r>
              <a:rPr sz="3000" spc="114" dirty="0">
                <a:solidFill>
                  <a:srgbClr val="45637F"/>
                </a:solidFill>
              </a:rPr>
              <a:t>encia</a:t>
            </a:r>
            <a:endParaRPr sz="3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2975" y="1218788"/>
            <a:ext cx="4883150" cy="24390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Lucida Sans Unicode"/>
                <a:cs typeface="Lucida Sans Unicode"/>
              </a:rPr>
              <a:t>E</a:t>
            </a:r>
            <a:r>
              <a:rPr sz="1400" spc="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Pytho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todo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so</a:t>
            </a:r>
            <a:r>
              <a:rPr sz="1400" spc="-2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objetos,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sentido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la  </a:t>
            </a:r>
            <a:r>
              <a:rPr sz="1400" spc="-30" dirty="0">
                <a:latin typeface="Lucida Sans Unicode"/>
                <a:cs typeface="Lucida Sans Unicode"/>
              </a:rPr>
              <a:t>programación </a:t>
            </a:r>
            <a:r>
              <a:rPr sz="1400" spc="-15" dirty="0">
                <a:latin typeface="Lucida Sans Unicode"/>
                <a:cs typeface="Lucida Sans Unicode"/>
              </a:rPr>
              <a:t>orientada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35" dirty="0">
                <a:latin typeface="Lucida Sans Unicode"/>
                <a:cs typeface="Lucida Sans Unicode"/>
              </a:rPr>
              <a:t>objetos. Incluso las </a:t>
            </a:r>
            <a:r>
              <a:rPr sz="1400" spc="-30" dirty="0">
                <a:latin typeface="Lucida Sans Unicode"/>
                <a:cs typeface="Lucida Sans Unicode"/>
              </a:rPr>
              <a:t>funciones y 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 clases </a:t>
            </a:r>
            <a:r>
              <a:rPr sz="1400" spc="-30" dirty="0">
                <a:latin typeface="Lucida Sans Unicode"/>
                <a:cs typeface="Lucida Sans Unicode"/>
              </a:rPr>
              <a:t>son objetos también. </a:t>
            </a:r>
            <a:r>
              <a:rPr sz="1400" spc="-20" dirty="0">
                <a:latin typeface="Lucida Sans Unicode"/>
                <a:cs typeface="Lucida Sans Unicode"/>
              </a:rPr>
              <a:t>Eso permite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30" dirty="0">
                <a:latin typeface="Lucida Sans Unicode"/>
                <a:cs typeface="Lucida Sans Unicode"/>
              </a:rPr>
              <a:t>cualquier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cosa </a:t>
            </a:r>
            <a:r>
              <a:rPr sz="1400" spc="-15" dirty="0">
                <a:latin typeface="Lucida Sans Unicode"/>
                <a:cs typeface="Lucida Sans Unicode"/>
              </a:rPr>
              <a:t>pueda </a:t>
            </a:r>
            <a:r>
              <a:rPr sz="1400" spc="-20" dirty="0">
                <a:latin typeface="Lucida Sans Unicode"/>
                <a:cs typeface="Lucida Sans Unicode"/>
              </a:rPr>
              <a:t>ser referenciada por </a:t>
            </a:r>
            <a:r>
              <a:rPr sz="1400" spc="-10" dirty="0">
                <a:latin typeface="Lucida Sans Unicode"/>
                <a:cs typeface="Lucida Sans Unicode"/>
              </a:rPr>
              <a:t>una </a:t>
            </a:r>
            <a:r>
              <a:rPr sz="1400" spc="-30" dirty="0">
                <a:latin typeface="Lucida Sans Unicode"/>
                <a:cs typeface="Lucida Sans Unicode"/>
              </a:rPr>
              <a:t>variable. </a:t>
            </a:r>
            <a:r>
              <a:rPr sz="1400" spc="-90" dirty="0">
                <a:latin typeface="Lucida Sans Unicode"/>
                <a:cs typeface="Lucida Sans Unicode"/>
              </a:rPr>
              <a:t>Y </a:t>
            </a:r>
            <a:r>
              <a:rPr sz="1400" spc="-35" dirty="0">
                <a:latin typeface="Lucida Sans Unicode"/>
                <a:cs typeface="Lucida Sans Unicode"/>
              </a:rPr>
              <a:t>decimos 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i="1" spc="-30" dirty="0">
                <a:latin typeface="Trebuchet MS"/>
                <a:cs typeface="Trebuchet MS"/>
              </a:rPr>
              <a:t>referenciada</a:t>
            </a:r>
            <a:r>
              <a:rPr sz="1400" i="1" spc="-3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porque,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Python,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crear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variable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crear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 nombre </a:t>
            </a:r>
            <a:r>
              <a:rPr sz="1400" spc="-30" dirty="0">
                <a:latin typeface="Lucida Sans Unicode"/>
                <a:cs typeface="Lucida Sans Unicode"/>
              </a:rPr>
              <a:t>con </a:t>
            </a:r>
            <a:r>
              <a:rPr sz="1400" spc="-10" dirty="0">
                <a:latin typeface="Lucida Sans Unicode"/>
                <a:cs typeface="Lucida Sans Unicode"/>
              </a:rPr>
              <a:t>una </a:t>
            </a:r>
            <a:r>
              <a:rPr sz="1400" spc="-20" dirty="0">
                <a:latin typeface="Lucida Sans Unicode"/>
                <a:cs typeface="Lucida Sans Unicode"/>
              </a:rPr>
              <a:t>referencia </a:t>
            </a:r>
            <a:r>
              <a:rPr sz="1400" i="1" spc="-40" dirty="0">
                <a:latin typeface="Trebuchet MS"/>
                <a:cs typeface="Trebuchet MS"/>
              </a:rPr>
              <a:t>(puntero)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30" dirty="0">
                <a:latin typeface="Lucida Sans Unicode"/>
                <a:cs typeface="Lucida Sans Unicode"/>
              </a:rPr>
              <a:t>la </a:t>
            </a:r>
            <a:r>
              <a:rPr sz="1400" spc="-35" dirty="0">
                <a:latin typeface="Lucida Sans Unicode"/>
                <a:cs typeface="Lucida Sans Unicode"/>
              </a:rPr>
              <a:t>dirección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memori</a:t>
            </a:r>
            <a:r>
              <a:rPr sz="1400" spc="-1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dond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objeto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encuentra.</a:t>
            </a:r>
            <a:endParaRPr sz="1400">
              <a:latin typeface="Lucida Sans Unicode"/>
              <a:cs typeface="Lucida Sans Unicode"/>
            </a:endParaRPr>
          </a:p>
          <a:p>
            <a:pPr marL="12700" marR="92075">
              <a:lnSpc>
                <a:spcPts val="1650"/>
              </a:lnSpc>
              <a:spcBef>
                <a:spcPts val="825"/>
              </a:spcBef>
            </a:pPr>
            <a:r>
              <a:rPr sz="1400" spc="-20" dirty="0">
                <a:latin typeface="Lucida Sans Unicode"/>
                <a:cs typeface="Lucida Sans Unicode"/>
              </a:rPr>
              <a:t>Esta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razón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variable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está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limitada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tipo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dato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particular</a:t>
            </a:r>
            <a:r>
              <a:rPr sz="1400" spc="-50" dirty="0">
                <a:latin typeface="Lucida Sans Unicode"/>
                <a:cs typeface="Lucida Sans Unicode"/>
              </a:rPr>
              <a:t> </a:t>
            </a:r>
            <a:r>
              <a:rPr sz="1400" i="1" spc="-30" dirty="0">
                <a:latin typeface="Trebuchet MS"/>
                <a:cs typeface="Trebuchet MS"/>
              </a:rPr>
              <a:t>(tipado</a:t>
            </a:r>
            <a:r>
              <a:rPr sz="1400" i="1" spc="-55" dirty="0">
                <a:latin typeface="Trebuchet MS"/>
                <a:cs typeface="Trebuchet MS"/>
              </a:rPr>
              <a:t> </a:t>
            </a:r>
            <a:r>
              <a:rPr sz="1400" i="1" spc="-15" dirty="0">
                <a:latin typeface="Trebuchet MS"/>
                <a:cs typeface="Trebuchet MS"/>
              </a:rPr>
              <a:t>dinámico)</a:t>
            </a:r>
            <a:r>
              <a:rPr sz="1400" i="1" spc="-5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crear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nuev</a:t>
            </a:r>
            <a:r>
              <a:rPr sz="1400" spc="-1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asignación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otro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tip</a:t>
            </a:r>
            <a:r>
              <a:rPr sz="1400" spc="-4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dato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simplemente  cambia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</a:t>
            </a:r>
            <a:r>
              <a:rPr sz="1400" spc="-3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referencia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</a:t>
            </a:r>
            <a:r>
              <a:rPr sz="1400" spc="-3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variable.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105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0" dirty="0">
                <a:solidFill>
                  <a:srgbClr val="45637F"/>
                </a:solidFill>
              </a:rPr>
              <a:t>R</a:t>
            </a:r>
            <a:r>
              <a:rPr sz="3000" spc="40" dirty="0">
                <a:solidFill>
                  <a:srgbClr val="45637F"/>
                </a:solidFill>
              </a:rPr>
              <a:t>e</a:t>
            </a:r>
            <a:r>
              <a:rPr sz="3000" spc="200" dirty="0">
                <a:solidFill>
                  <a:srgbClr val="45637F"/>
                </a:solidFill>
              </a:rPr>
              <a:t>f</a:t>
            </a:r>
            <a:r>
              <a:rPr sz="3000" spc="75" dirty="0">
                <a:solidFill>
                  <a:srgbClr val="45637F"/>
                </a:solidFill>
              </a:rPr>
              <a:t>e</a:t>
            </a:r>
            <a:r>
              <a:rPr sz="3000" spc="40" dirty="0">
                <a:solidFill>
                  <a:srgbClr val="45637F"/>
                </a:solidFill>
              </a:rPr>
              <a:t>r</a:t>
            </a:r>
            <a:r>
              <a:rPr sz="3000" spc="114" dirty="0">
                <a:solidFill>
                  <a:srgbClr val="45637F"/>
                </a:solidFill>
              </a:rPr>
              <a:t>encia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6841117" y="1299637"/>
            <a:ext cx="419100" cy="369570"/>
            <a:chOff x="6841117" y="1299637"/>
            <a:chExt cx="419100" cy="369570"/>
          </a:xfrm>
        </p:grpSpPr>
        <p:sp>
          <p:nvSpPr>
            <p:cNvPr id="4" name="object 4"/>
            <p:cNvSpPr/>
            <p:nvPr/>
          </p:nvSpPr>
          <p:spPr>
            <a:xfrm>
              <a:off x="6845879" y="1304400"/>
              <a:ext cx="409575" cy="360045"/>
            </a:xfrm>
            <a:custGeom>
              <a:avLst/>
              <a:gdLst/>
              <a:ahLst/>
              <a:cxnLst/>
              <a:rect l="l" t="t" r="r" b="b"/>
              <a:pathLst>
                <a:path w="409575" h="360044">
                  <a:moveTo>
                    <a:pt x="409199" y="359999"/>
                  </a:moveTo>
                  <a:lnTo>
                    <a:pt x="0" y="359999"/>
                  </a:lnTo>
                  <a:lnTo>
                    <a:pt x="0" y="0"/>
                  </a:lnTo>
                  <a:lnTo>
                    <a:pt x="409199" y="0"/>
                  </a:lnTo>
                  <a:lnTo>
                    <a:pt x="409199" y="3599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45879" y="1304400"/>
              <a:ext cx="409575" cy="360045"/>
            </a:xfrm>
            <a:custGeom>
              <a:avLst/>
              <a:gdLst/>
              <a:ahLst/>
              <a:cxnLst/>
              <a:rect l="l" t="t" r="r" b="b"/>
              <a:pathLst>
                <a:path w="409575" h="360044">
                  <a:moveTo>
                    <a:pt x="0" y="0"/>
                  </a:moveTo>
                  <a:lnTo>
                    <a:pt x="409199" y="0"/>
                  </a:lnTo>
                  <a:lnTo>
                    <a:pt x="409199" y="359999"/>
                  </a:lnTo>
                  <a:lnTo>
                    <a:pt x="0" y="359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36125" y="1956474"/>
            <a:ext cx="2121535" cy="763270"/>
            <a:chOff x="836125" y="1956474"/>
            <a:chExt cx="2121535" cy="7632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650" y="1965999"/>
              <a:ext cx="2102149" cy="7438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40887" y="1961237"/>
              <a:ext cx="2112010" cy="753745"/>
            </a:xfrm>
            <a:custGeom>
              <a:avLst/>
              <a:gdLst/>
              <a:ahLst/>
              <a:cxnLst/>
              <a:rect l="l" t="t" r="r" b="b"/>
              <a:pathLst>
                <a:path w="2112010" h="753744">
                  <a:moveTo>
                    <a:pt x="0" y="0"/>
                  </a:moveTo>
                  <a:lnTo>
                    <a:pt x="2111674" y="0"/>
                  </a:lnTo>
                  <a:lnTo>
                    <a:pt x="2111674" y="753424"/>
                  </a:lnTo>
                  <a:lnTo>
                    <a:pt x="0" y="7534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24225" y="1320656"/>
            <a:ext cx="45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666666"/>
                </a:solidFill>
                <a:latin typeface="Trebuchet MS"/>
                <a:cs typeface="Trebuchet MS"/>
              </a:rPr>
              <a:t>v</a:t>
            </a:r>
            <a:r>
              <a:rPr sz="1800" spc="-50" dirty="0">
                <a:solidFill>
                  <a:srgbClr val="666666"/>
                </a:solidFill>
                <a:latin typeface="Trebuchet MS"/>
                <a:cs typeface="Trebuchet MS"/>
              </a:rPr>
              <a:t>ar1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4225" y="1873106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666666"/>
                </a:solidFill>
                <a:latin typeface="Trebuchet MS"/>
                <a:cs typeface="Trebuchet MS"/>
              </a:rPr>
              <a:t>v</a:t>
            </a:r>
            <a:r>
              <a:rPr sz="1800" spc="45" dirty="0">
                <a:solidFill>
                  <a:srgbClr val="666666"/>
                </a:solidFill>
                <a:latin typeface="Trebuchet MS"/>
                <a:cs typeface="Trebuchet MS"/>
              </a:rPr>
              <a:t>ar2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41117" y="1835099"/>
            <a:ext cx="419100" cy="369570"/>
            <a:chOff x="6841117" y="1835099"/>
            <a:chExt cx="419100" cy="369570"/>
          </a:xfrm>
        </p:grpSpPr>
        <p:sp>
          <p:nvSpPr>
            <p:cNvPr id="12" name="object 12"/>
            <p:cNvSpPr/>
            <p:nvPr/>
          </p:nvSpPr>
          <p:spPr>
            <a:xfrm>
              <a:off x="6845879" y="1839862"/>
              <a:ext cx="409575" cy="360045"/>
            </a:xfrm>
            <a:custGeom>
              <a:avLst/>
              <a:gdLst/>
              <a:ahLst/>
              <a:cxnLst/>
              <a:rect l="l" t="t" r="r" b="b"/>
              <a:pathLst>
                <a:path w="409575" h="360044">
                  <a:moveTo>
                    <a:pt x="409199" y="359999"/>
                  </a:moveTo>
                  <a:lnTo>
                    <a:pt x="0" y="359999"/>
                  </a:lnTo>
                  <a:lnTo>
                    <a:pt x="0" y="0"/>
                  </a:lnTo>
                  <a:lnTo>
                    <a:pt x="409199" y="0"/>
                  </a:lnTo>
                  <a:lnTo>
                    <a:pt x="409199" y="3599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45879" y="1839862"/>
              <a:ext cx="409575" cy="360045"/>
            </a:xfrm>
            <a:custGeom>
              <a:avLst/>
              <a:gdLst/>
              <a:ahLst/>
              <a:cxnLst/>
              <a:rect l="l" t="t" r="r" b="b"/>
              <a:pathLst>
                <a:path w="409575" h="360044">
                  <a:moveTo>
                    <a:pt x="0" y="0"/>
                  </a:moveTo>
                  <a:lnTo>
                    <a:pt x="409199" y="0"/>
                  </a:lnTo>
                  <a:lnTo>
                    <a:pt x="409199" y="359999"/>
                  </a:lnTo>
                  <a:lnTo>
                    <a:pt x="0" y="359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45879" y="1304400"/>
            <a:ext cx="409575" cy="3600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SimSun"/>
                <a:cs typeface="SimSun"/>
              </a:rPr>
              <a:t>5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45879" y="1839862"/>
            <a:ext cx="409575" cy="3600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SimSun"/>
                <a:cs typeface="SimSun"/>
              </a:rPr>
              <a:t>10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24225" y="2792456"/>
            <a:ext cx="45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666666"/>
                </a:solidFill>
                <a:latin typeface="Trebuchet MS"/>
                <a:cs typeface="Trebuchet MS"/>
              </a:rPr>
              <a:t>v</a:t>
            </a:r>
            <a:r>
              <a:rPr sz="1800" spc="-50" dirty="0">
                <a:solidFill>
                  <a:srgbClr val="666666"/>
                </a:solidFill>
                <a:latin typeface="Trebuchet MS"/>
                <a:cs typeface="Trebuchet MS"/>
              </a:rPr>
              <a:t>ar1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24225" y="3344905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666666"/>
                </a:solidFill>
                <a:latin typeface="Trebuchet MS"/>
                <a:cs typeface="Trebuchet MS"/>
              </a:rPr>
              <a:t>v</a:t>
            </a:r>
            <a:r>
              <a:rPr sz="1800" spc="45" dirty="0">
                <a:solidFill>
                  <a:srgbClr val="666666"/>
                </a:solidFill>
                <a:latin typeface="Trebuchet MS"/>
                <a:cs typeface="Trebuchet MS"/>
              </a:rPr>
              <a:t>ar2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72225" y="3483195"/>
            <a:ext cx="967740" cy="623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Lucida Sans Unicode"/>
                <a:cs typeface="Lucida Sans Unicode"/>
              </a:rPr>
              <a:t>Borrad</a:t>
            </a:r>
            <a:r>
              <a:rPr sz="1300" spc="5" dirty="0">
                <a:latin typeface="Lucida Sans Unicode"/>
                <a:cs typeface="Lucida Sans Unicode"/>
              </a:rPr>
              <a:t>o</a:t>
            </a:r>
            <a:r>
              <a:rPr sz="1300" spc="-80" dirty="0">
                <a:latin typeface="Lucida Sans Unicode"/>
                <a:cs typeface="Lucida Sans Unicode"/>
              </a:rPr>
              <a:t> </a:t>
            </a:r>
            <a:r>
              <a:rPr sz="1300" spc="-15" dirty="0">
                <a:latin typeface="Lucida Sans Unicode"/>
                <a:cs typeface="Lucida Sans Unicode"/>
              </a:rPr>
              <a:t>por  </a:t>
            </a:r>
            <a:r>
              <a:rPr sz="1300" spc="-35" dirty="0">
                <a:latin typeface="Lucida Sans Unicode"/>
                <a:cs typeface="Lucida Sans Unicode"/>
              </a:rPr>
              <a:t>e</a:t>
            </a:r>
            <a:r>
              <a:rPr sz="1300" spc="-15" dirty="0">
                <a:latin typeface="Lucida Sans Unicode"/>
                <a:cs typeface="Lucida Sans Unicode"/>
              </a:rPr>
              <a:t>l</a:t>
            </a:r>
            <a:r>
              <a:rPr sz="1300" spc="-75" dirty="0">
                <a:latin typeface="Lucida Sans Unicode"/>
                <a:cs typeface="Lucida Sans Unicode"/>
              </a:rPr>
              <a:t> </a:t>
            </a:r>
            <a:r>
              <a:rPr sz="1300" spc="-35" dirty="0">
                <a:latin typeface="Lucida Sans Unicode"/>
                <a:cs typeface="Lucida Sans Unicode"/>
              </a:rPr>
              <a:t>garbage  collector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5200" y="2528399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399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5721886" y="1437977"/>
            <a:ext cx="944880" cy="93345"/>
            <a:chOff x="5721886" y="1437977"/>
            <a:chExt cx="944880" cy="93345"/>
          </a:xfrm>
        </p:grpSpPr>
        <p:sp>
          <p:nvSpPr>
            <p:cNvPr id="21" name="object 21"/>
            <p:cNvSpPr/>
            <p:nvPr/>
          </p:nvSpPr>
          <p:spPr>
            <a:xfrm>
              <a:off x="5792329" y="1484400"/>
              <a:ext cx="874394" cy="0"/>
            </a:xfrm>
            <a:custGeom>
              <a:avLst/>
              <a:gdLst/>
              <a:ahLst/>
              <a:cxnLst/>
              <a:rect l="l" t="t" r="r" b="b"/>
              <a:pathLst>
                <a:path w="874395">
                  <a:moveTo>
                    <a:pt x="874370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1886" y="1437977"/>
              <a:ext cx="116865" cy="9284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721886" y="1986027"/>
            <a:ext cx="944880" cy="93345"/>
            <a:chOff x="5721886" y="1986027"/>
            <a:chExt cx="944880" cy="93345"/>
          </a:xfrm>
        </p:grpSpPr>
        <p:sp>
          <p:nvSpPr>
            <p:cNvPr id="24" name="object 24"/>
            <p:cNvSpPr/>
            <p:nvPr/>
          </p:nvSpPr>
          <p:spPr>
            <a:xfrm>
              <a:off x="5792329" y="2032450"/>
              <a:ext cx="874394" cy="0"/>
            </a:xfrm>
            <a:custGeom>
              <a:avLst/>
              <a:gdLst/>
              <a:ahLst/>
              <a:cxnLst/>
              <a:rect l="l" t="t" r="r" b="b"/>
              <a:pathLst>
                <a:path w="874395">
                  <a:moveTo>
                    <a:pt x="874370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1886" y="1986027"/>
              <a:ext cx="116865" cy="9284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6841117" y="2780087"/>
            <a:ext cx="419100" cy="369570"/>
            <a:chOff x="6841117" y="2780087"/>
            <a:chExt cx="419100" cy="369570"/>
          </a:xfrm>
        </p:grpSpPr>
        <p:sp>
          <p:nvSpPr>
            <p:cNvPr id="27" name="object 27"/>
            <p:cNvSpPr/>
            <p:nvPr/>
          </p:nvSpPr>
          <p:spPr>
            <a:xfrm>
              <a:off x="6845879" y="2784849"/>
              <a:ext cx="409575" cy="360045"/>
            </a:xfrm>
            <a:custGeom>
              <a:avLst/>
              <a:gdLst/>
              <a:ahLst/>
              <a:cxnLst/>
              <a:rect l="l" t="t" r="r" b="b"/>
              <a:pathLst>
                <a:path w="409575" h="360044">
                  <a:moveTo>
                    <a:pt x="409199" y="359999"/>
                  </a:moveTo>
                  <a:lnTo>
                    <a:pt x="0" y="359999"/>
                  </a:lnTo>
                  <a:lnTo>
                    <a:pt x="0" y="0"/>
                  </a:lnTo>
                  <a:lnTo>
                    <a:pt x="409199" y="0"/>
                  </a:lnTo>
                  <a:lnTo>
                    <a:pt x="409199" y="3599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45879" y="2784849"/>
              <a:ext cx="409575" cy="360045"/>
            </a:xfrm>
            <a:custGeom>
              <a:avLst/>
              <a:gdLst/>
              <a:ahLst/>
              <a:cxnLst/>
              <a:rect l="l" t="t" r="r" b="b"/>
              <a:pathLst>
                <a:path w="409575" h="360044">
                  <a:moveTo>
                    <a:pt x="0" y="0"/>
                  </a:moveTo>
                  <a:lnTo>
                    <a:pt x="409199" y="0"/>
                  </a:lnTo>
                  <a:lnTo>
                    <a:pt x="409199" y="359999"/>
                  </a:lnTo>
                  <a:lnTo>
                    <a:pt x="0" y="359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841117" y="3315549"/>
            <a:ext cx="419100" cy="369570"/>
            <a:chOff x="6841117" y="3315549"/>
            <a:chExt cx="419100" cy="369570"/>
          </a:xfrm>
        </p:grpSpPr>
        <p:sp>
          <p:nvSpPr>
            <p:cNvPr id="30" name="object 30"/>
            <p:cNvSpPr/>
            <p:nvPr/>
          </p:nvSpPr>
          <p:spPr>
            <a:xfrm>
              <a:off x="6845879" y="3320312"/>
              <a:ext cx="409575" cy="360045"/>
            </a:xfrm>
            <a:custGeom>
              <a:avLst/>
              <a:gdLst/>
              <a:ahLst/>
              <a:cxnLst/>
              <a:rect l="l" t="t" r="r" b="b"/>
              <a:pathLst>
                <a:path w="409575" h="360045">
                  <a:moveTo>
                    <a:pt x="409199" y="359999"/>
                  </a:moveTo>
                  <a:lnTo>
                    <a:pt x="0" y="359999"/>
                  </a:lnTo>
                  <a:lnTo>
                    <a:pt x="0" y="0"/>
                  </a:lnTo>
                  <a:lnTo>
                    <a:pt x="409199" y="0"/>
                  </a:lnTo>
                  <a:lnTo>
                    <a:pt x="409199" y="3599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45879" y="3320312"/>
              <a:ext cx="409575" cy="360045"/>
            </a:xfrm>
            <a:custGeom>
              <a:avLst/>
              <a:gdLst/>
              <a:ahLst/>
              <a:cxnLst/>
              <a:rect l="l" t="t" r="r" b="b"/>
              <a:pathLst>
                <a:path w="409575" h="360045">
                  <a:moveTo>
                    <a:pt x="0" y="0"/>
                  </a:moveTo>
                  <a:lnTo>
                    <a:pt x="409199" y="0"/>
                  </a:lnTo>
                  <a:lnTo>
                    <a:pt x="409199" y="359999"/>
                  </a:lnTo>
                  <a:lnTo>
                    <a:pt x="0" y="359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45879" y="2784849"/>
            <a:ext cx="409575" cy="3600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SimSun"/>
                <a:cs typeface="SimSun"/>
              </a:rPr>
              <a:t>5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45879" y="3320312"/>
            <a:ext cx="409575" cy="3600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SimSun"/>
                <a:cs typeface="SimSun"/>
              </a:rPr>
              <a:t>10</a:t>
            </a:r>
            <a:endParaRPr sz="1800">
              <a:latin typeface="SimSun"/>
              <a:cs typeface="SimSun"/>
            </a:endParaRPr>
          </a:p>
        </p:txBody>
      </p:sp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1440" y="3476640"/>
            <a:ext cx="347759" cy="347759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5718251" y="2900602"/>
            <a:ext cx="972185" cy="591820"/>
            <a:chOff x="5718251" y="2900602"/>
            <a:chExt cx="972185" cy="591820"/>
          </a:xfrm>
        </p:grpSpPr>
        <p:sp>
          <p:nvSpPr>
            <p:cNvPr id="36" name="object 36"/>
            <p:cNvSpPr/>
            <p:nvPr/>
          </p:nvSpPr>
          <p:spPr>
            <a:xfrm>
              <a:off x="5792329" y="2947024"/>
              <a:ext cx="874394" cy="0"/>
            </a:xfrm>
            <a:custGeom>
              <a:avLst/>
              <a:gdLst/>
              <a:ahLst/>
              <a:cxnLst/>
              <a:rect l="l" t="t" r="r" b="b"/>
              <a:pathLst>
                <a:path w="874395">
                  <a:moveTo>
                    <a:pt x="874370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1886" y="2900602"/>
              <a:ext cx="116865" cy="9284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783706" y="3051299"/>
              <a:ext cx="892175" cy="403860"/>
            </a:xfrm>
            <a:custGeom>
              <a:avLst/>
              <a:gdLst/>
              <a:ahLst/>
              <a:cxnLst/>
              <a:rect l="l" t="t" r="r" b="b"/>
              <a:pathLst>
                <a:path w="892175" h="403860">
                  <a:moveTo>
                    <a:pt x="892068" y="0"/>
                  </a:moveTo>
                  <a:lnTo>
                    <a:pt x="0" y="403353"/>
                  </a:lnTo>
                </a:path>
              </a:pathLst>
            </a:custGeom>
            <a:ln w="2857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8251" y="3397845"/>
              <a:ext cx="122263" cy="94231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5412" y="1779050"/>
            <a:ext cx="2973700" cy="29373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2975" y="761588"/>
            <a:ext cx="4526280" cy="24390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25" dirty="0">
                <a:latin typeface="Lucida Sans Unicode"/>
                <a:cs typeface="Lucida Sans Unicode"/>
              </a:rPr>
              <a:t>Esto </a:t>
            </a:r>
            <a:r>
              <a:rPr sz="1400" spc="-40" dirty="0">
                <a:latin typeface="Lucida Sans Unicode"/>
                <a:cs typeface="Lucida Sans Unicode"/>
              </a:rPr>
              <a:t>implica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b="1" spc="85" dirty="0">
                <a:latin typeface="Trebuchet MS"/>
                <a:cs typeface="Trebuchet MS"/>
              </a:rPr>
              <a:t>muchas </a:t>
            </a:r>
            <a:r>
              <a:rPr sz="1400" b="1" spc="50" dirty="0">
                <a:latin typeface="Trebuchet MS"/>
                <a:cs typeface="Trebuchet MS"/>
              </a:rPr>
              <a:t>variables </a:t>
            </a:r>
            <a:r>
              <a:rPr sz="1400" b="1" spc="55" dirty="0">
                <a:latin typeface="Trebuchet MS"/>
                <a:cs typeface="Trebuchet MS"/>
              </a:rPr>
              <a:t>pueden </a:t>
            </a:r>
            <a:r>
              <a:rPr sz="1400" b="1" spc="75" dirty="0">
                <a:latin typeface="Trebuchet MS"/>
                <a:cs typeface="Trebuchet MS"/>
              </a:rPr>
              <a:t>apuntar </a:t>
            </a:r>
            <a:r>
              <a:rPr sz="1400" b="1" spc="-409" dirty="0">
                <a:latin typeface="Trebuchet MS"/>
                <a:cs typeface="Trebuchet MS"/>
              </a:rPr>
              <a:t> </a:t>
            </a:r>
            <a:r>
              <a:rPr sz="1400" b="1" spc="55" dirty="0">
                <a:latin typeface="Trebuchet MS"/>
                <a:cs typeface="Trebuchet MS"/>
              </a:rPr>
              <a:t>al</a:t>
            </a:r>
            <a:r>
              <a:rPr sz="1400" b="1" spc="-60" dirty="0">
                <a:latin typeface="Trebuchet MS"/>
                <a:cs typeface="Trebuchet MS"/>
              </a:rPr>
              <a:t> </a:t>
            </a:r>
            <a:r>
              <a:rPr sz="1400" b="1" spc="100" dirty="0">
                <a:latin typeface="Trebuchet MS"/>
                <a:cs typeface="Trebuchet MS"/>
              </a:rPr>
              <a:t>mism</a:t>
            </a:r>
            <a:r>
              <a:rPr sz="1400" b="1" spc="95" dirty="0">
                <a:latin typeface="Trebuchet MS"/>
                <a:cs typeface="Trebuchet MS"/>
              </a:rPr>
              <a:t>o</a:t>
            </a:r>
            <a:r>
              <a:rPr sz="1400" b="1" spc="-65" dirty="0">
                <a:latin typeface="Trebuchet MS"/>
                <a:cs typeface="Trebuchet MS"/>
              </a:rPr>
              <a:t> </a:t>
            </a:r>
            <a:r>
              <a:rPr sz="1400" b="1" spc="25" dirty="0">
                <a:latin typeface="Trebuchet MS"/>
                <a:cs typeface="Trebuchet MS"/>
              </a:rPr>
              <a:t>objet</a:t>
            </a:r>
            <a:r>
              <a:rPr sz="1400" b="1" spc="45" dirty="0">
                <a:latin typeface="Trebuchet MS"/>
                <a:cs typeface="Trebuchet MS"/>
              </a:rPr>
              <a:t>o</a:t>
            </a:r>
            <a:r>
              <a:rPr sz="1400" spc="-75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hecho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cuand</a:t>
            </a:r>
            <a:r>
              <a:rPr sz="1400" spc="-2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ejecut</a:t>
            </a:r>
            <a:r>
              <a:rPr sz="1400" spc="-2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  </a:t>
            </a:r>
            <a:r>
              <a:rPr sz="1400" spc="-35" dirty="0">
                <a:latin typeface="Lucida Sans Unicode"/>
                <a:cs typeface="Lucida Sans Unicode"/>
              </a:rPr>
              <a:t>expresión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tip</a:t>
            </a:r>
            <a:r>
              <a:rPr sz="1400" spc="-40" dirty="0">
                <a:latin typeface="Lucida Sans Unicode"/>
                <a:cs typeface="Lucida Sans Unicode"/>
              </a:rPr>
              <a:t>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var</a:t>
            </a:r>
            <a:r>
              <a:rPr sz="1400" dirty="0">
                <a:latin typeface="Consolas"/>
                <a:cs typeface="Consolas"/>
              </a:rPr>
              <a:t>2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" dirty="0">
                <a:latin typeface="Consolas"/>
                <a:cs typeface="Consolas"/>
              </a:rPr>
              <a:t> var</a:t>
            </a:r>
            <a:r>
              <a:rPr sz="1400" dirty="0">
                <a:latin typeface="Consolas"/>
                <a:cs typeface="Consolas"/>
              </a:rPr>
              <a:t>1</a:t>
            </a:r>
            <a:r>
              <a:rPr sz="1400" spc="-395" dirty="0">
                <a:latin typeface="Consolas"/>
                <a:cs typeface="Consolas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crea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copia  del </a:t>
            </a:r>
            <a:r>
              <a:rPr sz="1400" spc="-20" dirty="0">
                <a:latin typeface="Lucida Sans Unicode"/>
                <a:cs typeface="Lucida Sans Unicode"/>
              </a:rPr>
              <a:t>dato </a:t>
            </a:r>
            <a:r>
              <a:rPr sz="1400" spc="-35" dirty="0">
                <a:latin typeface="Lucida Sans Unicode"/>
                <a:cs typeface="Lucida Sans Unicode"/>
              </a:rPr>
              <a:t>sino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35" dirty="0">
                <a:latin typeface="Lucida Sans Unicode"/>
                <a:cs typeface="Lucida Sans Unicode"/>
              </a:rPr>
              <a:t>copia </a:t>
            </a:r>
            <a:r>
              <a:rPr sz="1400" spc="-30" dirty="0">
                <a:latin typeface="Lucida Sans Unicode"/>
                <a:cs typeface="Lucida Sans Unicode"/>
              </a:rPr>
              <a:t>la referencia, </a:t>
            </a:r>
            <a:r>
              <a:rPr sz="1400" spc="-20" dirty="0">
                <a:latin typeface="Lucida Sans Unicode"/>
                <a:cs typeface="Lucida Sans Unicode"/>
              </a:rPr>
              <a:t>por </a:t>
            </a:r>
            <a:r>
              <a:rPr sz="1400" spc="-35" dirty="0">
                <a:latin typeface="Lucida Sans Unicode"/>
                <a:cs typeface="Lucida Sans Unicode"/>
              </a:rPr>
              <a:t>lo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40" dirty="0">
                <a:latin typeface="Lucida Sans Unicode"/>
                <a:cs typeface="Lucida Sans Unicode"/>
              </a:rPr>
              <a:t>las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variables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apuntan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a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mism</a:t>
            </a:r>
            <a:r>
              <a:rPr sz="1400" spc="-2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objeto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</a:t>
            </a:r>
            <a:r>
              <a:rPr sz="1400" spc="-3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memoria.  Si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tipo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dato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mutable,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cualquier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cambio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 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hag</a:t>
            </a:r>
            <a:r>
              <a:rPr sz="1400" spc="-2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través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variables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v</a:t>
            </a:r>
            <a:r>
              <a:rPr sz="1400" spc="-1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vist</a:t>
            </a:r>
            <a:r>
              <a:rPr sz="1400" spc="-4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por 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otra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variable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también,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como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sucede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listas.</a:t>
            </a:r>
            <a:endParaRPr sz="1400">
              <a:latin typeface="Lucida Sans Unicode"/>
              <a:cs typeface="Lucida Sans Unicode"/>
            </a:endParaRPr>
          </a:p>
          <a:p>
            <a:pPr marL="12700" marR="216535" algn="just">
              <a:lnSpc>
                <a:spcPts val="1650"/>
              </a:lnSpc>
              <a:spcBef>
                <a:spcPts val="825"/>
              </a:spcBef>
            </a:pPr>
            <a:r>
              <a:rPr sz="1400" spc="-20" dirty="0">
                <a:latin typeface="Lucida Sans Unicode"/>
                <a:cs typeface="Lucida Sans Unicode"/>
              </a:rPr>
              <a:t>El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manejo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memoria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hace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automáticamente.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Pytho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tien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</a:t>
            </a:r>
            <a:r>
              <a:rPr sz="1400" spc="-4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llama</a:t>
            </a:r>
            <a:r>
              <a:rPr sz="1400" spc="-65" dirty="0">
                <a:latin typeface="Lucida Sans Unicode"/>
                <a:cs typeface="Lucida Sans Unicode"/>
              </a:rPr>
              <a:t> </a:t>
            </a:r>
            <a:r>
              <a:rPr sz="1400" b="1" i="1" spc="-5" dirty="0">
                <a:latin typeface="Trebuchet MS"/>
                <a:cs typeface="Trebuchet MS"/>
              </a:rPr>
              <a:t>garbage</a:t>
            </a:r>
            <a:r>
              <a:rPr sz="1400" b="1" i="1" spc="-60" dirty="0">
                <a:latin typeface="Trebuchet MS"/>
                <a:cs typeface="Trebuchet MS"/>
              </a:rPr>
              <a:t> </a:t>
            </a:r>
            <a:r>
              <a:rPr sz="1400" b="1" i="1" spc="-20" dirty="0">
                <a:latin typeface="Trebuchet MS"/>
                <a:cs typeface="Trebuchet MS"/>
              </a:rPr>
              <a:t>collecto</a:t>
            </a:r>
            <a:r>
              <a:rPr sz="1400" b="1" i="1" spc="-10" dirty="0">
                <a:latin typeface="Trebuchet MS"/>
                <a:cs typeface="Trebuchet MS"/>
              </a:rPr>
              <a:t>r</a:t>
            </a:r>
            <a:r>
              <a:rPr sz="1400" i="1" spc="-180" dirty="0">
                <a:latin typeface="Trebuchet MS"/>
                <a:cs typeface="Trebuchet MS"/>
              </a:rPr>
              <a:t>,</a:t>
            </a:r>
            <a:r>
              <a:rPr sz="1400" i="1" spc="-6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  borr</a:t>
            </a:r>
            <a:r>
              <a:rPr sz="1400" spc="-1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todo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objetos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queda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si</a:t>
            </a:r>
            <a:r>
              <a:rPr sz="1400" spc="-5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referencia.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975" y="1515838"/>
            <a:ext cx="360045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En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ejemplo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ambas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apuntan al </a:t>
            </a:r>
            <a:r>
              <a:rPr sz="1400" dirty="0">
                <a:latin typeface="Arial MT"/>
                <a:cs typeface="Arial MT"/>
              </a:rPr>
              <a:t>mismo </a:t>
            </a:r>
            <a:r>
              <a:rPr sz="1400" spc="-5" dirty="0">
                <a:latin typeface="Arial MT"/>
                <a:cs typeface="Arial MT"/>
              </a:rPr>
              <a:t>objeto en la </a:t>
            </a:r>
            <a:r>
              <a:rPr sz="1400" dirty="0">
                <a:latin typeface="Arial MT"/>
                <a:cs typeface="Arial MT"/>
              </a:rPr>
              <a:t>memoria y </a:t>
            </a:r>
            <a:r>
              <a:rPr sz="1400" spc="-5" dirty="0">
                <a:latin typeface="Arial MT"/>
                <a:cs typeface="Arial MT"/>
              </a:rPr>
              <a:t>las </a:t>
            </a:r>
            <a:r>
              <a:rPr sz="1400" dirty="0">
                <a:latin typeface="Arial MT"/>
                <a:cs typeface="Arial MT"/>
              </a:rPr>
              <a:t> modificaciones </a:t>
            </a:r>
            <a:r>
              <a:rPr sz="1400" spc="-5" dirty="0">
                <a:latin typeface="Arial MT"/>
                <a:cs typeface="Arial MT"/>
              </a:rPr>
              <a:t>hechas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través de </a:t>
            </a:r>
            <a:r>
              <a:rPr sz="1400" spc="-5" dirty="0">
                <a:latin typeface="Consolas"/>
                <a:cs typeface="Consolas"/>
              </a:rPr>
              <a:t>lista1 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dirty="0">
                <a:latin typeface="Arial MT"/>
                <a:cs typeface="Arial MT"/>
              </a:rPr>
              <a:t>son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visibles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 </a:t>
            </a:r>
            <a:r>
              <a:rPr sz="1400" spc="-5" dirty="0">
                <a:latin typeface="Consolas"/>
                <a:cs typeface="Consolas"/>
              </a:rPr>
              <a:t>lista2.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55869" y="1434725"/>
            <a:ext cx="2872105" cy="1981200"/>
            <a:chOff x="5155869" y="1434725"/>
            <a:chExt cx="2872105" cy="1981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5869" y="1510911"/>
              <a:ext cx="2800080" cy="17521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1294" y="1434725"/>
              <a:ext cx="126150" cy="19807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8724" y="1886391"/>
            <a:ext cx="1814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D</a:t>
            </a:r>
            <a:r>
              <a:rPr spc="265" dirty="0"/>
              <a:t>a</a:t>
            </a:r>
            <a:r>
              <a:rPr spc="380" dirty="0"/>
              <a:t>tos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334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0" dirty="0">
                <a:solidFill>
                  <a:srgbClr val="45637F"/>
                </a:solidFill>
              </a:rPr>
              <a:t>Colecciones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4574540" cy="23342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82245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latin typeface="Lucida Sans Unicode"/>
                <a:cs typeface="Lucida Sans Unicode"/>
              </a:rPr>
              <a:t>Pytho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viene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variedad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coleccione</a:t>
            </a: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para  </a:t>
            </a:r>
            <a:r>
              <a:rPr sz="1400" spc="-25" dirty="0">
                <a:latin typeface="Lucida Sans Unicode"/>
                <a:cs typeface="Lucida Sans Unicode"/>
              </a:rPr>
              <a:t>agrupa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dato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estructura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diferentes</a:t>
            </a:r>
            <a:r>
              <a:rPr sz="1400" spc="-20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Tenemos  </a:t>
            </a:r>
            <a:r>
              <a:rPr sz="1400" spc="-35" dirty="0">
                <a:latin typeface="Lucida Sans Unicode"/>
                <a:cs typeface="Lucida Sans Unicode"/>
              </a:rPr>
              <a:t>coleccione</a:t>
            </a: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ordenadas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ordenadas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colecciones  </a:t>
            </a:r>
            <a:r>
              <a:rPr sz="1400" spc="-25" dirty="0">
                <a:latin typeface="Lucida Sans Unicode"/>
                <a:cs typeface="Lucida Sans Unicode"/>
              </a:rPr>
              <a:t>mutables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inmutables.</a:t>
            </a:r>
            <a:endParaRPr sz="140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825"/>
              </a:spcBef>
            </a:pPr>
            <a:r>
              <a:rPr sz="1400" spc="-25" dirty="0">
                <a:latin typeface="Lucida Sans Unicode"/>
                <a:cs typeface="Lucida Sans Unicode"/>
              </a:rPr>
              <a:t>Las </a:t>
            </a:r>
            <a:r>
              <a:rPr sz="1400" b="1" spc="30" dirty="0">
                <a:solidFill>
                  <a:srgbClr val="3C78D8"/>
                </a:solidFill>
                <a:latin typeface="Trebuchet MS"/>
                <a:cs typeface="Trebuchet MS"/>
              </a:rPr>
              <a:t>colecciones </a:t>
            </a:r>
            <a:r>
              <a:rPr sz="1400" b="1" spc="65" dirty="0">
                <a:solidFill>
                  <a:srgbClr val="3C78D8"/>
                </a:solidFill>
                <a:latin typeface="Trebuchet MS"/>
                <a:cs typeface="Trebuchet MS"/>
              </a:rPr>
              <a:t>ordenadas </a:t>
            </a:r>
            <a:r>
              <a:rPr sz="1400" spc="-30" dirty="0">
                <a:latin typeface="Lucida Sans Unicode"/>
                <a:cs typeface="Lucida Sans Unicode"/>
              </a:rPr>
              <a:t>son </a:t>
            </a:r>
            <a:r>
              <a:rPr sz="1400" spc="-25" dirty="0">
                <a:latin typeface="Lucida Sans Unicode"/>
                <a:cs typeface="Lucida Sans Unicode"/>
              </a:rPr>
              <a:t>aquellas </a:t>
            </a:r>
            <a:r>
              <a:rPr sz="1400" spc="-15" dirty="0">
                <a:latin typeface="Lucida Sans Unicode"/>
                <a:cs typeface="Lucida Sans Unicode"/>
              </a:rPr>
              <a:t>que pueden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ser </a:t>
            </a:r>
            <a:r>
              <a:rPr sz="1400" spc="-45" dirty="0">
                <a:latin typeface="Lucida Sans Unicode"/>
                <a:cs typeface="Lucida Sans Unicode"/>
              </a:rPr>
              <a:t>indexadas, </a:t>
            </a:r>
            <a:r>
              <a:rPr sz="1400" spc="-25" dirty="0">
                <a:latin typeface="Lucida Sans Unicode"/>
                <a:cs typeface="Lucida Sans Unicode"/>
              </a:rPr>
              <a:t>es </a:t>
            </a:r>
            <a:r>
              <a:rPr sz="1400" spc="-45" dirty="0">
                <a:latin typeface="Lucida Sans Unicode"/>
                <a:cs typeface="Lucida Sans Unicode"/>
              </a:rPr>
              <a:t>decir,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15" dirty="0">
                <a:latin typeface="Lucida Sans Unicode"/>
                <a:cs typeface="Lucida Sans Unicode"/>
              </a:rPr>
              <a:t>pueden </a:t>
            </a:r>
            <a:r>
              <a:rPr sz="1400" spc="-20" dirty="0">
                <a:latin typeface="Lucida Sans Unicode"/>
                <a:cs typeface="Lucida Sans Unicode"/>
              </a:rPr>
              <a:t>usar números 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enteros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acceder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sus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elementos.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Son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colecciones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ordenadas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(o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secuencias)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70" dirty="0">
                <a:latin typeface="Lucida Sans Unicode"/>
                <a:cs typeface="Lucida Sans Unicode"/>
              </a:rPr>
              <a:t> </a:t>
            </a:r>
            <a:r>
              <a:rPr sz="1400" b="1" spc="30" dirty="0">
                <a:latin typeface="Trebuchet MS"/>
                <a:cs typeface="Trebuchet MS"/>
              </a:rPr>
              <a:t>listas</a:t>
            </a:r>
            <a:r>
              <a:rPr sz="1400" spc="30" dirty="0">
                <a:latin typeface="Lucida Sans Unicode"/>
                <a:cs typeface="Lucida Sans Unicode"/>
              </a:rPr>
              <a:t>,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b="1" spc="65" dirty="0">
                <a:latin typeface="Trebuchet MS"/>
                <a:cs typeface="Trebuchet MS"/>
              </a:rPr>
              <a:t>tuplas</a:t>
            </a:r>
            <a:r>
              <a:rPr sz="1400" b="1" spc="-6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b="1" spc="45" dirty="0">
                <a:latin typeface="Trebuchet MS"/>
                <a:cs typeface="Trebuchet MS"/>
              </a:rPr>
              <a:t>strings</a:t>
            </a:r>
            <a:r>
              <a:rPr sz="1400" spc="45" dirty="0">
                <a:latin typeface="Lucida Sans Unicode"/>
                <a:cs typeface="Lucida Sans Unicode"/>
              </a:rPr>
              <a:t>.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ts val="1664"/>
              </a:lnSpc>
              <a:spcBef>
                <a:spcPts val="745"/>
              </a:spcBef>
            </a:pPr>
            <a:r>
              <a:rPr sz="1400" spc="-35" dirty="0">
                <a:latin typeface="Lucida Sans Unicode"/>
                <a:cs typeface="Lucida Sans Unicode"/>
              </a:rPr>
              <a:t>Como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b="1" spc="30" dirty="0">
                <a:solidFill>
                  <a:srgbClr val="F69646"/>
                </a:solidFill>
                <a:latin typeface="Trebuchet MS"/>
                <a:cs typeface="Trebuchet MS"/>
              </a:rPr>
              <a:t>colecciones</a:t>
            </a:r>
            <a:r>
              <a:rPr sz="1400" b="1" spc="-60" dirty="0">
                <a:solidFill>
                  <a:srgbClr val="F69646"/>
                </a:solidFill>
                <a:latin typeface="Trebuchet MS"/>
                <a:cs typeface="Trebuchet MS"/>
              </a:rPr>
              <a:t> </a:t>
            </a:r>
            <a:r>
              <a:rPr sz="1400" b="1" spc="80" dirty="0">
                <a:solidFill>
                  <a:srgbClr val="F69646"/>
                </a:solidFill>
                <a:latin typeface="Trebuchet MS"/>
                <a:cs typeface="Trebuchet MS"/>
              </a:rPr>
              <a:t>no</a:t>
            </a:r>
            <a:r>
              <a:rPr sz="1400" b="1" spc="-55" dirty="0">
                <a:solidFill>
                  <a:srgbClr val="F69646"/>
                </a:solidFill>
                <a:latin typeface="Trebuchet MS"/>
                <a:cs typeface="Trebuchet MS"/>
              </a:rPr>
              <a:t> </a:t>
            </a:r>
            <a:r>
              <a:rPr sz="1400" b="1" spc="65" dirty="0">
                <a:solidFill>
                  <a:srgbClr val="F69646"/>
                </a:solidFill>
                <a:latin typeface="Trebuchet MS"/>
                <a:cs typeface="Trebuchet MS"/>
              </a:rPr>
              <a:t>ordenadas</a:t>
            </a:r>
            <a:r>
              <a:rPr sz="1400" b="1" spc="-60" dirty="0">
                <a:solidFill>
                  <a:srgbClr val="F69646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tenemos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ts val="1664"/>
              </a:lnSpc>
            </a:pPr>
            <a:r>
              <a:rPr sz="1400" b="1" spc="40" dirty="0">
                <a:latin typeface="Trebuchet MS"/>
                <a:cs typeface="Trebuchet MS"/>
              </a:rPr>
              <a:t>diccionario</a:t>
            </a:r>
            <a:r>
              <a:rPr sz="1400" b="1" spc="45" dirty="0">
                <a:latin typeface="Trebuchet MS"/>
                <a:cs typeface="Trebuchet MS"/>
              </a:rPr>
              <a:t>s</a:t>
            </a:r>
            <a:r>
              <a:rPr sz="1400" spc="-100" dirty="0">
                <a:latin typeface="Lucida Sans Unicode"/>
                <a:cs typeface="Lucida Sans Unicode"/>
              </a:rPr>
              <a:t>,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b="1" spc="60" dirty="0">
                <a:latin typeface="Trebuchet MS"/>
                <a:cs typeface="Trebuchet MS"/>
              </a:rPr>
              <a:t>sets</a:t>
            </a:r>
            <a:r>
              <a:rPr sz="1400" b="1" spc="-6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b="1" spc="40" dirty="0">
                <a:latin typeface="Trebuchet MS"/>
                <a:cs typeface="Trebuchet MS"/>
              </a:rPr>
              <a:t>frozensets</a:t>
            </a:r>
            <a:r>
              <a:rPr sz="1400" spc="-75" dirty="0">
                <a:latin typeface="Lucida Sans Unicode"/>
                <a:cs typeface="Lucida Sans Unicode"/>
              </a:rPr>
              <a:t>.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350" y="2568250"/>
            <a:ext cx="1921849" cy="1815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1113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>
                <a:solidFill>
                  <a:srgbClr val="45637F"/>
                </a:solidFill>
              </a:rPr>
              <a:t>Indexación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3903979" cy="24390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97790" algn="just">
              <a:lnSpc>
                <a:spcPts val="1650"/>
              </a:lnSpc>
              <a:spcBef>
                <a:spcPts val="180"/>
              </a:spcBef>
            </a:pP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1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indexación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realiza</a:t>
            </a:r>
            <a:r>
              <a:rPr sz="1400" spc="-3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uno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dos  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tre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parámetro</a:t>
            </a:r>
            <a:r>
              <a:rPr sz="1400" spc="-1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separado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puntos.  </a:t>
            </a:r>
            <a:r>
              <a:rPr sz="1400" spc="-4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parámetro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obtiene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elemento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en </a:t>
            </a:r>
            <a:r>
              <a:rPr sz="1400" spc="-434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particular</a:t>
            </a:r>
            <a:r>
              <a:rPr sz="1400" spc="-20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S</a:t>
            </a:r>
            <a:r>
              <a:rPr sz="1400" spc="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empiez</a:t>
            </a:r>
            <a:r>
              <a:rPr sz="1400" spc="-3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conta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desd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cero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en</a:t>
            </a:r>
            <a:endParaRPr sz="140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</a:pPr>
            <a:r>
              <a:rPr sz="1400" spc="-20" dirty="0">
                <a:latin typeface="Lucida Sans Unicode"/>
                <a:cs typeface="Lucida Sans Unicode"/>
              </a:rPr>
              <a:t>adelant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selecciona</a:t>
            </a:r>
            <a:r>
              <a:rPr sz="1400" spc="-2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elemento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contando  desde </a:t>
            </a:r>
            <a:r>
              <a:rPr sz="1400" spc="-30" dirty="0">
                <a:latin typeface="Lucida Sans Unicode"/>
                <a:cs typeface="Lucida Sans Unicode"/>
              </a:rPr>
              <a:t>la </a:t>
            </a:r>
            <a:r>
              <a:rPr sz="1400" spc="-40" dirty="0">
                <a:latin typeface="Lucida Sans Unicode"/>
                <a:cs typeface="Lucida Sans Unicode"/>
              </a:rPr>
              <a:t>izquierda </a:t>
            </a:r>
            <a:r>
              <a:rPr sz="1400" spc="-30" dirty="0">
                <a:latin typeface="Lucida Sans Unicode"/>
                <a:cs typeface="Lucida Sans Unicode"/>
              </a:rPr>
              <a:t>y </a:t>
            </a:r>
            <a:r>
              <a:rPr sz="1400" spc="-20" dirty="0">
                <a:latin typeface="Lucida Sans Unicode"/>
                <a:cs typeface="Lucida Sans Unicode"/>
              </a:rPr>
              <a:t>números </a:t>
            </a:r>
            <a:r>
              <a:rPr sz="1400" spc="-35" dirty="0">
                <a:latin typeface="Lucida Sans Unicode"/>
                <a:cs typeface="Lucida Sans Unicode"/>
              </a:rPr>
              <a:t>negativos </a:t>
            </a:r>
            <a:r>
              <a:rPr sz="1400" spc="-10" dirty="0">
                <a:latin typeface="Lucida Sans Unicode"/>
                <a:cs typeface="Lucida Sans Unicode"/>
              </a:rPr>
              <a:t>para </a:t>
            </a:r>
            <a:r>
              <a:rPr sz="1400" spc="-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seleccionar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empezando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desde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derecha.</a:t>
            </a:r>
            <a:endParaRPr sz="1400">
              <a:latin typeface="Lucida Sans Unicode"/>
              <a:cs typeface="Lucida Sans Unicode"/>
            </a:endParaRPr>
          </a:p>
          <a:p>
            <a:pPr marL="12700" marR="333375">
              <a:lnSpc>
                <a:spcPts val="1650"/>
              </a:lnSpc>
              <a:spcBef>
                <a:spcPts val="825"/>
              </a:spcBef>
            </a:pPr>
            <a:r>
              <a:rPr sz="1400" spc="-45" dirty="0">
                <a:latin typeface="Lucida Sans Unicode"/>
                <a:cs typeface="Lucida Sans Unicode"/>
              </a:rPr>
              <a:t>Co</a:t>
            </a:r>
            <a:r>
              <a:rPr sz="1400" spc="-4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parámetro</a:t>
            </a:r>
            <a:r>
              <a:rPr sz="1400" spc="-1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seleccionar  porciones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(</a:t>
            </a:r>
            <a:r>
              <a:rPr sz="1400" i="1" spc="-35" dirty="0">
                <a:latin typeface="Trebuchet MS"/>
                <a:cs typeface="Trebuchet MS"/>
              </a:rPr>
              <a:t>slices</a:t>
            </a:r>
            <a:r>
              <a:rPr sz="1400" spc="-35" dirty="0">
                <a:latin typeface="Lucida Sans Unicode"/>
                <a:cs typeface="Lucida Sans Unicode"/>
              </a:rPr>
              <a:t>)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secuencia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tercer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parámetr</a:t>
            </a:r>
            <a:r>
              <a:rPr sz="1400" spc="-1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indica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paso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los  </a:t>
            </a:r>
            <a:r>
              <a:rPr sz="1400" spc="-20" dirty="0">
                <a:latin typeface="Lucida Sans Unicode"/>
                <a:cs typeface="Lucida Sans Unicode"/>
              </a:rPr>
              <a:t>elementos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deben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tomarse.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67462" y="1270824"/>
            <a:ext cx="3809365" cy="2350135"/>
            <a:chOff x="5167462" y="1270824"/>
            <a:chExt cx="3809365" cy="2350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7462" y="1280300"/>
              <a:ext cx="3725649" cy="22173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11524" y="1270824"/>
              <a:ext cx="164774" cy="2350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975" y="761588"/>
            <a:ext cx="4191000" cy="24390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6990">
              <a:lnSpc>
                <a:spcPts val="1650"/>
              </a:lnSpc>
              <a:spcBef>
                <a:spcPts val="180"/>
              </a:spcBef>
            </a:pP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b="1" spc="50" dirty="0">
                <a:latin typeface="Trebuchet MS"/>
                <a:cs typeface="Trebuchet MS"/>
              </a:rPr>
              <a:t>lista</a:t>
            </a:r>
            <a:r>
              <a:rPr sz="1400" b="1" spc="65" dirty="0">
                <a:latin typeface="Trebuchet MS"/>
                <a:cs typeface="Trebuchet MS"/>
              </a:rPr>
              <a:t>s</a:t>
            </a:r>
            <a:r>
              <a:rPr sz="1400" b="1" spc="-6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so</a:t>
            </a:r>
            <a:r>
              <a:rPr sz="1400" spc="-2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secuencia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mutables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pueden  </a:t>
            </a:r>
            <a:r>
              <a:rPr sz="1400" spc="-35" dirty="0">
                <a:latin typeface="Lucida Sans Unicode"/>
                <a:cs typeface="Lucida Sans Unicode"/>
              </a:rPr>
              <a:t>cambiar, agregar </a:t>
            </a:r>
            <a:r>
              <a:rPr sz="1400" spc="-15" dirty="0">
                <a:latin typeface="Lucida Sans Unicode"/>
                <a:cs typeface="Lucida Sans Unicode"/>
              </a:rPr>
              <a:t>o borrar </a:t>
            </a:r>
            <a:r>
              <a:rPr sz="1400" spc="-40" dirty="0">
                <a:latin typeface="Lucida Sans Unicode"/>
                <a:cs typeface="Lucida Sans Unicode"/>
              </a:rPr>
              <a:t>sus </a:t>
            </a:r>
            <a:r>
              <a:rPr sz="1400" spc="-30" dirty="0">
                <a:latin typeface="Lucida Sans Unicode"/>
                <a:cs typeface="Lucida Sans Unicode"/>
              </a:rPr>
              <a:t>elementos. </a:t>
            </a:r>
            <a:r>
              <a:rPr sz="1400" spc="-25" dirty="0">
                <a:latin typeface="Lucida Sans Unicode"/>
                <a:cs typeface="Lucida Sans Unicode"/>
              </a:rPr>
              <a:t>Sin 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embargo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b="1" spc="65" dirty="0">
                <a:latin typeface="Trebuchet MS"/>
                <a:cs typeface="Trebuchet MS"/>
              </a:rPr>
              <a:t>tupla</a:t>
            </a:r>
            <a:r>
              <a:rPr sz="1400" b="1" spc="60" dirty="0">
                <a:latin typeface="Trebuchet MS"/>
                <a:cs typeface="Trebuchet MS"/>
              </a:rPr>
              <a:t>s</a:t>
            </a:r>
            <a:r>
              <a:rPr sz="1400" b="1" spc="-6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b="1" spc="60" dirty="0">
                <a:latin typeface="Trebuchet MS"/>
                <a:cs typeface="Trebuchet MS"/>
              </a:rPr>
              <a:t>string</a:t>
            </a:r>
            <a:r>
              <a:rPr sz="1400" b="1" spc="65" dirty="0">
                <a:latin typeface="Trebuchet MS"/>
                <a:cs typeface="Trebuchet MS"/>
              </a:rPr>
              <a:t>s</a:t>
            </a:r>
            <a:r>
              <a:rPr sz="1400" b="1" spc="-6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so</a:t>
            </a:r>
            <a:r>
              <a:rPr sz="1400" spc="-2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tipo</a:t>
            </a:r>
            <a:r>
              <a:rPr sz="1400" spc="-3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  </a:t>
            </a:r>
            <a:r>
              <a:rPr sz="1400" spc="-30" dirty="0">
                <a:latin typeface="Lucida Sans Unicode"/>
                <a:cs typeface="Lucida Sans Unicode"/>
              </a:rPr>
              <a:t>datos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inmutables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vez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creados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pueden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modiﬁcar</a:t>
            </a:r>
            <a:r>
              <a:rPr sz="1400" spc="-20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8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</a:t>
            </a:r>
            <a:r>
              <a:rPr sz="1400" spc="-4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sumo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posible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crea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nuevas  </a:t>
            </a:r>
            <a:r>
              <a:rPr sz="1400" spc="-30" dirty="0">
                <a:latin typeface="Lucida Sans Unicode"/>
                <a:cs typeface="Lucida Sans Unicode"/>
              </a:rPr>
              <a:t>tuplas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strings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partir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originales.</a:t>
            </a:r>
            <a:endParaRPr sz="140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825"/>
              </a:spcBef>
            </a:pPr>
            <a:r>
              <a:rPr sz="1400" spc="-35" dirty="0">
                <a:latin typeface="Lucida Sans Unicode"/>
                <a:cs typeface="Lucida Sans Unicode"/>
              </a:rPr>
              <a:t>Lo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elemento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list</a:t>
            </a:r>
            <a:r>
              <a:rPr sz="1400" spc="-5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cambiar  </a:t>
            </a:r>
            <a:r>
              <a:rPr sz="1400" spc="-20" dirty="0">
                <a:latin typeface="Lucida Sans Unicode"/>
                <a:cs typeface="Lucida Sans Unicode"/>
              </a:rPr>
              <a:t>mediante </a:t>
            </a:r>
            <a:r>
              <a:rPr sz="1400" spc="-35" dirty="0">
                <a:latin typeface="Lucida Sans Unicode"/>
                <a:cs typeface="Lucida Sans Unicode"/>
              </a:rPr>
              <a:t>simples </a:t>
            </a:r>
            <a:r>
              <a:rPr sz="1400" spc="-45" dirty="0">
                <a:latin typeface="Lucida Sans Unicode"/>
                <a:cs typeface="Lucida Sans Unicode"/>
              </a:rPr>
              <a:t>asignaciones,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15" dirty="0">
                <a:latin typeface="Lucida Sans Unicode"/>
                <a:cs typeface="Lucida Sans Unicode"/>
              </a:rPr>
              <a:t>puede </a:t>
            </a:r>
            <a:r>
              <a:rPr sz="1400" spc="-35" dirty="0">
                <a:latin typeface="Lucida Sans Unicode"/>
                <a:cs typeface="Lucida Sans Unicode"/>
              </a:rPr>
              <a:t>agregar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elemento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método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appen</a:t>
            </a:r>
            <a:r>
              <a:rPr sz="1400" dirty="0">
                <a:latin typeface="Consolas"/>
                <a:cs typeface="Consolas"/>
              </a:rPr>
              <a:t>d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e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12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inser</a:t>
            </a:r>
            <a:r>
              <a:rPr sz="1400" dirty="0">
                <a:latin typeface="Consolas"/>
                <a:cs typeface="Consolas"/>
              </a:rPr>
              <a:t>t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  </a:t>
            </a:r>
            <a:r>
              <a:rPr sz="1400" spc="-15" dirty="0">
                <a:latin typeface="Lucida Sans Unicode"/>
                <a:cs typeface="Lucida Sans Unicode"/>
              </a:rPr>
              <a:t>puede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borrar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elementos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métodos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r</a:t>
            </a:r>
            <a:r>
              <a:rPr sz="1400" spc="-5" dirty="0">
                <a:latin typeface="Consolas"/>
                <a:cs typeface="Consolas"/>
              </a:rPr>
              <a:t>emove,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pop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clea</a:t>
            </a:r>
            <a:r>
              <a:rPr sz="1400" dirty="0">
                <a:latin typeface="Consolas"/>
                <a:cs typeface="Consolas"/>
              </a:rPr>
              <a:t>r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</a:t>
            </a:r>
            <a:r>
              <a:rPr sz="1400" spc="-3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palabr</a:t>
            </a:r>
            <a:r>
              <a:rPr sz="1400" spc="-1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reservad</a:t>
            </a:r>
            <a:r>
              <a:rPr sz="1400" spc="-10" dirty="0">
                <a:latin typeface="Lucida Sans Unicode"/>
                <a:cs typeface="Lucida Sans Unicode"/>
              </a:rPr>
              <a:t>a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del.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8725" y="2418675"/>
            <a:ext cx="3059251" cy="20831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4991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0" dirty="0">
                <a:solidFill>
                  <a:srgbClr val="45637F"/>
                </a:solidFill>
              </a:rPr>
              <a:t>Colecciones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45" dirty="0">
                <a:solidFill>
                  <a:srgbClr val="45637F"/>
                </a:solidFill>
              </a:rPr>
              <a:t>no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20" dirty="0">
                <a:solidFill>
                  <a:srgbClr val="45637F"/>
                </a:solidFill>
              </a:rPr>
              <a:t>o</a:t>
            </a:r>
            <a:r>
              <a:rPr sz="3000" spc="75" dirty="0">
                <a:solidFill>
                  <a:srgbClr val="45637F"/>
                </a:solidFill>
              </a:rPr>
              <a:t>r</a:t>
            </a:r>
            <a:r>
              <a:rPr sz="3000" spc="175" dirty="0">
                <a:solidFill>
                  <a:srgbClr val="45637F"/>
                </a:solidFill>
              </a:rPr>
              <a:t>denadas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4757420" cy="2753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72390">
              <a:lnSpc>
                <a:spcPts val="1650"/>
              </a:lnSpc>
              <a:spcBef>
                <a:spcPts val="180"/>
              </a:spcBef>
            </a:pPr>
            <a:r>
              <a:rPr sz="1400" spc="-2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colecciones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ordenadas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soportan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indexación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por números enteros </a:t>
            </a:r>
            <a:r>
              <a:rPr sz="1400" spc="-15" dirty="0">
                <a:latin typeface="Lucida Sans Unicode"/>
                <a:cs typeface="Lucida Sans Unicode"/>
              </a:rPr>
              <a:t>ya que no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15" dirty="0">
                <a:latin typeface="Lucida Sans Unicode"/>
                <a:cs typeface="Lucida Sans Unicode"/>
              </a:rPr>
              <a:t>puede </a:t>
            </a:r>
            <a:r>
              <a:rPr sz="1400" spc="-30" dirty="0">
                <a:latin typeface="Lucida Sans Unicode"/>
                <a:cs typeface="Lucida Sans Unicode"/>
              </a:rPr>
              <a:t>decir </a:t>
            </a:r>
            <a:r>
              <a:rPr sz="1400" spc="-35" dirty="0">
                <a:latin typeface="Lucida Sans Unicode"/>
                <a:cs typeface="Lucida Sans Unicode"/>
              </a:rPr>
              <a:t>cual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su</a:t>
            </a:r>
            <a:r>
              <a:rPr sz="1400" spc="-3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elemento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primero</a:t>
            </a:r>
            <a:r>
              <a:rPr sz="1400" spc="-15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segundo</a:t>
            </a:r>
            <a:r>
              <a:rPr sz="1400" spc="-25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etc.</a:t>
            </a:r>
            <a:endParaRPr sz="140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825"/>
              </a:spcBef>
            </a:pPr>
            <a:r>
              <a:rPr sz="1400" spc="-35" dirty="0">
                <a:latin typeface="Lucida Sans Unicode"/>
                <a:cs typeface="Lucida Sans Unicode"/>
              </a:rPr>
              <a:t>Lo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b="1" spc="40" dirty="0">
                <a:latin typeface="Trebuchet MS"/>
                <a:cs typeface="Trebuchet MS"/>
              </a:rPr>
              <a:t>diccionarios</a:t>
            </a:r>
            <a:r>
              <a:rPr sz="1400" b="1" spc="-5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so</a:t>
            </a:r>
            <a:r>
              <a:rPr sz="1400" spc="-2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coleccione</a:t>
            </a: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dond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cada  elemento </a:t>
            </a:r>
            <a:r>
              <a:rPr sz="1400" spc="-30" dirty="0">
                <a:latin typeface="Lucida Sans Unicode"/>
                <a:cs typeface="Lucida Sans Unicode"/>
              </a:rPr>
              <a:t>consta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35" dirty="0">
                <a:latin typeface="Lucida Sans Unicode"/>
                <a:cs typeface="Lucida Sans Unicode"/>
              </a:rPr>
              <a:t>dos </a:t>
            </a:r>
            <a:r>
              <a:rPr sz="1400" spc="-30" dirty="0">
                <a:latin typeface="Lucida Sans Unicode"/>
                <a:cs typeface="Lucida Sans Unicode"/>
              </a:rPr>
              <a:t>partes: </a:t>
            </a:r>
            <a:r>
              <a:rPr sz="1400" spc="-10" dirty="0">
                <a:latin typeface="Lucida Sans Unicode"/>
                <a:cs typeface="Lucida Sans Unicode"/>
              </a:rPr>
              <a:t>una </a:t>
            </a:r>
            <a:r>
              <a:rPr sz="1400" spc="-30" dirty="0">
                <a:latin typeface="Lucida Sans Unicode"/>
                <a:cs typeface="Lucida Sans Unicode"/>
              </a:rPr>
              <a:t>clave y </a:t>
            </a:r>
            <a:r>
              <a:rPr sz="1400" spc="-15" dirty="0">
                <a:latin typeface="Lucida Sans Unicode"/>
                <a:cs typeface="Lucida Sans Unicode"/>
              </a:rPr>
              <a:t>un </a:t>
            </a:r>
            <a:r>
              <a:rPr sz="1400" spc="-30" dirty="0">
                <a:latin typeface="Lucida Sans Unicode"/>
                <a:cs typeface="Lucida Sans Unicode"/>
              </a:rPr>
              <a:t>valor. Las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claves </a:t>
            </a:r>
            <a:r>
              <a:rPr sz="1400" spc="-20" dirty="0">
                <a:latin typeface="Lucida Sans Unicode"/>
                <a:cs typeface="Lucida Sans Unicode"/>
              </a:rPr>
              <a:t>hacen </a:t>
            </a:r>
            <a:r>
              <a:rPr sz="1400" spc="-35" dirty="0">
                <a:latin typeface="Lucida Sans Unicode"/>
                <a:cs typeface="Lucida Sans Unicode"/>
              </a:rPr>
              <a:t>las </a:t>
            </a:r>
            <a:r>
              <a:rPr sz="1400" spc="-30" dirty="0">
                <a:latin typeface="Lucida Sans Unicode"/>
                <a:cs typeface="Lucida Sans Unicode"/>
              </a:rPr>
              <a:t>veces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35" dirty="0">
                <a:latin typeface="Lucida Sans Unicode"/>
                <a:cs typeface="Lucida Sans Unicode"/>
              </a:rPr>
              <a:t>índice </a:t>
            </a:r>
            <a:r>
              <a:rPr sz="1400" spc="-30" dirty="0">
                <a:latin typeface="Lucida Sans Unicode"/>
                <a:cs typeface="Lucida Sans Unicode"/>
              </a:rPr>
              <a:t>y </a:t>
            </a:r>
            <a:r>
              <a:rPr sz="1400" spc="-20" dirty="0">
                <a:latin typeface="Lucida Sans Unicode"/>
                <a:cs typeface="Lucida Sans Unicode"/>
              </a:rPr>
              <a:t>permiten </a:t>
            </a:r>
            <a:r>
              <a:rPr sz="1400" spc="-30" dirty="0">
                <a:latin typeface="Lucida Sans Unicode"/>
                <a:cs typeface="Lucida Sans Unicode"/>
              </a:rPr>
              <a:t>seleccionar 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spc="-30" dirty="0">
                <a:latin typeface="Lucida Sans Unicode"/>
                <a:cs typeface="Lucida Sans Unicode"/>
              </a:rPr>
              <a:t>respectivos </a:t>
            </a:r>
            <a:r>
              <a:rPr sz="1400" spc="-25" dirty="0">
                <a:latin typeface="Lucida Sans Unicode"/>
                <a:cs typeface="Lucida Sans Unicode"/>
              </a:rPr>
              <a:t>valores </a:t>
            </a:r>
            <a:r>
              <a:rPr sz="1400" spc="-30" dirty="0">
                <a:latin typeface="Lucida Sans Unicode"/>
                <a:cs typeface="Lucida Sans Unicode"/>
              </a:rPr>
              <a:t>del </a:t>
            </a:r>
            <a:r>
              <a:rPr sz="1400" spc="-40" dirty="0">
                <a:latin typeface="Lucida Sans Unicode"/>
                <a:cs typeface="Lucida Sans Unicode"/>
              </a:rPr>
              <a:t>diccionario. </a:t>
            </a:r>
            <a:r>
              <a:rPr sz="1400" spc="-30" dirty="0">
                <a:latin typeface="Lucida Sans Unicode"/>
                <a:cs typeface="Lucida Sans Unicode"/>
              </a:rPr>
              <a:t>Los </a:t>
            </a:r>
            <a:r>
              <a:rPr sz="1400" spc="-25" dirty="0">
                <a:latin typeface="Lucida Sans Unicode"/>
                <a:cs typeface="Lucida Sans Unicode"/>
              </a:rPr>
              <a:t>valores 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pueden </a:t>
            </a:r>
            <a:r>
              <a:rPr sz="1400" spc="-20" dirty="0">
                <a:latin typeface="Lucida Sans Unicode"/>
                <a:cs typeface="Lucida Sans Unicode"/>
              </a:rPr>
              <a:t>ser </a:t>
            </a:r>
            <a:r>
              <a:rPr sz="1400" spc="-25" dirty="0">
                <a:latin typeface="Lucida Sans Unicode"/>
                <a:cs typeface="Lucida Sans Unicode"/>
              </a:rPr>
              <a:t>cualquier </a:t>
            </a:r>
            <a:r>
              <a:rPr sz="1400" spc="-35" dirty="0">
                <a:latin typeface="Lucida Sans Unicode"/>
                <a:cs typeface="Lucida Sans Unicode"/>
              </a:rPr>
              <a:t>tipo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40" dirty="0">
                <a:latin typeface="Lucida Sans Unicode"/>
                <a:cs typeface="Lucida Sans Unicode"/>
              </a:rPr>
              <a:t>dato, </a:t>
            </a:r>
            <a:r>
              <a:rPr sz="1400" spc="-25" dirty="0">
                <a:latin typeface="Lucida Sans Unicode"/>
                <a:cs typeface="Lucida Sans Unicode"/>
              </a:rPr>
              <a:t>mientras </a:t>
            </a:r>
            <a:r>
              <a:rPr sz="1400" spc="-35" dirty="0">
                <a:latin typeface="Lucida Sans Unicode"/>
                <a:cs typeface="Lucida Sans Unicode"/>
              </a:rPr>
              <a:t>las claves 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tienen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obligadamente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tip</a:t>
            </a:r>
            <a:r>
              <a:rPr sz="1400" spc="-4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dato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inmutable.  </a:t>
            </a:r>
            <a:r>
              <a:rPr sz="1400" spc="-45" dirty="0">
                <a:latin typeface="Lucida Sans Unicode"/>
                <a:cs typeface="Lucida Sans Unicode"/>
              </a:rPr>
              <a:t>Además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clave</a:t>
            </a: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repetir.</a:t>
            </a:r>
            <a:endParaRPr sz="1400">
              <a:latin typeface="Lucida Sans Unicode"/>
              <a:cs typeface="Lucida Sans Unicode"/>
            </a:endParaRPr>
          </a:p>
          <a:p>
            <a:pPr marL="12700" marR="426720">
              <a:lnSpc>
                <a:spcPts val="1650"/>
              </a:lnSpc>
              <a:spcBef>
                <a:spcPts val="825"/>
              </a:spcBef>
            </a:pPr>
            <a:r>
              <a:rPr sz="1400" spc="-35" dirty="0">
                <a:latin typeface="Lucida Sans Unicode"/>
                <a:cs typeface="Lucida Sans Unicode"/>
              </a:rPr>
              <a:t>Lo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valore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correspondiente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clave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pueden  </a:t>
            </a:r>
            <a:r>
              <a:rPr sz="1400" spc="-35" dirty="0">
                <a:latin typeface="Lucida Sans Unicode"/>
                <a:cs typeface="Lucida Sans Unicode"/>
              </a:rPr>
              <a:t>modiﬁcar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agregar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quitar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elementos.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995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>
                <a:solidFill>
                  <a:srgbClr val="45637F"/>
                </a:solidFill>
              </a:rPr>
              <a:t>Conju</a:t>
            </a:r>
            <a:r>
              <a:rPr sz="3000" spc="105" dirty="0">
                <a:solidFill>
                  <a:srgbClr val="45637F"/>
                </a:solidFill>
              </a:rPr>
              <a:t>n</a:t>
            </a:r>
            <a:r>
              <a:rPr sz="3000" spc="235" dirty="0">
                <a:solidFill>
                  <a:srgbClr val="45637F"/>
                </a:solidFill>
              </a:rPr>
              <a:t>tos</a:t>
            </a:r>
            <a:endParaRPr sz="3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4716145" cy="26485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14300">
              <a:lnSpc>
                <a:spcPts val="1650"/>
              </a:lnSpc>
              <a:spcBef>
                <a:spcPts val="180"/>
              </a:spcBef>
            </a:pPr>
            <a:r>
              <a:rPr sz="1400" spc="-35" dirty="0">
                <a:latin typeface="Lucida Sans Unicode"/>
                <a:cs typeface="Lucida Sans Unicode"/>
              </a:rPr>
              <a:t>Lo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conjunto</a:t>
            </a: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so</a:t>
            </a:r>
            <a:r>
              <a:rPr sz="1400" spc="-2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otro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tip</a:t>
            </a:r>
            <a:r>
              <a:rPr sz="1400" spc="-4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colección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ordenada.  </a:t>
            </a:r>
            <a:r>
              <a:rPr sz="1400" spc="-20" dirty="0">
                <a:latin typeface="Lucida Sans Unicode"/>
                <a:cs typeface="Lucida Sans Unicode"/>
              </a:rPr>
              <a:t>Sus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elementos,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igual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claves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diccionario,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deben </a:t>
            </a:r>
            <a:r>
              <a:rPr sz="1400" spc="-20" dirty="0">
                <a:latin typeface="Lucida Sans Unicode"/>
                <a:cs typeface="Lucida Sans Unicode"/>
              </a:rPr>
              <a:t>ser </a:t>
            </a:r>
            <a:r>
              <a:rPr sz="1400" spc="-40" dirty="0">
                <a:latin typeface="Lucida Sans Unicode"/>
                <a:cs typeface="Lucida Sans Unicode"/>
              </a:rPr>
              <a:t>tipos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20" dirty="0">
                <a:latin typeface="Lucida Sans Unicode"/>
                <a:cs typeface="Lucida Sans Unicode"/>
              </a:rPr>
              <a:t>dato </a:t>
            </a:r>
            <a:r>
              <a:rPr sz="1400" spc="-35" dirty="0">
                <a:latin typeface="Lucida Sans Unicode"/>
                <a:cs typeface="Lucida Sans Unicode"/>
              </a:rPr>
              <a:t>inmutables. </a:t>
            </a:r>
            <a:r>
              <a:rPr sz="1400" spc="-20" dirty="0">
                <a:latin typeface="Lucida Sans Unicode"/>
                <a:cs typeface="Lucida Sans Unicode"/>
              </a:rPr>
              <a:t>Sus elementos no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repetir</a:t>
            </a:r>
            <a:r>
              <a:rPr sz="1400" spc="-15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15" dirty="0">
                <a:latin typeface="Lucida Sans Unicode"/>
                <a:cs typeface="Lucida Sans Unicode"/>
              </a:rPr>
              <a:t>Un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objeto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pertenece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a  </a:t>
            </a:r>
            <a:r>
              <a:rPr sz="1400" spc="-15" dirty="0">
                <a:latin typeface="Lucida Sans Unicode"/>
                <a:cs typeface="Lucida Sans Unicode"/>
              </a:rPr>
              <a:t>u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conjunto</a:t>
            </a:r>
            <a:r>
              <a:rPr sz="1400" spc="-25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per</a:t>
            </a:r>
            <a:r>
              <a:rPr sz="1400" spc="-1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esta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veces.</a:t>
            </a:r>
            <a:endParaRPr sz="1400">
              <a:latin typeface="Lucida Sans Unicode"/>
              <a:cs typeface="Lucida Sans Unicode"/>
            </a:endParaRPr>
          </a:p>
          <a:p>
            <a:pPr marL="12700" marR="396875">
              <a:lnSpc>
                <a:spcPts val="1650"/>
              </a:lnSpc>
            </a:pPr>
            <a:r>
              <a:rPr sz="1400" spc="-20" dirty="0">
                <a:latin typeface="Lucida Sans Unicode"/>
                <a:cs typeface="Lucida Sans Unicode"/>
              </a:rPr>
              <a:t>Implementa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operaciones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matemáticas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conjuntos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como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intersección,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unión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diferencia.</a:t>
            </a:r>
            <a:endParaRPr sz="140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825"/>
              </a:spcBef>
            </a:pPr>
            <a:r>
              <a:rPr sz="1400" spc="-20" dirty="0">
                <a:latin typeface="Lucida Sans Unicode"/>
                <a:cs typeface="Lucida Sans Unicode"/>
              </a:rPr>
              <a:t>El </a:t>
            </a:r>
            <a:r>
              <a:rPr sz="1400" b="1" spc="50" dirty="0">
                <a:latin typeface="Trebuchet MS"/>
                <a:cs typeface="Trebuchet MS"/>
              </a:rPr>
              <a:t>set </a:t>
            </a:r>
            <a:r>
              <a:rPr sz="1400" spc="-25" dirty="0">
                <a:latin typeface="Lucida Sans Unicode"/>
                <a:cs typeface="Lucida Sans Unicode"/>
              </a:rPr>
              <a:t>es </a:t>
            </a:r>
            <a:r>
              <a:rPr sz="1400" spc="-10" dirty="0">
                <a:latin typeface="Lucida Sans Unicode"/>
                <a:cs typeface="Lucida Sans Unicode"/>
              </a:rPr>
              <a:t>una </a:t>
            </a:r>
            <a:r>
              <a:rPr sz="1400" spc="-40" dirty="0">
                <a:latin typeface="Lucida Sans Unicode"/>
                <a:cs typeface="Lucida Sans Unicode"/>
              </a:rPr>
              <a:t>colección </a:t>
            </a:r>
            <a:r>
              <a:rPr sz="1400" spc="-35" dirty="0">
                <a:latin typeface="Lucida Sans Unicode"/>
                <a:cs typeface="Lucida Sans Unicode"/>
              </a:rPr>
              <a:t>mutable, </a:t>
            </a:r>
            <a:r>
              <a:rPr sz="1400" spc="-20" dirty="0">
                <a:latin typeface="Lucida Sans Unicode"/>
                <a:cs typeface="Lucida Sans Unicode"/>
              </a:rPr>
              <a:t>por </a:t>
            </a:r>
            <a:r>
              <a:rPr sz="1400" spc="-35" dirty="0">
                <a:latin typeface="Lucida Sans Unicode"/>
                <a:cs typeface="Lucida Sans Unicode"/>
              </a:rPr>
              <a:t>lo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15" dirty="0">
                <a:latin typeface="Lucida Sans Unicode"/>
                <a:cs typeface="Lucida Sans Unicode"/>
              </a:rPr>
              <a:t>puede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agregar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remover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elementos.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Por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su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parte,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70" dirty="0">
                <a:latin typeface="Lucida Sans Unicode"/>
                <a:cs typeface="Lucida Sans Unicode"/>
              </a:rPr>
              <a:t> </a:t>
            </a:r>
            <a:r>
              <a:rPr sz="1400" b="1" spc="35" dirty="0">
                <a:latin typeface="Trebuchet MS"/>
                <a:cs typeface="Trebuchet MS"/>
              </a:rPr>
              <a:t>frozenset </a:t>
            </a:r>
            <a:r>
              <a:rPr sz="1400" b="1" spc="-40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inmutable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</a:t>
            </a:r>
            <a:r>
              <a:rPr sz="1400" spc="-4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modiﬁcar</a:t>
            </a:r>
            <a:r>
              <a:rPr sz="1400" spc="-25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pero  puede </a:t>
            </a:r>
            <a:r>
              <a:rPr sz="1400" spc="-20" dirty="0">
                <a:latin typeface="Lucida Sans Unicode"/>
                <a:cs typeface="Lucida Sans Unicode"/>
              </a:rPr>
              <a:t>ser elemento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25" dirty="0">
                <a:latin typeface="Lucida Sans Unicode"/>
                <a:cs typeface="Lucida Sans Unicode"/>
              </a:rPr>
              <a:t>otros </a:t>
            </a:r>
            <a:r>
              <a:rPr sz="1400" spc="-35" dirty="0">
                <a:latin typeface="Lucida Sans Unicode"/>
                <a:cs typeface="Lucida Sans Unicode"/>
              </a:rPr>
              <a:t>conjuntos </a:t>
            </a:r>
            <a:r>
              <a:rPr sz="1400" spc="-15" dirty="0">
                <a:latin typeface="Lucida Sans Unicode"/>
                <a:cs typeface="Lucida Sans Unicode"/>
              </a:rPr>
              <a:t>o </a:t>
            </a:r>
            <a:r>
              <a:rPr sz="1400" spc="-30" dirty="0">
                <a:latin typeface="Lucida Sans Unicode"/>
                <a:cs typeface="Lucida Sans Unicode"/>
              </a:rPr>
              <a:t>clave </a:t>
            </a:r>
            <a:r>
              <a:rPr sz="1400" spc="-15" dirty="0">
                <a:latin typeface="Lucida Sans Unicode"/>
                <a:cs typeface="Lucida Sans Unicode"/>
              </a:rPr>
              <a:t>de un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diccionario.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80" dirty="0"/>
              <a:t>¡Muchas</a:t>
            </a:r>
            <a:r>
              <a:rPr spc="-480" dirty="0"/>
              <a:t> </a:t>
            </a:r>
            <a:r>
              <a:rPr spc="459" dirty="0"/>
              <a:t>g</a:t>
            </a:r>
            <a:r>
              <a:rPr spc="345" dirty="0"/>
              <a:t>r</a:t>
            </a:r>
            <a:r>
              <a:rPr spc="200" dirty="0"/>
              <a:t>acias!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6889" y="2884639"/>
            <a:ext cx="289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¡Sigamos</a:t>
            </a:r>
            <a:r>
              <a:rPr sz="2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abajando!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58824" y="960900"/>
            <a:ext cx="1884045" cy="3564890"/>
            <a:chOff x="6158824" y="960900"/>
            <a:chExt cx="1884045" cy="3564890"/>
          </a:xfrm>
        </p:grpSpPr>
        <p:sp>
          <p:nvSpPr>
            <p:cNvPr id="3" name="object 3"/>
            <p:cNvSpPr/>
            <p:nvPr/>
          </p:nvSpPr>
          <p:spPr>
            <a:xfrm>
              <a:off x="6496799" y="4289274"/>
              <a:ext cx="1372235" cy="236854"/>
            </a:xfrm>
            <a:custGeom>
              <a:avLst/>
              <a:gdLst/>
              <a:ahLst/>
              <a:cxnLst/>
              <a:rect l="l" t="t" r="r" b="b"/>
              <a:pathLst>
                <a:path w="1372234" h="236854">
                  <a:moveTo>
                    <a:pt x="686099" y="236399"/>
                  </a:moveTo>
                  <a:lnTo>
                    <a:pt x="611341" y="235706"/>
                  </a:lnTo>
                  <a:lnTo>
                    <a:pt x="538915" y="233673"/>
                  </a:lnTo>
                  <a:lnTo>
                    <a:pt x="469239" y="230374"/>
                  </a:lnTo>
                  <a:lnTo>
                    <a:pt x="402732" y="225879"/>
                  </a:lnTo>
                  <a:lnTo>
                    <a:pt x="339812" y="220262"/>
                  </a:lnTo>
                  <a:lnTo>
                    <a:pt x="280898" y="213594"/>
                  </a:lnTo>
                  <a:lnTo>
                    <a:pt x="226408" y="205947"/>
                  </a:lnTo>
                  <a:lnTo>
                    <a:pt x="176762" y="197394"/>
                  </a:lnTo>
                  <a:lnTo>
                    <a:pt x="132377" y="188007"/>
                  </a:lnTo>
                  <a:lnTo>
                    <a:pt x="93672" y="177857"/>
                  </a:lnTo>
                  <a:lnTo>
                    <a:pt x="34977" y="155560"/>
                  </a:lnTo>
                  <a:lnTo>
                    <a:pt x="4025" y="131079"/>
                  </a:lnTo>
                  <a:lnTo>
                    <a:pt x="0" y="118199"/>
                  </a:lnTo>
                  <a:lnTo>
                    <a:pt x="4025" y="105320"/>
                  </a:lnTo>
                  <a:lnTo>
                    <a:pt x="34977" y="80839"/>
                  </a:lnTo>
                  <a:lnTo>
                    <a:pt x="93672" y="58542"/>
                  </a:lnTo>
                  <a:lnTo>
                    <a:pt x="132377" y="48392"/>
                  </a:lnTo>
                  <a:lnTo>
                    <a:pt x="176762" y="39005"/>
                  </a:lnTo>
                  <a:lnTo>
                    <a:pt x="226408" y="30452"/>
                  </a:lnTo>
                  <a:lnTo>
                    <a:pt x="280898" y="22805"/>
                  </a:lnTo>
                  <a:lnTo>
                    <a:pt x="339812" y="16137"/>
                  </a:lnTo>
                  <a:lnTo>
                    <a:pt x="402732" y="10520"/>
                  </a:lnTo>
                  <a:lnTo>
                    <a:pt x="469239" y="6025"/>
                  </a:lnTo>
                  <a:lnTo>
                    <a:pt x="538915" y="2726"/>
                  </a:lnTo>
                  <a:lnTo>
                    <a:pt x="611341" y="693"/>
                  </a:lnTo>
                  <a:lnTo>
                    <a:pt x="686099" y="0"/>
                  </a:lnTo>
                  <a:lnTo>
                    <a:pt x="760858" y="693"/>
                  </a:lnTo>
                  <a:lnTo>
                    <a:pt x="833284" y="2726"/>
                  </a:lnTo>
                  <a:lnTo>
                    <a:pt x="902960" y="6025"/>
                  </a:lnTo>
                  <a:lnTo>
                    <a:pt x="969467" y="10520"/>
                  </a:lnTo>
                  <a:lnTo>
                    <a:pt x="1032387" y="16137"/>
                  </a:lnTo>
                  <a:lnTo>
                    <a:pt x="1091301" y="22805"/>
                  </a:lnTo>
                  <a:lnTo>
                    <a:pt x="1145791" y="30452"/>
                  </a:lnTo>
                  <a:lnTo>
                    <a:pt x="1195437" y="39005"/>
                  </a:lnTo>
                  <a:lnTo>
                    <a:pt x="1239822" y="48392"/>
                  </a:lnTo>
                  <a:lnTo>
                    <a:pt x="1278527" y="58542"/>
                  </a:lnTo>
                  <a:lnTo>
                    <a:pt x="1337222" y="80839"/>
                  </a:lnTo>
                  <a:lnTo>
                    <a:pt x="1368174" y="105320"/>
                  </a:lnTo>
                  <a:lnTo>
                    <a:pt x="1372199" y="118199"/>
                  </a:lnTo>
                  <a:lnTo>
                    <a:pt x="1368174" y="131079"/>
                  </a:lnTo>
                  <a:lnTo>
                    <a:pt x="1337222" y="155560"/>
                  </a:lnTo>
                  <a:lnTo>
                    <a:pt x="1278527" y="177857"/>
                  </a:lnTo>
                  <a:lnTo>
                    <a:pt x="1239822" y="188007"/>
                  </a:lnTo>
                  <a:lnTo>
                    <a:pt x="1195437" y="197394"/>
                  </a:lnTo>
                  <a:lnTo>
                    <a:pt x="1145791" y="205947"/>
                  </a:lnTo>
                  <a:lnTo>
                    <a:pt x="1091301" y="213594"/>
                  </a:lnTo>
                  <a:lnTo>
                    <a:pt x="1032387" y="220262"/>
                  </a:lnTo>
                  <a:lnTo>
                    <a:pt x="969467" y="225879"/>
                  </a:lnTo>
                  <a:lnTo>
                    <a:pt x="902960" y="230374"/>
                  </a:lnTo>
                  <a:lnTo>
                    <a:pt x="833284" y="233673"/>
                  </a:lnTo>
                  <a:lnTo>
                    <a:pt x="760858" y="235706"/>
                  </a:lnTo>
                  <a:lnTo>
                    <a:pt x="686099" y="2363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8824" y="960900"/>
              <a:ext cx="1883925" cy="3489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3244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60" dirty="0">
                <a:solidFill>
                  <a:srgbClr val="45637F"/>
                </a:solidFill>
              </a:rPr>
              <a:t>¿</a:t>
            </a:r>
            <a:r>
              <a:rPr sz="3000" spc="70" dirty="0">
                <a:solidFill>
                  <a:srgbClr val="45637F"/>
                </a:solidFill>
              </a:rPr>
              <a:t>Qué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210" dirty="0">
                <a:solidFill>
                  <a:srgbClr val="45637F"/>
                </a:solidFill>
              </a:rPr>
              <a:t>es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50" dirty="0">
                <a:solidFill>
                  <a:srgbClr val="45637F"/>
                </a:solidFill>
              </a:rPr>
              <a:t>un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65" dirty="0">
                <a:solidFill>
                  <a:srgbClr val="45637F"/>
                </a:solidFill>
              </a:rPr>
              <a:t>d</a:t>
            </a:r>
            <a:r>
              <a:rPr sz="3000" spc="140" dirty="0">
                <a:solidFill>
                  <a:srgbClr val="45637F"/>
                </a:solidFill>
              </a:rPr>
              <a:t>ato</a:t>
            </a:r>
            <a:r>
              <a:rPr sz="3000" spc="475" dirty="0">
                <a:solidFill>
                  <a:srgbClr val="45637F"/>
                </a:solidFill>
              </a:rPr>
              <a:t>?</a:t>
            </a:r>
            <a:endParaRPr sz="3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2975" y="1218788"/>
            <a:ext cx="4465320" cy="22294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72085">
              <a:lnSpc>
                <a:spcPts val="1650"/>
              </a:lnSpc>
              <a:spcBef>
                <a:spcPts val="180"/>
              </a:spcBef>
            </a:pPr>
            <a:r>
              <a:rPr sz="1400" spc="100" dirty="0">
                <a:latin typeface="Trebuchet MS"/>
                <a:cs typeface="Trebuchet MS"/>
              </a:rPr>
              <a:t>Un </a:t>
            </a:r>
            <a:r>
              <a:rPr sz="1400" spc="30" dirty="0">
                <a:latin typeface="Trebuchet MS"/>
                <a:cs typeface="Trebuchet MS"/>
              </a:rPr>
              <a:t>dato </a:t>
            </a:r>
            <a:r>
              <a:rPr sz="1400" spc="55" dirty="0">
                <a:latin typeface="Trebuchet MS"/>
                <a:cs typeface="Trebuchet MS"/>
              </a:rPr>
              <a:t>es </a:t>
            </a:r>
            <a:r>
              <a:rPr sz="1400" spc="70" dirty="0">
                <a:latin typeface="Trebuchet MS"/>
                <a:cs typeface="Trebuchet MS"/>
              </a:rPr>
              <a:t>una </a:t>
            </a:r>
            <a:r>
              <a:rPr sz="1400" spc="30" dirty="0">
                <a:latin typeface="Trebuchet MS"/>
                <a:cs typeface="Trebuchet MS"/>
              </a:rPr>
              <a:t>representación </a:t>
            </a:r>
            <a:r>
              <a:rPr sz="1400" spc="25" dirty="0">
                <a:latin typeface="Trebuchet MS"/>
                <a:cs typeface="Trebuchet MS"/>
              </a:rPr>
              <a:t>simbólica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40" dirty="0">
                <a:latin typeface="Trebuchet MS"/>
                <a:cs typeface="Trebuchet MS"/>
              </a:rPr>
              <a:t>algún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aspecto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la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realidad,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debe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ser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adecuado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para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su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comunicación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interpretación.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650"/>
              </a:lnSpc>
              <a:spcBef>
                <a:spcPts val="825"/>
              </a:spcBef>
            </a:pPr>
            <a:r>
              <a:rPr sz="1400" b="1" spc="55" dirty="0">
                <a:latin typeface="Trebuchet MS"/>
                <a:cs typeface="Trebuchet MS"/>
              </a:rPr>
              <a:t>Los</a:t>
            </a:r>
            <a:r>
              <a:rPr sz="1400" b="1" spc="-65" dirty="0">
                <a:latin typeface="Trebuchet MS"/>
                <a:cs typeface="Trebuchet MS"/>
              </a:rPr>
              <a:t> </a:t>
            </a:r>
            <a:r>
              <a:rPr sz="1400" b="1" spc="70" dirty="0">
                <a:latin typeface="Trebuchet MS"/>
                <a:cs typeface="Trebuchet MS"/>
              </a:rPr>
              <a:t>datos</a:t>
            </a:r>
            <a:r>
              <a:rPr sz="1400" b="1" spc="-65" dirty="0">
                <a:latin typeface="Trebuchet MS"/>
                <a:cs typeface="Trebuchet MS"/>
              </a:rPr>
              <a:t> </a:t>
            </a:r>
            <a:r>
              <a:rPr sz="1400" b="1" spc="55" dirty="0">
                <a:latin typeface="Trebuchet MS"/>
                <a:cs typeface="Trebuchet MS"/>
              </a:rPr>
              <a:t>pueden</a:t>
            </a:r>
            <a:r>
              <a:rPr sz="1400" b="1" spc="-60" dirty="0">
                <a:latin typeface="Trebuchet MS"/>
                <a:cs typeface="Trebuchet MS"/>
              </a:rPr>
              <a:t> </a:t>
            </a:r>
            <a:r>
              <a:rPr sz="1400" b="1" spc="45" dirty="0">
                <a:latin typeface="Trebuchet MS"/>
                <a:cs typeface="Trebuchet MS"/>
              </a:rPr>
              <a:t>ser</a:t>
            </a:r>
            <a:r>
              <a:rPr sz="1400" b="1" spc="-60" dirty="0">
                <a:latin typeface="Trebuchet MS"/>
                <a:cs typeface="Trebuchet MS"/>
              </a:rPr>
              <a:t> </a:t>
            </a:r>
            <a:r>
              <a:rPr sz="1400" b="1" spc="55" dirty="0">
                <a:latin typeface="Trebuchet MS"/>
                <a:cs typeface="Trebuchet MS"/>
              </a:rPr>
              <a:t>cuantitativos</a:t>
            </a:r>
            <a:r>
              <a:rPr sz="1400" b="1" spc="-55" dirty="0">
                <a:latin typeface="Trebuchet MS"/>
                <a:cs typeface="Trebuchet MS"/>
              </a:rPr>
              <a:t> </a:t>
            </a:r>
            <a:r>
              <a:rPr sz="1400" b="1" spc="70" dirty="0">
                <a:latin typeface="Trebuchet MS"/>
                <a:cs typeface="Trebuchet MS"/>
              </a:rPr>
              <a:t>o</a:t>
            </a:r>
            <a:r>
              <a:rPr sz="1400" b="1" spc="-60" dirty="0">
                <a:latin typeface="Trebuchet MS"/>
                <a:cs typeface="Trebuchet MS"/>
              </a:rPr>
              <a:t> </a:t>
            </a:r>
            <a:r>
              <a:rPr sz="1400" b="1" spc="35" dirty="0">
                <a:latin typeface="Trebuchet MS"/>
                <a:cs typeface="Trebuchet MS"/>
              </a:rPr>
              <a:t>cualitativos, </a:t>
            </a:r>
            <a:r>
              <a:rPr sz="1400" b="1" spc="4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es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decir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pueden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ser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representados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por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números 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(</a:t>
            </a:r>
            <a:r>
              <a:rPr sz="1400" spc="-50" dirty="0">
                <a:latin typeface="Trebuchet MS"/>
                <a:cs typeface="Trebuchet MS"/>
              </a:rPr>
              <a:t>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normalment</a:t>
            </a:r>
            <a:r>
              <a:rPr sz="1400" spc="50" dirty="0">
                <a:latin typeface="Trebuchet MS"/>
                <a:cs typeface="Trebuchet MS"/>
              </a:rPr>
              <a:t>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algun</a:t>
            </a:r>
            <a:r>
              <a:rPr sz="1400" spc="50" dirty="0">
                <a:latin typeface="Trebuchet MS"/>
                <a:cs typeface="Trebuchet MS"/>
              </a:rPr>
              <a:t>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unidad</a:t>
            </a:r>
            <a:r>
              <a:rPr sz="1400" spc="25" dirty="0">
                <a:latin typeface="Trebuchet MS"/>
                <a:cs typeface="Trebuchet MS"/>
              </a:rPr>
              <a:t>)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e</a:t>
            </a:r>
            <a:r>
              <a:rPr sz="1400" spc="55" dirty="0">
                <a:latin typeface="Trebuchet MS"/>
                <a:cs typeface="Trebuchet MS"/>
              </a:rPr>
              <a:t>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e</a:t>
            </a:r>
            <a:r>
              <a:rPr sz="1400" spc="-15" dirty="0">
                <a:latin typeface="Trebuchet MS"/>
                <a:cs typeface="Trebuchet MS"/>
              </a:rPr>
              <a:t>l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prime</a:t>
            </a:r>
            <a:r>
              <a:rPr sz="1400" spc="30" dirty="0">
                <a:latin typeface="Trebuchet MS"/>
                <a:cs typeface="Trebuchet MS"/>
              </a:rPr>
              <a:t>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caso</a:t>
            </a:r>
            <a:r>
              <a:rPr sz="1400" spc="5" dirty="0">
                <a:latin typeface="Trebuchet MS"/>
                <a:cs typeface="Trebuchet MS"/>
              </a:rPr>
              <a:t>,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o  </a:t>
            </a:r>
            <a:r>
              <a:rPr sz="1400" spc="60" dirty="0">
                <a:latin typeface="Trebuchet MS"/>
                <a:cs typeface="Trebuchet MS"/>
              </a:rPr>
              <a:t>por </a:t>
            </a:r>
            <a:r>
              <a:rPr sz="1400" spc="40" dirty="0">
                <a:latin typeface="Trebuchet MS"/>
                <a:cs typeface="Trebuchet MS"/>
              </a:rPr>
              <a:t>palabras </a:t>
            </a:r>
            <a:r>
              <a:rPr sz="1400" spc="60" dirty="0">
                <a:latin typeface="Trebuchet MS"/>
                <a:cs typeface="Trebuchet MS"/>
              </a:rPr>
              <a:t>que </a:t>
            </a:r>
            <a:r>
              <a:rPr sz="1400" spc="35" dirty="0">
                <a:latin typeface="Trebuchet MS"/>
                <a:cs typeface="Trebuchet MS"/>
              </a:rPr>
              <a:t>representan </a:t>
            </a:r>
            <a:r>
              <a:rPr sz="1400" spc="40" dirty="0">
                <a:latin typeface="Trebuchet MS"/>
                <a:cs typeface="Trebuchet MS"/>
              </a:rPr>
              <a:t>alguna </a:t>
            </a:r>
            <a:r>
              <a:rPr sz="1400" spc="20" dirty="0">
                <a:latin typeface="Trebuchet MS"/>
                <a:cs typeface="Trebuchet MS"/>
              </a:rPr>
              <a:t>cualidad </a:t>
            </a:r>
            <a:r>
              <a:rPr sz="1400" spc="55" dirty="0">
                <a:latin typeface="Trebuchet MS"/>
                <a:cs typeface="Trebuchet MS"/>
              </a:rPr>
              <a:t>en </a:t>
            </a:r>
            <a:r>
              <a:rPr sz="1400" spc="-25" dirty="0">
                <a:latin typeface="Trebuchet MS"/>
                <a:cs typeface="Trebuchet MS"/>
              </a:rPr>
              <a:t>el 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segundo.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Por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ejemplo,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un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ﬁlm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dure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2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horas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es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un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dato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cuantitativo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una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persona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lo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caliﬁque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como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‘excelente</a:t>
            </a:r>
            <a:r>
              <a:rPr sz="1400" spc="-35" dirty="0">
                <a:latin typeface="Trebuchet MS"/>
                <a:cs typeface="Trebuchet MS"/>
              </a:rPr>
              <a:t>’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e</a:t>
            </a:r>
            <a:r>
              <a:rPr sz="1400" spc="50" dirty="0">
                <a:latin typeface="Trebuchet MS"/>
                <a:cs typeface="Trebuchet MS"/>
              </a:rPr>
              <a:t>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u</a:t>
            </a:r>
            <a:r>
              <a:rPr sz="1400" spc="90" dirty="0">
                <a:latin typeface="Trebuchet MS"/>
                <a:cs typeface="Trebuchet MS"/>
              </a:rPr>
              <a:t>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dat</a:t>
            </a:r>
            <a:r>
              <a:rPr sz="1400" spc="40" dirty="0">
                <a:latin typeface="Trebuchet MS"/>
                <a:cs typeface="Trebuchet MS"/>
              </a:rPr>
              <a:t>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cualitativo.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115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0" dirty="0">
                <a:solidFill>
                  <a:srgbClr val="45637F"/>
                </a:solidFill>
              </a:rPr>
              <a:t>Estructura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4909820" cy="275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35" dirty="0">
                <a:latin typeface="Trebuchet MS"/>
                <a:cs typeface="Trebuchet MS"/>
              </a:rPr>
              <a:t>También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se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puede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diferenciar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entre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b="1" spc="70" dirty="0">
                <a:latin typeface="Trebuchet MS"/>
                <a:cs typeface="Trebuchet MS"/>
              </a:rPr>
              <a:t>datos</a:t>
            </a:r>
            <a:r>
              <a:rPr sz="1400" b="1" spc="-55" dirty="0">
                <a:latin typeface="Trebuchet MS"/>
                <a:cs typeface="Trebuchet MS"/>
              </a:rPr>
              <a:t> </a:t>
            </a:r>
            <a:r>
              <a:rPr sz="1400" b="1" spc="55" dirty="0">
                <a:latin typeface="Trebuchet MS"/>
                <a:cs typeface="Trebuchet MS"/>
              </a:rPr>
              <a:t>estructurados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64"/>
              </a:lnSpc>
            </a:pP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b="1" spc="80" dirty="0">
                <a:latin typeface="Trebuchet MS"/>
                <a:cs typeface="Trebuchet MS"/>
              </a:rPr>
              <a:t>no</a:t>
            </a:r>
            <a:r>
              <a:rPr sz="1400" b="1" spc="-85" dirty="0">
                <a:latin typeface="Trebuchet MS"/>
                <a:cs typeface="Trebuchet MS"/>
              </a:rPr>
              <a:t> </a:t>
            </a:r>
            <a:r>
              <a:rPr sz="1400" b="1" spc="45" dirty="0">
                <a:latin typeface="Trebuchet MS"/>
                <a:cs typeface="Trebuchet MS"/>
              </a:rPr>
              <a:t>estructurados.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650"/>
              </a:lnSpc>
              <a:spcBef>
                <a:spcPts val="875"/>
              </a:spcBef>
            </a:pPr>
            <a:r>
              <a:rPr sz="1400" spc="15" dirty="0">
                <a:latin typeface="Trebuchet MS"/>
                <a:cs typeface="Trebuchet MS"/>
              </a:rPr>
              <a:t>Básicamente, </a:t>
            </a:r>
            <a:r>
              <a:rPr sz="1400" spc="55" dirty="0">
                <a:latin typeface="Trebuchet MS"/>
                <a:cs typeface="Trebuchet MS"/>
              </a:rPr>
              <a:t>entendemos </a:t>
            </a:r>
            <a:r>
              <a:rPr sz="1400" spc="60" dirty="0">
                <a:latin typeface="Trebuchet MS"/>
                <a:cs typeface="Trebuchet MS"/>
              </a:rPr>
              <a:t>por </a:t>
            </a:r>
            <a:r>
              <a:rPr sz="1400" b="1" spc="70" dirty="0">
                <a:latin typeface="Trebuchet MS"/>
                <a:cs typeface="Trebuchet MS"/>
              </a:rPr>
              <a:t>datos </a:t>
            </a:r>
            <a:r>
              <a:rPr sz="1400" b="1" spc="55" dirty="0">
                <a:latin typeface="Trebuchet MS"/>
                <a:cs typeface="Trebuchet MS"/>
              </a:rPr>
              <a:t>estructurados </a:t>
            </a:r>
            <a:r>
              <a:rPr sz="1400" spc="40" dirty="0">
                <a:latin typeface="Trebuchet MS"/>
                <a:cs typeface="Trebuchet MS"/>
              </a:rPr>
              <a:t>a 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aquellos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se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encuentran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b="1" spc="65" dirty="0">
                <a:latin typeface="Trebuchet MS"/>
                <a:cs typeface="Trebuchet MS"/>
              </a:rPr>
              <a:t>ordenados</a:t>
            </a:r>
            <a:r>
              <a:rPr sz="1400" b="1" spc="-60" dirty="0">
                <a:latin typeface="Trebuchet MS"/>
                <a:cs typeface="Trebuchet MS"/>
              </a:rPr>
              <a:t> </a:t>
            </a:r>
            <a:r>
              <a:rPr sz="1400" b="1" spc="55" dirty="0">
                <a:latin typeface="Trebuchet MS"/>
                <a:cs typeface="Trebuchet MS"/>
              </a:rPr>
              <a:t>por</a:t>
            </a:r>
            <a:r>
              <a:rPr sz="1400" b="1" spc="-70" dirty="0">
                <a:latin typeface="Trebuchet MS"/>
                <a:cs typeface="Trebuchet MS"/>
              </a:rPr>
              <a:t> </a:t>
            </a:r>
            <a:r>
              <a:rPr sz="1400" b="1" spc="45" dirty="0">
                <a:latin typeface="Trebuchet MS"/>
                <a:cs typeface="Trebuchet MS"/>
              </a:rPr>
              <a:t>tipo</a:t>
            </a:r>
            <a:r>
              <a:rPr sz="1400" b="1" spc="-65" dirty="0">
                <a:latin typeface="Trebuchet MS"/>
                <a:cs typeface="Trebuchet MS"/>
              </a:rPr>
              <a:t> </a:t>
            </a:r>
            <a:r>
              <a:rPr sz="1400" b="1" spc="45" dirty="0">
                <a:latin typeface="Trebuchet MS"/>
                <a:cs typeface="Trebuchet MS"/>
              </a:rPr>
              <a:t>de</a:t>
            </a:r>
            <a:r>
              <a:rPr sz="1400" b="1" spc="-70" dirty="0">
                <a:latin typeface="Trebuchet MS"/>
                <a:cs typeface="Trebuchet MS"/>
              </a:rPr>
              <a:t> </a:t>
            </a:r>
            <a:r>
              <a:rPr sz="1400" b="1" spc="70" dirty="0">
                <a:latin typeface="Trebuchet MS"/>
                <a:cs typeface="Trebuchet MS"/>
              </a:rPr>
              <a:t>dato</a:t>
            </a:r>
            <a:r>
              <a:rPr sz="1400" b="1" spc="-5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 </a:t>
            </a:r>
            <a:r>
              <a:rPr sz="1400" spc="90" dirty="0">
                <a:latin typeface="Trebuchet MS"/>
                <a:cs typeface="Trebuchet MS"/>
              </a:rPr>
              <a:t>son </a:t>
            </a:r>
            <a:r>
              <a:rPr sz="1400" dirty="0">
                <a:latin typeface="Trebuchet MS"/>
                <a:cs typeface="Trebuchet MS"/>
              </a:rPr>
              <a:t>fácilmente accesibles. </a:t>
            </a:r>
            <a:r>
              <a:rPr sz="1400" spc="25" dirty="0">
                <a:latin typeface="Trebuchet MS"/>
                <a:cs typeface="Trebuchet MS"/>
              </a:rPr>
              <a:t>Ejemplos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15" dirty="0">
                <a:latin typeface="Trebuchet MS"/>
                <a:cs typeface="Trebuchet MS"/>
              </a:rPr>
              <a:t>este </a:t>
            </a:r>
            <a:r>
              <a:rPr sz="1400" spc="10" dirty="0">
                <a:latin typeface="Trebuchet MS"/>
                <a:cs typeface="Trebuchet MS"/>
              </a:rPr>
              <a:t>tipo </a:t>
            </a:r>
            <a:r>
              <a:rPr sz="1400" spc="90" dirty="0">
                <a:latin typeface="Trebuchet MS"/>
                <a:cs typeface="Trebuchet MS"/>
              </a:rPr>
              <a:t>son </a:t>
            </a:r>
            <a:r>
              <a:rPr sz="1400" spc="9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las </a:t>
            </a:r>
            <a:r>
              <a:rPr sz="1400" spc="65" dirty="0">
                <a:latin typeface="Trebuchet MS"/>
                <a:cs typeface="Trebuchet MS"/>
              </a:rPr>
              <a:t>bases </a:t>
            </a:r>
            <a:r>
              <a:rPr sz="1400" spc="45" dirty="0">
                <a:latin typeface="Trebuchet MS"/>
                <a:cs typeface="Trebuchet MS"/>
              </a:rPr>
              <a:t>de datos </a:t>
            </a:r>
            <a:r>
              <a:rPr sz="1400" dirty="0">
                <a:latin typeface="Trebuchet MS"/>
                <a:cs typeface="Trebuchet MS"/>
              </a:rPr>
              <a:t>relacionales, </a:t>
            </a:r>
            <a:r>
              <a:rPr sz="1400" spc="25" dirty="0">
                <a:latin typeface="Trebuchet MS"/>
                <a:cs typeface="Trebuchet MS"/>
              </a:rPr>
              <a:t>las </a:t>
            </a:r>
            <a:r>
              <a:rPr sz="1400" spc="10" dirty="0">
                <a:latin typeface="Trebuchet MS"/>
                <a:cs typeface="Trebuchet MS"/>
              </a:rPr>
              <a:t>planillas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-20" dirty="0">
                <a:latin typeface="Trebuchet MS"/>
                <a:cs typeface="Trebuchet MS"/>
              </a:rPr>
              <a:t>cálculo, </a:t>
            </a:r>
            <a:r>
              <a:rPr sz="1400" spc="40" dirty="0">
                <a:latin typeface="Trebuchet MS"/>
                <a:cs typeface="Trebuchet MS"/>
              </a:rPr>
              <a:t>los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csv,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formularios,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etc.</a:t>
            </a:r>
            <a:endParaRPr sz="1400">
              <a:latin typeface="Trebuchet MS"/>
              <a:cs typeface="Trebuchet MS"/>
            </a:endParaRPr>
          </a:p>
          <a:p>
            <a:pPr marL="12700" marR="31115">
              <a:lnSpc>
                <a:spcPts val="1650"/>
              </a:lnSpc>
              <a:spcBef>
                <a:spcPts val="825"/>
              </a:spcBef>
            </a:pPr>
            <a:r>
              <a:rPr sz="1400" spc="55" dirty="0">
                <a:latin typeface="Trebuchet MS"/>
                <a:cs typeface="Trebuchet MS"/>
              </a:rPr>
              <a:t>Por </a:t>
            </a:r>
            <a:r>
              <a:rPr sz="1400" spc="95" dirty="0">
                <a:latin typeface="Trebuchet MS"/>
                <a:cs typeface="Trebuchet MS"/>
              </a:rPr>
              <a:t>su </a:t>
            </a:r>
            <a:r>
              <a:rPr sz="1400" spc="-15" dirty="0">
                <a:latin typeface="Trebuchet MS"/>
                <a:cs typeface="Trebuchet MS"/>
              </a:rPr>
              <a:t>parte, </a:t>
            </a:r>
            <a:r>
              <a:rPr sz="1400" spc="40" dirty="0">
                <a:latin typeface="Trebuchet MS"/>
                <a:cs typeface="Trebuchet MS"/>
              </a:rPr>
              <a:t>los </a:t>
            </a:r>
            <a:r>
              <a:rPr sz="1400" b="1" spc="70" dirty="0">
                <a:latin typeface="Trebuchet MS"/>
                <a:cs typeface="Trebuchet MS"/>
              </a:rPr>
              <a:t>datos </a:t>
            </a:r>
            <a:r>
              <a:rPr sz="1400" b="1" spc="80" dirty="0">
                <a:latin typeface="Trebuchet MS"/>
                <a:cs typeface="Trebuchet MS"/>
              </a:rPr>
              <a:t>no </a:t>
            </a:r>
            <a:r>
              <a:rPr sz="1400" b="1" spc="55" dirty="0">
                <a:latin typeface="Trebuchet MS"/>
                <a:cs typeface="Trebuchet MS"/>
              </a:rPr>
              <a:t>estructurados </a:t>
            </a:r>
            <a:r>
              <a:rPr sz="1400" spc="90" dirty="0">
                <a:latin typeface="Trebuchet MS"/>
                <a:cs typeface="Trebuchet MS"/>
              </a:rPr>
              <a:t>son </a:t>
            </a:r>
            <a:r>
              <a:rPr sz="1400" spc="30" dirty="0">
                <a:latin typeface="Trebuchet MS"/>
                <a:cs typeface="Trebuchet MS"/>
              </a:rPr>
              <a:t>aquellos 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 </a:t>
            </a:r>
            <a:r>
              <a:rPr sz="1400" b="1" spc="35" dirty="0">
                <a:latin typeface="Trebuchet MS"/>
                <a:cs typeface="Trebuchet MS"/>
              </a:rPr>
              <a:t>carecen </a:t>
            </a:r>
            <a:r>
              <a:rPr sz="1400" b="1" spc="45" dirty="0">
                <a:latin typeface="Trebuchet MS"/>
                <a:cs typeface="Trebuchet MS"/>
              </a:rPr>
              <a:t>de </a:t>
            </a:r>
            <a:r>
              <a:rPr sz="1400" b="1" spc="90" dirty="0">
                <a:latin typeface="Trebuchet MS"/>
                <a:cs typeface="Trebuchet MS"/>
              </a:rPr>
              <a:t>un </a:t>
            </a:r>
            <a:r>
              <a:rPr sz="1400" b="1" spc="55" dirty="0">
                <a:latin typeface="Trebuchet MS"/>
                <a:cs typeface="Trebuchet MS"/>
              </a:rPr>
              <a:t>orden </a:t>
            </a:r>
            <a:r>
              <a:rPr sz="1400" b="1" spc="75" dirty="0">
                <a:latin typeface="Trebuchet MS"/>
                <a:cs typeface="Trebuchet MS"/>
              </a:rPr>
              <a:t>dado </a:t>
            </a:r>
            <a:r>
              <a:rPr sz="1400" b="1" spc="55" dirty="0">
                <a:latin typeface="Trebuchet MS"/>
                <a:cs typeface="Trebuchet MS"/>
              </a:rPr>
              <a:t>por </a:t>
            </a:r>
            <a:r>
              <a:rPr sz="1400" b="1" spc="90" dirty="0">
                <a:latin typeface="Trebuchet MS"/>
                <a:cs typeface="Trebuchet MS"/>
              </a:rPr>
              <a:t>un </a:t>
            </a:r>
            <a:r>
              <a:rPr sz="1400" b="1" spc="75" dirty="0">
                <a:latin typeface="Trebuchet MS"/>
                <a:cs typeface="Trebuchet MS"/>
              </a:rPr>
              <a:t>esquema </a:t>
            </a:r>
            <a:r>
              <a:rPr sz="1400" b="1" spc="80" dirty="0">
                <a:latin typeface="Trebuchet MS"/>
                <a:cs typeface="Trebuchet MS"/>
              </a:rPr>
              <a:t> </a:t>
            </a:r>
            <a:r>
              <a:rPr sz="1400" b="1" spc="35" dirty="0">
                <a:latin typeface="Trebuchet MS"/>
                <a:cs typeface="Trebuchet MS"/>
              </a:rPr>
              <a:t>predeﬁnido.</a:t>
            </a:r>
            <a:r>
              <a:rPr sz="1400" b="1" spc="-5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Esto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hace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la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información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no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sea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tan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fácil 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acceder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como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en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datos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estructurados.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Ejemplos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son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archivos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texto,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audio,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imágenes,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video,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etc.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4759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0" dirty="0">
                <a:solidFill>
                  <a:srgbClr val="45637F"/>
                </a:solidFill>
              </a:rPr>
              <a:t>R</a:t>
            </a:r>
            <a:r>
              <a:rPr sz="3000" spc="100" dirty="0">
                <a:solidFill>
                  <a:srgbClr val="45637F"/>
                </a:solidFill>
              </a:rPr>
              <a:t>ep</a:t>
            </a:r>
            <a:r>
              <a:rPr sz="3000" spc="60" dirty="0">
                <a:solidFill>
                  <a:srgbClr val="45637F"/>
                </a:solidFill>
              </a:rPr>
              <a:t>r</a:t>
            </a:r>
            <a:r>
              <a:rPr sz="3000" spc="155" dirty="0">
                <a:solidFill>
                  <a:srgbClr val="45637F"/>
                </a:solidFill>
              </a:rPr>
              <a:t>esen</a:t>
            </a:r>
            <a:r>
              <a:rPr sz="3000" spc="145" dirty="0">
                <a:solidFill>
                  <a:srgbClr val="45637F"/>
                </a:solidFill>
              </a:rPr>
              <a:t>tación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00" dirty="0">
                <a:solidFill>
                  <a:srgbClr val="45637F"/>
                </a:solidFill>
              </a:rPr>
              <a:t>de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65" dirty="0">
                <a:solidFill>
                  <a:srgbClr val="45637F"/>
                </a:solidFill>
              </a:rPr>
              <a:t>d</a:t>
            </a:r>
            <a:r>
              <a:rPr sz="3000" spc="135" dirty="0">
                <a:solidFill>
                  <a:srgbClr val="45637F"/>
                </a:solidFill>
              </a:rPr>
              <a:t>a</a:t>
            </a:r>
            <a:r>
              <a:rPr sz="3000" spc="235" dirty="0">
                <a:solidFill>
                  <a:srgbClr val="45637F"/>
                </a:solidFill>
              </a:rPr>
              <a:t>tos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4738370" cy="2753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25" dirty="0">
                <a:latin typeface="Trebuchet MS"/>
                <a:cs typeface="Trebuchet MS"/>
              </a:rPr>
              <a:t>La </a:t>
            </a:r>
            <a:r>
              <a:rPr sz="1400" spc="55" dirty="0">
                <a:latin typeface="Trebuchet MS"/>
                <a:cs typeface="Trebuchet MS"/>
              </a:rPr>
              <a:t>memoria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70" dirty="0">
                <a:latin typeface="Trebuchet MS"/>
                <a:cs typeface="Trebuchet MS"/>
              </a:rPr>
              <a:t>una </a:t>
            </a:r>
            <a:r>
              <a:rPr sz="1400" spc="50" dirty="0">
                <a:latin typeface="Trebuchet MS"/>
                <a:cs typeface="Trebuchet MS"/>
              </a:rPr>
              <a:t>computadora </a:t>
            </a:r>
            <a:r>
              <a:rPr sz="1400" spc="55" dirty="0">
                <a:latin typeface="Trebuchet MS"/>
                <a:cs typeface="Trebuchet MS"/>
              </a:rPr>
              <a:t>se </a:t>
            </a:r>
            <a:r>
              <a:rPr sz="1400" spc="15" dirty="0">
                <a:latin typeface="Trebuchet MS"/>
                <a:cs typeface="Trebuchet MS"/>
              </a:rPr>
              <a:t>constituye </a:t>
            </a:r>
            <a:r>
              <a:rPr sz="1400" spc="55" dirty="0">
                <a:latin typeface="Trebuchet MS"/>
                <a:cs typeface="Trebuchet MS"/>
              </a:rPr>
              <a:t>en </a:t>
            </a:r>
            <a:r>
              <a:rPr sz="1400" spc="70" dirty="0">
                <a:latin typeface="Trebuchet MS"/>
                <a:cs typeface="Trebuchet MS"/>
              </a:rPr>
              <a:t>una </a:t>
            </a:r>
            <a:r>
              <a:rPr sz="1400" spc="7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serie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-25" dirty="0">
                <a:latin typeface="Trebuchet MS"/>
                <a:cs typeface="Trebuchet MS"/>
              </a:rPr>
              <a:t>bits, </a:t>
            </a:r>
            <a:r>
              <a:rPr sz="1400" spc="60" dirty="0">
                <a:latin typeface="Trebuchet MS"/>
                <a:cs typeface="Trebuchet MS"/>
              </a:rPr>
              <a:t>que </a:t>
            </a:r>
            <a:r>
              <a:rPr sz="1400" spc="50" dirty="0">
                <a:latin typeface="Trebuchet MS"/>
                <a:cs typeface="Trebuchet MS"/>
              </a:rPr>
              <a:t>sólo </a:t>
            </a:r>
            <a:r>
              <a:rPr sz="1400" spc="60" dirty="0">
                <a:latin typeface="Trebuchet MS"/>
                <a:cs typeface="Trebuchet MS"/>
              </a:rPr>
              <a:t>pueden </a:t>
            </a:r>
            <a:r>
              <a:rPr sz="1400" spc="30" dirty="0">
                <a:latin typeface="Trebuchet MS"/>
                <a:cs typeface="Trebuchet MS"/>
              </a:rPr>
              <a:t>almacenar </a:t>
            </a:r>
            <a:r>
              <a:rPr sz="1400" spc="35" dirty="0">
                <a:latin typeface="Trebuchet MS"/>
                <a:cs typeface="Trebuchet MS"/>
              </a:rPr>
              <a:t>ceros </a:t>
            </a:r>
            <a:r>
              <a:rPr sz="1400" spc="15" dirty="0">
                <a:latin typeface="Trebuchet MS"/>
                <a:cs typeface="Trebuchet MS"/>
              </a:rPr>
              <a:t>y </a:t>
            </a:r>
            <a:r>
              <a:rPr sz="1400" spc="40" dirty="0">
                <a:latin typeface="Trebuchet MS"/>
                <a:cs typeface="Trebuchet MS"/>
              </a:rPr>
              <a:t>unos. 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Así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que,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para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poder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usar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una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computadora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para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analizar 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datos,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hay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representarlos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como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una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combinación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de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ceros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unos.</a:t>
            </a:r>
            <a:endParaRPr sz="1400">
              <a:latin typeface="Trebuchet MS"/>
              <a:cs typeface="Trebuchet MS"/>
            </a:endParaRPr>
          </a:p>
          <a:p>
            <a:pPr marL="12700" marR="259715">
              <a:lnSpc>
                <a:spcPts val="1650"/>
              </a:lnSpc>
              <a:spcBef>
                <a:spcPts val="825"/>
              </a:spcBef>
            </a:pPr>
            <a:r>
              <a:rPr sz="1400" spc="60" dirty="0">
                <a:latin typeface="Trebuchet MS"/>
                <a:cs typeface="Trebuchet MS"/>
              </a:rPr>
              <a:t>Es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decir,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hay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establecer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algún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tipo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codiﬁcación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entre </a:t>
            </a:r>
            <a:r>
              <a:rPr sz="1400" spc="-15" dirty="0">
                <a:latin typeface="Trebuchet MS"/>
                <a:cs typeface="Trebuchet MS"/>
              </a:rPr>
              <a:t>la </a:t>
            </a:r>
            <a:r>
              <a:rPr sz="1400" spc="30" dirty="0">
                <a:latin typeface="Trebuchet MS"/>
                <a:cs typeface="Trebuchet MS"/>
              </a:rPr>
              <a:t>información </a:t>
            </a:r>
            <a:r>
              <a:rPr sz="1400" spc="60" dirty="0">
                <a:latin typeface="Trebuchet MS"/>
                <a:cs typeface="Trebuchet MS"/>
              </a:rPr>
              <a:t>que </a:t>
            </a:r>
            <a:r>
              <a:rPr sz="1400" spc="65" dirty="0">
                <a:latin typeface="Trebuchet MS"/>
                <a:cs typeface="Trebuchet MS"/>
              </a:rPr>
              <a:t>queremos </a:t>
            </a:r>
            <a:r>
              <a:rPr sz="1400" spc="30" dirty="0">
                <a:latin typeface="Trebuchet MS"/>
                <a:cs typeface="Trebuchet MS"/>
              </a:rPr>
              <a:t>representar </a:t>
            </a:r>
            <a:r>
              <a:rPr sz="1400" spc="15" dirty="0">
                <a:latin typeface="Trebuchet MS"/>
                <a:cs typeface="Trebuchet MS"/>
              </a:rPr>
              <a:t>y </a:t>
            </a:r>
            <a:r>
              <a:rPr sz="1400" spc="40" dirty="0">
                <a:latin typeface="Trebuchet MS"/>
                <a:cs typeface="Trebuchet MS"/>
              </a:rPr>
              <a:t>los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elementos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la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memoria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la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máquina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para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sea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posible </a:t>
            </a:r>
            <a:r>
              <a:rPr sz="1400" spc="15" dirty="0">
                <a:latin typeface="Trebuchet MS"/>
                <a:cs typeface="Trebuchet MS"/>
              </a:rPr>
              <a:t>tanto </a:t>
            </a:r>
            <a:r>
              <a:rPr sz="1400" spc="5" dirty="0">
                <a:latin typeface="Trebuchet MS"/>
                <a:cs typeface="Trebuchet MS"/>
              </a:rPr>
              <a:t>codiﬁcarlos, </a:t>
            </a:r>
            <a:r>
              <a:rPr sz="1400" spc="70" dirty="0">
                <a:latin typeface="Trebuchet MS"/>
                <a:cs typeface="Trebuchet MS"/>
              </a:rPr>
              <a:t>como </a:t>
            </a:r>
            <a:r>
              <a:rPr sz="1400" spc="20" dirty="0">
                <a:latin typeface="Trebuchet MS"/>
                <a:cs typeface="Trebuchet MS"/>
              </a:rPr>
              <a:t>analizarlos </a:t>
            </a:r>
            <a:r>
              <a:rPr sz="1400" spc="15" dirty="0">
                <a:latin typeface="Trebuchet MS"/>
                <a:cs typeface="Trebuchet MS"/>
              </a:rPr>
              <a:t>y 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decodiﬁcarlos.</a:t>
            </a:r>
            <a:endParaRPr sz="1400">
              <a:latin typeface="Trebuchet MS"/>
              <a:cs typeface="Trebuchet MS"/>
            </a:endParaRPr>
          </a:p>
          <a:p>
            <a:pPr marL="12700" marR="104139">
              <a:lnSpc>
                <a:spcPts val="1650"/>
              </a:lnSpc>
              <a:spcBef>
                <a:spcPts val="825"/>
              </a:spcBef>
            </a:pPr>
            <a:r>
              <a:rPr sz="1400" spc="35" dirty="0">
                <a:latin typeface="Trebuchet MS"/>
                <a:cs typeface="Trebuchet MS"/>
              </a:rPr>
              <a:t>Así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es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como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surge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la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necesidad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deﬁnir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distintos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tipos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datos.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1725" y="1351788"/>
            <a:ext cx="1391824" cy="30907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531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0" dirty="0">
                <a:solidFill>
                  <a:srgbClr val="45637F"/>
                </a:solidFill>
              </a:rPr>
              <a:t>E</a:t>
            </a:r>
            <a:r>
              <a:rPr sz="3000" spc="170" dirty="0">
                <a:solidFill>
                  <a:srgbClr val="45637F"/>
                </a:solidFill>
              </a:rPr>
              <a:t>n</a:t>
            </a:r>
            <a:r>
              <a:rPr sz="3000" spc="120" dirty="0">
                <a:solidFill>
                  <a:srgbClr val="45637F"/>
                </a:solidFill>
              </a:rPr>
              <a:t>te</a:t>
            </a:r>
            <a:r>
              <a:rPr sz="3000" spc="90" dirty="0">
                <a:solidFill>
                  <a:srgbClr val="45637F"/>
                </a:solidFill>
              </a:rPr>
              <a:t>r</a:t>
            </a:r>
            <a:r>
              <a:rPr sz="3000" spc="250" dirty="0">
                <a:solidFill>
                  <a:srgbClr val="45637F"/>
                </a:solidFill>
              </a:rPr>
              <a:t>os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10275" y="1218788"/>
            <a:ext cx="4780915" cy="22294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 marR="42545">
              <a:lnSpc>
                <a:spcPts val="1650"/>
              </a:lnSpc>
              <a:spcBef>
                <a:spcPts val="180"/>
              </a:spcBef>
            </a:pPr>
            <a:r>
              <a:rPr sz="1400" spc="45" dirty="0">
                <a:latin typeface="Trebuchet MS"/>
                <a:cs typeface="Trebuchet MS"/>
              </a:rPr>
              <a:t>Usualmente </a:t>
            </a:r>
            <a:r>
              <a:rPr sz="1400" spc="40" dirty="0">
                <a:latin typeface="Trebuchet MS"/>
                <a:cs typeface="Trebuchet MS"/>
              </a:rPr>
              <a:t>escribimos los </a:t>
            </a:r>
            <a:r>
              <a:rPr sz="1400" spc="75" dirty="0">
                <a:latin typeface="Trebuchet MS"/>
                <a:cs typeface="Trebuchet MS"/>
              </a:rPr>
              <a:t>números </a:t>
            </a:r>
            <a:r>
              <a:rPr sz="1400" spc="55" dirty="0">
                <a:latin typeface="Trebuchet MS"/>
                <a:cs typeface="Trebuchet MS"/>
              </a:rPr>
              <a:t>en </a:t>
            </a:r>
            <a:r>
              <a:rPr sz="1400" spc="15" dirty="0">
                <a:latin typeface="Trebuchet MS"/>
                <a:cs typeface="Trebuchet MS"/>
              </a:rPr>
              <a:t>decimal </a:t>
            </a:r>
            <a:r>
              <a:rPr sz="1400" spc="90" dirty="0">
                <a:latin typeface="Trebuchet MS"/>
                <a:cs typeface="Trebuchet MS"/>
              </a:rPr>
              <a:t>o </a:t>
            </a:r>
            <a:r>
              <a:rPr sz="1400" spc="55" dirty="0">
                <a:latin typeface="Trebuchet MS"/>
                <a:cs typeface="Trebuchet MS"/>
              </a:rPr>
              <a:t>base 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diez, </a:t>
            </a:r>
            <a:r>
              <a:rPr sz="1400" spc="60" dirty="0">
                <a:latin typeface="Trebuchet MS"/>
                <a:cs typeface="Trebuchet MS"/>
              </a:rPr>
              <a:t>por </a:t>
            </a:r>
            <a:r>
              <a:rPr sz="1400" spc="15" dirty="0">
                <a:latin typeface="Trebuchet MS"/>
                <a:cs typeface="Trebuchet MS"/>
              </a:rPr>
              <a:t>lo </a:t>
            </a:r>
            <a:r>
              <a:rPr sz="1400" spc="60" dirty="0">
                <a:latin typeface="Trebuchet MS"/>
                <a:cs typeface="Trebuchet MS"/>
              </a:rPr>
              <a:t>que </a:t>
            </a:r>
            <a:r>
              <a:rPr sz="1400" spc="35" dirty="0">
                <a:latin typeface="Trebuchet MS"/>
                <a:cs typeface="Trebuchet MS"/>
              </a:rPr>
              <a:t>necesitamos </a:t>
            </a:r>
            <a:r>
              <a:rPr sz="1400" spc="5" dirty="0">
                <a:latin typeface="Trebuchet MS"/>
                <a:cs typeface="Trebuchet MS"/>
              </a:rPr>
              <a:t>diez </a:t>
            </a:r>
            <a:r>
              <a:rPr sz="1400" spc="55" dirty="0">
                <a:latin typeface="Trebuchet MS"/>
                <a:cs typeface="Trebuchet MS"/>
              </a:rPr>
              <a:t>símbolos </a:t>
            </a:r>
            <a:r>
              <a:rPr sz="1400" spc="-20" dirty="0">
                <a:latin typeface="Trebuchet MS"/>
                <a:cs typeface="Trebuchet MS"/>
              </a:rPr>
              <a:t>(del </a:t>
            </a:r>
            <a:r>
              <a:rPr sz="1400" spc="65" dirty="0">
                <a:latin typeface="Trebuchet MS"/>
                <a:cs typeface="Trebuchet MS"/>
              </a:rPr>
              <a:t>0 </a:t>
            </a:r>
            <a:r>
              <a:rPr sz="1400" spc="-15" dirty="0">
                <a:latin typeface="Trebuchet MS"/>
                <a:cs typeface="Trebuchet MS"/>
              </a:rPr>
              <a:t>al </a:t>
            </a:r>
            <a:r>
              <a:rPr sz="1400" spc="-65" dirty="0">
                <a:latin typeface="Trebuchet MS"/>
                <a:cs typeface="Trebuchet MS"/>
              </a:rPr>
              <a:t>9). 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Pero,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como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cada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bit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sólo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puede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tener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uno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dos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valores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(0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1)</a:t>
            </a:r>
            <a:r>
              <a:rPr sz="1400" spc="-60" dirty="0">
                <a:latin typeface="Trebuchet MS"/>
                <a:cs typeface="Trebuchet MS"/>
              </a:rPr>
              <a:t>,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e</a:t>
            </a:r>
            <a:r>
              <a:rPr sz="1400" spc="55" dirty="0">
                <a:latin typeface="Trebuchet MS"/>
                <a:cs typeface="Trebuchet MS"/>
              </a:rPr>
              <a:t>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un</a:t>
            </a:r>
            <a:r>
              <a:rPr sz="1400" spc="75" dirty="0">
                <a:latin typeface="Trebuchet MS"/>
                <a:cs typeface="Trebuchet MS"/>
              </a:rPr>
              <a:t>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computadora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e</a:t>
            </a:r>
            <a:r>
              <a:rPr sz="1400" spc="50" dirty="0">
                <a:latin typeface="Trebuchet MS"/>
                <a:cs typeface="Trebuchet MS"/>
              </a:rPr>
              <a:t>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necesari</a:t>
            </a:r>
            <a:r>
              <a:rPr sz="1400" spc="40" dirty="0">
                <a:latin typeface="Trebuchet MS"/>
                <a:cs typeface="Trebuchet MS"/>
              </a:rPr>
              <a:t>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representar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los  </a:t>
            </a:r>
            <a:r>
              <a:rPr sz="1400" spc="75" dirty="0">
                <a:latin typeface="Trebuchet MS"/>
                <a:cs typeface="Trebuchet MS"/>
              </a:rPr>
              <a:t>números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en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binario,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es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decir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en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base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2.</a:t>
            </a:r>
            <a:endParaRPr sz="1400">
              <a:latin typeface="Trebuchet MS"/>
              <a:cs typeface="Trebuchet MS"/>
            </a:endParaRPr>
          </a:p>
          <a:p>
            <a:pPr marL="25400" marR="17780">
              <a:lnSpc>
                <a:spcPts val="1650"/>
              </a:lnSpc>
              <a:spcBef>
                <a:spcPts val="825"/>
              </a:spcBef>
            </a:pPr>
            <a:r>
              <a:rPr sz="1400" spc="55" dirty="0">
                <a:latin typeface="Trebuchet MS"/>
                <a:cs typeface="Trebuchet MS"/>
              </a:rPr>
              <a:t>En </a:t>
            </a:r>
            <a:r>
              <a:rPr sz="1400" spc="15" dirty="0">
                <a:latin typeface="Trebuchet MS"/>
                <a:cs typeface="Trebuchet MS"/>
              </a:rPr>
              <a:t>este </a:t>
            </a:r>
            <a:r>
              <a:rPr sz="1400" spc="35" dirty="0">
                <a:latin typeface="Trebuchet MS"/>
                <a:cs typeface="Trebuchet MS"/>
              </a:rPr>
              <a:t>sistema </a:t>
            </a:r>
            <a:r>
              <a:rPr sz="1400" spc="30" dirty="0">
                <a:latin typeface="Trebuchet MS"/>
                <a:cs typeface="Trebuchet MS"/>
              </a:rPr>
              <a:t>cada </a:t>
            </a:r>
            <a:r>
              <a:rPr sz="1400" spc="35" dirty="0">
                <a:latin typeface="Trebuchet MS"/>
                <a:cs typeface="Trebuchet MS"/>
              </a:rPr>
              <a:t>posición </a:t>
            </a:r>
            <a:r>
              <a:rPr sz="1400" spc="30" dirty="0">
                <a:latin typeface="Trebuchet MS"/>
                <a:cs typeface="Trebuchet MS"/>
              </a:rPr>
              <a:t>representa </a:t>
            </a:r>
            <a:r>
              <a:rPr sz="1400" spc="70" dirty="0">
                <a:latin typeface="Trebuchet MS"/>
                <a:cs typeface="Trebuchet MS"/>
              </a:rPr>
              <a:t>una </a:t>
            </a:r>
            <a:r>
              <a:rPr sz="1400" spc="15" dirty="0">
                <a:latin typeface="Trebuchet MS"/>
                <a:cs typeface="Trebuchet MS"/>
              </a:rPr>
              <a:t>potencia 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2.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Con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i="1" spc="40" dirty="0">
                <a:latin typeface="Trebuchet MS"/>
                <a:cs typeface="Trebuchet MS"/>
              </a:rPr>
              <a:t>n</a:t>
            </a:r>
            <a:r>
              <a:rPr sz="1400" i="1" spc="-5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bits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se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pueden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representar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2</a:t>
            </a:r>
            <a:r>
              <a:rPr sz="1350" spc="120" baseline="30864" dirty="0">
                <a:latin typeface="Trebuchet MS"/>
                <a:cs typeface="Trebuchet MS"/>
              </a:rPr>
              <a:t>n</a:t>
            </a:r>
            <a:r>
              <a:rPr sz="1350" spc="135" baseline="30864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combinaciones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diferentes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35" dirty="0">
                <a:latin typeface="Trebuchet MS"/>
                <a:cs typeface="Trebuchet MS"/>
              </a:rPr>
              <a:t>ceros </a:t>
            </a:r>
            <a:r>
              <a:rPr sz="1400" spc="15" dirty="0">
                <a:latin typeface="Trebuchet MS"/>
                <a:cs typeface="Trebuchet MS"/>
              </a:rPr>
              <a:t>y </a:t>
            </a:r>
            <a:r>
              <a:rPr sz="1400" spc="35" dirty="0">
                <a:latin typeface="Trebuchet MS"/>
                <a:cs typeface="Trebuchet MS"/>
              </a:rPr>
              <a:t>unos, </a:t>
            </a:r>
            <a:r>
              <a:rPr sz="1400" spc="60" dirty="0">
                <a:latin typeface="Trebuchet MS"/>
                <a:cs typeface="Trebuchet MS"/>
              </a:rPr>
              <a:t>por </a:t>
            </a:r>
            <a:r>
              <a:rPr sz="1400" spc="15" dirty="0">
                <a:latin typeface="Trebuchet MS"/>
                <a:cs typeface="Trebuchet MS"/>
              </a:rPr>
              <a:t>lo </a:t>
            </a:r>
            <a:r>
              <a:rPr sz="1400" spc="60" dirty="0">
                <a:latin typeface="Trebuchet MS"/>
                <a:cs typeface="Trebuchet MS"/>
              </a:rPr>
              <a:t>que </a:t>
            </a:r>
            <a:r>
              <a:rPr sz="1400" spc="45" dirty="0">
                <a:latin typeface="Trebuchet MS"/>
                <a:cs typeface="Trebuchet MS"/>
              </a:rPr>
              <a:t>hay </a:t>
            </a:r>
            <a:r>
              <a:rPr sz="1400" spc="70" dirty="0">
                <a:latin typeface="Trebuchet MS"/>
                <a:cs typeface="Trebuchet MS"/>
              </a:rPr>
              <a:t>una </a:t>
            </a:r>
            <a:r>
              <a:rPr sz="1400" spc="20" dirty="0">
                <a:latin typeface="Trebuchet MS"/>
                <a:cs typeface="Trebuchet MS"/>
              </a:rPr>
              <a:t>cantidad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máxima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números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se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pueden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representar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con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esa 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cantidad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bits.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52350" y="1779850"/>
            <a:ext cx="3143250" cy="2808605"/>
            <a:chOff x="5752350" y="1779850"/>
            <a:chExt cx="3143250" cy="28086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5012" y="1779850"/>
              <a:ext cx="2970399" cy="28085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52350" y="3007950"/>
              <a:ext cx="427355" cy="817880"/>
            </a:xfrm>
            <a:custGeom>
              <a:avLst/>
              <a:gdLst/>
              <a:ahLst/>
              <a:cxnLst/>
              <a:rect l="l" t="t" r="r" b="b"/>
              <a:pathLst>
                <a:path w="427354" h="817879">
                  <a:moveTo>
                    <a:pt x="427199" y="817799"/>
                  </a:moveTo>
                  <a:lnTo>
                    <a:pt x="0" y="817799"/>
                  </a:lnTo>
                  <a:lnTo>
                    <a:pt x="0" y="0"/>
                  </a:lnTo>
                  <a:lnTo>
                    <a:pt x="427199" y="0"/>
                  </a:lnTo>
                  <a:lnTo>
                    <a:pt x="427199" y="817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75" y="761588"/>
            <a:ext cx="42481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0" spc="40" dirty="0">
                <a:solidFill>
                  <a:srgbClr val="000000"/>
                </a:solidFill>
                <a:latin typeface="Trebuchet MS"/>
                <a:cs typeface="Trebuchet MS"/>
              </a:rPr>
              <a:t>Para </a:t>
            </a:r>
            <a:r>
              <a:rPr sz="1400" b="0" spc="30" dirty="0">
                <a:solidFill>
                  <a:srgbClr val="000000"/>
                </a:solidFill>
                <a:latin typeface="Trebuchet MS"/>
                <a:cs typeface="Trebuchet MS"/>
              </a:rPr>
              <a:t>representar </a:t>
            </a:r>
            <a:r>
              <a:rPr sz="1400" b="0" spc="75" dirty="0">
                <a:solidFill>
                  <a:srgbClr val="000000"/>
                </a:solidFill>
                <a:latin typeface="Trebuchet MS"/>
                <a:cs typeface="Trebuchet MS"/>
              </a:rPr>
              <a:t>números </a:t>
            </a:r>
            <a:r>
              <a:rPr sz="1400" b="0" spc="35" dirty="0">
                <a:solidFill>
                  <a:srgbClr val="000000"/>
                </a:solidFill>
                <a:latin typeface="Trebuchet MS"/>
                <a:cs typeface="Trebuchet MS"/>
              </a:rPr>
              <a:t>enteros </a:t>
            </a:r>
            <a:r>
              <a:rPr sz="1400" b="0" spc="45" dirty="0">
                <a:solidFill>
                  <a:srgbClr val="000000"/>
                </a:solidFill>
                <a:latin typeface="Trebuchet MS"/>
                <a:cs typeface="Trebuchet MS"/>
              </a:rPr>
              <a:t>sin </a:t>
            </a:r>
            <a:r>
              <a:rPr sz="1400" b="0" spc="55" dirty="0">
                <a:solidFill>
                  <a:srgbClr val="000000"/>
                </a:solidFill>
                <a:latin typeface="Trebuchet MS"/>
                <a:cs typeface="Trebuchet MS"/>
              </a:rPr>
              <a:t>signo </a:t>
            </a:r>
            <a:r>
              <a:rPr sz="1400" b="0" spc="25" dirty="0">
                <a:solidFill>
                  <a:srgbClr val="000000"/>
                </a:solidFill>
                <a:latin typeface="Trebuchet MS"/>
                <a:cs typeface="Trebuchet MS"/>
              </a:rPr>
              <a:t>cada </a:t>
            </a:r>
            <a:r>
              <a:rPr sz="1400" b="0" spc="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400" b="0" spc="35" dirty="0">
                <a:solidFill>
                  <a:srgbClr val="000000"/>
                </a:solidFill>
                <a:latin typeface="Trebuchet MS"/>
                <a:cs typeface="Trebuchet MS"/>
              </a:rPr>
              <a:t>posición</a:t>
            </a:r>
            <a:r>
              <a:rPr sz="1400" b="0" spc="-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400" b="0" spc="30" dirty="0">
                <a:solidFill>
                  <a:srgbClr val="000000"/>
                </a:solidFill>
                <a:latin typeface="Trebuchet MS"/>
                <a:cs typeface="Trebuchet MS"/>
              </a:rPr>
              <a:t>representa</a:t>
            </a:r>
            <a:r>
              <a:rPr sz="14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400" b="0" spc="70" dirty="0">
                <a:solidFill>
                  <a:srgbClr val="000000"/>
                </a:solidFill>
                <a:latin typeface="Trebuchet MS"/>
                <a:cs typeface="Trebuchet MS"/>
              </a:rPr>
              <a:t>una</a:t>
            </a:r>
            <a:r>
              <a:rPr sz="1400" b="0" spc="-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400" b="0" spc="20" dirty="0">
                <a:solidFill>
                  <a:srgbClr val="000000"/>
                </a:solidFill>
                <a:latin typeface="Trebuchet MS"/>
                <a:cs typeface="Trebuchet MS"/>
              </a:rPr>
              <a:t>potencia</a:t>
            </a:r>
            <a:r>
              <a:rPr sz="14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400" b="0" spc="90" dirty="0">
                <a:solidFill>
                  <a:srgbClr val="000000"/>
                </a:solidFill>
                <a:latin typeface="Trebuchet MS"/>
                <a:cs typeface="Trebuchet MS"/>
              </a:rPr>
              <a:t>no</a:t>
            </a:r>
            <a:r>
              <a:rPr sz="1400" b="0" spc="-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400" b="0" spc="15" dirty="0">
                <a:solidFill>
                  <a:srgbClr val="000000"/>
                </a:solidFill>
                <a:latin typeface="Trebuchet MS"/>
                <a:cs typeface="Trebuchet MS"/>
              </a:rPr>
              <a:t>negativa</a:t>
            </a:r>
            <a:r>
              <a:rPr sz="1400" b="0" spc="-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400" b="0" spc="45" dirty="0">
                <a:solidFill>
                  <a:srgbClr val="000000"/>
                </a:solidFill>
                <a:latin typeface="Trebuchet MS"/>
                <a:cs typeface="Trebuchet MS"/>
              </a:rPr>
              <a:t>de</a:t>
            </a:r>
            <a:r>
              <a:rPr sz="14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400" b="0" spc="-45" dirty="0">
                <a:solidFill>
                  <a:srgbClr val="000000"/>
                </a:solidFill>
                <a:latin typeface="Trebuchet MS"/>
                <a:cs typeface="Trebuchet MS"/>
              </a:rPr>
              <a:t>2.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51578" y="1345279"/>
          <a:ext cx="3395979" cy="2149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4215">
                <a:tc>
                  <a:txBody>
                    <a:bodyPr/>
                    <a:lstStyle/>
                    <a:p>
                      <a:pPr marL="63500">
                        <a:lnSpc>
                          <a:spcPts val="6545"/>
                        </a:lnSpc>
                      </a:pPr>
                      <a:r>
                        <a:rPr sz="6000" dirty="0">
                          <a:solidFill>
                            <a:srgbClr val="666666"/>
                          </a:solidFill>
                          <a:latin typeface="Times New Roman"/>
                          <a:cs typeface="Times New Roman"/>
                        </a:rPr>
                        <a:t>˽</a:t>
                      </a:r>
                      <a:endParaRPr sz="6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1615" algn="r">
                        <a:lnSpc>
                          <a:spcPts val="6545"/>
                        </a:lnSpc>
                      </a:pPr>
                      <a:r>
                        <a:rPr sz="6000" dirty="0">
                          <a:solidFill>
                            <a:srgbClr val="666666"/>
                          </a:solidFill>
                          <a:latin typeface="Times New Roman"/>
                          <a:cs typeface="Times New Roman"/>
                        </a:rPr>
                        <a:t>˽</a:t>
                      </a:r>
                      <a:endParaRPr sz="6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6545"/>
                        </a:lnSpc>
                      </a:pPr>
                      <a:r>
                        <a:rPr sz="6000" dirty="0">
                          <a:solidFill>
                            <a:srgbClr val="666666"/>
                          </a:solidFill>
                          <a:latin typeface="Times New Roman"/>
                          <a:cs typeface="Times New Roman"/>
                        </a:rPr>
                        <a:t>˽</a:t>
                      </a:r>
                      <a:endParaRPr sz="6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6545"/>
                        </a:lnSpc>
                      </a:pPr>
                      <a:r>
                        <a:rPr sz="6000" dirty="0">
                          <a:solidFill>
                            <a:srgbClr val="666666"/>
                          </a:solidFill>
                          <a:latin typeface="Times New Roman"/>
                          <a:cs typeface="Times New Roman"/>
                        </a:rPr>
                        <a:t>˽</a:t>
                      </a:r>
                      <a:endParaRPr sz="6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" algn="ctr">
                        <a:lnSpc>
                          <a:spcPts val="6545"/>
                        </a:lnSpc>
                      </a:pPr>
                      <a:r>
                        <a:rPr sz="6000" dirty="0">
                          <a:solidFill>
                            <a:srgbClr val="666666"/>
                          </a:solidFill>
                          <a:latin typeface="Times New Roman"/>
                          <a:cs typeface="Times New Roman"/>
                        </a:rPr>
                        <a:t>˽</a:t>
                      </a:r>
                      <a:endParaRPr sz="6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507">
                <a:tc>
                  <a:txBody>
                    <a:bodyPr/>
                    <a:lstStyle/>
                    <a:p>
                      <a:pPr marL="104139">
                        <a:lnSpc>
                          <a:spcPts val="3340"/>
                        </a:lnSpc>
                        <a:spcBef>
                          <a:spcPts val="30"/>
                        </a:spcBef>
                      </a:pPr>
                      <a:r>
                        <a:rPr sz="280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3340"/>
                        </a:lnSpc>
                        <a:spcBef>
                          <a:spcPts val="25"/>
                        </a:spcBef>
                      </a:pPr>
                      <a:r>
                        <a:rPr sz="280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3340"/>
                        </a:lnSpc>
                        <a:spcBef>
                          <a:spcPts val="30"/>
                        </a:spcBef>
                      </a:pPr>
                      <a:r>
                        <a:rPr sz="280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3340"/>
                        </a:lnSpc>
                        <a:spcBef>
                          <a:spcPts val="30"/>
                        </a:spcBef>
                      </a:pPr>
                      <a:r>
                        <a:rPr sz="280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62560" algn="ctr">
                        <a:lnSpc>
                          <a:spcPts val="3340"/>
                        </a:lnSpc>
                        <a:spcBef>
                          <a:spcPts val="30"/>
                        </a:spcBef>
                      </a:pPr>
                      <a:r>
                        <a:rPr sz="280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885">
                <a:tc>
                  <a:txBody>
                    <a:bodyPr/>
                    <a:lstStyle/>
                    <a:p>
                      <a:pPr marL="36830">
                        <a:lnSpc>
                          <a:spcPts val="2245"/>
                        </a:lnSpc>
                      </a:pPr>
                      <a:r>
                        <a:rPr sz="4200" spc="262" baseline="-20833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50" spc="175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7485" algn="r">
                        <a:lnSpc>
                          <a:spcPts val="2245"/>
                        </a:lnSpc>
                      </a:pPr>
                      <a:r>
                        <a:rPr sz="4200" spc="240" baseline="-20833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50" spc="16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245"/>
                        </a:lnSpc>
                      </a:pPr>
                      <a:r>
                        <a:rPr sz="4200" spc="217" baseline="-20833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50" spc="145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2245"/>
                        </a:lnSpc>
                      </a:pPr>
                      <a:r>
                        <a:rPr sz="4200" spc="-7" baseline="-20833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50" spc="-5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" algn="ctr">
                        <a:lnSpc>
                          <a:spcPts val="2245"/>
                        </a:lnSpc>
                      </a:pPr>
                      <a:r>
                        <a:rPr sz="4200" spc="284" baseline="-20833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50" spc="19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185">
                <a:tc>
                  <a:txBody>
                    <a:bodyPr/>
                    <a:lstStyle/>
                    <a:p>
                      <a:pPr marL="31750">
                        <a:lnSpc>
                          <a:spcPts val="3210"/>
                        </a:lnSpc>
                      </a:pPr>
                      <a:r>
                        <a:rPr sz="2800" spc="-25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16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3204"/>
                        </a:lnSpc>
                      </a:pPr>
                      <a:r>
                        <a:rPr sz="280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"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05351" y="1644980"/>
            <a:ext cx="127762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sz="2400" spc="85" dirty="0">
                <a:solidFill>
                  <a:srgbClr val="666666"/>
                </a:solidFill>
                <a:latin typeface="Trebuchet MS"/>
                <a:cs typeface="Trebuchet MS"/>
              </a:rPr>
              <a:t>Posición </a:t>
            </a:r>
            <a:r>
              <a:rPr sz="2400" spc="-71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2400" spc="7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400" spc="35" dirty="0">
                <a:solidFill>
                  <a:srgbClr val="666666"/>
                </a:solidFill>
                <a:latin typeface="Trebuchet MS"/>
                <a:cs typeface="Trebuchet MS"/>
              </a:rPr>
              <a:t>tencia  </a:t>
            </a:r>
            <a:r>
              <a:rPr sz="2400" spc="5" dirty="0">
                <a:solidFill>
                  <a:srgbClr val="666666"/>
                </a:solidFill>
                <a:latin typeface="Trebuchet MS"/>
                <a:cs typeface="Trebuchet MS"/>
              </a:rPr>
              <a:t>Valor </a:t>
            </a:r>
            <a:r>
              <a:rPr sz="2400" spc="1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666666"/>
                </a:solidFill>
                <a:latin typeface="Trebuchet MS"/>
                <a:cs typeface="Trebuchet MS"/>
              </a:rPr>
              <a:t>Valor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975" y="651097"/>
            <a:ext cx="4388485" cy="182562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400" b="1" spc="30" dirty="0">
                <a:solidFill>
                  <a:srgbClr val="666666"/>
                </a:solidFill>
                <a:latin typeface="Trebuchet MS"/>
                <a:cs typeface="Trebuchet MS"/>
              </a:rPr>
              <a:t>Ejemplo</a:t>
            </a:r>
            <a:endParaRPr sz="1400">
              <a:latin typeface="Trebuchet MS"/>
              <a:cs typeface="Trebuchet MS"/>
            </a:endParaRPr>
          </a:p>
          <a:p>
            <a:pPr marL="12700" marR="57785">
              <a:lnSpc>
                <a:spcPts val="1650"/>
              </a:lnSpc>
              <a:spcBef>
                <a:spcPts val="950"/>
              </a:spcBef>
            </a:pPr>
            <a:r>
              <a:rPr sz="1400" spc="65" dirty="0">
                <a:latin typeface="Trebuchet MS"/>
                <a:cs typeface="Trebuchet MS"/>
              </a:rPr>
              <a:t>Los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bits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1011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pueden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representar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el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número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once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si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trabajamos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con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enteros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sin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signo.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650"/>
              </a:lnSpc>
              <a:spcBef>
                <a:spcPts val="825"/>
              </a:spcBef>
            </a:pPr>
            <a:r>
              <a:rPr sz="1400" spc="40" dirty="0">
                <a:latin typeface="Trebuchet MS"/>
                <a:cs typeface="Trebuchet MS"/>
              </a:rPr>
              <a:t>Sin </a:t>
            </a:r>
            <a:r>
              <a:rPr sz="1400" spc="30" dirty="0">
                <a:latin typeface="Trebuchet MS"/>
                <a:cs typeface="Trebuchet MS"/>
              </a:rPr>
              <a:t>embargo, también </a:t>
            </a:r>
            <a:r>
              <a:rPr sz="1400" spc="55" dirty="0">
                <a:latin typeface="Trebuchet MS"/>
                <a:cs typeface="Trebuchet MS"/>
              </a:rPr>
              <a:t>se </a:t>
            </a:r>
            <a:r>
              <a:rPr sz="1400" spc="50" dirty="0">
                <a:latin typeface="Trebuchet MS"/>
                <a:cs typeface="Trebuchet MS"/>
              </a:rPr>
              <a:t>puede </a:t>
            </a:r>
            <a:r>
              <a:rPr sz="1400" spc="60" dirty="0">
                <a:latin typeface="Trebuchet MS"/>
                <a:cs typeface="Trebuchet MS"/>
              </a:rPr>
              <a:t>usar </a:t>
            </a:r>
            <a:r>
              <a:rPr sz="1400" spc="-25" dirty="0">
                <a:latin typeface="Trebuchet MS"/>
                <a:cs typeface="Trebuchet MS"/>
              </a:rPr>
              <a:t>el </a:t>
            </a:r>
            <a:r>
              <a:rPr sz="1400" spc="35" dirty="0">
                <a:latin typeface="Trebuchet MS"/>
                <a:cs typeface="Trebuchet MS"/>
              </a:rPr>
              <a:t>primer </a:t>
            </a:r>
            <a:r>
              <a:rPr sz="1400" spc="-15" dirty="0">
                <a:latin typeface="Trebuchet MS"/>
                <a:cs typeface="Trebuchet MS"/>
              </a:rPr>
              <a:t>bit 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para </a:t>
            </a:r>
            <a:r>
              <a:rPr sz="1400" spc="30" dirty="0">
                <a:latin typeface="Trebuchet MS"/>
                <a:cs typeface="Trebuchet MS"/>
              </a:rPr>
              <a:t>representar </a:t>
            </a:r>
            <a:r>
              <a:rPr sz="1400" spc="-25" dirty="0">
                <a:latin typeface="Trebuchet MS"/>
                <a:cs typeface="Trebuchet MS"/>
              </a:rPr>
              <a:t>el </a:t>
            </a:r>
            <a:r>
              <a:rPr sz="1400" spc="55" dirty="0">
                <a:latin typeface="Trebuchet MS"/>
                <a:cs typeface="Trebuchet MS"/>
              </a:rPr>
              <a:t>signo </a:t>
            </a:r>
            <a:r>
              <a:rPr sz="1400" spc="10" dirty="0">
                <a:latin typeface="Trebuchet MS"/>
                <a:cs typeface="Trebuchet MS"/>
              </a:rPr>
              <a:t>del </a:t>
            </a:r>
            <a:r>
              <a:rPr sz="1400" spc="70" dirty="0">
                <a:latin typeface="Trebuchet MS"/>
                <a:cs typeface="Trebuchet MS"/>
              </a:rPr>
              <a:t>número usándose </a:t>
            </a:r>
            <a:r>
              <a:rPr sz="1400" spc="65" dirty="0">
                <a:latin typeface="Trebuchet MS"/>
                <a:cs typeface="Trebuchet MS"/>
              </a:rPr>
              <a:t>0 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para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positivos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1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para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negativos.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En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ese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caso,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mismos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bits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representarían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el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número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-3.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7494" y="320979"/>
            <a:ext cx="2458085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330" algn="l"/>
                <a:tab pos="1445895" algn="l"/>
                <a:tab pos="2106930" algn="l"/>
              </a:tabLst>
            </a:pPr>
            <a:r>
              <a:rPr sz="10050" b="0" spc="-8917" baseline="-2902" dirty="0">
                <a:solidFill>
                  <a:srgbClr val="000000"/>
                </a:solidFill>
                <a:latin typeface="Arial MT"/>
                <a:cs typeface="Arial MT"/>
              </a:rPr>
              <a:t>˽</a:t>
            </a:r>
            <a:r>
              <a:rPr sz="2500" b="0" spc="-245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sz="2500" b="0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10050" b="0" spc="-9127" baseline="-2902" dirty="0">
                <a:solidFill>
                  <a:srgbClr val="000000"/>
                </a:solidFill>
                <a:latin typeface="Arial MT"/>
                <a:cs typeface="Arial MT"/>
              </a:rPr>
              <a:t>˽</a:t>
            </a:r>
            <a:r>
              <a:rPr sz="2500" b="0" spc="275" dirty="0">
                <a:solidFill>
                  <a:srgbClr val="000000"/>
                </a:solidFill>
                <a:latin typeface="Trebuchet MS"/>
                <a:cs typeface="Trebuchet MS"/>
              </a:rPr>
              <a:t>0</a:t>
            </a:r>
            <a:r>
              <a:rPr sz="2500" b="0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10050" b="0" spc="-8917" baseline="-2902" dirty="0">
                <a:solidFill>
                  <a:srgbClr val="000000"/>
                </a:solidFill>
                <a:latin typeface="Arial MT"/>
                <a:cs typeface="Arial MT"/>
              </a:rPr>
              <a:t>˽</a:t>
            </a:r>
            <a:r>
              <a:rPr sz="2500" b="0" spc="-245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sz="2500" b="0" dirty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sz="10050" b="0" spc="-8917" baseline="-2902" dirty="0">
                <a:solidFill>
                  <a:srgbClr val="000000"/>
                </a:solidFill>
                <a:latin typeface="Arial MT"/>
                <a:cs typeface="Arial MT"/>
              </a:rPr>
              <a:t>˽</a:t>
            </a:r>
            <a:r>
              <a:rPr sz="2500" b="0" spc="-245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0625" y="1555856"/>
            <a:ext cx="265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Trebuchet MS"/>
                <a:cs typeface="Trebuchet MS"/>
              </a:rPr>
              <a:t>1x2</a:t>
            </a:r>
            <a:r>
              <a:rPr sz="1800" spc="30" baseline="30092" dirty="0">
                <a:latin typeface="Trebuchet MS"/>
                <a:cs typeface="Trebuchet MS"/>
              </a:rPr>
              <a:t>3</a:t>
            </a:r>
            <a:r>
              <a:rPr sz="1800" spc="97" baseline="30092" dirty="0">
                <a:latin typeface="Trebuchet MS"/>
                <a:cs typeface="Trebuchet MS"/>
              </a:rPr>
              <a:t> </a:t>
            </a:r>
            <a:r>
              <a:rPr sz="1800" spc="175" dirty="0">
                <a:solidFill>
                  <a:srgbClr val="F69646"/>
                </a:solidFill>
                <a:latin typeface="Trebuchet MS"/>
                <a:cs typeface="Trebuchet MS"/>
              </a:rPr>
              <a:t>+</a:t>
            </a:r>
            <a:r>
              <a:rPr sz="1800" spc="-114" dirty="0">
                <a:solidFill>
                  <a:srgbClr val="F69646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latin typeface="Trebuchet MS"/>
                <a:cs typeface="Trebuchet MS"/>
              </a:rPr>
              <a:t>0x2</a:t>
            </a:r>
            <a:r>
              <a:rPr sz="1800" spc="165" baseline="30092" dirty="0">
                <a:latin typeface="Trebuchet MS"/>
                <a:cs typeface="Trebuchet MS"/>
              </a:rPr>
              <a:t>2</a:t>
            </a:r>
            <a:r>
              <a:rPr sz="1800" spc="104" baseline="30092" dirty="0">
                <a:latin typeface="Trebuchet MS"/>
                <a:cs typeface="Trebuchet MS"/>
              </a:rPr>
              <a:t> </a:t>
            </a:r>
            <a:r>
              <a:rPr sz="1800" spc="175" dirty="0">
                <a:solidFill>
                  <a:srgbClr val="F69646"/>
                </a:solidFill>
                <a:latin typeface="Trebuchet MS"/>
                <a:cs typeface="Trebuchet MS"/>
              </a:rPr>
              <a:t>+</a:t>
            </a:r>
            <a:r>
              <a:rPr sz="1800" spc="-114" dirty="0">
                <a:solidFill>
                  <a:srgbClr val="F69646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1x2</a:t>
            </a:r>
            <a:r>
              <a:rPr sz="1800" spc="-44" baseline="30092" dirty="0">
                <a:latin typeface="Trebuchet MS"/>
                <a:cs typeface="Trebuchet MS"/>
              </a:rPr>
              <a:t>1</a:t>
            </a:r>
            <a:r>
              <a:rPr sz="1800" spc="104" baseline="30092" dirty="0">
                <a:latin typeface="Trebuchet MS"/>
                <a:cs typeface="Trebuchet MS"/>
              </a:rPr>
              <a:t> </a:t>
            </a:r>
            <a:r>
              <a:rPr sz="1800" spc="175" dirty="0">
                <a:solidFill>
                  <a:srgbClr val="F69646"/>
                </a:solidFill>
                <a:latin typeface="Trebuchet MS"/>
                <a:cs typeface="Trebuchet MS"/>
              </a:rPr>
              <a:t>+</a:t>
            </a:r>
            <a:r>
              <a:rPr sz="1800" spc="-114" dirty="0">
                <a:solidFill>
                  <a:srgbClr val="F69646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1x2</a:t>
            </a:r>
            <a:r>
              <a:rPr sz="1800" spc="52" baseline="30092" dirty="0">
                <a:latin typeface="Trebuchet MS"/>
                <a:cs typeface="Trebuchet MS"/>
              </a:rPr>
              <a:t>0</a:t>
            </a:r>
            <a:endParaRPr sz="1800" baseline="30092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7494" y="1790321"/>
            <a:ext cx="2915285" cy="169798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725"/>
              </a:spcBef>
              <a:tabLst>
                <a:tab pos="476250" algn="l"/>
                <a:tab pos="842010" algn="l"/>
                <a:tab pos="1217930" algn="l"/>
                <a:tab pos="1527810" algn="l"/>
                <a:tab pos="1887855" algn="l"/>
                <a:tab pos="2198370" algn="l"/>
                <a:tab pos="2520315" algn="l"/>
              </a:tabLst>
            </a:pPr>
            <a:r>
              <a:rPr sz="1800" spc="200" dirty="0">
                <a:latin typeface="Trebuchet MS"/>
                <a:cs typeface="Trebuchet MS"/>
              </a:rPr>
              <a:t>8	</a:t>
            </a:r>
            <a:r>
              <a:rPr sz="1800" spc="175" dirty="0">
                <a:solidFill>
                  <a:srgbClr val="F69646"/>
                </a:solidFill>
                <a:latin typeface="Trebuchet MS"/>
                <a:cs typeface="Trebuchet MS"/>
              </a:rPr>
              <a:t>+	</a:t>
            </a:r>
            <a:r>
              <a:rPr sz="1800" spc="195" dirty="0">
                <a:latin typeface="Trebuchet MS"/>
                <a:cs typeface="Trebuchet MS"/>
              </a:rPr>
              <a:t>0	</a:t>
            </a:r>
            <a:r>
              <a:rPr sz="1800" spc="175" dirty="0">
                <a:solidFill>
                  <a:srgbClr val="F69646"/>
                </a:solidFill>
                <a:latin typeface="Trebuchet MS"/>
                <a:cs typeface="Trebuchet MS"/>
              </a:rPr>
              <a:t>+	</a:t>
            </a:r>
            <a:r>
              <a:rPr sz="1800" spc="110" dirty="0">
                <a:latin typeface="Trebuchet MS"/>
                <a:cs typeface="Trebuchet MS"/>
              </a:rPr>
              <a:t>2	</a:t>
            </a:r>
            <a:r>
              <a:rPr sz="1800" spc="175" dirty="0">
                <a:solidFill>
                  <a:srgbClr val="F69646"/>
                </a:solidFill>
                <a:latin typeface="Trebuchet MS"/>
                <a:cs typeface="Trebuchet MS"/>
              </a:rPr>
              <a:t>+	</a:t>
            </a:r>
            <a:r>
              <a:rPr sz="1800" spc="-175" dirty="0">
                <a:latin typeface="Trebuchet MS"/>
                <a:cs typeface="Trebuchet MS"/>
              </a:rPr>
              <a:t>1	</a:t>
            </a:r>
            <a:r>
              <a:rPr sz="1800" spc="80" dirty="0">
                <a:solidFill>
                  <a:srgbClr val="F69646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F69646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latin typeface="Trebuchet MS"/>
                <a:cs typeface="Trebuchet MS"/>
              </a:rPr>
              <a:t>11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735330" algn="l"/>
                <a:tab pos="1445895" algn="l"/>
                <a:tab pos="2106930" algn="l"/>
              </a:tabLst>
            </a:pPr>
            <a:r>
              <a:rPr sz="10050" spc="-8917" baseline="-2902" dirty="0">
                <a:latin typeface="Arial MT"/>
                <a:cs typeface="Arial MT"/>
              </a:rPr>
              <a:t>˽</a:t>
            </a:r>
            <a:r>
              <a:rPr sz="2500" spc="-245" dirty="0">
                <a:latin typeface="Trebuchet MS"/>
                <a:cs typeface="Trebuchet MS"/>
              </a:rPr>
              <a:t>1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10050" spc="-9127" baseline="-2902" dirty="0">
                <a:latin typeface="Arial MT"/>
                <a:cs typeface="Arial MT"/>
              </a:rPr>
              <a:t>˽</a:t>
            </a:r>
            <a:r>
              <a:rPr sz="2500" spc="275" dirty="0">
                <a:latin typeface="Trebuchet MS"/>
                <a:cs typeface="Trebuchet MS"/>
              </a:rPr>
              <a:t>0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10050" spc="-8917" baseline="-2902" dirty="0">
                <a:latin typeface="Arial MT"/>
                <a:cs typeface="Arial MT"/>
              </a:rPr>
              <a:t>˽</a:t>
            </a:r>
            <a:r>
              <a:rPr sz="2500" spc="-245" dirty="0">
                <a:latin typeface="Trebuchet MS"/>
                <a:cs typeface="Trebuchet MS"/>
              </a:rPr>
              <a:t>1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10050" spc="-8917" baseline="-2902" dirty="0">
                <a:latin typeface="Arial MT"/>
                <a:cs typeface="Arial MT"/>
              </a:rPr>
              <a:t>˽</a:t>
            </a:r>
            <a:r>
              <a:rPr sz="2500" spc="-245" dirty="0">
                <a:latin typeface="Trebuchet MS"/>
                <a:cs typeface="Trebuchet MS"/>
              </a:rPr>
              <a:t>1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9050" y="3661876"/>
            <a:ext cx="314896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14"/>
              </a:spcBef>
            </a:pPr>
            <a:r>
              <a:rPr sz="1800" spc="75" dirty="0">
                <a:latin typeface="Trebuchet MS"/>
                <a:cs typeface="Trebuchet MS"/>
              </a:rPr>
              <a:t>(</a:t>
            </a:r>
            <a:r>
              <a:rPr sz="1800" spc="5" dirty="0">
                <a:latin typeface="Trebuchet MS"/>
                <a:cs typeface="Trebuchet MS"/>
              </a:rPr>
              <a:t>-</a:t>
            </a:r>
            <a:r>
              <a:rPr sz="1800" spc="-114" dirty="0">
                <a:latin typeface="Trebuchet MS"/>
                <a:cs typeface="Trebuchet MS"/>
              </a:rPr>
              <a:t>1)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69646"/>
                </a:solidFill>
                <a:latin typeface="Trebuchet MS"/>
                <a:cs typeface="Trebuchet MS"/>
              </a:rPr>
              <a:t>x</a:t>
            </a:r>
            <a:r>
              <a:rPr sz="1800" spc="-105" dirty="0">
                <a:solidFill>
                  <a:srgbClr val="F69646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(</a:t>
            </a:r>
            <a:r>
              <a:rPr sz="1800" spc="125" dirty="0">
                <a:latin typeface="Trebuchet MS"/>
                <a:cs typeface="Trebuchet MS"/>
              </a:rPr>
              <a:t>0x</a:t>
            </a:r>
            <a:r>
              <a:rPr sz="1800" spc="120" dirty="0">
                <a:latin typeface="Trebuchet MS"/>
                <a:cs typeface="Trebuchet MS"/>
              </a:rPr>
              <a:t>2</a:t>
            </a:r>
            <a:r>
              <a:rPr sz="1800" spc="112" baseline="30092" dirty="0">
                <a:latin typeface="Trebuchet MS"/>
                <a:cs typeface="Trebuchet MS"/>
              </a:rPr>
              <a:t>2 </a:t>
            </a:r>
            <a:r>
              <a:rPr sz="1800" spc="175" dirty="0">
                <a:solidFill>
                  <a:srgbClr val="F69646"/>
                </a:solidFill>
                <a:latin typeface="Trebuchet MS"/>
                <a:cs typeface="Trebuchet MS"/>
              </a:rPr>
              <a:t>+</a:t>
            </a:r>
            <a:r>
              <a:rPr sz="1800" spc="-105" dirty="0">
                <a:solidFill>
                  <a:srgbClr val="F6964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1x2</a:t>
            </a:r>
            <a:r>
              <a:rPr sz="1800" spc="-179" baseline="30092" dirty="0">
                <a:latin typeface="Trebuchet MS"/>
                <a:cs typeface="Trebuchet MS"/>
              </a:rPr>
              <a:t>1</a:t>
            </a:r>
            <a:r>
              <a:rPr sz="1800" spc="112" baseline="30092" dirty="0">
                <a:latin typeface="Trebuchet MS"/>
                <a:cs typeface="Trebuchet MS"/>
              </a:rPr>
              <a:t> </a:t>
            </a:r>
            <a:r>
              <a:rPr sz="1800" spc="175" dirty="0">
                <a:solidFill>
                  <a:srgbClr val="F69646"/>
                </a:solidFill>
                <a:latin typeface="Trebuchet MS"/>
                <a:cs typeface="Trebuchet MS"/>
              </a:rPr>
              <a:t>+</a:t>
            </a:r>
            <a:r>
              <a:rPr sz="1800" spc="-105" dirty="0">
                <a:solidFill>
                  <a:srgbClr val="F6964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1x2</a:t>
            </a:r>
            <a:r>
              <a:rPr sz="1800" spc="195" baseline="30092" dirty="0">
                <a:latin typeface="Trebuchet MS"/>
                <a:cs typeface="Trebuchet MS"/>
              </a:rPr>
              <a:t>0</a:t>
            </a:r>
            <a:r>
              <a:rPr sz="1800" spc="-55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106680">
              <a:lnSpc>
                <a:spcPct val="100000"/>
              </a:lnSpc>
              <a:spcBef>
                <a:spcPts val="315"/>
              </a:spcBef>
              <a:tabLst>
                <a:tab pos="452755" algn="l"/>
                <a:tab pos="877569" algn="l"/>
                <a:tab pos="1246505" algn="l"/>
                <a:tab pos="1557020" algn="l"/>
                <a:tab pos="1915160" algn="l"/>
                <a:tab pos="2281555" algn="l"/>
                <a:tab pos="2546985" algn="l"/>
              </a:tabLst>
            </a:pPr>
            <a:r>
              <a:rPr sz="1800" spc="140" dirty="0">
                <a:latin typeface="Trebuchet MS"/>
                <a:cs typeface="Trebuchet MS"/>
              </a:rPr>
              <a:t>-</a:t>
            </a:r>
            <a:r>
              <a:rPr sz="1800" spc="-175" dirty="0">
                <a:latin typeface="Trebuchet MS"/>
                <a:cs typeface="Trebuchet MS"/>
              </a:rPr>
              <a:t>1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65" dirty="0">
                <a:latin typeface="Trebuchet MS"/>
                <a:cs typeface="Trebuchet MS"/>
              </a:rPr>
              <a:t>x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(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95" dirty="0">
                <a:latin typeface="Trebuchet MS"/>
                <a:cs typeface="Trebuchet MS"/>
              </a:rPr>
              <a:t>0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75" dirty="0">
                <a:solidFill>
                  <a:srgbClr val="F69646"/>
                </a:solidFill>
                <a:latin typeface="Trebuchet MS"/>
                <a:cs typeface="Trebuchet MS"/>
              </a:rPr>
              <a:t>+</a:t>
            </a:r>
            <a:r>
              <a:rPr sz="1800" dirty="0">
                <a:solidFill>
                  <a:srgbClr val="F69646"/>
                </a:solidFill>
                <a:latin typeface="Trebuchet MS"/>
                <a:cs typeface="Trebuchet MS"/>
              </a:rPr>
              <a:t>	</a:t>
            </a:r>
            <a:r>
              <a:rPr sz="1800" spc="110" dirty="0">
                <a:latin typeface="Trebuchet MS"/>
                <a:cs typeface="Trebuchet MS"/>
              </a:rPr>
              <a:t>2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75" dirty="0">
                <a:solidFill>
                  <a:srgbClr val="F69646"/>
                </a:solidFill>
                <a:latin typeface="Trebuchet MS"/>
                <a:cs typeface="Trebuchet MS"/>
              </a:rPr>
              <a:t>+</a:t>
            </a:r>
            <a:r>
              <a:rPr sz="1800" dirty="0">
                <a:solidFill>
                  <a:srgbClr val="F69646"/>
                </a:solidFill>
                <a:latin typeface="Trebuchet MS"/>
                <a:cs typeface="Trebuchet MS"/>
              </a:rPr>
              <a:t>	</a:t>
            </a:r>
            <a:r>
              <a:rPr sz="1800" spc="-175" dirty="0">
                <a:latin typeface="Trebuchet MS"/>
                <a:cs typeface="Trebuchet MS"/>
              </a:rPr>
              <a:t>1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55" dirty="0">
                <a:latin typeface="Trebuchet MS"/>
                <a:cs typeface="Trebuchet MS"/>
              </a:rPr>
              <a:t>)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69646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F69646"/>
                </a:solidFill>
                <a:latin typeface="Trebuchet MS"/>
                <a:cs typeface="Trebuchet MS"/>
              </a:rPr>
              <a:t> </a:t>
            </a: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spc="13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70899" y="1929675"/>
            <a:ext cx="2070100" cy="2719070"/>
            <a:chOff x="6570899" y="1929675"/>
            <a:chExt cx="2070100" cy="2719070"/>
          </a:xfrm>
        </p:grpSpPr>
        <p:sp>
          <p:nvSpPr>
            <p:cNvPr id="3" name="object 3"/>
            <p:cNvSpPr/>
            <p:nvPr/>
          </p:nvSpPr>
          <p:spPr>
            <a:xfrm>
              <a:off x="6675774" y="3983800"/>
              <a:ext cx="1945005" cy="182245"/>
            </a:xfrm>
            <a:custGeom>
              <a:avLst/>
              <a:gdLst/>
              <a:ahLst/>
              <a:cxnLst/>
              <a:rect l="l" t="t" r="r" b="b"/>
              <a:pathLst>
                <a:path w="1945004" h="182245">
                  <a:moveTo>
                    <a:pt x="972299" y="181799"/>
                  </a:moveTo>
                  <a:lnTo>
                    <a:pt x="892556" y="181498"/>
                  </a:lnTo>
                  <a:lnTo>
                    <a:pt x="814587" y="180610"/>
                  </a:lnTo>
                  <a:lnTo>
                    <a:pt x="738644" y="179158"/>
                  </a:lnTo>
                  <a:lnTo>
                    <a:pt x="593836" y="174656"/>
                  </a:lnTo>
                  <a:lnTo>
                    <a:pt x="460133" y="168181"/>
                  </a:lnTo>
                  <a:lnTo>
                    <a:pt x="398072" y="164261"/>
                  </a:lnTo>
                  <a:lnTo>
                    <a:pt x="339537" y="159918"/>
                  </a:lnTo>
                  <a:lnTo>
                    <a:pt x="284779" y="155176"/>
                  </a:lnTo>
                  <a:lnTo>
                    <a:pt x="234049" y="150056"/>
                  </a:lnTo>
                  <a:lnTo>
                    <a:pt x="187597" y="144584"/>
                  </a:lnTo>
                  <a:lnTo>
                    <a:pt x="145672" y="138782"/>
                  </a:lnTo>
                  <a:lnTo>
                    <a:pt x="76408" y="126282"/>
                  </a:lnTo>
                  <a:lnTo>
                    <a:pt x="28257" y="112744"/>
                  </a:lnTo>
                  <a:lnTo>
                    <a:pt x="0" y="90899"/>
                  </a:lnTo>
                  <a:lnTo>
                    <a:pt x="8432" y="78951"/>
                  </a:lnTo>
                  <a:lnTo>
                    <a:pt x="74011" y="56113"/>
                  </a:lnTo>
                  <a:lnTo>
                    <a:pt x="129907" y="45507"/>
                  </a:lnTo>
                  <a:lnTo>
                    <a:pt x="200372" y="35629"/>
                  </a:lnTo>
                  <a:lnTo>
                    <a:pt x="284779" y="26623"/>
                  </a:lnTo>
                  <a:lnTo>
                    <a:pt x="324827" y="23085"/>
                  </a:lnTo>
                  <a:lnTo>
                    <a:pt x="410413" y="16714"/>
                  </a:lnTo>
                  <a:lnTo>
                    <a:pt x="502527" y="11313"/>
                  </a:lnTo>
                  <a:lnTo>
                    <a:pt x="650855" y="5111"/>
                  </a:lnTo>
                  <a:lnTo>
                    <a:pt x="808516" y="1298"/>
                  </a:lnTo>
                  <a:lnTo>
                    <a:pt x="972299" y="0"/>
                  </a:lnTo>
                  <a:lnTo>
                    <a:pt x="1130012" y="1189"/>
                  </a:lnTo>
                  <a:lnTo>
                    <a:pt x="1279622" y="4634"/>
                  </a:lnTo>
                  <a:lnTo>
                    <a:pt x="1419127" y="10146"/>
                  </a:lnTo>
                  <a:lnTo>
                    <a:pt x="1484466" y="13618"/>
                  </a:lnTo>
                  <a:lnTo>
                    <a:pt x="1546527" y="17538"/>
                  </a:lnTo>
                  <a:lnTo>
                    <a:pt x="1605062" y="21881"/>
                  </a:lnTo>
                  <a:lnTo>
                    <a:pt x="1659820" y="26623"/>
                  </a:lnTo>
                  <a:lnTo>
                    <a:pt x="1710550" y="31743"/>
                  </a:lnTo>
                  <a:lnTo>
                    <a:pt x="1757002" y="37215"/>
                  </a:lnTo>
                  <a:lnTo>
                    <a:pt x="1798927" y="43017"/>
                  </a:lnTo>
                  <a:lnTo>
                    <a:pt x="1868191" y="55517"/>
                  </a:lnTo>
                  <a:lnTo>
                    <a:pt x="1916342" y="69055"/>
                  </a:lnTo>
                  <a:lnTo>
                    <a:pt x="1944599" y="90899"/>
                  </a:lnTo>
                  <a:lnTo>
                    <a:pt x="1941376" y="98355"/>
                  </a:lnTo>
                  <a:lnTo>
                    <a:pt x="1895031" y="119631"/>
                  </a:lnTo>
                  <a:lnTo>
                    <a:pt x="1836073" y="132673"/>
                  </a:lnTo>
                  <a:lnTo>
                    <a:pt x="1757002" y="144584"/>
                  </a:lnTo>
                  <a:lnTo>
                    <a:pt x="1710550" y="150056"/>
                  </a:lnTo>
                  <a:lnTo>
                    <a:pt x="1659820" y="155176"/>
                  </a:lnTo>
                  <a:lnTo>
                    <a:pt x="1605062" y="159918"/>
                  </a:lnTo>
                  <a:lnTo>
                    <a:pt x="1546527" y="164261"/>
                  </a:lnTo>
                  <a:lnTo>
                    <a:pt x="1484466" y="168181"/>
                  </a:lnTo>
                  <a:lnTo>
                    <a:pt x="1350763" y="174656"/>
                  </a:lnTo>
                  <a:lnTo>
                    <a:pt x="1205955" y="179158"/>
                  </a:lnTo>
                  <a:lnTo>
                    <a:pt x="1052043" y="181498"/>
                  </a:lnTo>
                  <a:lnTo>
                    <a:pt x="972299" y="1817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0899" y="1929675"/>
              <a:ext cx="2069849" cy="27189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97575" y="761588"/>
            <a:ext cx="4550410" cy="33820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193675">
              <a:lnSpc>
                <a:spcPts val="1650"/>
              </a:lnSpc>
              <a:spcBef>
                <a:spcPts val="180"/>
              </a:spcBef>
            </a:pPr>
            <a:r>
              <a:rPr sz="1400" spc="55" dirty="0">
                <a:latin typeface="Trebuchet MS"/>
                <a:cs typeface="Trebuchet MS"/>
              </a:rPr>
              <a:t>Hay </a:t>
            </a:r>
            <a:r>
              <a:rPr sz="1400" spc="70" dirty="0">
                <a:latin typeface="Trebuchet MS"/>
                <a:cs typeface="Trebuchet MS"/>
              </a:rPr>
              <a:t>muchas </a:t>
            </a:r>
            <a:r>
              <a:rPr sz="1400" spc="55" dirty="0">
                <a:latin typeface="Trebuchet MS"/>
                <a:cs typeface="Trebuchet MS"/>
              </a:rPr>
              <a:t>formas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30" dirty="0">
                <a:latin typeface="Trebuchet MS"/>
                <a:cs typeface="Trebuchet MS"/>
              </a:rPr>
              <a:t>representar </a:t>
            </a:r>
            <a:r>
              <a:rPr sz="1400" spc="40" dirty="0">
                <a:latin typeface="Trebuchet MS"/>
                <a:cs typeface="Trebuchet MS"/>
              </a:rPr>
              <a:t>a los </a:t>
            </a:r>
            <a:r>
              <a:rPr sz="1400" spc="75" dirty="0">
                <a:latin typeface="Trebuchet MS"/>
                <a:cs typeface="Trebuchet MS"/>
              </a:rPr>
              <a:t>números 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enteros.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Como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vimos,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se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puede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representar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enteros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con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sin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signo.</a:t>
            </a:r>
            <a:endParaRPr sz="1400">
              <a:latin typeface="Trebuchet MS"/>
              <a:cs typeface="Trebuchet MS"/>
            </a:endParaRPr>
          </a:p>
          <a:p>
            <a:pPr marL="38100" marR="30480">
              <a:lnSpc>
                <a:spcPts val="1650"/>
              </a:lnSpc>
              <a:spcBef>
                <a:spcPts val="825"/>
              </a:spcBef>
            </a:pPr>
            <a:r>
              <a:rPr sz="1400" spc="20" dirty="0">
                <a:latin typeface="Trebuchet MS"/>
                <a:cs typeface="Trebuchet MS"/>
              </a:rPr>
              <a:t>Si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tenemos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i="1" spc="40" dirty="0">
                <a:latin typeface="Trebuchet MS"/>
                <a:cs typeface="Trebuchet MS"/>
              </a:rPr>
              <a:t>n</a:t>
            </a:r>
            <a:r>
              <a:rPr sz="1400" i="1" spc="-5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bits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para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representar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números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sin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signo,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podemo</a:t>
            </a:r>
            <a:r>
              <a:rPr sz="1400" spc="60" dirty="0">
                <a:latin typeface="Trebuchet MS"/>
                <a:cs typeface="Trebuchet MS"/>
              </a:rPr>
              <a:t>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cubrir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e</a:t>
            </a:r>
            <a:r>
              <a:rPr sz="1400" spc="-15" dirty="0">
                <a:latin typeface="Trebuchet MS"/>
                <a:cs typeface="Trebuchet MS"/>
              </a:rPr>
              <a:t>l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rang</a:t>
            </a:r>
            <a:r>
              <a:rPr sz="1400" spc="65" dirty="0">
                <a:latin typeface="Trebuchet MS"/>
                <a:cs typeface="Trebuchet MS"/>
              </a:rPr>
              <a:t>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v</a:t>
            </a:r>
            <a:r>
              <a:rPr sz="1400" spc="30" dirty="0">
                <a:latin typeface="Trebuchet MS"/>
                <a:cs typeface="Trebuchet MS"/>
              </a:rPr>
              <a:t>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i="1" spc="35" dirty="0">
                <a:latin typeface="Trebuchet MS"/>
                <a:cs typeface="Trebuchet MS"/>
              </a:rPr>
              <a:t>0</a:t>
            </a:r>
            <a:r>
              <a:rPr sz="1400" i="1" spc="-65" dirty="0">
                <a:latin typeface="Trebuchet MS"/>
                <a:cs typeface="Trebuchet MS"/>
              </a:rPr>
              <a:t> </a:t>
            </a:r>
            <a:r>
              <a:rPr sz="1400" i="1" spc="55" dirty="0">
                <a:latin typeface="Trebuchet MS"/>
                <a:cs typeface="Trebuchet MS"/>
              </a:rPr>
              <a:t>a</a:t>
            </a:r>
            <a:r>
              <a:rPr sz="1400" i="1" spc="-65" dirty="0">
                <a:latin typeface="Trebuchet MS"/>
                <a:cs typeface="Trebuchet MS"/>
              </a:rPr>
              <a:t> </a:t>
            </a:r>
            <a:r>
              <a:rPr sz="1400" i="1" spc="40" dirty="0">
                <a:latin typeface="Trebuchet MS"/>
                <a:cs typeface="Trebuchet MS"/>
              </a:rPr>
              <a:t>2</a:t>
            </a:r>
            <a:r>
              <a:rPr sz="1350" i="1" spc="67" baseline="30864" dirty="0">
                <a:latin typeface="Trebuchet MS"/>
                <a:cs typeface="Trebuchet MS"/>
              </a:rPr>
              <a:t>n</a:t>
            </a:r>
            <a:r>
              <a:rPr sz="1350" i="1" spc="135" baseline="30864" dirty="0">
                <a:latin typeface="Trebuchet MS"/>
                <a:cs typeface="Trebuchet MS"/>
              </a:rPr>
              <a:t> </a:t>
            </a:r>
            <a:r>
              <a:rPr sz="1400" i="1" spc="155" dirty="0">
                <a:latin typeface="Trebuchet MS"/>
                <a:cs typeface="Trebuchet MS"/>
              </a:rPr>
              <a:t>–</a:t>
            </a:r>
            <a:r>
              <a:rPr sz="1400" i="1" spc="-65" dirty="0">
                <a:latin typeface="Trebuchet MS"/>
                <a:cs typeface="Trebuchet MS"/>
              </a:rPr>
              <a:t> </a:t>
            </a:r>
            <a:r>
              <a:rPr sz="1400" i="1" spc="35" dirty="0">
                <a:latin typeface="Trebuchet MS"/>
                <a:cs typeface="Trebuchet MS"/>
              </a:rPr>
              <a:t>1</a:t>
            </a:r>
            <a:r>
              <a:rPr sz="1400" spc="-145" dirty="0">
                <a:latin typeface="Trebuchet MS"/>
                <a:cs typeface="Trebuchet MS"/>
              </a:rPr>
              <a:t>.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Per</a:t>
            </a:r>
            <a:r>
              <a:rPr sz="1400" spc="50" dirty="0">
                <a:latin typeface="Trebuchet MS"/>
                <a:cs typeface="Trebuchet MS"/>
              </a:rPr>
              <a:t>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si  </a:t>
            </a:r>
            <a:r>
              <a:rPr sz="1400" spc="75" dirty="0">
                <a:latin typeface="Trebuchet MS"/>
                <a:cs typeface="Trebuchet MS"/>
              </a:rPr>
              <a:t>esos </a:t>
            </a:r>
            <a:r>
              <a:rPr sz="1400" spc="70" dirty="0">
                <a:latin typeface="Trebuchet MS"/>
                <a:cs typeface="Trebuchet MS"/>
              </a:rPr>
              <a:t>misma </a:t>
            </a:r>
            <a:r>
              <a:rPr sz="1400" spc="20" dirty="0">
                <a:latin typeface="Trebuchet MS"/>
                <a:cs typeface="Trebuchet MS"/>
              </a:rPr>
              <a:t>cantidad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10" dirty="0">
                <a:latin typeface="Trebuchet MS"/>
                <a:cs typeface="Trebuchet MS"/>
              </a:rPr>
              <a:t>bits </a:t>
            </a:r>
            <a:r>
              <a:rPr sz="1400" spc="-15" dirty="0">
                <a:latin typeface="Trebuchet MS"/>
                <a:cs typeface="Trebuchet MS"/>
              </a:rPr>
              <a:t>la </a:t>
            </a:r>
            <a:r>
              <a:rPr sz="1400" spc="90" dirty="0">
                <a:latin typeface="Trebuchet MS"/>
                <a:cs typeface="Trebuchet MS"/>
              </a:rPr>
              <a:t>usamos </a:t>
            </a:r>
            <a:r>
              <a:rPr sz="1400" spc="40" dirty="0">
                <a:latin typeface="Trebuchet MS"/>
                <a:cs typeface="Trebuchet MS"/>
              </a:rPr>
              <a:t>para 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representar </a:t>
            </a:r>
            <a:r>
              <a:rPr sz="1400" spc="75" dirty="0">
                <a:latin typeface="Trebuchet MS"/>
                <a:cs typeface="Trebuchet MS"/>
              </a:rPr>
              <a:t>números </a:t>
            </a:r>
            <a:r>
              <a:rPr sz="1400" spc="50" dirty="0">
                <a:latin typeface="Trebuchet MS"/>
                <a:cs typeface="Trebuchet MS"/>
              </a:rPr>
              <a:t>con </a:t>
            </a:r>
            <a:r>
              <a:rPr sz="1400" spc="15" dirty="0">
                <a:latin typeface="Trebuchet MS"/>
                <a:cs typeface="Trebuchet MS"/>
              </a:rPr>
              <a:t>signo, </a:t>
            </a:r>
            <a:r>
              <a:rPr sz="1400" spc="80" dirty="0">
                <a:latin typeface="Trebuchet MS"/>
                <a:cs typeface="Trebuchet MS"/>
              </a:rPr>
              <a:t>podemos </a:t>
            </a:r>
            <a:r>
              <a:rPr sz="1400" spc="20" dirty="0">
                <a:latin typeface="Trebuchet MS"/>
                <a:cs typeface="Trebuchet MS"/>
              </a:rPr>
              <a:t>cubrir </a:t>
            </a:r>
            <a:r>
              <a:rPr sz="1400" spc="-25" dirty="0">
                <a:latin typeface="Trebuchet MS"/>
                <a:cs typeface="Trebuchet MS"/>
              </a:rPr>
              <a:t>el 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rango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i="1" spc="20" dirty="0">
                <a:latin typeface="Trebuchet MS"/>
                <a:cs typeface="Trebuchet MS"/>
              </a:rPr>
              <a:t>±2</a:t>
            </a:r>
            <a:r>
              <a:rPr sz="1350" i="1" spc="30" baseline="30864" dirty="0">
                <a:latin typeface="Trebuchet MS"/>
                <a:cs typeface="Trebuchet MS"/>
              </a:rPr>
              <a:t>n-1 </a:t>
            </a:r>
            <a:r>
              <a:rPr sz="1400" i="1" spc="-25" dirty="0">
                <a:latin typeface="Trebuchet MS"/>
                <a:cs typeface="Trebuchet MS"/>
              </a:rPr>
              <a:t>-1 </a:t>
            </a:r>
            <a:r>
              <a:rPr sz="1400" spc="-50" dirty="0">
                <a:latin typeface="Trebuchet MS"/>
                <a:cs typeface="Trebuchet MS"/>
              </a:rPr>
              <a:t>(el </a:t>
            </a:r>
            <a:r>
              <a:rPr sz="1400" spc="25" dirty="0">
                <a:latin typeface="Trebuchet MS"/>
                <a:cs typeface="Trebuchet MS"/>
              </a:rPr>
              <a:t>cero </a:t>
            </a:r>
            <a:r>
              <a:rPr sz="1400" spc="55" dirty="0">
                <a:latin typeface="Trebuchet MS"/>
                <a:cs typeface="Trebuchet MS"/>
              </a:rPr>
              <a:t>se </a:t>
            </a:r>
            <a:r>
              <a:rPr sz="1400" spc="30" dirty="0">
                <a:latin typeface="Trebuchet MS"/>
                <a:cs typeface="Trebuchet MS"/>
              </a:rPr>
              <a:t>representa </a:t>
            </a:r>
            <a:r>
              <a:rPr sz="1400" spc="85" dirty="0">
                <a:latin typeface="Trebuchet MS"/>
                <a:cs typeface="Trebuchet MS"/>
              </a:rPr>
              <a:t>dos </a:t>
            </a:r>
            <a:r>
              <a:rPr sz="1400" spc="-15" dirty="0">
                <a:latin typeface="Trebuchet MS"/>
                <a:cs typeface="Trebuchet MS"/>
              </a:rPr>
              <a:t>veces, </a:t>
            </a:r>
            <a:r>
              <a:rPr sz="1400" spc="60" dirty="0">
                <a:latin typeface="Trebuchet MS"/>
                <a:cs typeface="Trebuchet MS"/>
              </a:rPr>
              <a:t>+0 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 </a:t>
            </a:r>
            <a:r>
              <a:rPr sz="1400" spc="-65" dirty="0">
                <a:latin typeface="Trebuchet MS"/>
                <a:cs typeface="Trebuchet MS"/>
              </a:rPr>
              <a:t>-0). </a:t>
            </a:r>
            <a:r>
              <a:rPr sz="1400" spc="20" dirty="0">
                <a:latin typeface="Trebuchet MS"/>
                <a:cs typeface="Trebuchet MS"/>
              </a:rPr>
              <a:t>Si </a:t>
            </a:r>
            <a:r>
              <a:rPr sz="1400" spc="65" dirty="0">
                <a:latin typeface="Trebuchet MS"/>
                <a:cs typeface="Trebuchet MS"/>
              </a:rPr>
              <a:t>queremos </a:t>
            </a:r>
            <a:r>
              <a:rPr sz="1400" spc="30" dirty="0">
                <a:latin typeface="Trebuchet MS"/>
                <a:cs typeface="Trebuchet MS"/>
              </a:rPr>
              <a:t>representar </a:t>
            </a:r>
            <a:r>
              <a:rPr sz="1400" spc="75" dirty="0">
                <a:latin typeface="Trebuchet MS"/>
                <a:cs typeface="Trebuchet MS"/>
              </a:rPr>
              <a:t>números </a:t>
            </a:r>
            <a:r>
              <a:rPr sz="1400" spc="60" dirty="0">
                <a:latin typeface="Trebuchet MS"/>
                <a:cs typeface="Trebuchet MS"/>
              </a:rPr>
              <a:t>por </a:t>
            </a:r>
            <a:r>
              <a:rPr sz="1400" spc="20" dirty="0">
                <a:latin typeface="Trebuchet MS"/>
                <a:cs typeface="Trebuchet MS"/>
              </a:rPr>
              <a:t>fuera </a:t>
            </a:r>
            <a:r>
              <a:rPr sz="1400" spc="40" dirty="0">
                <a:latin typeface="Trebuchet MS"/>
                <a:cs typeface="Trebuchet MS"/>
              </a:rPr>
              <a:t>de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ese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rango,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se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produce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lo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se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llama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b="1" i="1" spc="-20" dirty="0">
                <a:latin typeface="Trebuchet MS"/>
                <a:cs typeface="Trebuchet MS"/>
              </a:rPr>
              <a:t>overﬂow.</a:t>
            </a:r>
            <a:endParaRPr sz="1400">
              <a:latin typeface="Trebuchet MS"/>
              <a:cs typeface="Trebuchet MS"/>
            </a:endParaRPr>
          </a:p>
          <a:p>
            <a:pPr marL="38100" marR="53340">
              <a:lnSpc>
                <a:spcPts val="1650"/>
              </a:lnSpc>
              <a:spcBef>
                <a:spcPts val="825"/>
              </a:spcBef>
            </a:pPr>
            <a:r>
              <a:rPr sz="1400" spc="45" dirty="0">
                <a:latin typeface="Trebuchet MS"/>
                <a:cs typeface="Trebuchet MS"/>
              </a:rPr>
              <a:t>Otras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variantes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para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representar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números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incluyen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el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b="1" i="1" spc="-10" dirty="0">
                <a:latin typeface="Trebuchet MS"/>
                <a:cs typeface="Trebuchet MS"/>
              </a:rPr>
              <a:t>big-endian </a:t>
            </a:r>
            <a:r>
              <a:rPr sz="1400" spc="90" dirty="0">
                <a:latin typeface="Trebuchet MS"/>
                <a:cs typeface="Trebuchet MS"/>
              </a:rPr>
              <a:t>o </a:t>
            </a:r>
            <a:r>
              <a:rPr sz="1400" b="1" i="1" spc="-30" dirty="0">
                <a:latin typeface="Trebuchet MS"/>
                <a:cs typeface="Trebuchet MS"/>
              </a:rPr>
              <a:t>little-endian</a:t>
            </a:r>
            <a:r>
              <a:rPr sz="1400" spc="-30" dirty="0">
                <a:latin typeface="Trebuchet MS"/>
                <a:cs typeface="Trebuchet MS"/>
              </a:rPr>
              <a:t>, </a:t>
            </a:r>
            <a:r>
              <a:rPr sz="1400" spc="55" dirty="0">
                <a:latin typeface="Trebuchet MS"/>
                <a:cs typeface="Trebuchet MS"/>
              </a:rPr>
              <a:t>es </a:t>
            </a:r>
            <a:r>
              <a:rPr sz="1400" spc="-25" dirty="0">
                <a:latin typeface="Trebuchet MS"/>
                <a:cs typeface="Trebuchet MS"/>
              </a:rPr>
              <a:t>decir, </a:t>
            </a:r>
            <a:r>
              <a:rPr sz="1400" spc="25" dirty="0">
                <a:latin typeface="Trebuchet MS"/>
                <a:cs typeface="Trebuchet MS"/>
              </a:rPr>
              <a:t>si </a:t>
            </a:r>
            <a:r>
              <a:rPr sz="1400" spc="-25" dirty="0">
                <a:latin typeface="Trebuchet MS"/>
                <a:cs typeface="Trebuchet MS"/>
              </a:rPr>
              <a:t>el </a:t>
            </a:r>
            <a:r>
              <a:rPr sz="1400" spc="-15" dirty="0">
                <a:latin typeface="Trebuchet MS"/>
                <a:cs typeface="Trebuchet MS"/>
              </a:rPr>
              <a:t>bit </a:t>
            </a:r>
            <a:r>
              <a:rPr sz="1400" spc="85" dirty="0">
                <a:latin typeface="Trebuchet MS"/>
                <a:cs typeface="Trebuchet MS"/>
              </a:rPr>
              <a:t>más 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signiﬁcativo </a:t>
            </a:r>
            <a:r>
              <a:rPr sz="1400" spc="25" dirty="0">
                <a:latin typeface="Trebuchet MS"/>
                <a:cs typeface="Trebuchet MS"/>
              </a:rPr>
              <a:t>va </a:t>
            </a:r>
            <a:r>
              <a:rPr sz="1400" spc="-15" dirty="0">
                <a:latin typeface="Trebuchet MS"/>
                <a:cs typeface="Trebuchet MS"/>
              </a:rPr>
              <a:t>al </a:t>
            </a:r>
            <a:r>
              <a:rPr sz="1400" spc="20" dirty="0">
                <a:latin typeface="Trebuchet MS"/>
                <a:cs typeface="Trebuchet MS"/>
              </a:rPr>
              <a:t>ﬁnal </a:t>
            </a:r>
            <a:r>
              <a:rPr sz="1400" spc="90" dirty="0">
                <a:latin typeface="Trebuchet MS"/>
                <a:cs typeface="Trebuchet MS"/>
              </a:rPr>
              <a:t>o </a:t>
            </a:r>
            <a:r>
              <a:rPr sz="1400" spc="-15" dirty="0">
                <a:latin typeface="Trebuchet MS"/>
                <a:cs typeface="Trebuchet MS"/>
              </a:rPr>
              <a:t>al </a:t>
            </a:r>
            <a:r>
              <a:rPr sz="1400" spc="15" dirty="0">
                <a:latin typeface="Trebuchet MS"/>
                <a:cs typeface="Trebuchet MS"/>
              </a:rPr>
              <a:t>comienzo, y </a:t>
            </a:r>
            <a:r>
              <a:rPr sz="1400" spc="25" dirty="0">
                <a:latin typeface="Trebuchet MS"/>
                <a:cs typeface="Trebuchet MS"/>
              </a:rPr>
              <a:t>otra 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codiﬁcación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llamada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b="1" i="1" spc="15" dirty="0">
                <a:latin typeface="Trebuchet MS"/>
                <a:cs typeface="Trebuchet MS"/>
              </a:rPr>
              <a:t>complemento</a:t>
            </a:r>
            <a:r>
              <a:rPr sz="1400" b="1" i="1" spc="-60" dirty="0">
                <a:latin typeface="Trebuchet MS"/>
                <a:cs typeface="Trebuchet MS"/>
              </a:rPr>
              <a:t> </a:t>
            </a:r>
            <a:r>
              <a:rPr sz="1400" b="1" i="1" dirty="0">
                <a:latin typeface="Trebuchet MS"/>
                <a:cs typeface="Trebuchet MS"/>
              </a:rPr>
              <a:t>a</a:t>
            </a:r>
            <a:r>
              <a:rPr sz="1400" b="1" i="1" spc="-60" dirty="0">
                <a:latin typeface="Trebuchet MS"/>
                <a:cs typeface="Trebuchet MS"/>
              </a:rPr>
              <a:t> </a:t>
            </a:r>
            <a:r>
              <a:rPr sz="1400" b="1" i="1" spc="-50" dirty="0">
                <a:latin typeface="Trebuchet MS"/>
                <a:cs typeface="Trebuchet MS"/>
              </a:rPr>
              <a:t>2</a:t>
            </a:r>
            <a:r>
              <a:rPr sz="1400" b="1" i="1" spc="-3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no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duplica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la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representación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del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cero.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C78D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</TotalTime>
  <Words>2075</Words>
  <Application>Microsoft Office PowerPoint</Application>
  <PresentationFormat>Presentación en pantalla (16:9)</PresentationFormat>
  <Paragraphs>137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SimSun</vt:lpstr>
      <vt:lpstr>Arial MT</vt:lpstr>
      <vt:lpstr>Calibri</vt:lpstr>
      <vt:lpstr>Consolas</vt:lpstr>
      <vt:lpstr>Lucida Sans Unicode</vt:lpstr>
      <vt:lpstr>Times New Roman</vt:lpstr>
      <vt:lpstr>Trebuchet MS</vt:lpstr>
      <vt:lpstr>Office Theme</vt:lpstr>
      <vt:lpstr>Presentación de PowerPoint</vt:lpstr>
      <vt:lpstr>Datos</vt:lpstr>
      <vt:lpstr>¿Qué es un dato?</vt:lpstr>
      <vt:lpstr>Estructura</vt:lpstr>
      <vt:lpstr>Representación de datos</vt:lpstr>
      <vt:lpstr>Enteros</vt:lpstr>
      <vt:lpstr>Para representar números enteros sin signo cada  posición representa una potencia no negativa de 2.</vt:lpstr>
      <vt:lpstr>˽1 ˽0 ˽1 ˽1</vt:lpstr>
      <vt:lpstr>Presentación de PowerPoint</vt:lpstr>
      <vt:lpstr>Flotantes</vt:lpstr>
      <vt:lpstr>Texto</vt:lpstr>
      <vt:lpstr>Presentación de PowerPoint</vt:lpstr>
      <vt:lpstr>Imágenes</vt:lpstr>
      <vt:lpstr>Tipos básicos en Python</vt:lpstr>
      <vt:lpstr>Objetos</vt:lpstr>
      <vt:lpstr>Objetos y referencia</vt:lpstr>
      <vt:lpstr>Referencia</vt:lpstr>
      <vt:lpstr>Presentación de PowerPoint</vt:lpstr>
      <vt:lpstr>Presentación de PowerPoint</vt:lpstr>
      <vt:lpstr>Colecciones</vt:lpstr>
      <vt:lpstr>Indexación</vt:lpstr>
      <vt:lpstr>Presentación de PowerPoint</vt:lpstr>
      <vt:lpstr>Colecciones no ordenadas</vt:lpstr>
      <vt:lpstr>Conjuntos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Alfredo Jimenez</dc:creator>
  <cp:lastModifiedBy>Luis Alfredo Jimenez</cp:lastModifiedBy>
  <cp:revision>1</cp:revision>
  <dcterms:created xsi:type="dcterms:W3CDTF">2022-03-22T02:10:44Z</dcterms:created>
  <dcterms:modified xsi:type="dcterms:W3CDTF">2022-03-25T21:59:06Z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2022-03-22T00:00:00Z</vt:filetime>
  </property>
</Properties>
</file>