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42" r:id="rId41"/>
    <p:sldId id="323" r:id="rId42"/>
    <p:sldId id="324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43" r:id="rId54"/>
    <p:sldId id="339" r:id="rId55"/>
    <p:sldId id="340" r:id="rId56"/>
    <p:sldId id="341" r:id="rId5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C93E1-F367-451A-A31E-8F299423C0F3}" v="2" dt="2022-04-13T16:27:10.3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6F1C93E1-F367-451A-A31E-8F299423C0F3}"/>
    <pc:docChg chg="addSld delSld modSld">
      <pc:chgData name="Luis Alfredo Jimenez" userId="13d526cefa727978" providerId="LiveId" clId="{6F1C93E1-F367-451A-A31E-8F299423C0F3}" dt="2022-04-13T16:27:17.961" v="17" actId="20577"/>
      <pc:docMkLst>
        <pc:docMk/>
      </pc:docMkLst>
      <pc:sldChg chg="del">
        <pc:chgData name="Luis Alfredo Jimenez" userId="13d526cefa727978" providerId="LiveId" clId="{6F1C93E1-F367-451A-A31E-8F299423C0F3}" dt="2022-04-13T16:22:18.231" v="1" actId="47"/>
        <pc:sldMkLst>
          <pc:docMk/>
          <pc:sldMk cId="0" sldId="256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57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58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59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0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1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2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3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4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5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6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7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8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69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70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71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72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73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74"/>
        </pc:sldMkLst>
      </pc:sldChg>
      <pc:sldChg chg="del">
        <pc:chgData name="Luis Alfredo Jimenez" userId="13d526cefa727978" providerId="LiveId" clId="{6F1C93E1-F367-451A-A31E-8F299423C0F3}" dt="2022-04-13T16:22:13.998" v="0" actId="47"/>
        <pc:sldMkLst>
          <pc:docMk/>
          <pc:sldMk cId="0" sldId="275"/>
        </pc:sldMkLst>
      </pc:sldChg>
      <pc:sldChg chg="modSp mod">
        <pc:chgData name="Luis Alfredo Jimenez" userId="13d526cefa727978" providerId="LiveId" clId="{6F1C93E1-F367-451A-A31E-8F299423C0F3}" dt="2022-04-13T16:25:30.493" v="10" actId="20577"/>
        <pc:sldMkLst>
          <pc:docMk/>
          <pc:sldMk cId="0" sldId="277"/>
        </pc:sldMkLst>
        <pc:spChg chg="mod">
          <ac:chgData name="Luis Alfredo Jimenez" userId="13d526cefa727978" providerId="LiveId" clId="{6F1C93E1-F367-451A-A31E-8F299423C0F3}" dt="2022-04-13T16:25:30.493" v="10" actId="20577"/>
          <ac:spMkLst>
            <pc:docMk/>
            <pc:sldMk cId="0" sldId="277"/>
            <ac:spMk id="2" creationId="{00000000-0000-0000-0000-000000000000}"/>
          </ac:spMkLst>
        </pc:spChg>
      </pc:sldChg>
      <pc:sldChg chg="del">
        <pc:chgData name="Luis Alfredo Jimenez" userId="13d526cefa727978" providerId="LiveId" clId="{6F1C93E1-F367-451A-A31E-8F299423C0F3}" dt="2022-04-13T16:22:32.514" v="2" actId="47"/>
        <pc:sldMkLst>
          <pc:docMk/>
          <pc:sldMk cId="0" sldId="288"/>
        </pc:sldMkLst>
      </pc:sldChg>
      <pc:sldChg chg="del">
        <pc:chgData name="Luis Alfredo Jimenez" userId="13d526cefa727978" providerId="LiveId" clId="{6F1C93E1-F367-451A-A31E-8F299423C0F3}" dt="2022-04-13T16:22:41.431" v="3" actId="47"/>
        <pc:sldMkLst>
          <pc:docMk/>
          <pc:sldMk cId="0" sldId="292"/>
        </pc:sldMkLst>
      </pc:sldChg>
      <pc:sldChg chg="del">
        <pc:chgData name="Luis Alfredo Jimenez" userId="13d526cefa727978" providerId="LiveId" clId="{6F1C93E1-F367-451A-A31E-8F299423C0F3}" dt="2022-04-13T16:22:42.978" v="4" actId="47"/>
        <pc:sldMkLst>
          <pc:docMk/>
          <pc:sldMk cId="0" sldId="293"/>
        </pc:sldMkLst>
      </pc:sldChg>
      <pc:sldChg chg="modSp mod">
        <pc:chgData name="Luis Alfredo Jimenez" userId="13d526cefa727978" providerId="LiveId" clId="{6F1C93E1-F367-451A-A31E-8F299423C0F3}" dt="2022-04-13T16:25:46.265" v="11" actId="20577"/>
        <pc:sldMkLst>
          <pc:docMk/>
          <pc:sldMk cId="0" sldId="294"/>
        </pc:sldMkLst>
        <pc:spChg chg="mod">
          <ac:chgData name="Luis Alfredo Jimenez" userId="13d526cefa727978" providerId="LiveId" clId="{6F1C93E1-F367-451A-A31E-8F299423C0F3}" dt="2022-04-13T16:25:46.265" v="11" actId="20577"/>
          <ac:spMkLst>
            <pc:docMk/>
            <pc:sldMk cId="0" sldId="294"/>
            <ac:spMk id="2" creationId="{00000000-0000-0000-0000-000000000000}"/>
          </ac:spMkLst>
        </pc:spChg>
      </pc:sldChg>
      <pc:sldChg chg="del">
        <pc:chgData name="Luis Alfredo Jimenez" userId="13d526cefa727978" providerId="LiveId" clId="{6F1C93E1-F367-451A-A31E-8F299423C0F3}" dt="2022-04-13T16:25:04.488" v="9" actId="47"/>
        <pc:sldMkLst>
          <pc:docMk/>
          <pc:sldMk cId="0" sldId="302"/>
        </pc:sldMkLst>
      </pc:sldChg>
      <pc:sldChg chg="del">
        <pc:chgData name="Luis Alfredo Jimenez" userId="13d526cefa727978" providerId="LiveId" clId="{6F1C93E1-F367-451A-A31E-8F299423C0F3}" dt="2022-04-13T16:25:04.488" v="9" actId="47"/>
        <pc:sldMkLst>
          <pc:docMk/>
          <pc:sldMk cId="0" sldId="306"/>
        </pc:sldMkLst>
      </pc:sldChg>
      <pc:sldChg chg="del">
        <pc:chgData name="Luis Alfredo Jimenez" userId="13d526cefa727978" providerId="LiveId" clId="{6F1C93E1-F367-451A-A31E-8F299423C0F3}" dt="2022-04-13T16:24:45.413" v="8" actId="47"/>
        <pc:sldMkLst>
          <pc:docMk/>
          <pc:sldMk cId="0" sldId="307"/>
        </pc:sldMkLst>
      </pc:sldChg>
      <pc:sldChg chg="del">
        <pc:chgData name="Luis Alfredo Jimenez" userId="13d526cefa727978" providerId="LiveId" clId="{6F1C93E1-F367-451A-A31E-8F299423C0F3}" dt="2022-04-13T16:24:39.842" v="7" actId="47"/>
        <pc:sldMkLst>
          <pc:docMk/>
          <pc:sldMk cId="0" sldId="321"/>
        </pc:sldMkLst>
      </pc:sldChg>
      <pc:sldChg chg="del">
        <pc:chgData name="Luis Alfredo Jimenez" userId="13d526cefa727978" providerId="LiveId" clId="{6F1C93E1-F367-451A-A31E-8F299423C0F3}" dt="2022-04-13T16:24:39.842" v="7" actId="47"/>
        <pc:sldMkLst>
          <pc:docMk/>
          <pc:sldMk cId="0" sldId="322"/>
        </pc:sldMkLst>
      </pc:sldChg>
      <pc:sldChg chg="del">
        <pc:chgData name="Luis Alfredo Jimenez" userId="13d526cefa727978" providerId="LiveId" clId="{6F1C93E1-F367-451A-A31E-8F299423C0F3}" dt="2022-04-13T16:24:36.253" v="6" actId="47"/>
        <pc:sldMkLst>
          <pc:docMk/>
          <pc:sldMk cId="0" sldId="325"/>
        </pc:sldMkLst>
      </pc:sldChg>
      <pc:sldChg chg="del">
        <pc:chgData name="Luis Alfredo Jimenez" userId="13d526cefa727978" providerId="LiveId" clId="{6F1C93E1-F367-451A-A31E-8F299423C0F3}" dt="2022-04-13T16:24:36.253" v="6" actId="47"/>
        <pc:sldMkLst>
          <pc:docMk/>
          <pc:sldMk cId="0" sldId="326"/>
        </pc:sldMkLst>
      </pc:sldChg>
      <pc:sldChg chg="del">
        <pc:chgData name="Luis Alfredo Jimenez" userId="13d526cefa727978" providerId="LiveId" clId="{6F1C93E1-F367-451A-A31E-8F299423C0F3}" dt="2022-04-13T16:23:55.789" v="5" actId="47"/>
        <pc:sldMkLst>
          <pc:docMk/>
          <pc:sldMk cId="0" sldId="337"/>
        </pc:sldMkLst>
      </pc:sldChg>
      <pc:sldChg chg="del">
        <pc:chgData name="Luis Alfredo Jimenez" userId="13d526cefa727978" providerId="LiveId" clId="{6F1C93E1-F367-451A-A31E-8F299423C0F3}" dt="2022-04-13T16:23:55.789" v="5" actId="47"/>
        <pc:sldMkLst>
          <pc:docMk/>
          <pc:sldMk cId="0" sldId="338"/>
        </pc:sldMkLst>
      </pc:sldChg>
      <pc:sldChg chg="modSp add mod">
        <pc:chgData name="Luis Alfredo Jimenez" userId="13d526cefa727978" providerId="LiveId" clId="{6F1C93E1-F367-451A-A31E-8F299423C0F3}" dt="2022-04-13T16:26:52.944" v="14" actId="20577"/>
        <pc:sldMkLst>
          <pc:docMk/>
          <pc:sldMk cId="472026128" sldId="342"/>
        </pc:sldMkLst>
        <pc:spChg chg="mod">
          <ac:chgData name="Luis Alfredo Jimenez" userId="13d526cefa727978" providerId="LiveId" clId="{6F1C93E1-F367-451A-A31E-8F299423C0F3}" dt="2022-04-13T16:26:52.944" v="14" actId="20577"/>
          <ac:spMkLst>
            <pc:docMk/>
            <pc:sldMk cId="472026128" sldId="342"/>
            <ac:spMk id="3" creationId="{00000000-0000-0000-0000-000000000000}"/>
          </ac:spMkLst>
        </pc:spChg>
      </pc:sldChg>
      <pc:sldChg chg="modSp add mod">
        <pc:chgData name="Luis Alfredo Jimenez" userId="13d526cefa727978" providerId="LiveId" clId="{6F1C93E1-F367-451A-A31E-8F299423C0F3}" dt="2022-04-13T16:27:17.961" v="17" actId="20577"/>
        <pc:sldMkLst>
          <pc:docMk/>
          <pc:sldMk cId="3106286369" sldId="343"/>
        </pc:sldMkLst>
        <pc:spChg chg="mod">
          <ac:chgData name="Luis Alfredo Jimenez" userId="13d526cefa727978" providerId="LiveId" clId="{6F1C93E1-F367-451A-A31E-8F299423C0F3}" dt="2022-04-13T16:27:17.961" v="17" actId="20577"/>
          <ac:spMkLst>
            <pc:docMk/>
            <pc:sldMk cId="3106286369" sldId="34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6490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511" y="1631149"/>
            <a:ext cx="573897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6764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6489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754" y="1733991"/>
            <a:ext cx="77584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081" y="1245663"/>
            <a:ext cx="7507837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34945"/>
            <a:ext cx="241363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4637" y="3562332"/>
            <a:ext cx="1475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279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solidFill>
                  <a:srgbClr val="45637F"/>
                </a:solidFill>
              </a:rPr>
              <a:t>F</a:t>
            </a:r>
            <a:r>
              <a:rPr sz="3000" spc="50" dirty="0">
                <a:solidFill>
                  <a:srgbClr val="45637F"/>
                </a:solidFill>
              </a:rPr>
              <a:t>iltr</a:t>
            </a:r>
            <a:r>
              <a:rPr sz="3000" spc="250" dirty="0">
                <a:solidFill>
                  <a:srgbClr val="45637F"/>
                </a:solidFill>
              </a:rPr>
              <a:t>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242560" cy="2677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335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</a:t>
            </a:r>
            <a:r>
              <a:rPr sz="1400" spc="-3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posible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segú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condiciones 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sus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valores.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expresión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condicional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produce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arreglo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booleanos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20" dirty="0">
                <a:latin typeface="Lucida Sans Unicode"/>
                <a:cs typeface="Lucida Sans Unicode"/>
              </a:rPr>
              <a:t>devuelven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25" dirty="0">
                <a:latin typeface="Lucida Sans Unicode"/>
                <a:cs typeface="Lucida Sans Unicode"/>
              </a:rPr>
              <a:t>valores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5" dirty="0">
                <a:latin typeface="Lucida Sans Unicode"/>
                <a:cs typeface="Lucida Sans Unicode"/>
              </a:rPr>
              <a:t>valor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arreglo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verdadero</a:t>
            </a:r>
            <a:r>
              <a:rPr sz="1400" spc="-10" dirty="0">
                <a:latin typeface="Lucida Sans Unicode"/>
                <a:cs typeface="Lucida Sans Unicode"/>
              </a:rPr>
              <a:t>.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data[“Age”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5" dirty="0">
                <a:latin typeface="Consolas"/>
                <a:cs typeface="Consolas"/>
              </a:rPr>
              <a:t> &gt;=3</a:t>
            </a:r>
            <a:r>
              <a:rPr sz="1400" dirty="0">
                <a:latin typeface="Consolas"/>
                <a:cs typeface="Consolas"/>
              </a:rPr>
              <a:t>0</a:t>
            </a:r>
            <a:r>
              <a:rPr sz="1400" spc="-38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 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booleano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data[data[“Age”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5" dirty="0">
                <a:latin typeface="Consolas"/>
                <a:cs typeface="Consolas"/>
              </a:rPr>
              <a:t> &gt;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30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37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devuelve  </a:t>
            </a:r>
            <a:r>
              <a:rPr sz="1400" spc="-30" dirty="0">
                <a:latin typeface="Lucida Sans Unicode"/>
                <a:cs typeface="Lucida Sans Unicode"/>
              </a:rPr>
              <a:t>todas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45" dirty="0">
                <a:latin typeface="Lucida Sans Unicode"/>
                <a:cs typeface="Lucida Sans Unicode"/>
              </a:rPr>
              <a:t>ﬁlas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15" dirty="0">
                <a:latin typeface="Lucida Sans Unicode"/>
                <a:cs typeface="Lucida Sans Unicode"/>
              </a:rPr>
              <a:t>dataframe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30" dirty="0">
                <a:latin typeface="Lucida Sans Unicode"/>
                <a:cs typeface="Lucida Sans Unicode"/>
              </a:rPr>
              <a:t>cuales el </a:t>
            </a:r>
            <a:r>
              <a:rPr sz="1400" spc="-25" dirty="0">
                <a:latin typeface="Lucida Sans Unicode"/>
                <a:cs typeface="Lucida Sans Unicode"/>
              </a:rPr>
              <a:t>valor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15" dirty="0">
                <a:latin typeface="Lucida Sans Unicode"/>
                <a:cs typeface="Lucida Sans Unicode"/>
              </a:rPr>
              <a:t>edad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mayo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igua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30.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condiciones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dentro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loc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iloc,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 una </a:t>
            </a:r>
            <a:r>
              <a:rPr sz="1400" spc="-15" dirty="0">
                <a:latin typeface="Lucida Sans Unicode"/>
                <a:cs typeface="Lucida Sans Unicode"/>
              </a:rPr>
              <a:t>o </a:t>
            </a:r>
            <a:r>
              <a:rPr sz="1400" spc="-35" dirty="0">
                <a:latin typeface="Lucida Sans Unicode"/>
                <a:cs typeface="Lucida Sans Unicode"/>
              </a:rPr>
              <a:t>las dos dimensiones. </a:t>
            </a:r>
            <a:r>
              <a:rPr sz="1400" spc="10" dirty="0">
                <a:latin typeface="Lucida Sans Unicode"/>
                <a:cs typeface="Lucida Sans Unicode"/>
              </a:rPr>
              <a:t>Por </a:t>
            </a:r>
            <a:r>
              <a:rPr sz="1400" spc="-40" dirty="0">
                <a:latin typeface="Lucida Sans Unicode"/>
                <a:cs typeface="Lucida Sans Unicode"/>
              </a:rPr>
              <a:t>ejemplo, 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data.loc[data["Age"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5" dirty="0">
                <a:latin typeface="Consolas"/>
                <a:cs typeface="Consolas"/>
              </a:rPr>
              <a:t> &gt;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30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["Name"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"Sex"]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34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 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i="1" spc="30" dirty="0">
                <a:latin typeface="Trebuchet MS"/>
                <a:cs typeface="Trebuchet MS"/>
              </a:rPr>
              <a:t>Name</a:t>
            </a:r>
            <a:r>
              <a:rPr sz="1400" i="1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Sex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cuyas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edades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mayores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iguale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30.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040" y="3345946"/>
            <a:ext cx="685133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49" y="912600"/>
            <a:ext cx="8625801" cy="36717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6475" y="567543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30" dirty="0">
                <a:solidFill>
                  <a:srgbClr val="45637F"/>
                </a:solidFill>
                <a:latin typeface="Trebuchet MS"/>
                <a:cs typeface="Trebuchet MS"/>
              </a:rPr>
              <a:t>iltr</a:t>
            </a:r>
            <a:r>
              <a:rPr sz="1800" b="1" spc="150" dirty="0">
                <a:solidFill>
                  <a:srgbClr val="45637F"/>
                </a:solidFill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30" dirty="0">
                <a:solidFill>
                  <a:srgbClr val="45637F"/>
                </a:solidFill>
                <a:latin typeface="Trebuchet MS"/>
                <a:cs typeface="Trebuchet MS"/>
              </a:rPr>
              <a:t>iltr</a:t>
            </a:r>
            <a:r>
              <a:rPr sz="1800" b="1" spc="150" dirty="0">
                <a:solidFill>
                  <a:srgbClr val="45637F"/>
                </a:solidFill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342" y="467280"/>
            <a:ext cx="4190760" cy="41407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052" y="3562332"/>
            <a:ext cx="378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614407"/>
            <a:ext cx="745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/>
              <a:t>P</a:t>
            </a:r>
            <a:r>
              <a:rPr sz="2400" spc="110" dirty="0"/>
              <a:t>a</a:t>
            </a:r>
            <a:r>
              <a:rPr sz="2400" spc="65" dirty="0"/>
              <a:t>r</a:t>
            </a:r>
            <a:r>
              <a:rPr sz="2400" spc="135" dirty="0"/>
              <a:t>a</a:t>
            </a:r>
            <a:r>
              <a:rPr sz="2400" spc="-215" dirty="0"/>
              <a:t> </a:t>
            </a:r>
            <a:r>
              <a:rPr sz="2400" spc="90" dirty="0"/>
              <a:t>poder</a:t>
            </a:r>
            <a:r>
              <a:rPr sz="2400" spc="-260" dirty="0"/>
              <a:t> </a:t>
            </a:r>
            <a:r>
              <a:rPr sz="2400" spc="50" dirty="0"/>
              <a:t>r</a:t>
            </a:r>
            <a:r>
              <a:rPr sz="2400" spc="55" dirty="0"/>
              <a:t>ealizar</a:t>
            </a:r>
            <a:r>
              <a:rPr sz="2400" spc="-260" dirty="0"/>
              <a:t> </a:t>
            </a:r>
            <a:r>
              <a:rPr sz="2400" spc="10" dirty="0"/>
              <a:t>el</a:t>
            </a:r>
            <a:r>
              <a:rPr sz="2400" spc="-215" dirty="0"/>
              <a:t> </a:t>
            </a:r>
            <a:r>
              <a:rPr sz="2400" spc="110" dirty="0"/>
              <a:t>Labo</a:t>
            </a:r>
            <a:r>
              <a:rPr sz="2400" spc="60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70" dirty="0"/>
              <a:t>se</a:t>
            </a:r>
            <a:r>
              <a:rPr sz="2400" spc="-215" dirty="0"/>
              <a:t> </a:t>
            </a:r>
            <a:r>
              <a:rPr sz="2400" spc="50" dirty="0"/>
              <a:t>r</a:t>
            </a:r>
            <a:r>
              <a:rPr sz="2400" spc="65" dirty="0"/>
              <a:t>ecomienda: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7843" y="1183367"/>
            <a:ext cx="478663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10" dirty="0">
                <a:latin typeface="Lucida Sans Unicode"/>
                <a:cs typeface="Lucida Sans Unicode"/>
              </a:rPr>
              <a:t>Lee</a:t>
            </a:r>
            <a:r>
              <a:rPr sz="1400" spc="-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contenido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previos.</a:t>
            </a:r>
            <a:endParaRPr sz="1400">
              <a:latin typeface="Lucida Sans Unicode"/>
              <a:cs typeface="Lucida Sans Unicode"/>
            </a:endParaRPr>
          </a:p>
          <a:p>
            <a:pPr marL="227965" indent="-215900">
              <a:lnSpc>
                <a:spcPct val="100000"/>
              </a:lnSpc>
              <a:spcBef>
                <a:spcPts val="8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Descarga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material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necesario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carpeta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i="1" spc="-5" dirty="0">
                <a:latin typeface="Trebuchet MS"/>
                <a:cs typeface="Trebuchet MS"/>
              </a:rPr>
              <a:t>Descargas.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850" y="2132425"/>
            <a:ext cx="3874199" cy="2356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19727"/>
            <a:ext cx="2084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/>
              <a:t>Labo</a:t>
            </a:r>
            <a:r>
              <a:rPr sz="2400" spc="65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50" dirty="0"/>
              <a:t>2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245663"/>
            <a:ext cx="543052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“Survived”,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“Pclass”,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“Age”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“Sex”.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200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400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“Name”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“Age”.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últimas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120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últimas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columnas.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todo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sobrevivientes.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nombres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menores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18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años.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edade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mujeres.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733991"/>
            <a:ext cx="8839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3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405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>
                <a:solidFill>
                  <a:srgbClr val="45637F"/>
                </a:solidFill>
              </a:rPr>
              <a:t>Índices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556125" cy="2467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0325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</a:t>
            </a:r>
            <a:r>
              <a:rPr sz="1400" spc="-2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part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fundamenta</a:t>
            </a:r>
            <a:r>
              <a:rPr sz="1400" spc="-1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  </a:t>
            </a:r>
            <a:r>
              <a:rPr sz="1400" spc="-25" dirty="0">
                <a:latin typeface="Lucida Sans Unicode"/>
                <a:cs typeface="Lucida Sans Unicode"/>
              </a:rPr>
              <a:t>estructura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Pandas</a:t>
            </a:r>
            <a:r>
              <a:rPr sz="1400" spc="-1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mucha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funcionalidades  </a:t>
            </a:r>
            <a:r>
              <a:rPr sz="1400" spc="-15" dirty="0">
                <a:latin typeface="Lucida Sans Unicode"/>
                <a:cs typeface="Lucida Sans Unicode"/>
              </a:rPr>
              <a:t>depende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ellas</a:t>
            </a:r>
            <a:r>
              <a:rPr sz="1400" spc="-3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tanto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important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poder  </a:t>
            </a:r>
            <a:r>
              <a:rPr sz="1400" spc="-25" dirty="0">
                <a:latin typeface="Lucida Sans Unicode"/>
                <a:cs typeface="Lucida Sans Unicode"/>
              </a:rPr>
              <a:t>manipula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modiﬁcarla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segú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se</a:t>
            </a:r>
            <a:r>
              <a:rPr sz="1400" spc="-1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necesario</a:t>
            </a:r>
            <a:r>
              <a:rPr sz="1400" spc="-1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Las  etiquetas </a:t>
            </a:r>
            <a:r>
              <a:rPr sz="1400" spc="-20" dirty="0">
                <a:latin typeface="Lucida Sans Unicode"/>
                <a:cs typeface="Lucida Sans Unicode"/>
              </a:rPr>
              <a:t>están </a:t>
            </a:r>
            <a:r>
              <a:rPr sz="1400" spc="-30" dirty="0">
                <a:latin typeface="Lucida Sans Unicode"/>
                <a:cs typeface="Lucida Sans Unicode"/>
              </a:rPr>
              <a:t>alojadas </a:t>
            </a:r>
            <a:r>
              <a:rPr sz="1400" spc="-5" dirty="0">
                <a:latin typeface="Lucida Sans Unicode"/>
                <a:cs typeface="Lucida Sans Unicode"/>
              </a:rPr>
              <a:t>en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25" dirty="0">
                <a:latin typeface="Lucida Sans Unicode"/>
                <a:cs typeface="Lucida Sans Unicode"/>
              </a:rPr>
              <a:t>estructura llamada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b="1" spc="25" dirty="0">
                <a:latin typeface="Trebuchet MS"/>
                <a:cs typeface="Trebuchet MS"/>
              </a:rPr>
              <a:t>Index. </a:t>
            </a:r>
            <a:r>
              <a:rPr sz="1400" dirty="0">
                <a:latin typeface="Lucida Sans Unicode"/>
                <a:cs typeface="Lucida Sans Unicode"/>
              </a:rPr>
              <a:t>En </a:t>
            </a:r>
            <a:r>
              <a:rPr sz="1400" spc="-15" dirty="0">
                <a:latin typeface="Lucida Sans Unicode"/>
                <a:cs typeface="Lucida Sans Unicode"/>
              </a:rPr>
              <a:t>un dataframe </a:t>
            </a:r>
            <a:r>
              <a:rPr sz="1400" spc="-20" dirty="0">
                <a:latin typeface="Lucida Sans Unicode"/>
                <a:cs typeface="Lucida Sans Unicode"/>
              </a:rPr>
              <a:t>tenemos tenemos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40" dirty="0">
                <a:latin typeface="Lucida Sans Unicode"/>
                <a:cs typeface="Lucida Sans Unicode"/>
              </a:rPr>
              <a:t>Index 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otro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atributos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inde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columns.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posible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modiﬁca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inde</a:t>
            </a:r>
            <a:r>
              <a:rPr sz="1400" spc="-50" dirty="0">
                <a:latin typeface="Lucida Sans Unicode"/>
                <a:cs typeface="Lucida Sans Unicode"/>
              </a:rPr>
              <a:t>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completamente  </a:t>
            </a:r>
            <a:r>
              <a:rPr sz="1400" spc="-25" dirty="0">
                <a:latin typeface="Lucida Sans Unicode"/>
                <a:cs typeface="Lucida Sans Unicode"/>
              </a:rPr>
              <a:t>simplemente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reasignándolo,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ejemplo,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lista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debe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tener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misma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cantidad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172" y="3269157"/>
            <a:ext cx="3183142" cy="10672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Índices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17" y="1451520"/>
            <a:ext cx="1495079" cy="20571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6277" y="1160968"/>
            <a:ext cx="4485959" cy="26477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45637F"/>
                </a:solidFill>
              </a:rPr>
              <a:t>Índices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6475" y="1292362"/>
            <a:ext cx="536765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objetos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Index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soportan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asignación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ítems,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5" dirty="0">
                <a:latin typeface="Lucida Sans Unicode"/>
                <a:cs typeface="Lucida Sans Unicode"/>
              </a:rPr>
              <a:t>cambiar </a:t>
            </a:r>
            <a:r>
              <a:rPr sz="1400" spc="-15" dirty="0">
                <a:latin typeface="Lucida Sans Unicode"/>
                <a:cs typeface="Lucida Sans Unicode"/>
              </a:rPr>
              <a:t>uno de </a:t>
            </a:r>
            <a:r>
              <a:rPr sz="1400" spc="-40" dirty="0">
                <a:latin typeface="Lucida Sans Unicode"/>
                <a:cs typeface="Lucida Sans Unicode"/>
              </a:rPr>
              <a:t>sus </a:t>
            </a:r>
            <a:r>
              <a:rPr sz="1400" spc="-20" dirty="0">
                <a:latin typeface="Lucida Sans Unicode"/>
                <a:cs typeface="Lucida Sans Unicode"/>
              </a:rPr>
              <a:t>elementos por </a:t>
            </a:r>
            <a:r>
              <a:rPr sz="1400" spc="-40" dirty="0">
                <a:latin typeface="Lucida Sans Unicode"/>
                <a:cs typeface="Lucida Sans Unicode"/>
              </a:rPr>
              <a:t>asignación </a:t>
            </a:r>
            <a:r>
              <a:rPr sz="1400" spc="-35" dirty="0">
                <a:latin typeface="Lucida Sans Unicode"/>
                <a:cs typeface="Lucida Sans Unicode"/>
              </a:rPr>
              <a:t>directa.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modiﬁcación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podemos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realizar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maneras:</a:t>
            </a:r>
            <a:endParaRPr sz="1400">
              <a:latin typeface="Lucida Sans Unicode"/>
              <a:cs typeface="Lucida Sans Unicode"/>
            </a:endParaRPr>
          </a:p>
          <a:p>
            <a:pPr marL="12700" marR="186690">
              <a:lnSpc>
                <a:spcPct val="100000"/>
              </a:lnSpc>
              <a:spcBef>
                <a:spcPts val="1000"/>
              </a:spcBef>
            </a:pPr>
            <a:r>
              <a:rPr sz="1400" spc="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modiﬁcando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directamente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array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numpy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aloja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través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atributo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values.</a:t>
            </a:r>
            <a:endParaRPr sz="1400">
              <a:latin typeface="Consolas"/>
              <a:cs typeface="Consolas"/>
            </a:endParaRPr>
          </a:p>
          <a:p>
            <a:pPr marL="12700" marR="60325">
              <a:lnSpc>
                <a:spcPct val="100000"/>
              </a:lnSpc>
              <a:spcBef>
                <a:spcPts val="1000"/>
              </a:spcBef>
            </a:pPr>
            <a:r>
              <a:rPr sz="1400" spc="-1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otra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forma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usando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método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rename,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sirve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ﬁlas 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35" dirty="0">
                <a:latin typeface="Lucida Sans Unicode"/>
                <a:cs typeface="Lucida Sans Unicode"/>
              </a:rPr>
              <a:t>columnas. </a:t>
            </a:r>
            <a:r>
              <a:rPr sz="1400" spc="5" dirty="0">
                <a:latin typeface="Lucida Sans Unicode"/>
                <a:cs typeface="Lucida Sans Unicode"/>
              </a:rPr>
              <a:t>Se </a:t>
            </a:r>
            <a:r>
              <a:rPr sz="1400" spc="-30" dirty="0">
                <a:latin typeface="Lucida Sans Unicode"/>
                <a:cs typeface="Lucida Sans Unicode"/>
              </a:rPr>
              <a:t>le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0" dirty="0">
                <a:latin typeface="Lucida Sans Unicode"/>
                <a:cs typeface="Lucida Sans Unicode"/>
              </a:rPr>
              <a:t>pasar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35" dirty="0">
                <a:latin typeface="Lucida Sans Unicode"/>
                <a:cs typeface="Lucida Sans Unicode"/>
              </a:rPr>
              <a:t>diccionario </a:t>
            </a:r>
            <a:r>
              <a:rPr sz="1400" spc="-30" dirty="0">
                <a:latin typeface="Lucida Sans Unicode"/>
                <a:cs typeface="Lucida Sans Unicode"/>
              </a:rPr>
              <a:t>con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20" dirty="0">
                <a:latin typeface="Lucida Sans Unicode"/>
                <a:cs typeface="Lucida Sans Unicode"/>
              </a:rPr>
              <a:t>nombres </a:t>
            </a:r>
            <a:r>
              <a:rPr sz="1400" spc="-15" dirty="0">
                <a:latin typeface="Lucida Sans Unicode"/>
                <a:cs typeface="Lucida Sans Unicode"/>
              </a:rPr>
              <a:t> de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25" dirty="0">
                <a:latin typeface="Lucida Sans Unicode"/>
                <a:cs typeface="Lucida Sans Unicode"/>
              </a:rPr>
              <a:t>etiquetas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0" dirty="0">
                <a:latin typeface="Lucida Sans Unicode"/>
                <a:cs typeface="Lucida Sans Unicode"/>
              </a:rPr>
              <a:t>queremos </a:t>
            </a:r>
            <a:r>
              <a:rPr sz="1400" spc="-30" dirty="0">
                <a:latin typeface="Lucida Sans Unicode"/>
                <a:cs typeface="Lucida Sans Unicode"/>
              </a:rPr>
              <a:t>cambiar. </a:t>
            </a:r>
            <a:r>
              <a:rPr sz="1400" spc="-35" dirty="0">
                <a:latin typeface="Lucida Sans Unicode"/>
                <a:cs typeface="Lucida Sans Unicode"/>
              </a:rPr>
              <a:t>También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función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aplicar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todos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elementos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Index.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Por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defecto,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operación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otro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modiﬁcados. </a:t>
            </a:r>
            <a:r>
              <a:rPr sz="1400" spc="-25" dirty="0">
                <a:latin typeface="Lucida Sans Unicode"/>
                <a:cs typeface="Lucida Sans Unicode"/>
              </a:rPr>
              <a:t>Si </a:t>
            </a:r>
            <a:r>
              <a:rPr sz="1400" spc="-20" dirty="0">
                <a:latin typeface="Lucida Sans Unicode"/>
                <a:cs typeface="Lucida Sans Unicode"/>
              </a:rPr>
              <a:t>queremos </a:t>
            </a:r>
            <a:r>
              <a:rPr sz="1400" spc="-35" dirty="0">
                <a:latin typeface="Lucida Sans Unicode"/>
                <a:cs typeface="Lucida Sans Unicode"/>
              </a:rPr>
              <a:t>modiﬁcar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40" dirty="0">
                <a:latin typeface="Lucida Sans Unicode"/>
                <a:cs typeface="Lucida Sans Unicode"/>
              </a:rPr>
              <a:t>índices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15" dirty="0">
                <a:latin typeface="Lucida Sans Unicode"/>
                <a:cs typeface="Lucida Sans Unicode"/>
              </a:rPr>
              <a:t>dataframe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actual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podemos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parámetro</a:t>
            </a:r>
            <a:r>
              <a:rPr sz="1400" spc="3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inplace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True.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7008" y="3355446"/>
            <a:ext cx="685133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0" y="1733991"/>
            <a:ext cx="85160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2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Índices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1245" y="1181285"/>
            <a:ext cx="4170045" cy="3373120"/>
            <a:chOff x="751245" y="1181285"/>
            <a:chExt cx="4170045" cy="3373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45" y="1181285"/>
              <a:ext cx="4170011" cy="11691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245" y="2147086"/>
              <a:ext cx="2563006" cy="240696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523" y="375476"/>
            <a:ext cx="3919556" cy="40702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35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45637F"/>
                </a:solidFill>
              </a:rPr>
              <a:t>r</a:t>
            </a:r>
            <a:r>
              <a:rPr sz="3000" spc="160" dirty="0">
                <a:solidFill>
                  <a:srgbClr val="45637F"/>
                </a:solidFill>
              </a:rPr>
              <a:t>eset_ind</a:t>
            </a:r>
            <a:r>
              <a:rPr sz="3000" spc="130" dirty="0">
                <a:solidFill>
                  <a:srgbClr val="45637F"/>
                </a:solidFill>
              </a:rPr>
              <a:t>e</a:t>
            </a:r>
            <a:r>
              <a:rPr sz="3000" spc="105" dirty="0">
                <a:solidFill>
                  <a:srgbClr val="45637F"/>
                </a:solidFill>
              </a:rPr>
              <a:t>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83921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Lucida Sans Unicode"/>
                <a:cs typeface="Lucida Sans Unicode"/>
              </a:rPr>
              <a:t>Par</a:t>
            </a:r>
            <a:r>
              <a:rPr sz="1400" spc="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converti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 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reset_index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Ést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transform</a:t>
            </a:r>
            <a:r>
              <a:rPr sz="1400" spc="-1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  </a:t>
            </a:r>
            <a:r>
              <a:rPr sz="1400" spc="-40" dirty="0">
                <a:latin typeface="Lucida Sans Unicode"/>
                <a:cs typeface="Lucida Sans Unicode"/>
              </a:rPr>
              <a:t>Index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resete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índice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  </a:t>
            </a:r>
            <a:r>
              <a:rPr sz="1400" spc="-30" dirty="0">
                <a:latin typeface="Lucida Sans Unicode"/>
                <a:cs typeface="Lucida Sans Unicode"/>
              </a:rPr>
              <a:t>rango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números.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279" y="2289480"/>
            <a:ext cx="3580919" cy="21333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307" y="2306248"/>
            <a:ext cx="3561839" cy="18095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40575" y="1294988"/>
            <a:ext cx="382524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5" dirty="0">
                <a:latin typeface="Lucida Sans Unicode"/>
                <a:cs typeface="Lucida Sans Unicode"/>
              </a:rPr>
              <a:t>Si </a:t>
            </a:r>
            <a:r>
              <a:rPr sz="1400" spc="-20" dirty="0">
                <a:latin typeface="Lucida Sans Unicode"/>
                <a:cs typeface="Lucida Sans Unicode"/>
              </a:rPr>
              <a:t>solamente queremos </a:t>
            </a:r>
            <a:r>
              <a:rPr sz="1400" spc="-15" dirty="0">
                <a:latin typeface="Lucida Sans Unicode"/>
                <a:cs typeface="Lucida Sans Unicode"/>
              </a:rPr>
              <a:t>resetear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0" dirty="0">
                <a:latin typeface="Lucida Sans Unicode"/>
                <a:cs typeface="Lucida Sans Unicode"/>
              </a:rPr>
              <a:t>Index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25" dirty="0">
                <a:latin typeface="Lucida Sans Unicode"/>
                <a:cs typeface="Lucida Sans Unicode"/>
              </a:rPr>
              <a:t> descarta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si</a:t>
            </a:r>
            <a:r>
              <a:rPr sz="1400" spc="-5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convertirlos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  </a:t>
            </a:r>
            <a:r>
              <a:rPr sz="1400" spc="-40" dirty="0">
                <a:latin typeface="Lucida Sans Unicode"/>
                <a:cs typeface="Lucida Sans Unicode"/>
              </a:rPr>
              <a:t>columna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usamo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dro</a:t>
            </a:r>
            <a:r>
              <a:rPr sz="1400" dirty="0">
                <a:latin typeface="Consolas"/>
                <a:cs typeface="Consolas"/>
              </a:rPr>
              <a:t>p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True.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46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45637F"/>
                </a:solidFill>
              </a:rPr>
              <a:t>r</a:t>
            </a:r>
            <a:r>
              <a:rPr sz="3000" spc="75" dirty="0">
                <a:solidFill>
                  <a:srgbClr val="45637F"/>
                </a:solidFill>
              </a:rPr>
              <a:t>eind</a:t>
            </a:r>
            <a:r>
              <a:rPr sz="3000" spc="35" dirty="0">
                <a:solidFill>
                  <a:srgbClr val="45637F"/>
                </a:solidFill>
              </a:rPr>
              <a:t>e</a:t>
            </a:r>
            <a:r>
              <a:rPr sz="3000" spc="105" dirty="0">
                <a:solidFill>
                  <a:srgbClr val="45637F"/>
                </a:solidFill>
              </a:rPr>
              <a:t>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913504" cy="2048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16839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reinde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cambia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orden  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encuentra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pero  </a:t>
            </a:r>
            <a:r>
              <a:rPr sz="1400" spc="-20" dirty="0">
                <a:latin typeface="Lucida Sans Unicode"/>
                <a:cs typeface="Lucida Sans Unicode"/>
              </a:rPr>
              <a:t>manteniendo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 </a:t>
            </a:r>
            <a:r>
              <a:rPr sz="1400" spc="-40" dirty="0">
                <a:latin typeface="Lucida Sans Unicode"/>
                <a:cs typeface="Lucida Sans Unicode"/>
              </a:rPr>
              <a:t>original. </a:t>
            </a:r>
            <a:r>
              <a:rPr sz="1400" spc="-20" dirty="0">
                <a:latin typeface="Lucida Sans Unicode"/>
                <a:cs typeface="Lucida Sans Unicode"/>
              </a:rPr>
              <a:t>Sólo </a:t>
            </a:r>
            <a:r>
              <a:rPr sz="1400" spc="-25" dirty="0">
                <a:latin typeface="Lucida Sans Unicode"/>
                <a:cs typeface="Lucida Sans Unicode"/>
              </a:rPr>
              <a:t>se conservan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50" dirty="0">
                <a:latin typeface="Lucida Sans Unicode"/>
                <a:cs typeface="Lucida Sans Unicode"/>
              </a:rPr>
              <a:t>ﬁlas 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cuyas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indiquen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explícitamente.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15" dirty="0">
                <a:latin typeface="Lucida Sans Unicode"/>
                <a:cs typeface="Lucida Sans Unicode"/>
              </a:rPr>
              <a:t>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agregan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nuevas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valores  correspondiente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llenan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missin</a:t>
            </a:r>
            <a:r>
              <a:rPr sz="1400" spc="-55" dirty="0">
                <a:latin typeface="Lucida Sans Unicode"/>
                <a:cs typeface="Lucida Sans Unicode"/>
              </a:rPr>
              <a:t>g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values 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meno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explícitamente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indiqu</a:t>
            </a:r>
            <a:r>
              <a:rPr sz="1400" spc="-2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  </a:t>
            </a:r>
            <a:r>
              <a:rPr sz="1400" spc="-20" dirty="0">
                <a:latin typeface="Lucida Sans Unicode"/>
                <a:cs typeface="Lucida Sans Unicode"/>
              </a:rPr>
              <a:t>desead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fill_value.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9942" y="1964875"/>
            <a:ext cx="2416141" cy="2478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800" b="1" spc="45" dirty="0">
                <a:solidFill>
                  <a:srgbClr val="45637F"/>
                </a:solidFill>
                <a:latin typeface="Trebuchet MS"/>
                <a:cs typeface="Trebuchet MS"/>
              </a:rPr>
              <a:t>eind</a:t>
            </a:r>
            <a:r>
              <a:rPr sz="1800" b="1" spc="15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60" dirty="0">
                <a:solidFill>
                  <a:srgbClr val="45637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857" y="1450647"/>
            <a:ext cx="3485879" cy="2114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817" y="1425479"/>
            <a:ext cx="3742920" cy="2133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7614" y="3562332"/>
            <a:ext cx="3789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614407"/>
            <a:ext cx="745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/>
              <a:t>P</a:t>
            </a:r>
            <a:r>
              <a:rPr sz="2400" spc="110" dirty="0"/>
              <a:t>a</a:t>
            </a:r>
            <a:r>
              <a:rPr sz="2400" spc="65" dirty="0"/>
              <a:t>r</a:t>
            </a:r>
            <a:r>
              <a:rPr sz="2400" spc="135" dirty="0"/>
              <a:t>a</a:t>
            </a:r>
            <a:r>
              <a:rPr sz="2400" spc="-215" dirty="0"/>
              <a:t> </a:t>
            </a:r>
            <a:r>
              <a:rPr sz="2400" spc="90" dirty="0"/>
              <a:t>poder</a:t>
            </a:r>
            <a:r>
              <a:rPr sz="2400" spc="-260" dirty="0"/>
              <a:t> </a:t>
            </a:r>
            <a:r>
              <a:rPr sz="2400" spc="50" dirty="0"/>
              <a:t>r</a:t>
            </a:r>
            <a:r>
              <a:rPr sz="2400" spc="55" dirty="0"/>
              <a:t>ealizar</a:t>
            </a:r>
            <a:r>
              <a:rPr sz="2400" spc="-260" dirty="0"/>
              <a:t> </a:t>
            </a:r>
            <a:r>
              <a:rPr sz="2400" spc="10" dirty="0"/>
              <a:t>el</a:t>
            </a:r>
            <a:r>
              <a:rPr sz="2400" spc="-215" dirty="0"/>
              <a:t> </a:t>
            </a:r>
            <a:r>
              <a:rPr sz="2400" spc="110" dirty="0"/>
              <a:t>Labo</a:t>
            </a:r>
            <a:r>
              <a:rPr sz="2400" spc="60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70" dirty="0"/>
              <a:t>se</a:t>
            </a:r>
            <a:r>
              <a:rPr sz="2400" spc="-215" dirty="0"/>
              <a:t> </a:t>
            </a:r>
            <a:r>
              <a:rPr sz="2400" spc="50" dirty="0"/>
              <a:t>r</a:t>
            </a:r>
            <a:r>
              <a:rPr sz="2400" spc="65" dirty="0"/>
              <a:t>ecomienda: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7843" y="1183367"/>
            <a:ext cx="478663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10" dirty="0">
                <a:latin typeface="Lucida Sans Unicode"/>
                <a:cs typeface="Lucida Sans Unicode"/>
              </a:rPr>
              <a:t>Lee</a:t>
            </a:r>
            <a:r>
              <a:rPr sz="1400" spc="-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contenido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previos.</a:t>
            </a:r>
            <a:endParaRPr sz="1400">
              <a:latin typeface="Lucida Sans Unicode"/>
              <a:cs typeface="Lucida Sans Unicode"/>
            </a:endParaRPr>
          </a:p>
          <a:p>
            <a:pPr marL="227965" indent="-215900">
              <a:lnSpc>
                <a:spcPct val="100000"/>
              </a:lnSpc>
              <a:spcBef>
                <a:spcPts val="8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Descarga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material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necesario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carpeta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i="1" spc="-5" dirty="0">
                <a:latin typeface="Trebuchet MS"/>
                <a:cs typeface="Trebuchet MS"/>
              </a:rPr>
              <a:t>Descargas.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850" y="2132425"/>
            <a:ext cx="3874199" cy="2356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19727"/>
            <a:ext cx="208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/>
              <a:t>Labo</a:t>
            </a:r>
            <a:r>
              <a:rPr sz="2400" spc="65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75" dirty="0"/>
              <a:t>3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245663"/>
            <a:ext cx="537019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Cambiar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nombre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columna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“PassengerId”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“ID”.</a:t>
            </a:r>
            <a:endParaRPr sz="1400">
              <a:latin typeface="Lucida Sans Unicode"/>
              <a:cs typeface="Lucida Sans Unicode"/>
            </a:endParaRPr>
          </a:p>
          <a:p>
            <a:pPr marL="269240" marR="4191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Cambiar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string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“ﬁla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85" dirty="0">
                <a:latin typeface="Lucida Sans Unicode"/>
                <a:cs typeface="Lucida Sans Unicode"/>
              </a:rPr>
              <a:t>x”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donde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30" dirty="0">
                <a:latin typeface="Lucida Sans Unicode"/>
                <a:cs typeface="Lucida Sans Unicode"/>
              </a:rPr>
              <a:t>x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número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original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índice.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Setea</a:t>
            </a:r>
            <a:r>
              <a:rPr sz="140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“Name</a:t>
            </a:r>
            <a:r>
              <a:rPr sz="1400" spc="-5" dirty="0">
                <a:latin typeface="Lucida Sans Unicode"/>
                <a:cs typeface="Lucida Sans Unicode"/>
              </a:rPr>
              <a:t>”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índice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35" dirty="0">
                <a:latin typeface="Lucida Sans Unicode"/>
                <a:cs typeface="Lucida Sans Unicode"/>
              </a:rPr>
              <a:t>Volver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convertir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nombres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columna.</a:t>
            </a:r>
            <a:endParaRPr sz="1400">
              <a:latin typeface="Lucida Sans Unicode"/>
              <a:cs typeface="Lucida Sans Unicode"/>
            </a:endParaRPr>
          </a:p>
          <a:p>
            <a:pPr marL="269240" marR="508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Cambiar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números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entre</a:t>
            </a:r>
            <a:r>
              <a:rPr sz="1400" spc="-85" dirty="0">
                <a:latin typeface="Lucida Sans Unicode"/>
                <a:cs typeface="Lucida Sans Unicode"/>
              </a:rPr>
              <a:t> 0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1000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paso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10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conservando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datos.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77" y="1820262"/>
            <a:ext cx="845124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4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69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45637F"/>
                </a:solidFill>
              </a:rPr>
              <a:t>Ope</a:t>
            </a:r>
            <a:r>
              <a:rPr sz="3000" spc="2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aciones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5" dirty="0">
                <a:solidFill>
                  <a:srgbClr val="45637F"/>
                </a:solidFill>
              </a:rPr>
              <a:t>aritm</a:t>
            </a:r>
            <a:r>
              <a:rPr sz="3000" spc="114" dirty="0">
                <a:solidFill>
                  <a:srgbClr val="45637F"/>
                </a:solidFill>
              </a:rPr>
              <a:t>é</a:t>
            </a:r>
            <a:r>
              <a:rPr sz="3000" spc="185" dirty="0">
                <a:solidFill>
                  <a:srgbClr val="45637F"/>
                </a:solidFill>
              </a:rPr>
              <a:t>ticas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991100" cy="2600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Cuando </a:t>
            </a:r>
            <a:r>
              <a:rPr sz="1400" spc="-35" dirty="0">
                <a:latin typeface="Lucida Sans Unicode"/>
                <a:cs typeface="Lucida Sans Unicode"/>
              </a:rPr>
              <a:t>realizamos </a:t>
            </a:r>
            <a:r>
              <a:rPr sz="1400" spc="-20" dirty="0">
                <a:latin typeface="Lucida Sans Unicode"/>
                <a:cs typeface="Lucida Sans Unicode"/>
              </a:rPr>
              <a:t>operaciones </a:t>
            </a:r>
            <a:r>
              <a:rPr sz="1400" spc="-10" dirty="0">
                <a:latin typeface="Lucida Sans Unicode"/>
                <a:cs typeface="Lucida Sans Unicode"/>
              </a:rPr>
              <a:t>entre </a:t>
            </a:r>
            <a:r>
              <a:rPr sz="1400" spc="-30" dirty="0">
                <a:latin typeface="Lucida Sans Unicode"/>
                <a:cs typeface="Lucida Sans Unicode"/>
              </a:rPr>
              <a:t>series </a:t>
            </a:r>
            <a:r>
              <a:rPr sz="1400" spc="-15" dirty="0">
                <a:latin typeface="Lucida Sans Unicode"/>
                <a:cs typeface="Lucida Sans Unicode"/>
              </a:rPr>
              <a:t>o </a:t>
            </a:r>
            <a:r>
              <a:rPr sz="1400" spc="-30" dirty="0">
                <a:latin typeface="Lucida Sans Unicode"/>
                <a:cs typeface="Lucida Sans Unicode"/>
              </a:rPr>
              <a:t>dataframes,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todas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20" dirty="0">
                <a:latin typeface="Lucida Sans Unicode"/>
                <a:cs typeface="Lucida Sans Unicode"/>
              </a:rPr>
              <a:t>operaciones </a:t>
            </a:r>
            <a:r>
              <a:rPr sz="1400" spc="-30" dirty="0">
                <a:latin typeface="Lucida Sans Unicode"/>
                <a:cs typeface="Lucida Sans Unicode"/>
              </a:rPr>
              <a:t>son </a:t>
            </a:r>
            <a:r>
              <a:rPr sz="1400" spc="-25" dirty="0">
                <a:latin typeface="Lucida Sans Unicode"/>
                <a:cs typeface="Lucida Sans Unicode"/>
              </a:rPr>
              <a:t>alineadas </a:t>
            </a:r>
            <a:r>
              <a:rPr sz="1400" spc="-40" dirty="0">
                <a:latin typeface="Lucida Sans Unicode"/>
                <a:cs typeface="Lucida Sans Unicode"/>
              </a:rPr>
              <a:t>según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25" dirty="0">
                <a:latin typeface="Lucida Sans Unicode"/>
                <a:cs typeface="Lucida Sans Unicode"/>
              </a:rPr>
              <a:t>etiquetas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(recordemos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numpy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posición).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353060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Consideremos </a:t>
            </a:r>
            <a:r>
              <a:rPr sz="1400" spc="-35" dirty="0">
                <a:latin typeface="Lucida Sans Unicode"/>
                <a:cs typeface="Lucida Sans Unicode"/>
              </a:rPr>
              <a:t>dos </a:t>
            </a:r>
            <a:r>
              <a:rPr sz="1400" spc="-30" dirty="0">
                <a:latin typeface="Lucida Sans Unicode"/>
                <a:cs typeface="Lucida Sans Unicode"/>
              </a:rPr>
              <a:t>series con la </a:t>
            </a:r>
            <a:r>
              <a:rPr sz="1400" spc="-25" dirty="0">
                <a:latin typeface="Lucida Sans Unicode"/>
                <a:cs typeface="Lucida Sans Unicode"/>
              </a:rPr>
              <a:t>misma </a:t>
            </a:r>
            <a:r>
              <a:rPr sz="1400" spc="-30" dirty="0">
                <a:latin typeface="Lucida Sans Unicode"/>
                <a:cs typeface="Lucida Sans Unicode"/>
              </a:rPr>
              <a:t>cantidad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sól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comparte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alguno</a:t>
            </a:r>
            <a:r>
              <a:rPr sz="1400" spc="-3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índices</a:t>
            </a:r>
            <a:r>
              <a:rPr sz="1400" spc="-3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Si  </a:t>
            </a:r>
            <a:r>
              <a:rPr sz="1400" spc="-35" dirty="0">
                <a:latin typeface="Lucida Sans Unicode"/>
                <a:cs typeface="Lucida Sans Unicode"/>
              </a:rPr>
              <a:t>realizamos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suma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series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elementos,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van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sumar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sólo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si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comparten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mismo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índice.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5880">
              <a:lnSpc>
                <a:spcPts val="1650"/>
              </a:lnSpc>
              <a:spcBef>
                <a:spcPts val="1050"/>
              </a:spcBef>
            </a:pP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cas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hay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</a:t>
            </a:r>
            <a:r>
              <a:rPr sz="1400" spc="-3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presente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 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otra,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va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completar 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NaN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modo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nueva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tenga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todos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ambas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series.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3843" y="3269158"/>
            <a:ext cx="685225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Operaciones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974" y="1580399"/>
            <a:ext cx="1180930" cy="18283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3566" y="1580399"/>
            <a:ext cx="1209378" cy="18283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1505" y="1308926"/>
            <a:ext cx="1561679" cy="24189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67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45637F"/>
                </a:solidFill>
              </a:rPr>
              <a:t>Indexing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547870" cy="1838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4450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hech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utiliza</a:t>
            </a:r>
            <a:r>
              <a:rPr sz="1400" spc="-4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hac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Panda</a:t>
            </a:r>
            <a:r>
              <a:rPr sz="140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ofrezca 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variedad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forma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manipula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datos.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directa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sobr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 </a:t>
            </a:r>
            <a:r>
              <a:rPr sz="1400" spc="-40" dirty="0">
                <a:latin typeface="Lucida Sans Unicode"/>
                <a:cs typeface="Lucida Sans Unicode"/>
              </a:rPr>
              <a:t>su</a:t>
            </a:r>
            <a:r>
              <a:rPr sz="1400" spc="-3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sobr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 </a:t>
            </a:r>
            <a:r>
              <a:rPr sz="1400" spc="-40" dirty="0">
                <a:latin typeface="Lucida Sans Unicode"/>
                <a:cs typeface="Lucida Sans Unicode"/>
              </a:rPr>
              <a:t>sus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(cada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ellas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serie).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Hay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 </a:t>
            </a:r>
            <a:r>
              <a:rPr sz="1400" spc="-25" dirty="0">
                <a:latin typeface="Lucida Sans Unicode"/>
                <a:cs typeface="Lucida Sans Unicode"/>
              </a:rPr>
              <a:t>como </a:t>
            </a:r>
            <a:r>
              <a:rPr sz="1400" spc="-35" dirty="0">
                <a:latin typeface="Lucida Sans Unicode"/>
                <a:cs typeface="Lucida Sans Unicode"/>
              </a:rPr>
              <a:t>índice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0" dirty="0">
                <a:latin typeface="Lucida Sans Unicode"/>
                <a:cs typeface="Lucida Sans Unicode"/>
              </a:rPr>
              <a:t>elemento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35" dirty="0">
                <a:latin typeface="Lucida Sans Unicode"/>
                <a:cs typeface="Lucida Sans Unicode"/>
              </a:rPr>
              <a:t>tenga </a:t>
            </a:r>
            <a:r>
              <a:rPr sz="1400" spc="-30" dirty="0">
                <a:latin typeface="Lucida Sans Unicode"/>
                <a:cs typeface="Lucida Sans Unicode"/>
              </a:rPr>
              <a:t>como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simila</a:t>
            </a:r>
            <a:r>
              <a:rPr sz="1400" spc="-2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suced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diccionarios</a:t>
            </a:r>
            <a:r>
              <a:rPr sz="1400" spc="-2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Se 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rango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cas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series.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172" y="3269157"/>
            <a:ext cx="3183142" cy="10672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470960"/>
            <a:ext cx="2023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45637F"/>
                </a:solidFill>
                <a:latin typeface="Trebuchet MS"/>
                <a:cs typeface="Trebuchet MS"/>
              </a:rPr>
              <a:t>Alineación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38004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45" dirty="0">
                <a:latin typeface="Lucida Sans Unicode"/>
                <a:cs typeface="Lucida Sans Unicode"/>
              </a:rPr>
              <a:t>Co</a:t>
            </a:r>
            <a:r>
              <a:rPr sz="1400" spc="-4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suced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tanto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en  </a:t>
            </a:r>
            <a:r>
              <a:rPr sz="1400" spc="-50" dirty="0">
                <a:latin typeface="Lucida Sans Unicode"/>
                <a:cs typeface="Lucida Sans Unicode"/>
              </a:rPr>
              <a:t>ﬁla</a:t>
            </a:r>
            <a:r>
              <a:rPr sz="1400" spc="-4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columnas.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00" y="1869175"/>
            <a:ext cx="1752120" cy="26668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7899" y="1863055"/>
            <a:ext cx="1780700" cy="26668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0949" y="947214"/>
            <a:ext cx="3066610" cy="36287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88624" y="1711475"/>
            <a:ext cx="2139315" cy="2872105"/>
            <a:chOff x="6588624" y="1711475"/>
            <a:chExt cx="2139315" cy="2872105"/>
          </a:xfrm>
        </p:grpSpPr>
        <p:sp>
          <p:nvSpPr>
            <p:cNvPr id="3" name="object 3"/>
            <p:cNvSpPr/>
            <p:nvPr/>
          </p:nvSpPr>
          <p:spPr>
            <a:xfrm>
              <a:off x="6588624" y="3898025"/>
              <a:ext cx="2139315" cy="171450"/>
            </a:xfrm>
            <a:custGeom>
              <a:avLst/>
              <a:gdLst/>
              <a:ahLst/>
              <a:cxnLst/>
              <a:rect l="l" t="t" r="r" b="b"/>
              <a:pathLst>
                <a:path w="2139315" h="171450">
                  <a:moveTo>
                    <a:pt x="1069649" y="171299"/>
                  </a:moveTo>
                  <a:lnTo>
                    <a:pt x="989820" y="171065"/>
                  </a:lnTo>
                  <a:lnTo>
                    <a:pt x="760720" y="167673"/>
                  </a:lnTo>
                  <a:lnTo>
                    <a:pt x="551546" y="160600"/>
                  </a:lnTo>
                  <a:lnTo>
                    <a:pt x="425923" y="154059"/>
                  </a:lnTo>
                  <a:lnTo>
                    <a:pt x="313293" y="146213"/>
                  </a:lnTo>
                  <a:lnTo>
                    <a:pt x="262367" y="141842"/>
                  </a:lnTo>
                  <a:lnTo>
                    <a:pt x="215309" y="137194"/>
                  </a:lnTo>
                  <a:lnTo>
                    <a:pt x="172327" y="132287"/>
                  </a:lnTo>
                  <a:lnTo>
                    <a:pt x="133627" y="127135"/>
                  </a:lnTo>
                  <a:lnTo>
                    <a:pt x="69900" y="116169"/>
                  </a:lnTo>
                  <a:lnTo>
                    <a:pt x="25784" y="104427"/>
                  </a:lnTo>
                  <a:lnTo>
                    <a:pt x="0" y="85649"/>
                  </a:lnTo>
                  <a:lnTo>
                    <a:pt x="6827" y="75985"/>
                  </a:lnTo>
                  <a:lnTo>
                    <a:pt x="60145" y="57333"/>
                  </a:lnTo>
                  <a:lnTo>
                    <a:pt x="105769" y="48514"/>
                  </a:lnTo>
                  <a:lnTo>
                    <a:pt x="163457" y="40143"/>
                  </a:lnTo>
                  <a:lnTo>
                    <a:pt x="232776" y="32306"/>
                  </a:lnTo>
                  <a:lnTo>
                    <a:pt x="313292" y="25086"/>
                  </a:lnTo>
                  <a:lnTo>
                    <a:pt x="397202" y="19041"/>
                  </a:lnTo>
                  <a:lnTo>
                    <a:pt x="487883" y="13775"/>
                  </a:lnTo>
                  <a:lnTo>
                    <a:pt x="634742" y="7399"/>
                  </a:lnTo>
                  <a:lnTo>
                    <a:pt x="846312" y="1887"/>
                  </a:lnTo>
                  <a:lnTo>
                    <a:pt x="1069649" y="0"/>
                  </a:lnTo>
                  <a:lnTo>
                    <a:pt x="1304150" y="2064"/>
                  </a:lnTo>
                  <a:lnTo>
                    <a:pt x="1520587" y="7960"/>
                  </a:lnTo>
                  <a:lnTo>
                    <a:pt x="1652085" y="13798"/>
                  </a:lnTo>
                  <a:lnTo>
                    <a:pt x="1771419" y="21008"/>
                  </a:lnTo>
                  <a:lnTo>
                    <a:pt x="1826006" y="25086"/>
                  </a:lnTo>
                  <a:lnTo>
                    <a:pt x="1876932" y="29457"/>
                  </a:lnTo>
                  <a:lnTo>
                    <a:pt x="1923990" y="34105"/>
                  </a:lnTo>
                  <a:lnTo>
                    <a:pt x="1966972" y="39012"/>
                  </a:lnTo>
                  <a:lnTo>
                    <a:pt x="2005672" y="44164"/>
                  </a:lnTo>
                  <a:lnTo>
                    <a:pt x="2069399" y="55130"/>
                  </a:lnTo>
                  <a:lnTo>
                    <a:pt x="2113515" y="66872"/>
                  </a:lnTo>
                  <a:lnTo>
                    <a:pt x="2139299" y="85649"/>
                  </a:lnTo>
                  <a:lnTo>
                    <a:pt x="2136366" y="92042"/>
                  </a:lnTo>
                  <a:lnTo>
                    <a:pt x="2094012" y="110386"/>
                  </a:lnTo>
                  <a:lnTo>
                    <a:pt x="2039884" y="121757"/>
                  </a:lnTo>
                  <a:lnTo>
                    <a:pt x="1966972" y="132287"/>
                  </a:lnTo>
                  <a:lnTo>
                    <a:pt x="1923990" y="137194"/>
                  </a:lnTo>
                  <a:lnTo>
                    <a:pt x="1876932" y="141842"/>
                  </a:lnTo>
                  <a:lnTo>
                    <a:pt x="1826006" y="146213"/>
                  </a:lnTo>
                  <a:lnTo>
                    <a:pt x="1713376" y="154059"/>
                  </a:lnTo>
                  <a:lnTo>
                    <a:pt x="1587753" y="160600"/>
                  </a:lnTo>
                  <a:lnTo>
                    <a:pt x="1378579" y="167673"/>
                  </a:lnTo>
                  <a:lnTo>
                    <a:pt x="1304150" y="169235"/>
                  </a:lnTo>
                  <a:lnTo>
                    <a:pt x="1227715" y="170371"/>
                  </a:lnTo>
                  <a:lnTo>
                    <a:pt x="1149479" y="171065"/>
                  </a:lnTo>
                  <a:lnTo>
                    <a:pt x="1069649" y="1712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800" y="1711475"/>
              <a:ext cx="2003999" cy="2871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406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solidFill>
                  <a:srgbClr val="45637F"/>
                </a:solidFill>
              </a:rPr>
              <a:t>Operaciones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4214495" cy="2048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2384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Lucida Sans Unicode"/>
                <a:cs typeface="Lucida Sans Unicode"/>
              </a:rPr>
              <a:t>Podemo</a:t>
            </a:r>
            <a:r>
              <a:rPr sz="1400" spc="-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operar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entr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  </a:t>
            </a:r>
            <a:r>
              <a:rPr sz="1400" spc="-25" dirty="0">
                <a:latin typeface="Lucida Sans Unicode"/>
                <a:cs typeface="Lucida Sans Unicode"/>
              </a:rPr>
              <a:t>dataframe</a:t>
            </a:r>
            <a:r>
              <a:rPr sz="1400" spc="-1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cas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compart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índice</a:t>
            </a:r>
            <a:r>
              <a:rPr sz="1400" spc="-3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 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todo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encuentra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alineados.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271145">
              <a:lnSpc>
                <a:spcPts val="1650"/>
              </a:lnSpc>
            </a:pPr>
            <a:r>
              <a:rPr sz="1400" spc="-25" dirty="0">
                <a:latin typeface="Lucida Sans Unicode"/>
                <a:cs typeface="Lucida Sans Unicode"/>
              </a:rPr>
              <a:t>Sól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s</a:t>
            </a:r>
            <a:r>
              <a:rPr sz="1400" spc="-35" dirty="0">
                <a:latin typeface="Lucida Sans Unicode"/>
                <a:cs typeface="Lucida Sans Unicode"/>
              </a:rPr>
              <a:t>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algun</a:t>
            </a:r>
            <a:r>
              <a:rPr sz="1400" spc="-3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resultado  correspondient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también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será.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25" dirty="0">
                <a:latin typeface="Lucida Sans Unicode"/>
                <a:cs typeface="Lucida Sans Unicode"/>
              </a:rPr>
              <a:t>Esta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operaciones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genera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nuev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serie</a:t>
            </a:r>
            <a:r>
              <a:rPr sz="1400" spc="-2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crear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nueva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dataframe o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30" dirty="0">
                <a:latin typeface="Lucida Sans Unicode"/>
                <a:cs typeface="Lucida Sans Unicode"/>
              </a:rPr>
              <a:t>reemplazar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40" dirty="0">
                <a:latin typeface="Lucida Sans Unicode"/>
                <a:cs typeface="Lucida Sans Unicode"/>
              </a:rPr>
              <a:t>existente. </a:t>
            </a:r>
            <a:r>
              <a:rPr sz="1400" spc="-25" dirty="0">
                <a:latin typeface="Lucida Sans Unicode"/>
                <a:cs typeface="Lucida Sans Unicode"/>
              </a:rPr>
              <a:t>Esto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logra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asignación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directa.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Operaciones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62" y="1331640"/>
            <a:ext cx="1923839" cy="26668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0882" y="1332785"/>
            <a:ext cx="1828440" cy="1828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Operaciones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346" y="1261320"/>
            <a:ext cx="2647571" cy="30475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8597" y="1261320"/>
            <a:ext cx="3123720" cy="30475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653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45637F"/>
                </a:solidFill>
              </a:rPr>
              <a:t>Métodos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85" dirty="0">
                <a:solidFill>
                  <a:srgbClr val="45637F"/>
                </a:solidFill>
              </a:rPr>
              <a:t>asociados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243195" cy="1838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0" dirty="0">
                <a:latin typeface="Lucida Sans Unicode"/>
                <a:cs typeface="Lucida Sans Unicode"/>
              </a:rPr>
              <a:t>Todos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15" dirty="0">
                <a:latin typeface="Lucida Sans Unicode"/>
                <a:cs typeface="Lucida Sans Unicode"/>
              </a:rPr>
              <a:t>operadores </a:t>
            </a:r>
            <a:r>
              <a:rPr sz="1400" spc="-20" dirty="0">
                <a:latin typeface="Lucida Sans Unicode"/>
                <a:cs typeface="Lucida Sans Unicode"/>
              </a:rPr>
              <a:t>tienen </a:t>
            </a:r>
            <a:r>
              <a:rPr sz="1400" spc="-25" dirty="0">
                <a:latin typeface="Lucida Sans Unicode"/>
                <a:cs typeface="Lucida Sans Unicode"/>
              </a:rPr>
              <a:t>métodos </a:t>
            </a:r>
            <a:r>
              <a:rPr sz="1400" spc="-35" dirty="0">
                <a:latin typeface="Lucida Sans Unicode"/>
                <a:cs typeface="Lucida Sans Unicode"/>
              </a:rPr>
              <a:t>asociados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0" dirty="0">
                <a:latin typeface="Lucida Sans Unicode"/>
                <a:cs typeface="Lucida Sans Unicode"/>
              </a:rPr>
              <a:t>permiten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realiza</a:t>
            </a:r>
            <a:r>
              <a:rPr sz="1400" spc="-3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mism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operación.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Sin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embargo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ofrecen 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40" dirty="0">
                <a:latin typeface="Lucida Sans Unicode"/>
                <a:cs typeface="Lucida Sans Unicode"/>
              </a:rPr>
              <a:t>posibilidad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25" dirty="0">
                <a:latin typeface="Lucida Sans Unicode"/>
                <a:cs typeface="Lucida Sans Unicode"/>
              </a:rPr>
              <a:t>controlar </a:t>
            </a:r>
            <a:r>
              <a:rPr sz="1400" spc="-35" dirty="0">
                <a:latin typeface="Lucida Sans Unicode"/>
                <a:cs typeface="Lucida Sans Unicode"/>
              </a:rPr>
              <a:t>ciertos </a:t>
            </a:r>
            <a:r>
              <a:rPr sz="1400" spc="-25" dirty="0">
                <a:latin typeface="Lucida Sans Unicode"/>
                <a:cs typeface="Lucida Sans Unicode"/>
              </a:rPr>
              <a:t>parámetros, </a:t>
            </a:r>
            <a:r>
              <a:rPr sz="1400" spc="-20" dirty="0">
                <a:latin typeface="Lucida Sans Unicode"/>
                <a:cs typeface="Lucida Sans Unicode"/>
              </a:rPr>
              <a:t>dando más 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ﬂexibilidad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hora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hacer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operaciones.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715">
              <a:lnSpc>
                <a:spcPts val="1650"/>
              </a:lnSpc>
              <a:spcBef>
                <a:spcPts val="1050"/>
              </a:spcBef>
            </a:pPr>
            <a:r>
              <a:rPr sz="1400" spc="10" dirty="0">
                <a:latin typeface="Lucida Sans Unicode"/>
                <a:cs typeface="Lucida Sans Unicode"/>
              </a:rPr>
              <a:t>Por </a:t>
            </a:r>
            <a:r>
              <a:rPr sz="1400" spc="-40" dirty="0">
                <a:latin typeface="Lucida Sans Unicode"/>
                <a:cs typeface="Lucida Sans Unicode"/>
              </a:rPr>
              <a:t>ejemplo,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15" dirty="0">
                <a:latin typeface="Lucida Sans Unicode"/>
                <a:cs typeface="Lucida Sans Unicode"/>
              </a:rPr>
              <a:t>parámetro </a:t>
            </a:r>
            <a:r>
              <a:rPr sz="1400" spc="-5" dirty="0">
                <a:latin typeface="Consolas"/>
                <a:cs typeface="Consolas"/>
              </a:rPr>
              <a:t>fill_value </a:t>
            </a:r>
            <a:r>
              <a:rPr sz="1400" spc="-25" dirty="0">
                <a:latin typeface="Lucida Sans Unicode"/>
                <a:cs typeface="Lucida Sans Unicode"/>
              </a:rPr>
              <a:t>completa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5" dirty="0">
                <a:latin typeface="Consolas"/>
                <a:cs typeface="Consolas"/>
              </a:rPr>
              <a:t>NaN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existentes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objetos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antes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operación.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También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utiliza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cualquier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sea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necesaria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(en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caso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exist</a:t>
            </a:r>
            <a:r>
              <a:rPr sz="1400" spc="-5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estructuras).</a:t>
            </a:r>
            <a:endParaRPr sz="1400" dirty="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82" y="3544022"/>
          <a:ext cx="7330436" cy="646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3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20" dirty="0">
                          <a:latin typeface="Trebuchet MS"/>
                          <a:cs typeface="Trebuchet MS"/>
                        </a:rPr>
                        <a:t>Operador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*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/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/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%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110" dirty="0">
                          <a:latin typeface="Trebuchet MS"/>
                          <a:cs typeface="Trebuchet MS"/>
                        </a:rPr>
                        <a:t>**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45" dirty="0">
                          <a:latin typeface="Trebuchet MS"/>
                          <a:cs typeface="Trebuchet MS"/>
                        </a:rPr>
                        <a:t>Método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45" dirty="0">
                          <a:latin typeface="Trebuchet MS"/>
                          <a:cs typeface="Trebuchet MS"/>
                        </a:rPr>
                        <a:t>add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90" dirty="0">
                          <a:latin typeface="Trebuchet MS"/>
                          <a:cs typeface="Trebuchet MS"/>
                        </a:rPr>
                        <a:t>sub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25" dirty="0">
                          <a:latin typeface="Trebuchet MS"/>
                          <a:cs typeface="Trebuchet MS"/>
                        </a:rPr>
                        <a:t>mul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25" dirty="0">
                          <a:latin typeface="Trebuchet MS"/>
                          <a:cs typeface="Trebuchet MS"/>
                        </a:rPr>
                        <a:t>div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20" dirty="0">
                          <a:latin typeface="Trebuchet MS"/>
                          <a:cs typeface="Trebuchet MS"/>
                        </a:rPr>
                        <a:t>ﬂoordiv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60" dirty="0">
                          <a:latin typeface="Trebuchet MS"/>
                          <a:cs typeface="Trebuchet MS"/>
                        </a:rPr>
                        <a:t>mod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55" dirty="0">
                          <a:latin typeface="Trebuchet MS"/>
                          <a:cs typeface="Trebuchet MS"/>
                        </a:rPr>
                        <a:t>pow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220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45637F"/>
                </a:solidFill>
                <a:latin typeface="Trebuchet MS"/>
                <a:cs typeface="Trebuchet MS"/>
              </a:rPr>
              <a:t>M</a:t>
            </a:r>
            <a:r>
              <a:rPr sz="1800" b="1" spc="75" dirty="0">
                <a:solidFill>
                  <a:srgbClr val="45637F"/>
                </a:solidFill>
                <a:latin typeface="Trebuchet MS"/>
                <a:cs typeface="Trebuchet MS"/>
              </a:rPr>
              <a:t>é</a:t>
            </a:r>
            <a:r>
              <a:rPr sz="1800" b="1" spc="120" dirty="0">
                <a:solidFill>
                  <a:srgbClr val="45637F"/>
                </a:solidFill>
                <a:latin typeface="Trebuchet MS"/>
                <a:cs typeface="Trebuchet MS"/>
              </a:rPr>
              <a:t>todos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110" dirty="0">
                <a:solidFill>
                  <a:srgbClr val="45637F"/>
                </a:solidFill>
                <a:latin typeface="Trebuchet MS"/>
                <a:cs typeface="Trebuchet MS"/>
              </a:rPr>
              <a:t>asociados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147" y="1308926"/>
            <a:ext cx="1571400" cy="24189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747" y="1308926"/>
            <a:ext cx="2428560" cy="24189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7008" y="3355446"/>
            <a:ext cx="685133" cy="10672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220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45637F"/>
                </a:solidFill>
              </a:rPr>
              <a:t>M</a:t>
            </a:r>
            <a:r>
              <a:rPr sz="1800" spc="75" dirty="0">
                <a:solidFill>
                  <a:srgbClr val="45637F"/>
                </a:solidFill>
              </a:rPr>
              <a:t>é</a:t>
            </a:r>
            <a:r>
              <a:rPr sz="1800" spc="120" dirty="0">
                <a:solidFill>
                  <a:srgbClr val="45637F"/>
                </a:solidFill>
              </a:rPr>
              <a:t>todos</a:t>
            </a:r>
            <a:r>
              <a:rPr sz="1800" spc="-160" dirty="0">
                <a:solidFill>
                  <a:srgbClr val="45637F"/>
                </a:solidFill>
              </a:rPr>
              <a:t> </a:t>
            </a:r>
            <a:r>
              <a:rPr sz="1800" spc="110" dirty="0">
                <a:solidFill>
                  <a:srgbClr val="45637F"/>
                </a:solidFill>
              </a:rPr>
              <a:t>asociados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6475" y="1292362"/>
            <a:ext cx="535622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785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asociados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también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controlar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cómo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realiza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b="1" spc="-100" dirty="0">
                <a:latin typeface="Verdana"/>
                <a:cs typeface="Verdana"/>
              </a:rPr>
              <a:t>broadcasting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entre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Lucida Sans Unicode"/>
                <a:cs typeface="Lucida Sans Unicode"/>
              </a:rPr>
              <a:t>En </a:t>
            </a:r>
            <a:r>
              <a:rPr sz="1400" spc="-20" dirty="0">
                <a:latin typeface="Lucida Sans Unicode"/>
                <a:cs typeface="Lucida Sans Unicode"/>
              </a:rPr>
              <a:t>este </a:t>
            </a:r>
            <a:r>
              <a:rPr sz="1400" spc="-35" dirty="0">
                <a:latin typeface="Lucida Sans Unicode"/>
                <a:cs typeface="Lucida Sans Unicode"/>
              </a:rPr>
              <a:t>caso </a:t>
            </a:r>
            <a:r>
              <a:rPr sz="1400" spc="-30" dirty="0">
                <a:latin typeface="Lucida Sans Unicode"/>
                <a:cs typeface="Lucida Sans Unicode"/>
              </a:rPr>
              <a:t>la alineación </a:t>
            </a:r>
            <a:r>
              <a:rPr sz="1400" spc="-20" dirty="0">
                <a:latin typeface="Lucida Sans Unicode"/>
                <a:cs typeface="Lucida Sans Unicode"/>
              </a:rPr>
              <a:t>por </a:t>
            </a:r>
            <a:r>
              <a:rPr sz="1400" spc="-30" dirty="0">
                <a:latin typeface="Lucida Sans Unicode"/>
                <a:cs typeface="Lucida Sans Unicode"/>
              </a:rPr>
              <a:t>defecto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20" dirty="0">
                <a:latin typeface="Lucida Sans Unicode"/>
                <a:cs typeface="Lucida Sans Unicode"/>
              </a:rPr>
              <a:t>por </a:t>
            </a:r>
            <a:r>
              <a:rPr sz="1400" spc="-40" dirty="0">
                <a:latin typeface="Lucida Sans Unicode"/>
                <a:cs typeface="Lucida Sans Unicode"/>
              </a:rPr>
              <a:t>columnas,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30" dirty="0">
                <a:latin typeface="Lucida Sans Unicode"/>
                <a:cs typeface="Lucida Sans Unicode"/>
              </a:rPr>
              <a:t>decir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0" dirty="0">
                <a:latin typeface="Lucida Sans Unicode"/>
                <a:cs typeface="Lucida Sans Unicode"/>
              </a:rPr>
              <a:t>al </a:t>
            </a:r>
            <a:r>
              <a:rPr sz="1400" spc="-15" dirty="0">
                <a:latin typeface="Lucida Sans Unicode"/>
                <a:cs typeface="Lucida Sans Unicode"/>
              </a:rPr>
              <a:t>hacer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20" dirty="0">
                <a:latin typeface="Lucida Sans Unicode"/>
                <a:cs typeface="Lucida Sans Unicode"/>
              </a:rPr>
              <a:t>operación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van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15" dirty="0">
                <a:latin typeface="Lucida Sans Unicode"/>
                <a:cs typeface="Lucida Sans Unicode"/>
              </a:rPr>
              <a:t>comparar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40" dirty="0">
                <a:latin typeface="Lucida Sans Unicode"/>
                <a:cs typeface="Lucida Sans Unicode"/>
              </a:rPr>
              <a:t>índices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25" dirty="0">
                <a:latin typeface="Lucida Sans Unicode"/>
                <a:cs typeface="Lucida Sans Unicode"/>
              </a:rPr>
              <a:t> 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sumamos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directamente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 dataframe </a:t>
            </a:r>
            <a:r>
              <a:rPr sz="1400" spc="-30" dirty="0">
                <a:latin typeface="Lucida Sans Unicode"/>
                <a:cs typeface="Lucida Sans Unicode"/>
              </a:rPr>
              <a:t>con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0" dirty="0">
                <a:latin typeface="Lucida Sans Unicode"/>
                <a:cs typeface="Lucida Sans Unicode"/>
              </a:rPr>
              <a:t>sus </a:t>
            </a:r>
            <a:r>
              <a:rPr sz="1400" spc="-30" dirty="0">
                <a:latin typeface="Lucida Sans Unicode"/>
                <a:cs typeface="Lucida Sans Unicode"/>
              </a:rPr>
              <a:t>columnas </a:t>
            </a:r>
            <a:r>
              <a:rPr sz="1400" spc="-40" dirty="0">
                <a:latin typeface="Lucida Sans Unicode"/>
                <a:cs typeface="Lucida Sans Unicode"/>
              </a:rPr>
              <a:t>(y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40" dirty="0">
                <a:latin typeface="Lucida Sans Unicode"/>
                <a:cs typeface="Lucida Sans Unicode"/>
              </a:rPr>
              <a:t>índices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50" dirty="0">
                <a:latin typeface="Lucida Sans Unicode"/>
                <a:cs typeface="Lucida Sans Unicode"/>
              </a:rPr>
              <a:t>ﬁlas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son </a:t>
            </a:r>
            <a:r>
              <a:rPr sz="1400" spc="-40" dirty="0">
                <a:latin typeface="Lucida Sans Unicode"/>
                <a:cs typeface="Lucida Sans Unicode"/>
              </a:rPr>
              <a:t>distintos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40" dirty="0">
                <a:latin typeface="Lucida Sans Unicode"/>
                <a:cs typeface="Lucida Sans Unicode"/>
              </a:rPr>
              <a:t>columnas), ningún </a:t>
            </a:r>
            <a:r>
              <a:rPr sz="1400" spc="-20" dirty="0">
                <a:latin typeface="Lucida Sans Unicode"/>
                <a:cs typeface="Lucida Sans Unicode"/>
              </a:rPr>
              <a:t>dato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va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20" dirty="0">
                <a:latin typeface="Lucida Sans Unicode"/>
                <a:cs typeface="Lucida Sans Unicode"/>
              </a:rPr>
              <a:t>encontrar 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alineado. </a:t>
            </a:r>
            <a:r>
              <a:rPr sz="1400" spc="15" dirty="0">
                <a:latin typeface="Lucida Sans Unicode"/>
                <a:cs typeface="Lucida Sans Unicode"/>
              </a:rPr>
              <a:t>Para </a:t>
            </a:r>
            <a:r>
              <a:rPr sz="1400" spc="-25" dirty="0">
                <a:latin typeface="Lucida Sans Unicode"/>
                <a:cs typeface="Lucida Sans Unicode"/>
              </a:rPr>
              <a:t>controlar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0" dirty="0">
                <a:latin typeface="Lucida Sans Unicode"/>
                <a:cs typeface="Lucida Sans Unicode"/>
              </a:rPr>
              <a:t>la alineación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30" dirty="0">
                <a:latin typeface="Lucida Sans Unicode"/>
                <a:cs typeface="Lucida Sans Unicode"/>
              </a:rPr>
              <a:t>haga </a:t>
            </a:r>
            <a:r>
              <a:rPr sz="1400" spc="-20" dirty="0">
                <a:latin typeface="Lucida Sans Unicode"/>
                <a:cs typeface="Lucida Sans Unicode"/>
              </a:rPr>
              <a:t>por </a:t>
            </a:r>
            <a:r>
              <a:rPr sz="1400" spc="-50" dirty="0">
                <a:latin typeface="Lucida Sans Unicode"/>
                <a:cs typeface="Lucida Sans Unicode"/>
              </a:rPr>
              <a:t>ﬁlas 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podemos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parámetro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axis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index.</a:t>
            </a:r>
            <a:endParaRPr sz="14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7008" y="3355446"/>
            <a:ext cx="685133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220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45637F"/>
                </a:solidFill>
                <a:latin typeface="Trebuchet MS"/>
                <a:cs typeface="Trebuchet MS"/>
              </a:rPr>
              <a:t>M</a:t>
            </a:r>
            <a:r>
              <a:rPr sz="1800" b="1" spc="75" dirty="0">
                <a:solidFill>
                  <a:srgbClr val="45637F"/>
                </a:solidFill>
                <a:latin typeface="Trebuchet MS"/>
                <a:cs typeface="Trebuchet MS"/>
              </a:rPr>
              <a:t>é</a:t>
            </a:r>
            <a:r>
              <a:rPr sz="1800" b="1" spc="120" dirty="0">
                <a:solidFill>
                  <a:srgbClr val="45637F"/>
                </a:solidFill>
                <a:latin typeface="Trebuchet MS"/>
                <a:cs typeface="Trebuchet MS"/>
              </a:rPr>
              <a:t>todos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110" dirty="0">
                <a:solidFill>
                  <a:srgbClr val="45637F"/>
                </a:solidFill>
                <a:latin typeface="Trebuchet MS"/>
                <a:cs typeface="Trebuchet MS"/>
              </a:rPr>
              <a:t>asociados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745" y="1182567"/>
            <a:ext cx="5124240" cy="30284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3897" y="1151640"/>
            <a:ext cx="2723887" cy="26668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2424" y="1289950"/>
            <a:ext cx="1727200" cy="3045460"/>
            <a:chOff x="5942424" y="1289950"/>
            <a:chExt cx="1727200" cy="3045460"/>
          </a:xfrm>
        </p:grpSpPr>
        <p:sp>
          <p:nvSpPr>
            <p:cNvPr id="3" name="object 3"/>
            <p:cNvSpPr/>
            <p:nvPr/>
          </p:nvSpPr>
          <p:spPr>
            <a:xfrm>
              <a:off x="5942424" y="4154600"/>
              <a:ext cx="1626235" cy="180975"/>
            </a:xfrm>
            <a:custGeom>
              <a:avLst/>
              <a:gdLst/>
              <a:ahLst/>
              <a:cxnLst/>
              <a:rect l="l" t="t" r="r" b="b"/>
              <a:pathLst>
                <a:path w="1626234" h="180975">
                  <a:moveTo>
                    <a:pt x="812849" y="180599"/>
                  </a:moveTo>
                  <a:lnTo>
                    <a:pt x="734567" y="180186"/>
                  </a:lnTo>
                  <a:lnTo>
                    <a:pt x="658389" y="178971"/>
                  </a:lnTo>
                  <a:lnTo>
                    <a:pt x="584658" y="176993"/>
                  </a:lnTo>
                  <a:lnTo>
                    <a:pt x="513713" y="174288"/>
                  </a:lnTo>
                  <a:lnTo>
                    <a:pt x="445895" y="170896"/>
                  </a:lnTo>
                  <a:lnTo>
                    <a:pt x="381545" y="166854"/>
                  </a:lnTo>
                  <a:lnTo>
                    <a:pt x="321004" y="162199"/>
                  </a:lnTo>
                  <a:lnTo>
                    <a:pt x="264612" y="156970"/>
                  </a:lnTo>
                  <a:lnTo>
                    <a:pt x="212709" y="151204"/>
                  </a:lnTo>
                  <a:lnTo>
                    <a:pt x="165637" y="144939"/>
                  </a:lnTo>
                  <a:lnTo>
                    <a:pt x="123736" y="138213"/>
                  </a:lnTo>
                  <a:lnTo>
                    <a:pt x="56810" y="123531"/>
                  </a:lnTo>
                  <a:lnTo>
                    <a:pt x="14656" y="107459"/>
                  </a:lnTo>
                  <a:lnTo>
                    <a:pt x="0" y="90299"/>
                  </a:lnTo>
                  <a:lnTo>
                    <a:pt x="10126" y="76088"/>
                  </a:lnTo>
                  <a:lnTo>
                    <a:pt x="88421" y="49342"/>
                  </a:lnTo>
                  <a:lnTo>
                    <a:pt x="154781" y="37292"/>
                  </a:lnTo>
                  <a:lnTo>
                    <a:pt x="238077" y="26448"/>
                  </a:lnTo>
                  <a:lnTo>
                    <a:pt x="280964" y="22015"/>
                  </a:lnTo>
                  <a:lnTo>
                    <a:pt x="326339" y="17959"/>
                  </a:lnTo>
                  <a:lnTo>
                    <a:pt x="373997" y="14291"/>
                  </a:lnTo>
                  <a:lnTo>
                    <a:pt x="423733" y="11018"/>
                  </a:lnTo>
                  <a:lnTo>
                    <a:pt x="475342" y="8151"/>
                  </a:lnTo>
                  <a:lnTo>
                    <a:pt x="583360" y="3673"/>
                  </a:lnTo>
                  <a:lnTo>
                    <a:pt x="696409" y="930"/>
                  </a:lnTo>
                  <a:lnTo>
                    <a:pt x="812849" y="0"/>
                  </a:lnTo>
                  <a:lnTo>
                    <a:pt x="891132" y="413"/>
                  </a:lnTo>
                  <a:lnTo>
                    <a:pt x="967310" y="1628"/>
                  </a:lnTo>
                  <a:lnTo>
                    <a:pt x="1041042" y="3606"/>
                  </a:lnTo>
                  <a:lnTo>
                    <a:pt x="1111987" y="6311"/>
                  </a:lnTo>
                  <a:lnTo>
                    <a:pt x="1179804" y="9703"/>
                  </a:lnTo>
                  <a:lnTo>
                    <a:pt x="1244154" y="13745"/>
                  </a:lnTo>
                  <a:lnTo>
                    <a:pt x="1304696" y="18400"/>
                  </a:lnTo>
                  <a:lnTo>
                    <a:pt x="1361088" y="23629"/>
                  </a:lnTo>
                  <a:lnTo>
                    <a:pt x="1412990" y="29395"/>
                  </a:lnTo>
                  <a:lnTo>
                    <a:pt x="1460062" y="35660"/>
                  </a:lnTo>
                  <a:lnTo>
                    <a:pt x="1501963" y="42386"/>
                  </a:lnTo>
                  <a:lnTo>
                    <a:pt x="1568889" y="57068"/>
                  </a:lnTo>
                  <a:lnTo>
                    <a:pt x="1611043" y="73140"/>
                  </a:lnTo>
                  <a:lnTo>
                    <a:pt x="1625699" y="90299"/>
                  </a:lnTo>
                  <a:lnTo>
                    <a:pt x="1621978" y="98996"/>
                  </a:lnTo>
                  <a:lnTo>
                    <a:pt x="1568889" y="123531"/>
                  </a:lnTo>
                  <a:lnTo>
                    <a:pt x="1501963" y="138213"/>
                  </a:lnTo>
                  <a:lnTo>
                    <a:pt x="1460062" y="144939"/>
                  </a:lnTo>
                  <a:lnTo>
                    <a:pt x="1412990" y="151204"/>
                  </a:lnTo>
                  <a:lnTo>
                    <a:pt x="1361088" y="156970"/>
                  </a:lnTo>
                  <a:lnTo>
                    <a:pt x="1304696" y="162199"/>
                  </a:lnTo>
                  <a:lnTo>
                    <a:pt x="1244154" y="166854"/>
                  </a:lnTo>
                  <a:lnTo>
                    <a:pt x="1179804" y="170896"/>
                  </a:lnTo>
                  <a:lnTo>
                    <a:pt x="1111987" y="174288"/>
                  </a:lnTo>
                  <a:lnTo>
                    <a:pt x="1041042" y="176993"/>
                  </a:lnTo>
                  <a:lnTo>
                    <a:pt x="967310" y="178971"/>
                  </a:lnTo>
                  <a:lnTo>
                    <a:pt x="891132" y="180186"/>
                  </a:lnTo>
                  <a:lnTo>
                    <a:pt x="812849" y="1805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3737" y="1289950"/>
              <a:ext cx="1625595" cy="3011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983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45637F"/>
                </a:solidFill>
              </a:rPr>
              <a:t>Compa</a:t>
            </a:r>
            <a:r>
              <a:rPr sz="3000" spc="8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aciones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4518660" cy="3229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286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También </a:t>
            </a:r>
            <a:r>
              <a:rPr sz="1400" spc="-40" dirty="0">
                <a:latin typeface="Lucida Sans Unicode"/>
                <a:cs typeface="Lucida Sans Unicode"/>
              </a:rPr>
              <a:t>existen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b="1" spc="-100" dirty="0">
                <a:latin typeface="Verdana"/>
                <a:cs typeface="Verdana"/>
              </a:rPr>
              <a:t>operadores </a:t>
            </a:r>
            <a:r>
              <a:rPr sz="1400" b="1" spc="-105" dirty="0">
                <a:latin typeface="Verdana"/>
                <a:cs typeface="Verdana"/>
              </a:rPr>
              <a:t>de </a:t>
            </a:r>
            <a:r>
              <a:rPr sz="1400" b="1" spc="-95" dirty="0">
                <a:latin typeface="Verdana"/>
                <a:cs typeface="Verdana"/>
              </a:rPr>
              <a:t>comparación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sus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métodos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correspondientes.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comportamiento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similar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operadores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aritméticos.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</a:pPr>
            <a:r>
              <a:rPr sz="1400" spc="-25" dirty="0">
                <a:latin typeface="Lucida Sans Unicode"/>
                <a:cs typeface="Lucida Sans Unicode"/>
              </a:rPr>
              <a:t>Estas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operaciones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producen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estructuras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booleanos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luego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utilizar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hacer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ﬁltros.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46990">
              <a:lnSpc>
                <a:spcPts val="1650"/>
              </a:lnSpc>
              <a:spcBef>
                <a:spcPts val="1050"/>
              </a:spcBef>
            </a:pPr>
            <a:r>
              <a:rPr sz="1400" spc="15" dirty="0">
                <a:latin typeface="Lucida Sans Unicode"/>
                <a:cs typeface="Lucida Sans Unicode"/>
              </a:rPr>
              <a:t>Para </a:t>
            </a:r>
            <a:r>
              <a:rPr sz="1400" spc="-30" dirty="0">
                <a:latin typeface="Lucida Sans Unicode"/>
                <a:cs typeface="Lucida Sans Unicode"/>
              </a:rPr>
              <a:t>producir </a:t>
            </a:r>
            <a:r>
              <a:rPr sz="1400" spc="-45" dirty="0">
                <a:latin typeface="Lucida Sans Unicode"/>
                <a:cs typeface="Lucida Sans Unicode"/>
              </a:rPr>
              <a:t>ﬁltros </a:t>
            </a:r>
            <a:r>
              <a:rPr sz="1400" spc="-20" dirty="0">
                <a:latin typeface="Lucida Sans Unicode"/>
                <a:cs typeface="Lucida Sans Unicode"/>
              </a:rPr>
              <a:t>más </a:t>
            </a:r>
            <a:r>
              <a:rPr sz="1400" spc="-35" dirty="0">
                <a:latin typeface="Lucida Sans Unicode"/>
                <a:cs typeface="Lucida Sans Unicode"/>
              </a:rPr>
              <a:t>complejos </a:t>
            </a:r>
            <a:r>
              <a:rPr sz="1400" spc="-20" dirty="0">
                <a:latin typeface="Lucida Sans Unicode"/>
                <a:cs typeface="Lucida Sans Unicode"/>
              </a:rPr>
              <a:t>tenemos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0" dirty="0">
                <a:latin typeface="Lucida Sans Unicode"/>
                <a:cs typeface="Lucida Sans Unicode"/>
              </a:rPr>
              <a:t>ser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capaces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combinar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comparaciones.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operadores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and, or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not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funcionan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series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dataframes.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15" dirty="0">
                <a:latin typeface="Lucida Sans Unicode"/>
                <a:cs typeface="Lucida Sans Unicode"/>
              </a:rPr>
              <a:t>Para </a:t>
            </a:r>
            <a:r>
              <a:rPr sz="1400" spc="-15" dirty="0">
                <a:latin typeface="Lucida Sans Unicode"/>
                <a:cs typeface="Lucida Sans Unicode"/>
              </a:rPr>
              <a:t>hacer </a:t>
            </a:r>
            <a:r>
              <a:rPr sz="1400" spc="-20" dirty="0">
                <a:latin typeface="Lucida Sans Unicode"/>
                <a:cs typeface="Lucida Sans Unicode"/>
              </a:rPr>
              <a:t>operaciones </a:t>
            </a:r>
            <a:r>
              <a:rPr sz="1400" spc="-50" dirty="0">
                <a:latin typeface="Lucida Sans Unicode"/>
                <a:cs typeface="Lucida Sans Unicode"/>
              </a:rPr>
              <a:t>lógicas </a:t>
            </a:r>
            <a:r>
              <a:rPr sz="1400" spc="-20" dirty="0">
                <a:latin typeface="Lucida Sans Unicode"/>
                <a:cs typeface="Lucida Sans Unicode"/>
              </a:rPr>
              <a:t>elemento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20" dirty="0">
                <a:latin typeface="Lucida Sans Unicode"/>
                <a:cs typeface="Lucida Sans Unicode"/>
              </a:rPr>
              <a:t>elemento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</a:t>
            </a:r>
            <a:r>
              <a:rPr sz="1400" spc="-1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operadores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9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&amp;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|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~.</a:t>
            </a:r>
            <a:endParaRPr sz="1400" dirty="0">
              <a:latin typeface="Consolas"/>
              <a:cs typeface="Consolas"/>
            </a:endParaRPr>
          </a:p>
          <a:p>
            <a:pPr marL="12700" marR="318770">
              <a:lnSpc>
                <a:spcPts val="1650"/>
              </a:lnSpc>
              <a:spcBef>
                <a:spcPts val="1050"/>
              </a:spcBef>
            </a:pP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important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paréntesi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agrupar  </a:t>
            </a:r>
            <a:r>
              <a:rPr sz="1400" spc="-20" dirty="0">
                <a:latin typeface="Lucida Sans Unicode"/>
                <a:cs typeface="Lucida Sans Unicode"/>
              </a:rPr>
              <a:t>correctament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operaciones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ya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tienen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  </a:t>
            </a:r>
            <a:r>
              <a:rPr sz="1400" spc="-30" dirty="0">
                <a:latin typeface="Lucida Sans Unicode"/>
                <a:cs typeface="Lucida Sans Unicode"/>
              </a:rPr>
              <a:t>mismo </a:t>
            </a:r>
            <a:r>
              <a:rPr sz="1400" spc="-10" dirty="0">
                <a:latin typeface="Lucida Sans Unicode"/>
                <a:cs typeface="Lucida Sans Unicode"/>
              </a:rPr>
              <a:t>orden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25" dirty="0">
                <a:latin typeface="Lucida Sans Unicode"/>
                <a:cs typeface="Lucida Sans Unicode"/>
              </a:rPr>
              <a:t>precedencia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15" dirty="0">
                <a:latin typeface="Lucida Sans Unicode"/>
                <a:cs typeface="Lucida Sans Unicode"/>
              </a:rPr>
              <a:t>operadores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habituales.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80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Comparaciones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25" y="1331640"/>
            <a:ext cx="1895040" cy="26668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0865" y="1599120"/>
            <a:ext cx="2914200" cy="18286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42" y="1223999"/>
            <a:ext cx="1723680" cy="2819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522" y="1223640"/>
            <a:ext cx="3609720" cy="281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2522" y="1217520"/>
            <a:ext cx="1571399" cy="14476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7614" y="3562332"/>
            <a:ext cx="3789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 err="1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AR" sz="2400" spc="17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72026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614407"/>
            <a:ext cx="745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/>
              <a:t>P</a:t>
            </a:r>
            <a:r>
              <a:rPr sz="2400" spc="110" dirty="0"/>
              <a:t>a</a:t>
            </a:r>
            <a:r>
              <a:rPr sz="2400" spc="65" dirty="0"/>
              <a:t>r</a:t>
            </a:r>
            <a:r>
              <a:rPr sz="2400" spc="135" dirty="0"/>
              <a:t>a</a:t>
            </a:r>
            <a:r>
              <a:rPr sz="2400" spc="-215" dirty="0"/>
              <a:t> </a:t>
            </a:r>
            <a:r>
              <a:rPr sz="2400" spc="90" dirty="0"/>
              <a:t>poder</a:t>
            </a:r>
            <a:r>
              <a:rPr sz="2400" spc="-260" dirty="0"/>
              <a:t> </a:t>
            </a:r>
            <a:r>
              <a:rPr sz="2400" spc="50" dirty="0"/>
              <a:t>r</a:t>
            </a:r>
            <a:r>
              <a:rPr sz="2400" spc="55" dirty="0"/>
              <a:t>ealizar</a:t>
            </a:r>
            <a:r>
              <a:rPr sz="2400" spc="-260" dirty="0"/>
              <a:t> </a:t>
            </a:r>
            <a:r>
              <a:rPr sz="2400" spc="10" dirty="0"/>
              <a:t>el</a:t>
            </a:r>
            <a:r>
              <a:rPr sz="2400" spc="-215" dirty="0"/>
              <a:t> </a:t>
            </a:r>
            <a:r>
              <a:rPr sz="2400" spc="110" dirty="0"/>
              <a:t>Labo</a:t>
            </a:r>
            <a:r>
              <a:rPr sz="2400" spc="60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70" dirty="0"/>
              <a:t>se</a:t>
            </a:r>
            <a:r>
              <a:rPr sz="2400" spc="-215" dirty="0"/>
              <a:t> </a:t>
            </a:r>
            <a:r>
              <a:rPr sz="2400" spc="50" dirty="0"/>
              <a:t>r</a:t>
            </a:r>
            <a:r>
              <a:rPr sz="2400" spc="65" dirty="0"/>
              <a:t>ecomienda: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7843" y="1183367"/>
            <a:ext cx="478663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10" dirty="0">
                <a:latin typeface="Lucida Sans Unicode"/>
                <a:cs typeface="Lucida Sans Unicode"/>
              </a:rPr>
              <a:t>Lee</a:t>
            </a:r>
            <a:r>
              <a:rPr sz="1400" spc="-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contenido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previos.</a:t>
            </a:r>
            <a:endParaRPr sz="1400">
              <a:latin typeface="Lucida Sans Unicode"/>
              <a:cs typeface="Lucida Sans Unicode"/>
            </a:endParaRPr>
          </a:p>
          <a:p>
            <a:pPr marL="227965" indent="-215900">
              <a:lnSpc>
                <a:spcPct val="100000"/>
              </a:lnSpc>
              <a:spcBef>
                <a:spcPts val="8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Descarga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material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necesario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carpeta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i="1" spc="-5" dirty="0">
                <a:latin typeface="Trebuchet MS"/>
                <a:cs typeface="Trebuchet MS"/>
              </a:rPr>
              <a:t>Descargas.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850" y="2132425"/>
            <a:ext cx="3874199" cy="2356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19727"/>
            <a:ext cx="2094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/>
              <a:t>Labo</a:t>
            </a:r>
            <a:r>
              <a:rPr sz="2400" spc="65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229" dirty="0"/>
              <a:t>4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245663"/>
            <a:ext cx="5828030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400" spc="-20" dirty="0">
                <a:latin typeface="Lucida Sans Unicode"/>
                <a:cs typeface="Lucida Sans Unicode"/>
              </a:rPr>
              <a:t>Crear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llamada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“SurvivalAge”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sea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producto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“Survived”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“Age”.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Hacerlo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operador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método.</a:t>
            </a:r>
            <a:endParaRPr sz="1400">
              <a:latin typeface="Lucida Sans Unicode"/>
              <a:cs typeface="Lucida Sans Unicode"/>
            </a:endParaRPr>
          </a:p>
          <a:p>
            <a:pPr marL="269240" marR="13335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0" dirty="0">
                <a:latin typeface="Lucida Sans Unicode"/>
                <a:cs typeface="Lucida Sans Unicode"/>
              </a:rPr>
              <a:t>Crear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15" dirty="0">
                <a:latin typeface="Lucida Sans Unicode"/>
                <a:cs typeface="Lucida Sans Unicode"/>
              </a:rPr>
              <a:t>nueva </a:t>
            </a:r>
            <a:r>
              <a:rPr sz="1400" spc="-25" dirty="0">
                <a:latin typeface="Lucida Sans Unicode"/>
                <a:cs typeface="Lucida Sans Unicode"/>
              </a:rPr>
              <a:t>columna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genere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30" dirty="0">
                <a:latin typeface="Lucida Sans Unicode"/>
                <a:cs typeface="Lucida Sans Unicode"/>
              </a:rPr>
              <a:t>rango </a:t>
            </a:r>
            <a:r>
              <a:rPr sz="1400" spc="-20" dirty="0">
                <a:latin typeface="Lucida Sans Unicode"/>
                <a:cs typeface="Lucida Sans Unicode"/>
              </a:rPr>
              <a:t>etario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25" dirty="0">
                <a:latin typeface="Lucida Sans Unicode"/>
                <a:cs typeface="Lucida Sans Unicode"/>
              </a:rPr>
              <a:t>cada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persona</a:t>
            </a:r>
            <a:r>
              <a:rPr sz="1400" spc="-1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edade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entr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0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9 </a:t>
            </a:r>
            <a:r>
              <a:rPr sz="1400" spc="-25" dirty="0">
                <a:latin typeface="Lucida Sans Unicode"/>
                <a:cs typeface="Lucida Sans Unicode"/>
              </a:rPr>
              <a:t>genere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númer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1,  </a:t>
            </a:r>
            <a:r>
              <a:rPr sz="1400" spc="-15" dirty="0">
                <a:latin typeface="Lucida Sans Unicode"/>
                <a:cs typeface="Lucida Sans Unicode"/>
              </a:rPr>
              <a:t>entr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</a:t>
            </a:r>
            <a:r>
              <a:rPr sz="1400" spc="-85" dirty="0">
                <a:latin typeface="Lucida Sans Unicode"/>
                <a:cs typeface="Lucida Sans Unicode"/>
              </a:rPr>
              <a:t>0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</a:t>
            </a:r>
            <a:r>
              <a:rPr sz="1400" spc="-85" dirty="0">
                <a:latin typeface="Lucida Sans Unicode"/>
                <a:cs typeface="Lucida Sans Unicode"/>
              </a:rPr>
              <a:t>9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númer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30" dirty="0">
                <a:latin typeface="Lucida Sans Unicode"/>
                <a:cs typeface="Lucida Sans Unicode"/>
              </a:rPr>
              <a:t>2</a:t>
            </a:r>
            <a:r>
              <a:rPr sz="1400" spc="-6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etc</a:t>
            </a:r>
            <a:r>
              <a:rPr sz="1400" spc="-3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missin</a:t>
            </a:r>
            <a:r>
              <a:rPr sz="1400" spc="-55" dirty="0">
                <a:latin typeface="Lucida Sans Unicode"/>
                <a:cs typeface="Lucida Sans Unicode"/>
              </a:rPr>
              <a:t>g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value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  </a:t>
            </a:r>
            <a:r>
              <a:rPr sz="1400" spc="-10" dirty="0">
                <a:latin typeface="Lucida Sans Unicode"/>
                <a:cs typeface="Lucida Sans Unicode"/>
              </a:rPr>
              <a:t>mapeen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cero.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todas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mujeres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primera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clase.</a:t>
            </a:r>
            <a:endParaRPr sz="1400">
              <a:latin typeface="Lucida Sans Unicode"/>
              <a:cs typeface="Lucida Sans Unicode"/>
            </a:endParaRPr>
          </a:p>
          <a:p>
            <a:pPr marL="269240" marR="82169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varones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menores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edad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segund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clase.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820262"/>
            <a:ext cx="852744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5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38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5" dirty="0">
                <a:solidFill>
                  <a:srgbClr val="45637F"/>
                </a:solidFill>
              </a:rPr>
              <a:t>Estadísticas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491480" cy="2181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8191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Lucida Sans Unicode"/>
                <a:cs typeface="Lucida Sans Unicode"/>
              </a:rPr>
              <a:t>Panda</a:t>
            </a:r>
            <a:r>
              <a:rPr sz="140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prove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numeroso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realiza</a:t>
            </a:r>
            <a:r>
              <a:rPr sz="1400" spc="-3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estadísticas  </a:t>
            </a:r>
            <a:r>
              <a:rPr sz="1400" spc="-20" dirty="0">
                <a:latin typeface="Lucida Sans Unicode"/>
                <a:cs typeface="Lucida Sans Unicode"/>
              </a:rPr>
              <a:t>sobre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tanto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series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dataframes.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defecto,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estos </a:t>
            </a:r>
            <a:r>
              <a:rPr sz="1400" spc="-25" dirty="0">
                <a:latin typeface="Lucida Sans Unicode"/>
                <a:cs typeface="Lucida Sans Unicode"/>
              </a:rPr>
              <a:t>métodos </a:t>
            </a:r>
            <a:r>
              <a:rPr sz="1400" spc="-35" dirty="0">
                <a:latin typeface="Lucida Sans Unicode"/>
                <a:cs typeface="Lucida Sans Unicode"/>
              </a:rPr>
              <a:t>ignoran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50" dirty="0">
                <a:latin typeface="Lucida Sans Unicode"/>
                <a:cs typeface="Lucida Sans Unicode"/>
              </a:rPr>
              <a:t>missing </a:t>
            </a:r>
            <a:r>
              <a:rPr sz="1400" spc="-40" dirty="0">
                <a:latin typeface="Lucida Sans Unicode"/>
                <a:cs typeface="Lucida Sans Unicode"/>
              </a:rPr>
              <a:t>values, </a:t>
            </a:r>
            <a:r>
              <a:rPr sz="1400" spc="-15" dirty="0">
                <a:latin typeface="Lucida Sans Unicode"/>
                <a:cs typeface="Lucida Sans Unicode"/>
              </a:rPr>
              <a:t>no </a:t>
            </a:r>
            <a:r>
              <a:rPr sz="1400" spc="-30" dirty="0">
                <a:latin typeface="Lucida Sans Unicode"/>
                <a:cs typeface="Lucida Sans Unicode"/>
              </a:rPr>
              <a:t>teniéndolos </a:t>
            </a:r>
            <a:r>
              <a:rPr sz="1400" spc="-10" dirty="0">
                <a:latin typeface="Lucida Sans Unicode"/>
                <a:cs typeface="Lucida Sans Unicode"/>
              </a:rPr>
              <a:t>en 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cuenta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10" dirty="0">
                <a:latin typeface="Lucida Sans Unicode"/>
                <a:cs typeface="Lucida Sans Unicode"/>
              </a:rPr>
              <a:t>hora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5" dirty="0">
                <a:latin typeface="Lucida Sans Unicode"/>
                <a:cs typeface="Lucida Sans Unicode"/>
              </a:rPr>
              <a:t>realizar </a:t>
            </a:r>
            <a:r>
              <a:rPr sz="1400" spc="-45" dirty="0">
                <a:latin typeface="Lucida Sans Unicode"/>
                <a:cs typeface="Lucida Sans Unicode"/>
              </a:rPr>
              <a:t>los cálculos. </a:t>
            </a:r>
            <a:r>
              <a:rPr sz="1400" spc="-25" dirty="0">
                <a:latin typeface="Lucida Sans Unicode"/>
                <a:cs typeface="Lucida Sans Unicode"/>
              </a:rPr>
              <a:t>Si se </a:t>
            </a:r>
            <a:r>
              <a:rPr sz="1400" spc="-20" dirty="0">
                <a:latin typeface="Lucida Sans Unicode"/>
                <a:cs typeface="Lucida Sans Unicode"/>
              </a:rPr>
              <a:t>usa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15" dirty="0">
                <a:latin typeface="Lucida Sans Unicode"/>
                <a:cs typeface="Lucida Sans Unicode"/>
              </a:rPr>
              <a:t>parámetro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skipna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False</a:t>
            </a:r>
            <a:r>
              <a:rPr sz="1400" spc="-395" dirty="0">
                <a:latin typeface="Consolas"/>
                <a:cs typeface="Consolas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valores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NaN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propagan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resultado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ﬁnal.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Cuando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20" dirty="0">
                <a:latin typeface="Lucida Sans Unicode"/>
                <a:cs typeface="Lucida Sans Unicode"/>
              </a:rPr>
              <a:t>trabaja </a:t>
            </a:r>
            <a:r>
              <a:rPr sz="1400" spc="-30" dirty="0">
                <a:latin typeface="Lucida Sans Unicode"/>
                <a:cs typeface="Lucida Sans Unicode"/>
              </a:rPr>
              <a:t>con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25" dirty="0">
                <a:latin typeface="Lucida Sans Unicode"/>
                <a:cs typeface="Lucida Sans Unicode"/>
              </a:rPr>
              <a:t>dataframe, </a:t>
            </a:r>
            <a:r>
              <a:rPr sz="1400" spc="-30" dirty="0">
                <a:latin typeface="Lucida Sans Unicode"/>
                <a:cs typeface="Lucida Sans Unicode"/>
              </a:rPr>
              <a:t>estas funciones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35" dirty="0">
                <a:latin typeface="Lucida Sans Unicode"/>
                <a:cs typeface="Lucida Sans Unicode"/>
              </a:rPr>
              <a:t>calculan 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sólo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tienen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números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serie.</a:t>
            </a:r>
            <a:endParaRPr sz="1400">
              <a:latin typeface="Lucida Sans Unicode"/>
              <a:cs typeface="Lucida Sans Unicode"/>
            </a:endParaRPr>
          </a:p>
          <a:p>
            <a:pPr marL="12700" marR="26034">
              <a:lnSpc>
                <a:spcPts val="1650"/>
              </a:lnSpc>
              <a:spcBef>
                <a:spcPts val="1050"/>
              </a:spcBef>
            </a:pPr>
            <a:r>
              <a:rPr sz="1400" spc="-10" dirty="0">
                <a:latin typeface="Lucida Sans Unicode"/>
                <a:cs typeface="Lucida Sans Unicode"/>
              </a:rPr>
              <a:t>Entre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estos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podemos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encontrar: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sum, mean, std, var,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mode,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median,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count, min,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max, prod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3843" y="3269158"/>
            <a:ext cx="685225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solidFill>
                  <a:srgbClr val="45637F"/>
                </a:solidFill>
                <a:latin typeface="Trebuchet MS"/>
                <a:cs typeface="Trebuchet MS"/>
              </a:rPr>
              <a:t>Estadísticas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799" y="1324867"/>
            <a:ext cx="2358445" cy="20215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7900" y="1343081"/>
            <a:ext cx="5472500" cy="27499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solidFill>
                  <a:srgbClr val="45637F"/>
                </a:solidFill>
                <a:latin typeface="Trebuchet MS"/>
                <a:cs typeface="Trebuchet MS"/>
              </a:rPr>
              <a:t>Estadísticas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440" y="1326840"/>
            <a:ext cx="4181040" cy="28951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3280" y="899127"/>
            <a:ext cx="2780999" cy="34095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96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45637F"/>
                </a:solidFill>
              </a:rPr>
              <a:t>describe()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707890" cy="2943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8417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latin typeface="Lucida Sans Unicode"/>
                <a:cs typeface="Lucida Sans Unicode"/>
              </a:rPr>
              <a:t>El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describe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permite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ver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resumen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las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estadísticas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principale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cad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columna.</a:t>
            </a:r>
            <a:endParaRPr sz="1400">
              <a:latin typeface="Lucida Sans Unicode"/>
              <a:cs typeface="Lucida Sans Unicode"/>
            </a:endParaRPr>
          </a:p>
          <a:p>
            <a:pPr marL="12700" marR="114300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Cuando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65" dirty="0">
                <a:latin typeface="Lucida Sans Unicode"/>
                <a:cs typeface="Lucida Sans Unicode"/>
              </a:rPr>
              <a:t> </a:t>
            </a:r>
            <a:r>
              <a:rPr sz="1400" b="1" spc="5" dirty="0">
                <a:latin typeface="Tahoma"/>
                <a:cs typeface="Tahoma"/>
              </a:rPr>
              <a:t>numérica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devuelve: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cantidad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válidos</a:t>
            </a:r>
            <a:r>
              <a:rPr sz="1400" spc="-3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promedio</a:t>
            </a:r>
            <a:r>
              <a:rPr sz="1400" spc="-1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desviación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standard,  </a:t>
            </a:r>
            <a:r>
              <a:rPr sz="1400" spc="-45" dirty="0">
                <a:latin typeface="Lucida Sans Unicode"/>
                <a:cs typeface="Lucida Sans Unicode"/>
              </a:rPr>
              <a:t>mínimo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máxim</a:t>
            </a:r>
            <a:r>
              <a:rPr sz="1400" spc="-3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cuartiles.</a:t>
            </a:r>
            <a:endParaRPr sz="1400">
              <a:latin typeface="Lucida Sans Unicode"/>
              <a:cs typeface="Lucida Sans Unicode"/>
            </a:endParaRPr>
          </a:p>
          <a:p>
            <a:pPr marL="12700" marR="45720" algn="just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Cuando la </a:t>
            </a:r>
            <a:r>
              <a:rPr sz="1400" spc="-25" dirty="0">
                <a:latin typeface="Lucida Sans Unicode"/>
                <a:cs typeface="Lucida Sans Unicode"/>
              </a:rPr>
              <a:t>columna </a:t>
            </a:r>
            <a:r>
              <a:rPr sz="1400" b="1" spc="10" dirty="0">
                <a:latin typeface="Tahoma"/>
                <a:cs typeface="Tahoma"/>
              </a:rPr>
              <a:t>no </a:t>
            </a:r>
            <a:r>
              <a:rPr sz="1400" b="1" spc="-20" dirty="0">
                <a:latin typeface="Tahoma"/>
                <a:cs typeface="Tahoma"/>
              </a:rPr>
              <a:t>es </a:t>
            </a:r>
            <a:r>
              <a:rPr sz="1400" b="1" spc="5" dirty="0">
                <a:latin typeface="Tahoma"/>
                <a:cs typeface="Tahoma"/>
              </a:rPr>
              <a:t>numérica </a:t>
            </a:r>
            <a:r>
              <a:rPr sz="1400" spc="-25" dirty="0">
                <a:latin typeface="Lucida Sans Unicode"/>
                <a:cs typeface="Lucida Sans Unicode"/>
              </a:rPr>
              <a:t>devuelve: </a:t>
            </a:r>
            <a:r>
              <a:rPr sz="1400" spc="-30" dirty="0">
                <a:latin typeface="Lucida Sans Unicode"/>
                <a:cs typeface="Lucida Sans Unicode"/>
              </a:rPr>
              <a:t>cantidad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válidos</a:t>
            </a:r>
            <a:r>
              <a:rPr sz="1400" spc="-3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cantidad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único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  </a:t>
            </a:r>
            <a:r>
              <a:rPr sz="1400" spc="-20" dirty="0">
                <a:latin typeface="Lucida Sans Unicode"/>
                <a:cs typeface="Lucida Sans Unicode"/>
              </a:rPr>
              <a:t>element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má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frecuente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35" dirty="0">
                <a:latin typeface="Lucida Sans Unicode"/>
                <a:cs typeface="Lucida Sans Unicode"/>
              </a:rPr>
              <a:t>u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frecuencia.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Cuando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incluye </a:t>
            </a:r>
            <a:r>
              <a:rPr sz="1400" b="1" dirty="0">
                <a:latin typeface="Tahoma"/>
                <a:cs typeface="Tahoma"/>
              </a:rPr>
              <a:t>columnas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numéricas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no </a:t>
            </a:r>
            <a:r>
              <a:rPr sz="1400" b="1" spc="-39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numéricas,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0" dirty="0">
                <a:latin typeface="Lucida Sans Unicode"/>
                <a:cs typeface="Lucida Sans Unicode"/>
              </a:rPr>
              <a:t>método </a:t>
            </a:r>
            <a:r>
              <a:rPr sz="1400" spc="-35" dirty="0">
                <a:latin typeface="Lucida Sans Unicode"/>
                <a:cs typeface="Lucida Sans Unicode"/>
              </a:rPr>
              <a:t>sólo </a:t>
            </a:r>
            <a:r>
              <a:rPr sz="1400" spc="-20" dirty="0">
                <a:latin typeface="Lucida Sans Unicode"/>
                <a:cs typeface="Lucida Sans Unicode"/>
              </a:rPr>
              <a:t>muestra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15" dirty="0">
                <a:latin typeface="Lucida Sans Unicode"/>
                <a:cs typeface="Lucida Sans Unicode"/>
              </a:rPr>
              <a:t>resumen de </a:t>
            </a:r>
            <a:r>
              <a:rPr sz="1400" spc="-40" dirty="0">
                <a:latin typeface="Lucida Sans Unicode"/>
                <a:cs typeface="Lucida Sans Unicode"/>
              </a:rPr>
              <a:t>las 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 numéricas. </a:t>
            </a:r>
            <a:r>
              <a:rPr sz="1400" spc="-20" dirty="0">
                <a:latin typeface="Lucida Sans Unicode"/>
                <a:cs typeface="Lucida Sans Unicode"/>
              </a:rPr>
              <a:t>Este </a:t>
            </a:r>
            <a:r>
              <a:rPr sz="1400" spc="-25" dirty="0">
                <a:latin typeface="Lucida Sans Unicode"/>
                <a:cs typeface="Lucida Sans Unicode"/>
              </a:rPr>
              <a:t>comportamiento 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controla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parámetro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include/exclude.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3843" y="3269158"/>
            <a:ext cx="685225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45637F"/>
                </a:solidFill>
                <a:latin typeface="Trebuchet MS"/>
                <a:cs typeface="Trebuchet MS"/>
              </a:rPr>
              <a:t>describe()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280" y="1241345"/>
            <a:ext cx="7028999" cy="31999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495" y="2619840"/>
            <a:ext cx="4098959" cy="16688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205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solidFill>
                  <a:srgbClr val="45637F"/>
                </a:solidFill>
              </a:rPr>
              <a:t>P</a:t>
            </a:r>
            <a:r>
              <a:rPr sz="3000" spc="75" dirty="0">
                <a:solidFill>
                  <a:srgbClr val="45637F"/>
                </a:solidFill>
              </a:rPr>
              <a:t>e</a:t>
            </a:r>
            <a:r>
              <a:rPr sz="3000" spc="40" dirty="0">
                <a:solidFill>
                  <a:srgbClr val="45637F"/>
                </a:solidFill>
              </a:rPr>
              <a:t>r</a:t>
            </a:r>
            <a:r>
              <a:rPr sz="3000" spc="145" dirty="0">
                <a:solidFill>
                  <a:srgbClr val="45637F"/>
                </a:solidFill>
              </a:rPr>
              <a:t>ce</a:t>
            </a:r>
            <a:r>
              <a:rPr sz="3000" spc="140" dirty="0">
                <a:solidFill>
                  <a:srgbClr val="45637F"/>
                </a:solidFill>
              </a:rPr>
              <a:t>n</a:t>
            </a:r>
            <a:r>
              <a:rPr sz="3000" spc="110" dirty="0">
                <a:solidFill>
                  <a:srgbClr val="45637F"/>
                </a:solidFill>
              </a:rPr>
              <a:t>tiles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975" y="1294988"/>
            <a:ext cx="4071620" cy="1838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4625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Lucida Sans Unicode"/>
                <a:cs typeface="Lucida Sans Unicode"/>
              </a:rPr>
              <a:t>Por </a:t>
            </a:r>
            <a:r>
              <a:rPr sz="1400" spc="-40" dirty="0">
                <a:latin typeface="Lucida Sans Unicode"/>
                <a:cs typeface="Lucida Sans Unicode"/>
              </a:rPr>
              <a:t>defecto,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20" dirty="0">
                <a:latin typeface="Lucida Sans Unicode"/>
                <a:cs typeface="Lucida Sans Unicode"/>
              </a:rPr>
              <a:t>muestran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40" dirty="0">
                <a:latin typeface="Lucida Sans Unicode"/>
                <a:cs typeface="Lucida Sans Unicode"/>
              </a:rPr>
              <a:t>cuartiles, </a:t>
            </a:r>
            <a:r>
              <a:rPr sz="1400" spc="-15" dirty="0">
                <a:latin typeface="Lucida Sans Unicode"/>
                <a:cs typeface="Lucida Sans Unicode"/>
              </a:rPr>
              <a:t>pero </a:t>
            </a:r>
            <a:r>
              <a:rPr sz="1400" spc="-30" dirty="0">
                <a:latin typeface="Lucida Sans Unicode"/>
                <a:cs typeface="Lucida Sans Unicode"/>
              </a:rPr>
              <a:t>se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5" dirty="0">
                <a:latin typeface="Lucida Sans Unicode"/>
                <a:cs typeface="Lucida Sans Unicode"/>
              </a:rPr>
              <a:t>controlar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0" dirty="0">
                <a:latin typeface="Lucida Sans Unicode"/>
                <a:cs typeface="Lucida Sans Unicode"/>
              </a:rPr>
              <a:t>muestre </a:t>
            </a:r>
            <a:r>
              <a:rPr sz="1400" spc="-30" dirty="0">
                <a:latin typeface="Lucida Sans Unicode"/>
                <a:cs typeface="Lucida Sans Unicode"/>
              </a:rPr>
              <a:t>cualquier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percenti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través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percentiles.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25" dirty="0">
                <a:latin typeface="Lucida Sans Unicode"/>
                <a:cs typeface="Lucida Sans Unicode"/>
              </a:rPr>
              <a:t>Recordemos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b="1" dirty="0">
                <a:latin typeface="Tahoma"/>
                <a:cs typeface="Tahoma"/>
              </a:rPr>
              <a:t>percentil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5" dirty="0">
                <a:latin typeface="Lucida Sans Unicode"/>
                <a:cs typeface="Lucida Sans Unicode"/>
              </a:rPr>
              <a:t>valor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cual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determinado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porcentaje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son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menore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valor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Así</a:t>
            </a:r>
            <a:r>
              <a:rPr sz="1400" spc="-5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percenti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2</a:t>
            </a:r>
            <a:r>
              <a:rPr sz="1400" spc="-85" dirty="0">
                <a:latin typeface="Lucida Sans Unicode"/>
                <a:cs typeface="Lucida Sans Unicode"/>
              </a:rPr>
              <a:t>5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  valo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debajo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cua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encuentr</a:t>
            </a:r>
            <a:r>
              <a:rPr sz="1400" spc="-1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25</a:t>
            </a:r>
            <a:r>
              <a:rPr sz="1400" spc="15" dirty="0">
                <a:latin typeface="Lucida Sans Unicode"/>
                <a:cs typeface="Lucida Sans Unicode"/>
              </a:rPr>
              <a:t>%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datos.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475" y="1292362"/>
            <a:ext cx="3032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también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ser  </a:t>
            </a:r>
            <a:r>
              <a:rPr sz="1400" spc="-35" dirty="0">
                <a:latin typeface="Lucida Sans Unicode"/>
                <a:cs typeface="Lucida Sans Unicode"/>
              </a:rPr>
              <a:t>indexado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list</a:t>
            </a:r>
            <a:r>
              <a:rPr sz="1400" spc="-5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columnas,  </a:t>
            </a:r>
            <a:r>
              <a:rPr sz="1400" spc="-25" dirty="0">
                <a:latin typeface="Lucida Sans Unicode"/>
                <a:cs typeface="Lucida Sans Unicode"/>
              </a:rPr>
              <a:t>devolviendo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3636" y="436500"/>
            <a:ext cx="4754839" cy="414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292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45637F"/>
                </a:solidFill>
              </a:rPr>
              <a:t>aggregate()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629150" cy="2258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47650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aggregat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(con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alias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i="1" spc="10" dirty="0">
                <a:latin typeface="Trebuchet MS"/>
                <a:cs typeface="Trebuchet MS"/>
              </a:rPr>
              <a:t>ag</a:t>
            </a:r>
            <a:r>
              <a:rPr sz="1400" i="1" spc="15" dirty="0">
                <a:latin typeface="Trebuchet MS"/>
                <a:cs typeface="Trebuchet MS"/>
              </a:rPr>
              <a:t>g</a:t>
            </a:r>
            <a:r>
              <a:rPr sz="1400" spc="-45" dirty="0">
                <a:latin typeface="Lucida Sans Unicode"/>
                <a:cs typeface="Lucida Sans Unicode"/>
              </a:rPr>
              <a:t>)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hacer  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resume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funcione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agregación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 </a:t>
            </a:r>
            <a:r>
              <a:rPr sz="1400" spc="-25" dirty="0">
                <a:latin typeface="Lucida Sans Unicode"/>
                <a:cs typeface="Lucida Sans Unicode"/>
              </a:rPr>
              <a:t>querramos. </a:t>
            </a:r>
            <a:r>
              <a:rPr sz="1400" spc="5" dirty="0">
                <a:latin typeface="Lucida Sans Unicode"/>
                <a:cs typeface="Lucida Sans Unicode"/>
              </a:rPr>
              <a:t>Se </a:t>
            </a:r>
            <a:r>
              <a:rPr sz="1400" spc="-30" dirty="0">
                <a:latin typeface="Lucida Sans Unicode"/>
                <a:cs typeface="Lucida Sans Unicode"/>
              </a:rPr>
              <a:t>le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0" dirty="0">
                <a:latin typeface="Lucida Sans Unicode"/>
                <a:cs typeface="Lucida Sans Unicode"/>
              </a:rPr>
              <a:t>pasar </a:t>
            </a:r>
            <a:r>
              <a:rPr sz="1400" spc="-25" dirty="0">
                <a:latin typeface="Lucida Sans Unicode"/>
                <a:cs typeface="Lucida Sans Unicode"/>
              </a:rPr>
              <a:t>como </a:t>
            </a:r>
            <a:r>
              <a:rPr sz="1400" spc="-30" dirty="0">
                <a:latin typeface="Lucida Sans Unicode"/>
                <a:cs typeface="Lucida Sans Unicode"/>
              </a:rPr>
              <a:t>argumentos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string </a:t>
            </a:r>
            <a:r>
              <a:rPr sz="1400" spc="-30" dirty="0">
                <a:latin typeface="Lucida Sans Unicode"/>
                <a:cs typeface="Lucida Sans Unicode"/>
              </a:rPr>
              <a:t>con el </a:t>
            </a:r>
            <a:r>
              <a:rPr sz="1400" spc="-15" dirty="0">
                <a:latin typeface="Lucida Sans Unicode"/>
                <a:cs typeface="Lucida Sans Unicode"/>
              </a:rPr>
              <a:t>nombre de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35" dirty="0">
                <a:latin typeface="Lucida Sans Unicode"/>
                <a:cs typeface="Lucida Sans Unicode"/>
              </a:rPr>
              <a:t>función </a:t>
            </a:r>
            <a:r>
              <a:rPr sz="1400" spc="-15" dirty="0">
                <a:latin typeface="Lucida Sans Unicode"/>
                <a:cs typeface="Lucida Sans Unicode"/>
              </a:rPr>
              <a:t>o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35" dirty="0">
                <a:latin typeface="Lucida Sans Unicode"/>
                <a:cs typeface="Lucida Sans Unicode"/>
              </a:rPr>
              <a:t>función </a:t>
            </a:r>
            <a:r>
              <a:rPr sz="1400" spc="-5" dirty="0">
                <a:latin typeface="Lucida Sans Unicode"/>
                <a:cs typeface="Lucida Sans Unicode"/>
              </a:rPr>
              <a:t>en </a:t>
            </a:r>
            <a:r>
              <a:rPr sz="1400" spc="-55" dirty="0">
                <a:latin typeface="Lucida Sans Unicode"/>
                <a:cs typeface="Lucida Sans Unicode"/>
              </a:rPr>
              <a:t>sí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(qu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inclui</a:t>
            </a:r>
            <a:r>
              <a:rPr sz="1400" spc="-3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funcione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numpy).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dirty="0">
                <a:latin typeface="Lucida Sans Unicode"/>
                <a:cs typeface="Lucida Sans Unicode"/>
              </a:rPr>
              <a:t>En </a:t>
            </a:r>
            <a:r>
              <a:rPr sz="1400" spc="-35" dirty="0">
                <a:latin typeface="Lucida Sans Unicode"/>
                <a:cs typeface="Lucida Sans Unicode"/>
              </a:rPr>
              <a:t>principio </a:t>
            </a:r>
            <a:r>
              <a:rPr sz="1400" spc="-30" dirty="0">
                <a:latin typeface="Lucida Sans Unicode"/>
                <a:cs typeface="Lucida Sans Unicode"/>
              </a:rPr>
              <a:t>estas funciones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35" dirty="0">
                <a:latin typeface="Lucida Sans Unicode"/>
                <a:cs typeface="Lucida Sans Unicode"/>
              </a:rPr>
              <a:t>calculan </a:t>
            </a:r>
            <a:r>
              <a:rPr sz="1400" spc="-20" dirty="0">
                <a:latin typeface="Lucida Sans Unicode"/>
                <a:cs typeface="Lucida Sans Unicode"/>
              </a:rPr>
              <a:t>sobre </a:t>
            </a:r>
            <a:r>
              <a:rPr sz="1400" spc="-30" dirty="0">
                <a:latin typeface="Lucida Sans Unicode"/>
                <a:cs typeface="Lucida Sans Unicode"/>
              </a:rPr>
              <a:t>todas </a:t>
            </a:r>
            <a:r>
              <a:rPr sz="1400" spc="-40" dirty="0">
                <a:latin typeface="Lucida Sans Unicode"/>
                <a:cs typeface="Lucida Sans Unicode"/>
              </a:rPr>
              <a:t>las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columnas,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lo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causar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resultados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inesperados.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Por </a:t>
            </a:r>
            <a:r>
              <a:rPr sz="1400" spc="-40" dirty="0">
                <a:latin typeface="Lucida Sans Unicode"/>
                <a:cs typeface="Lucida Sans Unicode"/>
              </a:rPr>
              <a:t>ejemplo,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35" dirty="0">
                <a:latin typeface="Lucida Sans Unicode"/>
                <a:cs typeface="Lucida Sans Unicode"/>
              </a:rPr>
              <a:t>función </a:t>
            </a:r>
            <a:r>
              <a:rPr sz="1400" spc="-5" dirty="0">
                <a:latin typeface="Consolas"/>
                <a:cs typeface="Consolas"/>
              </a:rPr>
              <a:t>sum </a:t>
            </a:r>
            <a:r>
              <a:rPr sz="1400" spc="-30" dirty="0">
                <a:latin typeface="Lucida Sans Unicode"/>
                <a:cs typeface="Lucida Sans Unicode"/>
              </a:rPr>
              <a:t>aplicada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55" dirty="0">
                <a:latin typeface="Lucida Sans Unicode"/>
                <a:cs typeface="Lucida Sans Unicode"/>
              </a:rPr>
              <a:t>strings,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concatena </a:t>
            </a:r>
            <a:r>
              <a:rPr sz="1400" spc="-40" dirty="0">
                <a:latin typeface="Lucida Sans Unicode"/>
                <a:cs typeface="Lucida Sans Unicode"/>
              </a:rPr>
              <a:t>todos. </a:t>
            </a:r>
            <a:r>
              <a:rPr sz="1400" spc="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30" dirty="0">
                <a:latin typeface="Lucida Sans Unicode"/>
                <a:cs typeface="Lucida Sans Unicode"/>
              </a:rPr>
              <a:t>seleccionar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30" dirty="0">
                <a:latin typeface="Lucida Sans Unicode"/>
                <a:cs typeface="Lucida Sans Unicode"/>
              </a:rPr>
              <a:t>columnas </a:t>
            </a:r>
            <a:r>
              <a:rPr sz="1400" spc="-25" dirty="0">
                <a:latin typeface="Lucida Sans Unicode"/>
                <a:cs typeface="Lucida Sans Unicode"/>
              </a:rPr>
              <a:t> numérica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6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select_dtypes.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5700" y="2462551"/>
            <a:ext cx="2601799" cy="1987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5" dirty="0">
                <a:solidFill>
                  <a:srgbClr val="45637F"/>
                </a:solidFill>
                <a:latin typeface="Trebuchet MS"/>
                <a:cs typeface="Trebuchet MS"/>
              </a:rPr>
              <a:t>aggregate()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812" y="1470567"/>
            <a:ext cx="7372081" cy="20381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955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solidFill>
                  <a:srgbClr val="45637F"/>
                </a:solidFill>
              </a:rPr>
              <a:t>value_counts()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857115" cy="27343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1275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value_count</a:t>
            </a:r>
            <a:r>
              <a:rPr sz="1400" dirty="0">
                <a:latin typeface="Consolas"/>
                <a:cs typeface="Consolas"/>
              </a:rPr>
              <a:t>s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serie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encontrar 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35" dirty="0">
                <a:latin typeface="Lucida Sans Unicode"/>
                <a:cs typeface="Lucida Sans Unicode"/>
              </a:rPr>
              <a:t>distribución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0" dirty="0">
                <a:latin typeface="Lucida Sans Unicode"/>
                <a:cs typeface="Lucida Sans Unicode"/>
              </a:rPr>
              <a:t>frecuencias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25" dirty="0">
                <a:latin typeface="Lucida Sans Unicode"/>
                <a:cs typeface="Lucida Sans Unicode"/>
              </a:rPr>
              <a:t>valores </a:t>
            </a:r>
            <a:r>
              <a:rPr sz="1400" spc="-35" dirty="0">
                <a:latin typeface="Lucida Sans Unicode"/>
                <a:cs typeface="Lucida Sans Unicode"/>
              </a:rPr>
              <a:t>únicos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contiene.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Devuelve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cuyos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únicos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original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sus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respectivas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frecuencias.</a:t>
            </a:r>
            <a:endParaRPr sz="1400">
              <a:latin typeface="Lucida Sans Unicode"/>
              <a:cs typeface="Lucida Sans Unicode"/>
            </a:endParaRPr>
          </a:p>
          <a:p>
            <a:pPr marL="12700" marR="195580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resultado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</a:t>
            </a:r>
            <a:r>
              <a:rPr sz="1400" spc="-20" dirty="0">
                <a:latin typeface="Lucida Sans Unicode"/>
                <a:cs typeface="Lucida Sans Unicode"/>
              </a:rPr>
              <a:t>á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ordenado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mayo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menor</a:t>
            </a:r>
            <a:r>
              <a:rPr sz="1400" spc="-1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modo 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prime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element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má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frecuente.</a:t>
            </a:r>
            <a:endParaRPr sz="1400">
              <a:latin typeface="Lucida Sans Unicode"/>
              <a:cs typeface="Lucida Sans Unicode"/>
            </a:endParaRPr>
          </a:p>
          <a:p>
            <a:pPr marL="12700" marR="172720">
              <a:lnSpc>
                <a:spcPts val="1650"/>
              </a:lnSpc>
              <a:spcBef>
                <a:spcPts val="1050"/>
              </a:spcBef>
            </a:pPr>
            <a:r>
              <a:rPr sz="1400" dirty="0">
                <a:latin typeface="Lucida Sans Unicode"/>
                <a:cs typeface="Lucida Sans Unicode"/>
              </a:rPr>
              <a:t>S</a:t>
            </a:r>
            <a:r>
              <a:rPr sz="1400" spc="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hace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ordene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orden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ascendent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 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ascendin</a:t>
            </a:r>
            <a:r>
              <a:rPr sz="1400" spc="5" dirty="0">
                <a:latin typeface="Consolas"/>
                <a:cs typeface="Consolas"/>
              </a:rPr>
              <a:t>g</a:t>
            </a:r>
            <a:r>
              <a:rPr sz="1400" spc="-75" dirty="0"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2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parámetro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normalize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obtener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proporciones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cada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valor.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3843" y="3269158"/>
            <a:ext cx="685225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7614" y="3562332"/>
            <a:ext cx="3789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 err="1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AR" sz="2400" spc="170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6286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614407"/>
            <a:ext cx="745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/>
              <a:t>P</a:t>
            </a:r>
            <a:r>
              <a:rPr sz="2400" spc="110" dirty="0"/>
              <a:t>a</a:t>
            </a:r>
            <a:r>
              <a:rPr sz="2400" spc="65" dirty="0"/>
              <a:t>r</a:t>
            </a:r>
            <a:r>
              <a:rPr sz="2400" spc="135" dirty="0"/>
              <a:t>a</a:t>
            </a:r>
            <a:r>
              <a:rPr sz="2400" spc="-215" dirty="0"/>
              <a:t> </a:t>
            </a:r>
            <a:r>
              <a:rPr sz="2400" spc="90" dirty="0"/>
              <a:t>poder</a:t>
            </a:r>
            <a:r>
              <a:rPr sz="2400" spc="-260" dirty="0"/>
              <a:t> </a:t>
            </a:r>
            <a:r>
              <a:rPr sz="2400" spc="50" dirty="0"/>
              <a:t>r</a:t>
            </a:r>
            <a:r>
              <a:rPr sz="2400" spc="55" dirty="0"/>
              <a:t>ealizar</a:t>
            </a:r>
            <a:r>
              <a:rPr sz="2400" spc="-260" dirty="0"/>
              <a:t> </a:t>
            </a:r>
            <a:r>
              <a:rPr sz="2400" spc="10" dirty="0"/>
              <a:t>el</a:t>
            </a:r>
            <a:r>
              <a:rPr sz="2400" spc="-215" dirty="0"/>
              <a:t> </a:t>
            </a:r>
            <a:r>
              <a:rPr sz="2400" spc="110" dirty="0"/>
              <a:t>Labo</a:t>
            </a:r>
            <a:r>
              <a:rPr sz="2400" spc="60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70" dirty="0"/>
              <a:t>se</a:t>
            </a:r>
            <a:r>
              <a:rPr sz="2400" spc="-215" dirty="0"/>
              <a:t> </a:t>
            </a:r>
            <a:r>
              <a:rPr sz="2400" spc="50" dirty="0"/>
              <a:t>r</a:t>
            </a:r>
            <a:r>
              <a:rPr sz="2400" spc="65" dirty="0"/>
              <a:t>ecomienda: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7843" y="1183367"/>
            <a:ext cx="478663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55" dirty="0">
                <a:latin typeface="Verdana"/>
                <a:cs typeface="Verdana"/>
              </a:rPr>
              <a:t>Lee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contenido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previos.</a:t>
            </a:r>
            <a:endParaRPr sz="1400">
              <a:latin typeface="Verdana"/>
              <a:cs typeface="Verdana"/>
            </a:endParaRPr>
          </a:p>
          <a:p>
            <a:pPr marL="227965" indent="-215900">
              <a:lnSpc>
                <a:spcPct val="100000"/>
              </a:lnSpc>
              <a:spcBef>
                <a:spcPts val="840"/>
              </a:spcBef>
              <a:buFont typeface="Microsoft Sans Serif"/>
              <a:buChar char="●"/>
              <a:tabLst>
                <a:tab pos="228600" algn="l"/>
              </a:tabLst>
            </a:pPr>
            <a:r>
              <a:rPr sz="1400" spc="-65" dirty="0">
                <a:latin typeface="Verdana"/>
                <a:cs typeface="Verdana"/>
              </a:rPr>
              <a:t>Descarga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el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material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necesario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la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carpeta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Trebuchet MS"/>
                <a:cs typeface="Trebuchet MS"/>
              </a:rPr>
              <a:t>Descargas.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850" y="2132425"/>
            <a:ext cx="3874199" cy="2356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19727"/>
            <a:ext cx="208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/>
              <a:t>Labo</a:t>
            </a:r>
            <a:r>
              <a:rPr sz="2400" spc="65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40" dirty="0"/>
              <a:t>5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245663"/>
            <a:ext cx="5941060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400" spc="-55" dirty="0">
                <a:latin typeface="Verdana"/>
                <a:cs typeface="Verdana"/>
              </a:rPr>
              <a:t>Encontra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promedio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d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edad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d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hombre</a:t>
            </a:r>
            <a:r>
              <a:rPr sz="1400" spc="-30" dirty="0">
                <a:latin typeface="Verdana"/>
                <a:cs typeface="Verdana"/>
              </a:rPr>
              <a:t>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mujeres.</a:t>
            </a:r>
            <a:endParaRPr sz="1400">
              <a:latin typeface="Verdana"/>
              <a:cs typeface="Verdana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55" dirty="0">
                <a:latin typeface="Verdana"/>
                <a:cs typeface="Verdana"/>
              </a:rPr>
              <a:t>Encontra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65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cantidad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d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hombre</a:t>
            </a:r>
            <a:r>
              <a:rPr sz="1400" spc="-30" dirty="0">
                <a:latin typeface="Verdana"/>
                <a:cs typeface="Verdana"/>
              </a:rPr>
              <a:t>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mujeres.</a:t>
            </a:r>
            <a:endParaRPr sz="1400">
              <a:latin typeface="Verdana"/>
              <a:cs typeface="Verdana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50" dirty="0">
                <a:latin typeface="Verdana"/>
                <a:cs typeface="Verdana"/>
              </a:rPr>
              <a:t>Encontrar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la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cantidad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supervivientes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entre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hombres</a:t>
            </a:r>
            <a:r>
              <a:rPr sz="1400" spc="-125" dirty="0">
                <a:latin typeface="Verdana"/>
                <a:cs typeface="Verdana"/>
              </a:rPr>
              <a:t> 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mujeres.</a:t>
            </a:r>
            <a:endParaRPr sz="1400">
              <a:latin typeface="Verdana"/>
              <a:cs typeface="Verdana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50" dirty="0">
                <a:latin typeface="Verdana"/>
                <a:cs typeface="Verdana"/>
              </a:rPr>
              <a:t>Encontrar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la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proporción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supervivientes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entre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hombres</a:t>
            </a:r>
            <a:r>
              <a:rPr sz="1400" spc="-125" dirty="0">
                <a:latin typeface="Verdana"/>
                <a:cs typeface="Verdana"/>
              </a:rPr>
              <a:t> 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mujeres.</a:t>
            </a:r>
            <a:endParaRPr sz="1400">
              <a:latin typeface="Verdana"/>
              <a:cs typeface="Verdana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45" dirty="0">
                <a:latin typeface="Verdana"/>
                <a:cs typeface="Verdana"/>
              </a:rPr>
              <a:t>Usar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describe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con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incrementos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percentil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10%.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¡Muchas</a:t>
            </a:r>
            <a:r>
              <a:rPr spc="-480" dirty="0"/>
              <a:t> </a:t>
            </a:r>
            <a:r>
              <a:rPr spc="459" dirty="0"/>
              <a:t>g</a:t>
            </a:r>
            <a:r>
              <a:rPr spc="345" dirty="0"/>
              <a:t>r</a:t>
            </a:r>
            <a:r>
              <a:rPr spc="200" dirty="0"/>
              <a:t>acias!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6889" y="2880829"/>
            <a:ext cx="289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¡Sigamos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abajando!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783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45637F"/>
                </a:solidFill>
              </a:rPr>
              <a:t>Label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20" dirty="0">
                <a:solidFill>
                  <a:srgbClr val="45637F"/>
                </a:solidFill>
              </a:rPr>
              <a:t>Ind</a:t>
            </a:r>
            <a:r>
              <a:rPr sz="3000" spc="90" dirty="0">
                <a:solidFill>
                  <a:srgbClr val="45637F"/>
                </a:solidFill>
              </a:rPr>
              <a:t>e</a:t>
            </a:r>
            <a:r>
              <a:rPr sz="3000" spc="155" dirty="0">
                <a:solidFill>
                  <a:srgbClr val="45637F"/>
                </a:solidFill>
              </a:rPr>
              <a:t>xing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610735" cy="2677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Lucida Sans Unicode"/>
                <a:cs typeface="Lucida Sans Unicode"/>
              </a:rPr>
              <a:t>Pandas </a:t>
            </a:r>
            <a:r>
              <a:rPr sz="1400" spc="-15" dirty="0">
                <a:latin typeface="Lucida Sans Unicode"/>
                <a:cs typeface="Lucida Sans Unicode"/>
              </a:rPr>
              <a:t>provee un </a:t>
            </a:r>
            <a:r>
              <a:rPr sz="1400" spc="-20" dirty="0">
                <a:latin typeface="Lucida Sans Unicode"/>
                <a:cs typeface="Lucida Sans Unicode"/>
              </a:rPr>
              <a:t>método </a:t>
            </a:r>
            <a:r>
              <a:rPr sz="1400" spc="-30" dirty="0">
                <a:latin typeface="Lucida Sans Unicode"/>
                <a:cs typeface="Lucida Sans Unicode"/>
              </a:rPr>
              <a:t>general </a:t>
            </a:r>
            <a:r>
              <a:rPr sz="1400" spc="-20" dirty="0">
                <a:latin typeface="Lucida Sans Unicode"/>
                <a:cs typeface="Lucida Sans Unicode"/>
              </a:rPr>
              <a:t>muy </a:t>
            </a:r>
            <a:r>
              <a:rPr sz="1400" spc="-30" dirty="0">
                <a:latin typeface="Lucida Sans Unicode"/>
                <a:cs typeface="Lucida Sans Unicode"/>
              </a:rPr>
              <a:t>versátil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bas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etiquetas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  </a:t>
            </a:r>
            <a:r>
              <a:rPr sz="1400" spc="-20" dirty="0">
                <a:latin typeface="Lucida Sans Unicode"/>
                <a:cs typeface="Lucida Sans Unicode"/>
              </a:rPr>
              <a:t>hac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través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atributo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.loc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Par</a:t>
            </a:r>
            <a:r>
              <a:rPr sz="1400" spc="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 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pone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correspondan.  Recordemos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25" dirty="0">
                <a:latin typeface="Lucida Sans Unicode"/>
                <a:cs typeface="Lucida Sans Unicode"/>
              </a:rPr>
              <a:t>etiquetas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20" dirty="0">
                <a:latin typeface="Lucida Sans Unicode"/>
                <a:cs typeface="Lucida Sans Unicode"/>
              </a:rPr>
              <a:t>ser </a:t>
            </a:r>
            <a:r>
              <a:rPr sz="1400" spc="-30" dirty="0">
                <a:latin typeface="Lucida Sans Unicode"/>
                <a:cs typeface="Lucida Sans Unicode"/>
              </a:rPr>
              <a:t>cualquier </a:t>
            </a:r>
            <a:r>
              <a:rPr sz="1400" spc="-25" dirty="0">
                <a:latin typeface="Lucida Sans Unicode"/>
                <a:cs typeface="Lucida Sans Unicode"/>
              </a:rPr>
              <a:t> objeto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python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inclus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números</a:t>
            </a:r>
            <a:r>
              <a:rPr sz="1400" spc="-1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Cuand</a:t>
            </a:r>
            <a:r>
              <a:rPr sz="1400" spc="-2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usan  número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lo</a:t>
            </a:r>
            <a:r>
              <a:rPr sz="1400" dirty="0">
                <a:latin typeface="Consolas"/>
                <a:cs typeface="Consolas"/>
              </a:rPr>
              <a:t>c</a:t>
            </a:r>
            <a:r>
              <a:rPr sz="1400" spc="-10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esto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representan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 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posiciones.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95250">
              <a:lnSpc>
                <a:spcPts val="1650"/>
              </a:lnSpc>
              <a:spcBef>
                <a:spcPts val="105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</a:t>
            </a:r>
            <a:r>
              <a:rPr sz="1400" spc="-3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hace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slice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etiquetas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este  </a:t>
            </a:r>
            <a:r>
              <a:rPr sz="1400" spc="-35" dirty="0">
                <a:latin typeface="Lucida Sans Unicode"/>
                <a:cs typeface="Lucida Sans Unicode"/>
              </a:rPr>
              <a:t>caso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5" dirty="0">
                <a:latin typeface="Lucida Sans Unicode"/>
                <a:cs typeface="Lucida Sans Unicode"/>
              </a:rPr>
              <a:t>slice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40" dirty="0">
                <a:latin typeface="Lucida Sans Unicode"/>
                <a:cs typeface="Lucida Sans Unicode"/>
              </a:rPr>
              <a:t>inclusivo </a:t>
            </a:r>
            <a:r>
              <a:rPr sz="1400" spc="-20" dirty="0">
                <a:latin typeface="Lucida Sans Unicode"/>
                <a:cs typeface="Lucida Sans Unicode"/>
              </a:rPr>
              <a:t>tanto </a:t>
            </a:r>
            <a:r>
              <a:rPr sz="1400" spc="-30" dirty="0">
                <a:latin typeface="Lucida Sans Unicode"/>
                <a:cs typeface="Lucida Sans Unicode"/>
              </a:rPr>
              <a:t>con la </a:t>
            </a:r>
            <a:r>
              <a:rPr sz="1400" spc="-20" dirty="0">
                <a:latin typeface="Lucida Sans Unicode"/>
                <a:cs typeface="Lucida Sans Unicode"/>
              </a:rPr>
              <a:t>primer </a:t>
            </a:r>
            <a:r>
              <a:rPr sz="1400" spc="-25" dirty="0">
                <a:latin typeface="Lucida Sans Unicode"/>
                <a:cs typeface="Lucida Sans Unicode"/>
              </a:rPr>
              <a:t>etiqueta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segunda.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También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poner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listas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especíﬁcas.</a:t>
            </a:r>
            <a:endParaRPr sz="1400" dirty="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0058" y="1815246"/>
            <a:ext cx="2421890" cy="2472055"/>
            <a:chOff x="6350058" y="1815246"/>
            <a:chExt cx="2421890" cy="2472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0058" y="1815246"/>
              <a:ext cx="685133" cy="10672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7225" y="2300513"/>
              <a:ext cx="2364600" cy="1986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68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45637F"/>
                </a:solidFill>
                <a:latin typeface="Trebuchet MS"/>
                <a:cs typeface="Trebuchet MS"/>
              </a:rPr>
              <a:t>Label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665" y="1337159"/>
            <a:ext cx="3904919" cy="6853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585" y="2408846"/>
            <a:ext cx="3390480" cy="1428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6170" y="1351048"/>
            <a:ext cx="3914279" cy="26477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4100" y="2136050"/>
            <a:ext cx="3068955" cy="2410460"/>
            <a:chOff x="5904100" y="2136050"/>
            <a:chExt cx="3068955" cy="2410460"/>
          </a:xfrm>
        </p:grpSpPr>
        <p:sp>
          <p:nvSpPr>
            <p:cNvPr id="3" name="object 3"/>
            <p:cNvSpPr/>
            <p:nvPr/>
          </p:nvSpPr>
          <p:spPr>
            <a:xfrm>
              <a:off x="5904100" y="4354250"/>
              <a:ext cx="2890520" cy="114300"/>
            </a:xfrm>
            <a:custGeom>
              <a:avLst/>
              <a:gdLst/>
              <a:ahLst/>
              <a:cxnLst/>
              <a:rect l="l" t="t" r="r" b="b"/>
              <a:pathLst>
                <a:path w="2890520" h="114300">
                  <a:moveTo>
                    <a:pt x="1445099" y="113999"/>
                  </a:moveTo>
                  <a:lnTo>
                    <a:pt x="1282293" y="113642"/>
                  </a:lnTo>
                  <a:lnTo>
                    <a:pt x="693709" y="105698"/>
                  </a:lnTo>
                  <a:lnTo>
                    <a:pt x="345372" y="93980"/>
                  </a:lnTo>
                  <a:lnTo>
                    <a:pt x="210462" y="86637"/>
                  </a:lnTo>
                  <a:lnTo>
                    <a:pt x="137298" y="81281"/>
                  </a:lnTo>
                  <a:lnTo>
                    <a:pt x="78694" y="75600"/>
                  </a:lnTo>
                  <a:lnTo>
                    <a:pt x="35625" y="69634"/>
                  </a:lnTo>
                  <a:lnTo>
                    <a:pt x="0" y="56999"/>
                  </a:lnTo>
                  <a:lnTo>
                    <a:pt x="5592" y="51988"/>
                  </a:lnTo>
                  <a:lnTo>
                    <a:pt x="49509" y="42207"/>
                  </a:lnTo>
                  <a:lnTo>
                    <a:pt x="135230" y="32924"/>
                  </a:lnTo>
                  <a:lnTo>
                    <a:pt x="193077" y="28535"/>
                  </a:lnTo>
                  <a:lnTo>
                    <a:pt x="260548" y="24350"/>
                  </a:lnTo>
                  <a:lnTo>
                    <a:pt x="337368" y="20394"/>
                  </a:lnTo>
                  <a:lnTo>
                    <a:pt x="464625" y="15126"/>
                  </a:lnTo>
                  <a:lnTo>
                    <a:pt x="840412" y="5230"/>
                  </a:lnTo>
                  <a:lnTo>
                    <a:pt x="1445099" y="0"/>
                  </a:lnTo>
                  <a:lnTo>
                    <a:pt x="2060693" y="5415"/>
                  </a:lnTo>
                  <a:lnTo>
                    <a:pt x="2382647" y="13622"/>
                  </a:lnTo>
                  <a:lnTo>
                    <a:pt x="2592990" y="22368"/>
                  </a:lnTo>
                  <a:lnTo>
                    <a:pt x="2679737" y="27362"/>
                  </a:lnTo>
                  <a:lnTo>
                    <a:pt x="2752901" y="32718"/>
                  </a:lnTo>
                  <a:lnTo>
                    <a:pt x="2811505" y="38399"/>
                  </a:lnTo>
                  <a:lnTo>
                    <a:pt x="2854574" y="44365"/>
                  </a:lnTo>
                  <a:lnTo>
                    <a:pt x="2890199" y="56999"/>
                  </a:lnTo>
                  <a:lnTo>
                    <a:pt x="2887912" y="60234"/>
                  </a:lnTo>
                  <a:lnTo>
                    <a:pt x="2835042" y="72650"/>
                  </a:lnTo>
                  <a:lnTo>
                    <a:pt x="2784084" y="78479"/>
                  </a:lnTo>
                  <a:lnTo>
                    <a:pt x="2679737" y="86637"/>
                  </a:lnTo>
                  <a:lnTo>
                    <a:pt x="2544827" y="93980"/>
                  </a:lnTo>
                  <a:lnTo>
                    <a:pt x="2196490" y="105698"/>
                  </a:lnTo>
                  <a:lnTo>
                    <a:pt x="1607906" y="113642"/>
                  </a:lnTo>
                  <a:lnTo>
                    <a:pt x="1445099" y="1139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1625" y="2136050"/>
              <a:ext cx="3020949" cy="2410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15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solidFill>
                  <a:srgbClr val="45637F"/>
                </a:solidFill>
              </a:rPr>
              <a:t>I</a:t>
            </a:r>
            <a:r>
              <a:rPr sz="3000" spc="185" dirty="0">
                <a:solidFill>
                  <a:srgbClr val="45637F"/>
                </a:solidFill>
              </a:rPr>
              <a:t>n</a:t>
            </a:r>
            <a:r>
              <a:rPr sz="3000" spc="160" dirty="0">
                <a:solidFill>
                  <a:srgbClr val="45637F"/>
                </a:solidFill>
              </a:rPr>
              <a:t>teger</a:t>
            </a:r>
            <a:r>
              <a:rPr sz="3000" spc="-325" dirty="0">
                <a:solidFill>
                  <a:srgbClr val="45637F"/>
                </a:solidFill>
              </a:rPr>
              <a:t> </a:t>
            </a:r>
            <a:r>
              <a:rPr sz="3000" spc="120" dirty="0">
                <a:solidFill>
                  <a:srgbClr val="45637F"/>
                </a:solidFill>
              </a:rPr>
              <a:t>Ind</a:t>
            </a:r>
            <a:r>
              <a:rPr sz="3000" spc="90" dirty="0">
                <a:solidFill>
                  <a:srgbClr val="45637F"/>
                </a:solidFill>
              </a:rPr>
              <a:t>e</a:t>
            </a:r>
            <a:r>
              <a:rPr sz="3000" spc="155" dirty="0">
                <a:solidFill>
                  <a:srgbClr val="45637F"/>
                </a:solidFill>
              </a:rPr>
              <a:t>xing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4133850" cy="1838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0005">
              <a:lnSpc>
                <a:spcPts val="1650"/>
              </a:lnSpc>
              <a:spcBef>
                <a:spcPts val="180"/>
              </a:spcBef>
            </a:pPr>
            <a:r>
              <a:rPr sz="1400" spc="-8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35" dirty="0">
                <a:latin typeface="Lucida Sans Unicode"/>
                <a:cs typeface="Lucida Sans Unicode"/>
              </a:rPr>
              <a:t>u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vez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exist</a:t>
            </a:r>
            <a:r>
              <a:rPr sz="1400" spc="-5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ilo</a:t>
            </a:r>
            <a:r>
              <a:rPr sz="1400" dirty="0">
                <a:latin typeface="Consolas"/>
                <a:cs typeface="Consolas"/>
              </a:rPr>
              <a:t>c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accede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los 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segú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posiciones</a:t>
            </a:r>
            <a:r>
              <a:rPr sz="1400" spc="-2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cas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los  </a:t>
            </a:r>
            <a:r>
              <a:rPr sz="1400" spc="-20" dirty="0">
                <a:latin typeface="Lucida Sans Unicode"/>
                <a:cs typeface="Lucida Sans Unicode"/>
              </a:rPr>
              <a:t>número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representan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posicione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  etiquetas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Funcion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slice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numpy.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primera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posición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empiez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desd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cero, 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slice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incluye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prime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índice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excluyen 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0" dirty="0">
                <a:latin typeface="Lucida Sans Unicode"/>
                <a:cs typeface="Lucida Sans Unicode"/>
              </a:rPr>
              <a:t>segundo. </a:t>
            </a:r>
            <a:r>
              <a:rPr sz="1400" spc="-35" dirty="0">
                <a:latin typeface="Lucida Sans Unicode"/>
                <a:cs typeface="Lucida Sans Unicode"/>
              </a:rPr>
              <a:t>También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pueden poner </a:t>
            </a:r>
            <a:r>
              <a:rPr sz="1400" spc="-45" dirty="0">
                <a:latin typeface="Lucida Sans Unicode"/>
                <a:cs typeface="Lucida Sans Unicode"/>
              </a:rPr>
              <a:t>listas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índices.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90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45637F"/>
                </a:solidFill>
                <a:latin typeface="Trebuchet MS"/>
                <a:cs typeface="Trebuchet MS"/>
              </a:rPr>
              <a:t>I</a:t>
            </a:r>
            <a:r>
              <a:rPr sz="1800" b="1" spc="110" dirty="0">
                <a:solidFill>
                  <a:srgbClr val="45637F"/>
                </a:solidFill>
                <a:latin typeface="Trebuchet MS"/>
                <a:cs typeface="Trebuchet MS"/>
              </a:rPr>
              <a:t>n</a:t>
            </a: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teger</a:t>
            </a:r>
            <a:r>
              <a:rPr sz="1800" b="1" spc="-19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280" y="1375527"/>
            <a:ext cx="2485799" cy="2266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63" y="857572"/>
            <a:ext cx="2641575" cy="31808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2457</Words>
  <Application>Microsoft Office PowerPoint</Application>
  <PresentationFormat>Presentación en pantalla (16:9)</PresentationFormat>
  <Paragraphs>210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5" baseType="lpstr">
      <vt:lpstr>Arial</vt:lpstr>
      <vt:lpstr>Calibri</vt:lpstr>
      <vt:lpstr>Consolas</vt:lpstr>
      <vt:lpstr>Lucida Sans Unicode</vt:lpstr>
      <vt:lpstr>Microsoft Sans Serif</vt:lpstr>
      <vt:lpstr>Tahoma</vt:lpstr>
      <vt:lpstr>Trebuchet MS</vt:lpstr>
      <vt:lpstr>Verdana</vt:lpstr>
      <vt:lpstr>Office Theme</vt:lpstr>
      <vt:lpstr>Presentación de PowerPoint</vt:lpstr>
      <vt:lpstr>Pandas 2</vt:lpstr>
      <vt:lpstr>Indexing</vt:lpstr>
      <vt:lpstr>Presentación de PowerPoint</vt:lpstr>
      <vt:lpstr>Presentación de PowerPoint</vt:lpstr>
      <vt:lpstr>Label Indexing</vt:lpstr>
      <vt:lpstr>Presentación de PowerPoint</vt:lpstr>
      <vt:lpstr>Integer Indexing</vt:lpstr>
      <vt:lpstr>Presentación de PowerPoint</vt:lpstr>
      <vt:lpstr>Filtros</vt:lpstr>
      <vt:lpstr>Presentación de PowerPoint</vt:lpstr>
      <vt:lpstr>Presentación de PowerPoint</vt:lpstr>
      <vt:lpstr>Presentación de PowerPoint</vt:lpstr>
      <vt:lpstr>Para poder realizar el Laboratorio se recomienda:</vt:lpstr>
      <vt:lpstr>Laboratorio 2</vt:lpstr>
      <vt:lpstr>Pandas 3</vt:lpstr>
      <vt:lpstr>Índices</vt:lpstr>
      <vt:lpstr>Presentación de PowerPoint</vt:lpstr>
      <vt:lpstr>Índices</vt:lpstr>
      <vt:lpstr>Presentación de PowerPoint</vt:lpstr>
      <vt:lpstr>reset_index</vt:lpstr>
      <vt:lpstr>reindex</vt:lpstr>
      <vt:lpstr>Presentación de PowerPoint</vt:lpstr>
      <vt:lpstr>Presentación de PowerPoint</vt:lpstr>
      <vt:lpstr>Para poder realizar el Laboratorio se recomienda:</vt:lpstr>
      <vt:lpstr>Laboratorio 3</vt:lpstr>
      <vt:lpstr>Pandas 4</vt:lpstr>
      <vt:lpstr>Operaciones aritméticas</vt:lpstr>
      <vt:lpstr>Presentación de PowerPoint</vt:lpstr>
      <vt:lpstr>Presentación de PowerPoint</vt:lpstr>
      <vt:lpstr>Operaciones</vt:lpstr>
      <vt:lpstr>Presentación de PowerPoint</vt:lpstr>
      <vt:lpstr>Presentación de PowerPoint</vt:lpstr>
      <vt:lpstr>Métodos asociados</vt:lpstr>
      <vt:lpstr>Presentación de PowerPoint</vt:lpstr>
      <vt:lpstr>Métodos asociados</vt:lpstr>
      <vt:lpstr>Presentación de PowerPoint</vt:lpstr>
      <vt:lpstr>Comparaciones</vt:lpstr>
      <vt:lpstr>Presentación de PowerPoint</vt:lpstr>
      <vt:lpstr>Presentación de PowerPoint</vt:lpstr>
      <vt:lpstr>Para poder realizar el Laboratorio se recomienda:</vt:lpstr>
      <vt:lpstr>Laboratorio 4</vt:lpstr>
      <vt:lpstr>Pandas 5</vt:lpstr>
      <vt:lpstr>Estadísticas</vt:lpstr>
      <vt:lpstr>Presentación de PowerPoint</vt:lpstr>
      <vt:lpstr>Presentación de PowerPoint</vt:lpstr>
      <vt:lpstr>describe()</vt:lpstr>
      <vt:lpstr>Presentación de PowerPoint</vt:lpstr>
      <vt:lpstr>Percentiles</vt:lpstr>
      <vt:lpstr>aggregate()</vt:lpstr>
      <vt:lpstr>Presentación de PowerPoint</vt:lpstr>
      <vt:lpstr>value_counts()</vt:lpstr>
      <vt:lpstr>Presentación de PowerPoint</vt:lpstr>
      <vt:lpstr>Para poder realizar el Laboratorio se recomienda:</vt:lpstr>
      <vt:lpstr>Laboratorio 5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Alfredo Jimenez</dc:creator>
  <cp:lastModifiedBy>Luis Alfredo Jimenez</cp:lastModifiedBy>
  <cp:revision>2</cp:revision>
  <dcterms:created xsi:type="dcterms:W3CDTF">2022-04-06T22:41:08Z</dcterms:created>
  <dcterms:modified xsi:type="dcterms:W3CDTF">2022-04-13T16:27:19Z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2022-04-06T00:00:00Z</vt:filetime>
  </property>
</Properties>
</file>