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7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4" r:id="rId41"/>
    <p:sldId id="306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20" r:id="rId53"/>
    <p:sldId id="322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5" r:id="rId64"/>
    <p:sldId id="337" r:id="rId65"/>
    <p:sldId id="338" r:id="rId6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redo Jimenez" userId="13d526cefa727978" providerId="LiveId" clId="{EB221EF5-6132-406B-B4C0-8D2C743D191E}"/>
    <pc:docChg chg="delSld">
      <pc:chgData name="Luis Alfredo Jimenez" userId="13d526cefa727978" providerId="LiveId" clId="{EB221EF5-6132-406B-B4C0-8D2C743D191E}" dt="2022-04-19T23:41:31.523" v="17" actId="47"/>
      <pc:docMkLst>
        <pc:docMk/>
      </pc:docMkLst>
      <pc:sldChg chg="del">
        <pc:chgData name="Luis Alfredo Jimenez" userId="13d526cefa727978" providerId="LiveId" clId="{EB221EF5-6132-406B-B4C0-8D2C743D191E}" dt="2022-04-19T23:40:23.382" v="0" actId="47"/>
        <pc:sldMkLst>
          <pc:docMk/>
          <pc:sldMk cId="0" sldId="268"/>
        </pc:sldMkLst>
      </pc:sldChg>
      <pc:sldChg chg="del">
        <pc:chgData name="Luis Alfredo Jimenez" userId="13d526cefa727978" providerId="LiveId" clId="{EB221EF5-6132-406B-B4C0-8D2C743D191E}" dt="2022-04-19T23:40:27.062" v="1" actId="47"/>
        <pc:sldMkLst>
          <pc:docMk/>
          <pc:sldMk cId="0" sldId="270"/>
        </pc:sldMkLst>
      </pc:sldChg>
      <pc:sldChg chg="del">
        <pc:chgData name="Luis Alfredo Jimenez" userId="13d526cefa727978" providerId="LiveId" clId="{EB221EF5-6132-406B-B4C0-8D2C743D191E}" dt="2022-04-19T23:40:29.078" v="2" actId="47"/>
        <pc:sldMkLst>
          <pc:docMk/>
          <pc:sldMk cId="0" sldId="272"/>
        </pc:sldMkLst>
      </pc:sldChg>
      <pc:sldChg chg="del">
        <pc:chgData name="Luis Alfredo Jimenez" userId="13d526cefa727978" providerId="LiveId" clId="{EB221EF5-6132-406B-B4C0-8D2C743D191E}" dt="2022-04-19T23:40:30.621" v="3" actId="47"/>
        <pc:sldMkLst>
          <pc:docMk/>
          <pc:sldMk cId="0" sldId="273"/>
        </pc:sldMkLst>
      </pc:sldChg>
      <pc:sldChg chg="del">
        <pc:chgData name="Luis Alfredo Jimenez" userId="13d526cefa727978" providerId="LiveId" clId="{EB221EF5-6132-406B-B4C0-8D2C743D191E}" dt="2022-04-19T23:40:35.701" v="4" actId="47"/>
        <pc:sldMkLst>
          <pc:docMk/>
          <pc:sldMk cId="0" sldId="284"/>
        </pc:sldMkLst>
      </pc:sldChg>
      <pc:sldChg chg="del">
        <pc:chgData name="Luis Alfredo Jimenez" userId="13d526cefa727978" providerId="LiveId" clId="{EB221EF5-6132-406B-B4C0-8D2C743D191E}" dt="2022-04-19T23:40:36.823" v="5" actId="47"/>
        <pc:sldMkLst>
          <pc:docMk/>
          <pc:sldMk cId="0" sldId="286"/>
        </pc:sldMkLst>
      </pc:sldChg>
      <pc:sldChg chg="del">
        <pc:chgData name="Luis Alfredo Jimenez" userId="13d526cefa727978" providerId="LiveId" clId="{EB221EF5-6132-406B-B4C0-8D2C743D191E}" dt="2022-04-19T23:40:37.969" v="6" actId="47"/>
        <pc:sldMkLst>
          <pc:docMk/>
          <pc:sldMk cId="0" sldId="288"/>
        </pc:sldMkLst>
      </pc:sldChg>
      <pc:sldChg chg="del">
        <pc:chgData name="Luis Alfredo Jimenez" userId="13d526cefa727978" providerId="LiveId" clId="{EB221EF5-6132-406B-B4C0-8D2C743D191E}" dt="2022-04-19T23:40:39.825" v="7" actId="47"/>
        <pc:sldMkLst>
          <pc:docMk/>
          <pc:sldMk cId="0" sldId="289"/>
        </pc:sldMkLst>
      </pc:sldChg>
      <pc:sldChg chg="del">
        <pc:chgData name="Luis Alfredo Jimenez" userId="13d526cefa727978" providerId="LiveId" clId="{EB221EF5-6132-406B-B4C0-8D2C743D191E}" dt="2022-04-19T23:40:48.001" v="8" actId="47"/>
        <pc:sldMkLst>
          <pc:docMk/>
          <pc:sldMk cId="0" sldId="303"/>
        </pc:sldMkLst>
      </pc:sldChg>
      <pc:sldChg chg="del">
        <pc:chgData name="Luis Alfredo Jimenez" userId="13d526cefa727978" providerId="LiveId" clId="{EB221EF5-6132-406B-B4C0-8D2C743D191E}" dt="2022-04-19T23:40:50.065" v="9" actId="47"/>
        <pc:sldMkLst>
          <pc:docMk/>
          <pc:sldMk cId="0" sldId="305"/>
        </pc:sldMkLst>
      </pc:sldChg>
      <pc:sldChg chg="del">
        <pc:chgData name="Luis Alfredo Jimenez" userId="13d526cefa727978" providerId="LiveId" clId="{EB221EF5-6132-406B-B4C0-8D2C743D191E}" dt="2022-04-19T23:40:51.110" v="10" actId="47"/>
        <pc:sldMkLst>
          <pc:docMk/>
          <pc:sldMk cId="0" sldId="307"/>
        </pc:sldMkLst>
      </pc:sldChg>
      <pc:sldChg chg="del">
        <pc:chgData name="Luis Alfredo Jimenez" userId="13d526cefa727978" providerId="LiveId" clId="{EB221EF5-6132-406B-B4C0-8D2C743D191E}" dt="2022-04-19T23:40:52.965" v="11" actId="47"/>
        <pc:sldMkLst>
          <pc:docMk/>
          <pc:sldMk cId="0" sldId="308"/>
        </pc:sldMkLst>
      </pc:sldChg>
      <pc:sldChg chg="del">
        <pc:chgData name="Luis Alfredo Jimenez" userId="13d526cefa727978" providerId="LiveId" clId="{EB221EF5-6132-406B-B4C0-8D2C743D191E}" dt="2022-04-19T23:40:56.738" v="12" actId="47"/>
        <pc:sldMkLst>
          <pc:docMk/>
          <pc:sldMk cId="0" sldId="319"/>
        </pc:sldMkLst>
      </pc:sldChg>
      <pc:sldChg chg="del">
        <pc:chgData name="Luis Alfredo Jimenez" userId="13d526cefa727978" providerId="LiveId" clId="{EB221EF5-6132-406B-B4C0-8D2C743D191E}" dt="2022-04-19T23:40:59.359" v="13" actId="47"/>
        <pc:sldMkLst>
          <pc:docMk/>
          <pc:sldMk cId="0" sldId="321"/>
        </pc:sldMkLst>
      </pc:sldChg>
      <pc:sldChg chg="del">
        <pc:chgData name="Luis Alfredo Jimenez" userId="13d526cefa727978" providerId="LiveId" clId="{EB221EF5-6132-406B-B4C0-8D2C743D191E}" dt="2022-04-19T23:41:00.428" v="14" actId="47"/>
        <pc:sldMkLst>
          <pc:docMk/>
          <pc:sldMk cId="0" sldId="323"/>
        </pc:sldMkLst>
      </pc:sldChg>
      <pc:sldChg chg="del">
        <pc:chgData name="Luis Alfredo Jimenez" userId="13d526cefa727978" providerId="LiveId" clId="{EB221EF5-6132-406B-B4C0-8D2C743D191E}" dt="2022-04-19T23:41:01.320" v="15" actId="47"/>
        <pc:sldMkLst>
          <pc:docMk/>
          <pc:sldMk cId="0" sldId="324"/>
        </pc:sldMkLst>
      </pc:sldChg>
      <pc:sldChg chg="del">
        <pc:chgData name="Luis Alfredo Jimenez" userId="13d526cefa727978" providerId="LiveId" clId="{EB221EF5-6132-406B-B4C0-8D2C743D191E}" dt="2022-04-19T23:41:28.788" v="16" actId="47"/>
        <pc:sldMkLst>
          <pc:docMk/>
          <pc:sldMk cId="0" sldId="334"/>
        </pc:sldMkLst>
      </pc:sldChg>
      <pc:sldChg chg="del">
        <pc:chgData name="Luis Alfredo Jimenez" userId="13d526cefa727978" providerId="LiveId" clId="{EB221EF5-6132-406B-B4C0-8D2C743D191E}" dt="2022-04-19T23:41:31.523" v="17" actId="47"/>
        <pc:sldMkLst>
          <pc:docMk/>
          <pc:sldMk cId="0" sldId="33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3442" y="4746490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2511" y="1631149"/>
            <a:ext cx="573897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16764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60">
                <a:moveTo>
                  <a:pt x="9143999" y="428699"/>
                </a:moveTo>
                <a:lnTo>
                  <a:pt x="0" y="4286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286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3442" y="4746489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754" y="1733991"/>
            <a:ext cx="775849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6281" y="1582087"/>
            <a:ext cx="7591437" cy="2647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550" y="4834945"/>
            <a:ext cx="2413635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3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1946" y="1219258"/>
            <a:ext cx="65004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8050">
              <a:lnSpc>
                <a:spcPct val="100000"/>
              </a:lnSpc>
              <a:spcBef>
                <a:spcPts val="100"/>
              </a:spcBef>
            </a:pPr>
            <a:r>
              <a:rPr sz="6000" b="1" spc="37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85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6000" b="1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b="1" spc="2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6000" b="1" spc="300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0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4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0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b="1" spc="475" dirty="0">
                <a:solidFill>
                  <a:srgbClr val="FFFFFF"/>
                </a:solidFill>
                <a:latin typeface="Trebuchet MS"/>
                <a:cs typeface="Trebuchet MS"/>
              </a:rPr>
              <a:t>tos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142" y="3562332"/>
            <a:ext cx="1468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24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05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6764"/>
            <a:ext cx="9144000" cy="429259"/>
            <a:chOff x="0" y="4716764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6764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6489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567543"/>
            <a:ext cx="98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solidFill>
                  <a:srgbClr val="45637F"/>
                </a:solidFill>
                <a:latin typeface="Trebuchet MS"/>
                <a:cs typeface="Trebuchet MS"/>
              </a:rPr>
              <a:t>groupby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975" y="1294988"/>
            <a:ext cx="490093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30" dirty="0">
                <a:latin typeface="Tahoma"/>
                <a:cs typeface="Tahoma"/>
              </a:rPr>
              <a:t>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caso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querer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realizar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varias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operaciones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mismos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grupos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puede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utilizar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aggregate</a:t>
            </a:r>
            <a:r>
              <a:rPr sz="1400" spc="-400" dirty="0">
                <a:latin typeface="Consolas"/>
                <a:cs typeface="Consolas"/>
              </a:rPr>
              <a:t> </a:t>
            </a:r>
            <a:r>
              <a:rPr sz="1400" spc="-25" dirty="0">
                <a:latin typeface="Tahoma"/>
                <a:cs typeface="Tahoma"/>
              </a:rPr>
              <a:t>(o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su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alias,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40" dirty="0">
                <a:latin typeface="Consolas"/>
                <a:cs typeface="Consolas"/>
              </a:rPr>
              <a:t>agg</a:t>
            </a:r>
            <a:r>
              <a:rPr sz="1400" spc="-40" dirty="0">
                <a:latin typeface="Tahoma"/>
                <a:cs typeface="Tahoma"/>
              </a:rPr>
              <a:t>).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152" y="2026736"/>
            <a:ext cx="6152760" cy="241887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98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45637F"/>
                </a:solidFill>
              </a:rPr>
              <a:t>groupby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2840355" cy="1286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45" dirty="0">
                <a:latin typeface="Tahoma"/>
                <a:cs typeface="Tahoma"/>
              </a:rPr>
              <a:t>También </a:t>
            </a:r>
            <a:r>
              <a:rPr sz="1400" spc="40" dirty="0">
                <a:latin typeface="Tahoma"/>
                <a:cs typeface="Tahoma"/>
              </a:rPr>
              <a:t>se </a:t>
            </a:r>
            <a:r>
              <a:rPr sz="1400" spc="60" dirty="0">
                <a:latin typeface="Tahoma"/>
                <a:cs typeface="Tahoma"/>
              </a:rPr>
              <a:t>puede </a:t>
            </a:r>
            <a:r>
              <a:rPr sz="1400" spc="45" dirty="0">
                <a:latin typeface="Tahoma"/>
                <a:cs typeface="Tahoma"/>
              </a:rPr>
              <a:t>agrupar </a:t>
            </a:r>
            <a:r>
              <a:rPr sz="1400" spc="70" dirty="0">
                <a:latin typeface="Tahoma"/>
                <a:cs typeface="Tahoma"/>
              </a:rPr>
              <a:t>por </a:t>
            </a:r>
            <a:r>
              <a:rPr sz="1400" spc="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varias </a:t>
            </a:r>
            <a:r>
              <a:rPr sz="1400" spc="25" dirty="0">
                <a:latin typeface="Tahoma"/>
                <a:cs typeface="Tahoma"/>
              </a:rPr>
              <a:t>categorías, </a:t>
            </a:r>
            <a:r>
              <a:rPr sz="1400" spc="50" dirty="0">
                <a:latin typeface="Tahoma"/>
                <a:cs typeface="Tahoma"/>
              </a:rPr>
              <a:t>haciendo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agrupamientos </a:t>
            </a:r>
            <a:r>
              <a:rPr sz="1400" spc="65" dirty="0">
                <a:latin typeface="Tahoma"/>
                <a:cs typeface="Tahoma"/>
              </a:rPr>
              <a:t>más </a:t>
            </a:r>
            <a:r>
              <a:rPr sz="1400" spc="35" dirty="0">
                <a:latin typeface="Tahoma"/>
                <a:cs typeface="Tahoma"/>
              </a:rPr>
              <a:t>especíﬁcos. 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Por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ejemplo,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promedio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edad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discriminando </a:t>
            </a:r>
            <a:r>
              <a:rPr sz="1400" spc="45" dirty="0">
                <a:latin typeface="Tahoma"/>
                <a:cs typeface="Tahoma"/>
              </a:rPr>
              <a:t>tanto </a:t>
            </a:r>
            <a:r>
              <a:rPr sz="1400" spc="75" dirty="0">
                <a:latin typeface="Tahoma"/>
                <a:cs typeface="Tahoma"/>
              </a:rPr>
              <a:t>por </a:t>
            </a:r>
            <a:r>
              <a:rPr sz="1400" spc="30" dirty="0">
                <a:latin typeface="Tahoma"/>
                <a:cs typeface="Tahoma"/>
              </a:rPr>
              <a:t>clase 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como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por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sexo.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1950" y="1247248"/>
            <a:ext cx="5079599" cy="288961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98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solidFill>
                  <a:srgbClr val="45637F"/>
                </a:solidFill>
                <a:latin typeface="Trebuchet MS"/>
                <a:cs typeface="Trebuchet MS"/>
              </a:rPr>
              <a:t>groupby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419" y="1291085"/>
            <a:ext cx="5790959" cy="32760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1449" y="2145774"/>
            <a:ext cx="1916198" cy="25074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8246" y="1859746"/>
            <a:ext cx="40684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215" dirty="0">
                <a:solidFill>
                  <a:srgbClr val="FFFFFF"/>
                </a:solidFill>
                <a:latin typeface="Trebuchet MS"/>
                <a:cs typeface="Trebuchet MS"/>
              </a:rPr>
              <a:t>Laboratorio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8084" y="3061500"/>
            <a:ext cx="1107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05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6764"/>
            <a:ext cx="9144000" cy="429259"/>
            <a:chOff x="0" y="4716764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6764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6489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1175" y="535159"/>
            <a:ext cx="4100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40" dirty="0">
                <a:solidFill>
                  <a:srgbClr val="666666"/>
                </a:solidFill>
                <a:latin typeface="Trebuchet MS"/>
                <a:cs typeface="Trebuchet MS"/>
              </a:rPr>
              <a:t>Labo</a:t>
            </a:r>
            <a:r>
              <a:rPr sz="3000" b="1" spc="7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3000" b="1" spc="15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3000" b="1" spc="105" dirty="0">
                <a:solidFill>
                  <a:srgbClr val="666666"/>
                </a:solidFill>
                <a:latin typeface="Trebuchet MS"/>
                <a:cs typeface="Trebuchet MS"/>
              </a:rPr>
              <a:t>tor</a:t>
            </a:r>
            <a:r>
              <a:rPr sz="3000" b="1" spc="75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3000" b="1" spc="-50" dirty="0">
                <a:solidFill>
                  <a:srgbClr val="666666"/>
                </a:solidFill>
                <a:latin typeface="Trebuchet MS"/>
                <a:cs typeface="Trebuchet MS"/>
              </a:rPr>
              <a:t>o:</a:t>
            </a:r>
            <a:r>
              <a:rPr sz="3000" b="1" spc="-26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3000" spc="220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3000" spc="150" dirty="0">
                <a:solidFill>
                  <a:srgbClr val="666666"/>
                </a:solidFill>
                <a:latin typeface="Trebuchet MS"/>
                <a:cs typeface="Trebuchet MS"/>
              </a:rPr>
              <a:t>andas</a:t>
            </a:r>
            <a:r>
              <a:rPr sz="3000" spc="-17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3000" spc="235" dirty="0">
                <a:solidFill>
                  <a:srgbClr val="666666"/>
                </a:solidFill>
                <a:latin typeface="Trebuchet MS"/>
                <a:cs typeface="Trebuchet MS"/>
              </a:rPr>
              <a:t>6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175" y="1582087"/>
            <a:ext cx="6811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rebuchet MS"/>
                <a:cs typeface="Trebuchet MS"/>
              </a:rPr>
              <a:t>Importar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el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data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set</a:t>
            </a:r>
            <a:r>
              <a:rPr sz="1400" spc="-55" dirty="0">
                <a:latin typeface="Trebuchet MS"/>
                <a:cs typeface="Trebuchet MS"/>
              </a:rPr>
              <a:t> “titanic.csv”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calcular: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promedio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edad,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edad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máxima,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edad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mínima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cantidad,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todo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agrupado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por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sobrevivientes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no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sobrevivientes.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3686" y="3580896"/>
            <a:ext cx="2890481" cy="9691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733550"/>
            <a:ext cx="8458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608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Pandas</a:t>
            </a:r>
            <a:r>
              <a:rPr lang="es-AR" spc="330" dirty="0"/>
              <a:t> 7</a:t>
            </a:r>
            <a:endParaRPr spc="330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618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5" dirty="0">
                <a:solidFill>
                  <a:srgbClr val="45637F"/>
                </a:solidFill>
              </a:rPr>
              <a:t>G</a:t>
            </a:r>
            <a:r>
              <a:rPr sz="3000" spc="55" dirty="0">
                <a:solidFill>
                  <a:srgbClr val="45637F"/>
                </a:solidFill>
              </a:rPr>
              <a:t>r</a:t>
            </a:r>
            <a:r>
              <a:rPr sz="3000" spc="155" dirty="0">
                <a:solidFill>
                  <a:srgbClr val="45637F"/>
                </a:solidFill>
              </a:rPr>
              <a:t>á</a:t>
            </a:r>
            <a:r>
              <a:rPr sz="3000" spc="220" dirty="0">
                <a:solidFill>
                  <a:srgbClr val="45637F"/>
                </a:solidFill>
              </a:rPr>
              <a:t>ﬁcos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812030" cy="2048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09855">
              <a:lnSpc>
                <a:spcPts val="1650"/>
              </a:lnSpc>
              <a:spcBef>
                <a:spcPts val="180"/>
              </a:spcBef>
            </a:pPr>
            <a:r>
              <a:rPr sz="1400" spc="55" dirty="0">
                <a:latin typeface="Tahoma"/>
                <a:cs typeface="Tahoma"/>
              </a:rPr>
              <a:t>Pandas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ofrece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muchas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facilidades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hacer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gráﬁcos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manera </a:t>
            </a:r>
            <a:r>
              <a:rPr sz="1400" spc="25" dirty="0">
                <a:latin typeface="Tahoma"/>
                <a:cs typeface="Tahoma"/>
              </a:rPr>
              <a:t>sencilla. </a:t>
            </a:r>
            <a:r>
              <a:rPr sz="1400" spc="15" dirty="0">
                <a:latin typeface="Tahoma"/>
                <a:cs typeface="Tahoma"/>
              </a:rPr>
              <a:t>Se </a:t>
            </a:r>
            <a:r>
              <a:rPr sz="1400" spc="45" dirty="0">
                <a:latin typeface="Tahoma"/>
                <a:cs typeface="Tahoma"/>
              </a:rPr>
              <a:t>basa </a:t>
            </a:r>
            <a:r>
              <a:rPr sz="1400" spc="60" dirty="0">
                <a:latin typeface="Tahoma"/>
                <a:cs typeface="Tahoma"/>
              </a:rPr>
              <a:t>en </a:t>
            </a:r>
            <a:r>
              <a:rPr sz="1400" spc="45" dirty="0">
                <a:latin typeface="Tahoma"/>
                <a:cs typeface="Tahoma"/>
              </a:rPr>
              <a:t>Matplotlib,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45" dirty="0">
                <a:latin typeface="Tahoma"/>
                <a:cs typeface="Tahoma"/>
              </a:rPr>
              <a:t>principal </a:t>
            </a:r>
            <a:r>
              <a:rPr sz="1400" spc="5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módulo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40" dirty="0">
                <a:latin typeface="Tahoma"/>
                <a:cs typeface="Tahoma"/>
              </a:rPr>
              <a:t>gráﬁcos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30" dirty="0">
                <a:latin typeface="Tahoma"/>
                <a:cs typeface="Tahoma"/>
              </a:rPr>
              <a:t>Python,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55" dirty="0">
                <a:latin typeface="Tahoma"/>
                <a:cs typeface="Tahoma"/>
              </a:rPr>
              <a:t>estudiaremos </a:t>
            </a:r>
            <a:r>
              <a:rPr sz="1400" spc="30" dirty="0">
                <a:latin typeface="Tahoma"/>
                <a:cs typeface="Tahoma"/>
              </a:rPr>
              <a:t>la 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próxima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clase,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realizar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gráﬁcos.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70" dirty="0">
                <a:latin typeface="Tahoma"/>
                <a:cs typeface="Tahoma"/>
              </a:rPr>
              <a:t>Podemos </a:t>
            </a:r>
            <a:r>
              <a:rPr sz="1400" spc="40" dirty="0">
                <a:latin typeface="Tahoma"/>
                <a:cs typeface="Tahoma"/>
              </a:rPr>
              <a:t>acceder a </a:t>
            </a:r>
            <a:r>
              <a:rPr sz="1400" spc="35" dirty="0">
                <a:latin typeface="Tahoma"/>
                <a:cs typeface="Tahoma"/>
              </a:rPr>
              <a:t>las </a:t>
            </a:r>
            <a:r>
              <a:rPr sz="1400" spc="50" dirty="0">
                <a:latin typeface="Tahoma"/>
                <a:cs typeface="Tahoma"/>
              </a:rPr>
              <a:t>funcionalidades </a:t>
            </a:r>
            <a:r>
              <a:rPr sz="1400" spc="55" dirty="0">
                <a:latin typeface="Tahoma"/>
                <a:cs typeface="Tahoma"/>
              </a:rPr>
              <a:t>para </a:t>
            </a:r>
            <a:r>
              <a:rPr sz="1400" spc="40" dirty="0">
                <a:latin typeface="Tahoma"/>
                <a:cs typeface="Tahoma"/>
              </a:rPr>
              <a:t>graﬁcar a 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través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método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plot.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55" dirty="0">
                <a:latin typeface="Tahoma"/>
                <a:cs typeface="Tahoma"/>
              </a:rPr>
              <a:t>Permite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acceder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distintos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tipos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40" dirty="0">
                <a:latin typeface="Tahoma"/>
                <a:cs typeface="Tahoma"/>
              </a:rPr>
              <a:t>gráﬁcos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65" dirty="0">
                <a:latin typeface="Tahoma"/>
                <a:cs typeface="Tahoma"/>
              </a:rPr>
              <a:t>forma </a:t>
            </a:r>
            <a:r>
              <a:rPr sz="1400" spc="25" dirty="0">
                <a:latin typeface="Tahoma"/>
                <a:cs typeface="Tahoma"/>
              </a:rPr>
              <a:t>sencilla. </a:t>
            </a:r>
            <a:r>
              <a:rPr sz="1400" spc="70" dirty="0">
                <a:latin typeface="Tahoma"/>
                <a:cs typeface="Tahoma"/>
              </a:rPr>
              <a:t>Por </a:t>
            </a:r>
            <a:r>
              <a:rPr sz="1400" spc="30" dirty="0">
                <a:latin typeface="Tahoma"/>
                <a:cs typeface="Tahoma"/>
              </a:rPr>
              <a:t>ejemplo, </a:t>
            </a:r>
            <a:r>
              <a:rPr sz="1400" spc="40" dirty="0">
                <a:latin typeface="Tahoma"/>
                <a:cs typeface="Tahoma"/>
              </a:rPr>
              <a:t>se </a:t>
            </a:r>
            <a:r>
              <a:rPr sz="1400" spc="65" dirty="0">
                <a:latin typeface="Tahoma"/>
                <a:cs typeface="Tahoma"/>
              </a:rPr>
              <a:t>pueden </a:t>
            </a:r>
            <a:r>
              <a:rPr sz="1400" spc="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hacer histogramas </a:t>
            </a:r>
            <a:r>
              <a:rPr sz="1400" spc="55" dirty="0">
                <a:latin typeface="Tahoma"/>
                <a:cs typeface="Tahoma"/>
              </a:rPr>
              <a:t>con </a:t>
            </a:r>
            <a:r>
              <a:rPr sz="1400" spc="-5" dirty="0">
                <a:latin typeface="Consolas"/>
                <a:cs typeface="Consolas"/>
              </a:rPr>
              <a:t>plot.hist(), </a:t>
            </a:r>
            <a:r>
              <a:rPr sz="1400" spc="40" dirty="0">
                <a:latin typeface="Tahoma"/>
                <a:cs typeface="Tahoma"/>
              </a:rPr>
              <a:t>gráﬁcos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50" dirty="0">
                <a:latin typeface="Tahoma"/>
                <a:cs typeface="Tahoma"/>
              </a:rPr>
              <a:t>barras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</a:t>
            </a:r>
            <a:r>
              <a:rPr sz="1400" spc="65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plt.bar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tort</a:t>
            </a:r>
            <a:r>
              <a:rPr sz="1400" spc="60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</a:t>
            </a:r>
            <a:r>
              <a:rPr sz="1400" spc="65" dirty="0">
                <a:latin typeface="Tahoma"/>
                <a:cs typeface="Tahoma"/>
              </a:rPr>
              <a:t>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plt.pie().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9154" y="2685922"/>
            <a:ext cx="2689370" cy="9017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7123" y="3950741"/>
            <a:ext cx="2640119" cy="620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45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5" dirty="0">
                <a:solidFill>
                  <a:srgbClr val="45637F"/>
                </a:solidFill>
              </a:rPr>
              <a:t>Histogramas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3263265" cy="14960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85" dirty="0">
                <a:latin typeface="Tahoma"/>
                <a:cs typeface="Tahoma"/>
              </a:rPr>
              <a:t>Un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histograma</a:t>
            </a:r>
            <a:r>
              <a:rPr sz="1400" b="1" spc="-6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una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representación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50" dirty="0">
                <a:latin typeface="Tahoma"/>
                <a:cs typeface="Tahoma"/>
              </a:rPr>
              <a:t>distribución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75" dirty="0">
                <a:latin typeface="Tahoma"/>
                <a:cs typeface="Tahoma"/>
              </a:rPr>
              <a:t>un </a:t>
            </a:r>
            <a:r>
              <a:rPr sz="1400" spc="45" dirty="0">
                <a:latin typeface="Tahoma"/>
                <a:cs typeface="Tahoma"/>
              </a:rPr>
              <a:t>conjunto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6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números. </a:t>
            </a:r>
            <a:r>
              <a:rPr sz="1400" spc="10" dirty="0">
                <a:latin typeface="Tahoma"/>
                <a:cs typeface="Tahoma"/>
              </a:rPr>
              <a:t>El </a:t>
            </a:r>
            <a:r>
              <a:rPr sz="1400" spc="45" dirty="0">
                <a:latin typeface="Tahoma"/>
                <a:cs typeface="Tahoma"/>
              </a:rPr>
              <a:t>rango </a:t>
            </a:r>
            <a:r>
              <a:rPr sz="1400" spc="40" dirty="0">
                <a:latin typeface="Tahoma"/>
                <a:cs typeface="Tahoma"/>
              </a:rPr>
              <a:t>se divide </a:t>
            </a:r>
            <a:r>
              <a:rPr sz="1400" spc="60" dirty="0">
                <a:latin typeface="Tahoma"/>
                <a:cs typeface="Tahoma"/>
              </a:rPr>
              <a:t>en </a:t>
            </a:r>
            <a:r>
              <a:rPr sz="1400" spc="50" dirty="0">
                <a:latin typeface="Tahoma"/>
                <a:cs typeface="Tahoma"/>
              </a:rPr>
              <a:t>barras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altura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barra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proporcional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45" dirty="0">
                <a:latin typeface="Tahoma"/>
                <a:cs typeface="Tahoma"/>
              </a:rPr>
              <a:t>cantidad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50" dirty="0">
                <a:latin typeface="Tahoma"/>
                <a:cs typeface="Tahoma"/>
              </a:rPr>
              <a:t>datos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50" dirty="0">
                <a:latin typeface="Tahoma"/>
                <a:cs typeface="Tahoma"/>
              </a:rPr>
              <a:t>entran </a:t>
            </a:r>
            <a:r>
              <a:rPr sz="1400" spc="60" dirty="0">
                <a:latin typeface="Tahoma"/>
                <a:cs typeface="Tahoma"/>
              </a:rPr>
              <a:t>en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rango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55" dirty="0">
                <a:latin typeface="Tahoma"/>
                <a:cs typeface="Tahoma"/>
              </a:rPr>
              <a:t>barra </a:t>
            </a:r>
            <a:r>
              <a:rPr sz="1400" spc="-5" dirty="0">
                <a:latin typeface="Tahoma"/>
                <a:cs typeface="Tahoma"/>
              </a:rPr>
              <a:t>(ancho). </a:t>
            </a:r>
            <a:r>
              <a:rPr sz="1400" spc="15" dirty="0">
                <a:latin typeface="Tahoma"/>
                <a:cs typeface="Tahoma"/>
              </a:rPr>
              <a:t>Se </a:t>
            </a:r>
            <a:r>
              <a:rPr sz="1400" spc="60" dirty="0">
                <a:latin typeface="Tahoma"/>
                <a:cs typeface="Tahoma"/>
              </a:rPr>
              <a:t>puede </a:t>
            </a:r>
            <a:r>
              <a:rPr sz="1400" spc="6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deﬁnir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cantidad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barras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mostrar.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0374" y="954178"/>
            <a:ext cx="4672224" cy="33994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2815" y="936000"/>
            <a:ext cx="4749384" cy="3792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6475" y="567543"/>
            <a:ext cx="148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14" dirty="0">
                <a:solidFill>
                  <a:srgbClr val="45637F"/>
                </a:solidFill>
                <a:latin typeface="Trebuchet MS"/>
                <a:cs typeface="Trebuchet MS"/>
              </a:rPr>
              <a:t>Histogramas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2975" y="1294988"/>
            <a:ext cx="282765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0" spc="45" dirty="0">
                <a:solidFill>
                  <a:srgbClr val="000000"/>
                </a:solidFill>
                <a:latin typeface="Tahoma"/>
                <a:cs typeface="Tahoma"/>
              </a:rPr>
              <a:t>Los</a:t>
            </a:r>
            <a:r>
              <a:rPr sz="1400" b="0" spc="-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65" dirty="0">
                <a:solidFill>
                  <a:srgbClr val="000000"/>
                </a:solidFill>
                <a:latin typeface="Tahoma"/>
                <a:cs typeface="Tahoma"/>
              </a:rPr>
              <a:t>métodos</a:t>
            </a:r>
            <a:r>
              <a:rPr sz="1400" b="0" spc="-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40" dirty="0">
                <a:solidFill>
                  <a:srgbClr val="000000"/>
                </a:solidFill>
                <a:latin typeface="Tahoma"/>
                <a:cs typeface="Tahoma"/>
              </a:rPr>
              <a:t>vienen</a:t>
            </a:r>
            <a:r>
              <a:rPr sz="1400" b="0" spc="-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55" dirty="0">
                <a:solidFill>
                  <a:srgbClr val="000000"/>
                </a:solidFill>
                <a:latin typeface="Tahoma"/>
                <a:cs typeface="Tahoma"/>
              </a:rPr>
              <a:t>con</a:t>
            </a:r>
            <a:r>
              <a:rPr sz="1400" b="0" spc="-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70" dirty="0">
                <a:solidFill>
                  <a:srgbClr val="000000"/>
                </a:solidFill>
                <a:latin typeface="Tahoma"/>
                <a:cs typeface="Tahoma"/>
              </a:rPr>
              <a:t>números </a:t>
            </a:r>
            <a:r>
              <a:rPr sz="1400" b="0" spc="-4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55" dirty="0">
                <a:solidFill>
                  <a:srgbClr val="000000"/>
                </a:solidFill>
                <a:latin typeface="Tahoma"/>
                <a:cs typeface="Tahoma"/>
              </a:rPr>
              <a:t>parámetros para </a:t>
            </a:r>
            <a:r>
              <a:rPr sz="1400" b="0" spc="50" dirty="0">
                <a:solidFill>
                  <a:srgbClr val="000000"/>
                </a:solidFill>
                <a:latin typeface="Tahoma"/>
                <a:cs typeface="Tahoma"/>
              </a:rPr>
              <a:t>controlar </a:t>
            </a:r>
            <a:r>
              <a:rPr sz="1400" b="0" spc="35" dirty="0">
                <a:solidFill>
                  <a:srgbClr val="000000"/>
                </a:solidFill>
                <a:latin typeface="Tahoma"/>
                <a:cs typeface="Tahoma"/>
              </a:rPr>
              <a:t>el </a:t>
            </a:r>
            <a:r>
              <a:rPr sz="1400" b="0" spc="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45" dirty="0">
                <a:solidFill>
                  <a:srgbClr val="000000"/>
                </a:solidFill>
                <a:latin typeface="Tahoma"/>
                <a:cs typeface="Tahoma"/>
              </a:rPr>
              <a:t>aspecto</a:t>
            </a:r>
            <a:r>
              <a:rPr sz="1400" b="0" spc="-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50" dirty="0">
                <a:solidFill>
                  <a:srgbClr val="000000"/>
                </a:solidFill>
                <a:latin typeface="Tahoma"/>
                <a:cs typeface="Tahoma"/>
              </a:rPr>
              <a:t>del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25" dirty="0">
                <a:solidFill>
                  <a:srgbClr val="000000"/>
                </a:solidFill>
                <a:latin typeface="Tahoma"/>
                <a:cs typeface="Tahoma"/>
              </a:rPr>
              <a:t>gráﬁco.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93635"/>
            <a:ext cx="9144000" cy="3251835"/>
            <a:chOff x="0" y="1893635"/>
            <a:chExt cx="9144000" cy="3251835"/>
          </a:xfrm>
        </p:grpSpPr>
        <p:sp>
          <p:nvSpPr>
            <p:cNvPr id="3" name="object 3"/>
            <p:cNvSpPr/>
            <p:nvPr/>
          </p:nvSpPr>
          <p:spPr>
            <a:xfrm>
              <a:off x="0" y="4716765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6490"/>
              <a:ext cx="1751967" cy="3692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475" y="1893635"/>
              <a:ext cx="3461749" cy="27926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8225" y="1893760"/>
              <a:ext cx="3383999" cy="28123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6475" y="470960"/>
            <a:ext cx="3280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35" dirty="0">
                <a:solidFill>
                  <a:srgbClr val="45637F"/>
                </a:solidFill>
                <a:latin typeface="Trebuchet MS"/>
                <a:cs typeface="Trebuchet MS"/>
              </a:rPr>
              <a:t>G</a:t>
            </a:r>
            <a:r>
              <a:rPr sz="3000" b="1" spc="55" dirty="0">
                <a:solidFill>
                  <a:srgbClr val="45637F"/>
                </a:solidFill>
                <a:latin typeface="Trebuchet MS"/>
                <a:cs typeface="Trebuchet MS"/>
              </a:rPr>
              <a:t>r</a:t>
            </a:r>
            <a:r>
              <a:rPr sz="3000" b="1" spc="155" dirty="0">
                <a:solidFill>
                  <a:srgbClr val="45637F"/>
                </a:solidFill>
                <a:latin typeface="Trebuchet MS"/>
                <a:cs typeface="Trebuchet MS"/>
              </a:rPr>
              <a:t>á</a:t>
            </a:r>
            <a:r>
              <a:rPr sz="3000" b="1" spc="175" dirty="0">
                <a:solidFill>
                  <a:srgbClr val="45637F"/>
                </a:solidFill>
                <a:latin typeface="Trebuchet MS"/>
                <a:cs typeface="Trebuchet MS"/>
              </a:rPr>
              <a:t>ﬁco</a:t>
            </a:r>
            <a:r>
              <a:rPr sz="3000" b="1" spc="-265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3000" b="1" spc="100" dirty="0">
                <a:solidFill>
                  <a:srgbClr val="45637F"/>
                </a:solidFill>
                <a:latin typeface="Trebuchet MS"/>
                <a:cs typeface="Trebuchet MS"/>
              </a:rPr>
              <a:t>de</a:t>
            </a:r>
            <a:r>
              <a:rPr sz="3000" b="1" spc="-265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3000" b="1" spc="125" dirty="0">
                <a:solidFill>
                  <a:srgbClr val="45637F"/>
                </a:solidFill>
                <a:latin typeface="Trebuchet MS"/>
                <a:cs typeface="Trebuchet MS"/>
              </a:rPr>
              <a:t>bar</a:t>
            </a:r>
            <a:r>
              <a:rPr sz="3000" b="1" spc="75" dirty="0">
                <a:solidFill>
                  <a:srgbClr val="45637F"/>
                </a:solidFill>
                <a:latin typeface="Trebuchet MS"/>
                <a:cs typeface="Trebuchet MS"/>
              </a:rPr>
              <a:t>r</a:t>
            </a:r>
            <a:r>
              <a:rPr sz="3000" b="1" spc="265" dirty="0">
                <a:solidFill>
                  <a:srgbClr val="45637F"/>
                </a:solidFill>
                <a:latin typeface="Trebuchet MS"/>
                <a:cs typeface="Trebuchet MS"/>
              </a:rPr>
              <a:t>as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2975" y="1294988"/>
            <a:ext cx="677227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20" dirty="0">
                <a:latin typeface="Tahoma"/>
                <a:cs typeface="Tahoma"/>
              </a:rPr>
              <a:t>Este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tipo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gráﬁcos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muestra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barras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altura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variable.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En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general,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son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útiles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para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mostrar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estadísticas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tomadas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por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categorías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por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medio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groupby.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72" y="1733550"/>
            <a:ext cx="851092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608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Pandas</a:t>
            </a:r>
            <a:r>
              <a:rPr lang="es-AR" spc="330" dirty="0"/>
              <a:t> 6</a:t>
            </a:r>
            <a:endParaRPr spc="330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016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5" dirty="0">
                <a:solidFill>
                  <a:srgbClr val="45637F"/>
                </a:solidFill>
              </a:rPr>
              <a:t>G</a:t>
            </a:r>
            <a:r>
              <a:rPr sz="3000" spc="55" dirty="0">
                <a:solidFill>
                  <a:srgbClr val="45637F"/>
                </a:solidFill>
              </a:rPr>
              <a:t>r</a:t>
            </a:r>
            <a:r>
              <a:rPr sz="3000" spc="155" dirty="0">
                <a:solidFill>
                  <a:srgbClr val="45637F"/>
                </a:solidFill>
              </a:rPr>
              <a:t>á</a:t>
            </a:r>
            <a:r>
              <a:rPr sz="3000" spc="175" dirty="0">
                <a:solidFill>
                  <a:srgbClr val="45637F"/>
                </a:solidFill>
              </a:rPr>
              <a:t>ﬁco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00" dirty="0">
                <a:solidFill>
                  <a:srgbClr val="45637F"/>
                </a:solidFill>
              </a:rPr>
              <a:t>de</a:t>
            </a:r>
            <a:r>
              <a:rPr sz="3000" spc="-320" dirty="0">
                <a:solidFill>
                  <a:srgbClr val="45637F"/>
                </a:solidFill>
              </a:rPr>
              <a:t> </a:t>
            </a:r>
            <a:r>
              <a:rPr sz="3000" spc="160" dirty="0">
                <a:solidFill>
                  <a:srgbClr val="45637F"/>
                </a:solidFill>
              </a:rPr>
              <a:t>torta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2226945" cy="1286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55" dirty="0">
                <a:latin typeface="Tahoma"/>
                <a:cs typeface="Tahoma"/>
              </a:rPr>
              <a:t>Otra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forma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representar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este </a:t>
            </a:r>
            <a:r>
              <a:rPr sz="1400" spc="50" dirty="0">
                <a:latin typeface="Tahoma"/>
                <a:cs typeface="Tahoma"/>
              </a:rPr>
              <a:t>tipo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55" dirty="0">
                <a:latin typeface="Tahoma"/>
                <a:cs typeface="Tahoma"/>
              </a:rPr>
              <a:t>información </a:t>
            </a:r>
            <a:r>
              <a:rPr sz="1400" spc="6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b="1" spc="-15" dirty="0">
                <a:latin typeface="Tahoma"/>
                <a:cs typeface="Tahoma"/>
              </a:rPr>
              <a:t>gráﬁco </a:t>
            </a:r>
            <a:r>
              <a:rPr sz="1400" b="1" spc="-5" dirty="0">
                <a:latin typeface="Tahoma"/>
                <a:cs typeface="Tahoma"/>
              </a:rPr>
              <a:t>de </a:t>
            </a:r>
            <a:r>
              <a:rPr sz="1400" b="1" dirty="0">
                <a:latin typeface="Tahoma"/>
                <a:cs typeface="Tahoma"/>
              </a:rPr>
              <a:t>tortas, 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donde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45" dirty="0">
                <a:latin typeface="Tahoma"/>
                <a:cs typeface="Tahoma"/>
              </a:rPr>
              <a:t>área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50" dirty="0">
                <a:latin typeface="Tahoma"/>
                <a:cs typeface="Tahoma"/>
              </a:rPr>
              <a:t>cuña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proporcional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al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número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representa.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5250" y="1245782"/>
            <a:ext cx="5520224" cy="29321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946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solidFill>
                  <a:srgbClr val="45637F"/>
                </a:solidFill>
                <a:latin typeface="Trebuchet MS"/>
                <a:cs typeface="Trebuchet MS"/>
              </a:rPr>
              <a:t>G</a:t>
            </a:r>
            <a:r>
              <a:rPr sz="1800" b="1" spc="30" dirty="0">
                <a:solidFill>
                  <a:srgbClr val="45637F"/>
                </a:solidFill>
                <a:latin typeface="Trebuchet MS"/>
                <a:cs typeface="Trebuchet MS"/>
              </a:rPr>
              <a:t>r</a:t>
            </a: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á</a:t>
            </a:r>
            <a:r>
              <a:rPr sz="1800" b="1" spc="105" dirty="0">
                <a:solidFill>
                  <a:srgbClr val="45637F"/>
                </a:solidFill>
                <a:latin typeface="Trebuchet MS"/>
                <a:cs typeface="Trebuchet MS"/>
              </a:rPr>
              <a:t>ﬁco</a:t>
            </a:r>
            <a:r>
              <a:rPr sz="1800" b="1" spc="-160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1800" b="1" spc="60" dirty="0">
                <a:solidFill>
                  <a:srgbClr val="45637F"/>
                </a:solidFill>
                <a:latin typeface="Trebuchet MS"/>
                <a:cs typeface="Trebuchet MS"/>
              </a:rPr>
              <a:t>de</a:t>
            </a:r>
            <a:r>
              <a:rPr sz="1800" b="1" spc="-195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1800" b="1" spc="114" dirty="0">
                <a:solidFill>
                  <a:srgbClr val="45637F"/>
                </a:solidFill>
                <a:latin typeface="Trebuchet MS"/>
                <a:cs typeface="Trebuchet MS"/>
              </a:rPr>
              <a:t>tortas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550" y="1232400"/>
            <a:ext cx="8149850" cy="30970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1616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5" dirty="0">
                <a:solidFill>
                  <a:srgbClr val="45637F"/>
                </a:solidFill>
              </a:rPr>
              <a:t>G</a:t>
            </a:r>
            <a:r>
              <a:rPr sz="3000" spc="55" dirty="0">
                <a:solidFill>
                  <a:srgbClr val="45637F"/>
                </a:solidFill>
              </a:rPr>
              <a:t>r</a:t>
            </a:r>
            <a:r>
              <a:rPr sz="3000" spc="155" dirty="0">
                <a:solidFill>
                  <a:srgbClr val="45637F"/>
                </a:solidFill>
              </a:rPr>
              <a:t>á</a:t>
            </a:r>
            <a:r>
              <a:rPr sz="3000" spc="175" dirty="0">
                <a:solidFill>
                  <a:srgbClr val="45637F"/>
                </a:solidFill>
              </a:rPr>
              <a:t>ﬁco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00" dirty="0">
                <a:solidFill>
                  <a:srgbClr val="45637F"/>
                </a:solidFill>
              </a:rPr>
              <a:t>de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14" dirty="0">
                <a:solidFill>
                  <a:srgbClr val="45637F"/>
                </a:solidFill>
              </a:rPr>
              <a:t>líneas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055110" cy="1629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180"/>
              </a:spcBef>
            </a:pPr>
            <a:r>
              <a:rPr sz="1400" spc="5" dirty="0">
                <a:latin typeface="Tahoma"/>
                <a:cs typeface="Tahoma"/>
              </a:rPr>
              <a:t>Si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están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ordenados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puede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usar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plot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representarlos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sobre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una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línea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donde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ej</a:t>
            </a:r>
            <a:r>
              <a:rPr sz="1400" spc="20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b="1" i="1" spc="-65" dirty="0">
                <a:latin typeface="Trebuchet MS"/>
                <a:cs typeface="Trebuchet MS"/>
              </a:rPr>
              <a:t>x</a:t>
            </a:r>
            <a:r>
              <a:rPr sz="1400" b="1" i="1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índic</a:t>
            </a:r>
            <a:r>
              <a:rPr sz="1400" spc="60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l</a:t>
            </a:r>
            <a:r>
              <a:rPr sz="1400" spc="5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seri</a:t>
            </a:r>
            <a:r>
              <a:rPr sz="1400" spc="60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ej</a:t>
            </a:r>
            <a:r>
              <a:rPr sz="1400" spc="20" dirty="0">
                <a:latin typeface="Tahoma"/>
                <a:cs typeface="Tahoma"/>
              </a:rPr>
              <a:t>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b="1" i="1" spc="-65" dirty="0">
                <a:latin typeface="Trebuchet MS"/>
                <a:cs typeface="Trebuchet MS"/>
              </a:rPr>
              <a:t>y</a:t>
            </a:r>
            <a:r>
              <a:rPr sz="1400" b="1" i="1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valor.</a:t>
            </a:r>
            <a:endParaRPr sz="1400">
              <a:latin typeface="Tahoma"/>
              <a:cs typeface="Tahoma"/>
            </a:endParaRPr>
          </a:p>
          <a:p>
            <a:pPr marL="12700" marR="34290">
              <a:lnSpc>
                <a:spcPts val="1650"/>
              </a:lnSpc>
              <a:spcBef>
                <a:spcPts val="1050"/>
              </a:spcBef>
            </a:pPr>
            <a:r>
              <a:rPr sz="1400" spc="5" dirty="0">
                <a:latin typeface="Tahoma"/>
                <a:cs typeface="Tahoma"/>
              </a:rPr>
              <a:t>Si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este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método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aplica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sobre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dataframe,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columnas numéricas </a:t>
            </a:r>
            <a:r>
              <a:rPr sz="1400" spc="40" dirty="0">
                <a:latin typeface="Tahoma"/>
                <a:cs typeface="Tahoma"/>
              </a:rPr>
              <a:t>se </a:t>
            </a:r>
            <a:r>
              <a:rPr sz="1400" spc="55" dirty="0">
                <a:latin typeface="Tahoma"/>
                <a:cs typeface="Tahoma"/>
              </a:rPr>
              <a:t>muestran </a:t>
            </a:r>
            <a:r>
              <a:rPr sz="1400" spc="60" dirty="0">
                <a:latin typeface="Tahoma"/>
                <a:cs typeface="Tahoma"/>
              </a:rPr>
              <a:t>en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75" dirty="0">
                <a:latin typeface="Tahoma"/>
                <a:cs typeface="Tahoma"/>
              </a:rPr>
              <a:t>mismo </a:t>
            </a:r>
            <a:r>
              <a:rPr sz="1400" spc="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gráﬁc</a:t>
            </a:r>
            <a:r>
              <a:rPr sz="1400" spc="5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compartiend</a:t>
            </a:r>
            <a:r>
              <a:rPr sz="1400" spc="7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ej</a:t>
            </a:r>
            <a:r>
              <a:rPr sz="1400" spc="20" dirty="0">
                <a:latin typeface="Tahoma"/>
                <a:cs typeface="Tahoma"/>
              </a:rPr>
              <a:t>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b="1" i="1" spc="-114" dirty="0">
                <a:latin typeface="Trebuchet MS"/>
                <a:cs typeface="Trebuchet MS"/>
              </a:rPr>
              <a:t>x</a:t>
            </a:r>
            <a:r>
              <a:rPr sz="1400" b="1" i="1" spc="-70" dirty="0">
                <a:latin typeface="Trebuchet MS"/>
                <a:cs typeface="Trebuchet MS"/>
              </a:rPr>
              <a:t>.</a:t>
            </a:r>
            <a:r>
              <a:rPr sz="1400" b="1" i="1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continuación  </a:t>
            </a:r>
            <a:r>
              <a:rPr sz="1400" spc="55" dirty="0">
                <a:latin typeface="Tahoma"/>
                <a:cs typeface="Tahoma"/>
              </a:rPr>
              <a:t>creamos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dataset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practicar.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495" y="3175406"/>
            <a:ext cx="4757024" cy="9574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907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solidFill>
                  <a:srgbClr val="45637F"/>
                </a:solidFill>
                <a:latin typeface="Trebuchet MS"/>
                <a:cs typeface="Trebuchet MS"/>
              </a:rPr>
              <a:t>G</a:t>
            </a:r>
            <a:r>
              <a:rPr sz="1800" b="1" spc="30" dirty="0">
                <a:solidFill>
                  <a:srgbClr val="45637F"/>
                </a:solidFill>
                <a:latin typeface="Trebuchet MS"/>
                <a:cs typeface="Trebuchet MS"/>
              </a:rPr>
              <a:t>r</a:t>
            </a: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á</a:t>
            </a:r>
            <a:r>
              <a:rPr sz="1800" b="1" spc="105" dirty="0">
                <a:solidFill>
                  <a:srgbClr val="45637F"/>
                </a:solidFill>
                <a:latin typeface="Trebuchet MS"/>
                <a:cs typeface="Trebuchet MS"/>
              </a:rPr>
              <a:t>ﬁco</a:t>
            </a:r>
            <a:r>
              <a:rPr sz="1800" b="1" spc="-160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1800" b="1" spc="60" dirty="0">
                <a:solidFill>
                  <a:srgbClr val="45637F"/>
                </a:solidFill>
                <a:latin typeface="Trebuchet MS"/>
                <a:cs typeface="Trebuchet MS"/>
              </a:rPr>
              <a:t>de</a:t>
            </a:r>
            <a:r>
              <a:rPr sz="1800" b="1" spc="-160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1800" b="1" spc="65" dirty="0">
                <a:solidFill>
                  <a:srgbClr val="45637F"/>
                </a:solidFill>
                <a:latin typeface="Trebuchet MS"/>
                <a:cs typeface="Trebuchet MS"/>
              </a:rPr>
              <a:t>líneas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1822" y="924888"/>
            <a:ext cx="5047920" cy="35620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907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solidFill>
                  <a:srgbClr val="45637F"/>
                </a:solidFill>
                <a:latin typeface="Trebuchet MS"/>
                <a:cs typeface="Trebuchet MS"/>
              </a:rPr>
              <a:t>G</a:t>
            </a:r>
            <a:r>
              <a:rPr sz="1800" b="1" spc="30" dirty="0">
                <a:solidFill>
                  <a:srgbClr val="45637F"/>
                </a:solidFill>
                <a:latin typeface="Trebuchet MS"/>
                <a:cs typeface="Trebuchet MS"/>
              </a:rPr>
              <a:t>r</a:t>
            </a: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á</a:t>
            </a:r>
            <a:r>
              <a:rPr sz="1800" b="1" spc="105" dirty="0">
                <a:solidFill>
                  <a:srgbClr val="45637F"/>
                </a:solidFill>
                <a:latin typeface="Trebuchet MS"/>
                <a:cs typeface="Trebuchet MS"/>
              </a:rPr>
              <a:t>ﬁco</a:t>
            </a:r>
            <a:r>
              <a:rPr sz="1800" b="1" spc="-160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1800" b="1" spc="60" dirty="0">
                <a:solidFill>
                  <a:srgbClr val="45637F"/>
                </a:solidFill>
                <a:latin typeface="Trebuchet MS"/>
                <a:cs typeface="Trebuchet MS"/>
              </a:rPr>
              <a:t>de</a:t>
            </a:r>
            <a:r>
              <a:rPr sz="1800" b="1" spc="-160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1800" b="1" spc="65" dirty="0">
                <a:solidFill>
                  <a:srgbClr val="45637F"/>
                </a:solidFill>
                <a:latin typeface="Trebuchet MS"/>
                <a:cs typeface="Trebuchet MS"/>
              </a:rPr>
              <a:t>líneas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1033" y="903377"/>
            <a:ext cx="4914485" cy="35810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8246" y="1859746"/>
            <a:ext cx="40684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215" dirty="0">
                <a:solidFill>
                  <a:srgbClr val="FFFFFF"/>
                </a:solidFill>
                <a:latin typeface="Trebuchet MS"/>
                <a:cs typeface="Trebuchet MS"/>
              </a:rPr>
              <a:t>Laboratorio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8084" y="3061500"/>
            <a:ext cx="1107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05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175" y="535159"/>
            <a:ext cx="40659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0" dirty="0"/>
              <a:t>Labo</a:t>
            </a:r>
            <a:r>
              <a:rPr sz="3000" spc="75" dirty="0"/>
              <a:t>r</a:t>
            </a:r>
            <a:r>
              <a:rPr sz="3000" spc="155" dirty="0"/>
              <a:t>a</a:t>
            </a:r>
            <a:r>
              <a:rPr sz="3000" spc="105" dirty="0"/>
              <a:t>tor</a:t>
            </a:r>
            <a:r>
              <a:rPr sz="3000" spc="75" dirty="0"/>
              <a:t>i</a:t>
            </a:r>
            <a:r>
              <a:rPr sz="3000" spc="-50" dirty="0"/>
              <a:t>o:</a:t>
            </a:r>
            <a:r>
              <a:rPr sz="3000" spc="-265" dirty="0"/>
              <a:t> </a:t>
            </a:r>
            <a:r>
              <a:rPr sz="3000" b="0" spc="220" dirty="0">
                <a:latin typeface="Trebuchet MS"/>
                <a:cs typeface="Trebuchet MS"/>
              </a:rPr>
              <a:t>P</a:t>
            </a:r>
            <a:r>
              <a:rPr sz="3000" b="0" spc="150" dirty="0">
                <a:latin typeface="Trebuchet MS"/>
                <a:cs typeface="Trebuchet MS"/>
              </a:rPr>
              <a:t>andas</a:t>
            </a:r>
            <a:r>
              <a:rPr sz="3000" b="0" spc="-170" dirty="0">
                <a:latin typeface="Trebuchet MS"/>
                <a:cs typeface="Trebuchet MS"/>
              </a:rPr>
              <a:t> </a:t>
            </a:r>
            <a:r>
              <a:rPr sz="3000" b="0" spc="-35" dirty="0">
                <a:latin typeface="Trebuchet MS"/>
                <a:cs typeface="Trebuchet MS"/>
              </a:rPr>
              <a:t>7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281" y="1582087"/>
            <a:ext cx="5354320" cy="189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rebuchet MS"/>
                <a:cs typeface="Trebuchet MS"/>
              </a:rPr>
              <a:t>Importar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el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data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set</a:t>
            </a:r>
            <a:r>
              <a:rPr sz="1400" spc="-55" dirty="0">
                <a:latin typeface="Trebuchet MS"/>
                <a:cs typeface="Trebuchet MS"/>
              </a:rPr>
              <a:t> “titanic.csv”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realizar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siguientes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gráﬁcos:</a:t>
            </a:r>
            <a:endParaRPr sz="1400">
              <a:latin typeface="Trebuchet MS"/>
              <a:cs typeface="Trebuchet MS"/>
            </a:endParaRPr>
          </a:p>
          <a:p>
            <a:pPr marL="269240" marR="220345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30" dirty="0">
                <a:latin typeface="Trebuchet MS"/>
                <a:cs typeface="Trebuchet MS"/>
              </a:rPr>
              <a:t>Gráﬁco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columnas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muestre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la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cantidad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pasajeros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por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grupo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etario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(10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en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10).</a:t>
            </a:r>
            <a:endParaRPr sz="1400">
              <a:latin typeface="Trebuchet MS"/>
              <a:cs typeface="Trebuchet MS"/>
            </a:endParaRPr>
          </a:p>
          <a:p>
            <a:pPr marL="269240" marR="1064895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30" dirty="0">
                <a:latin typeface="Trebuchet MS"/>
                <a:cs typeface="Trebuchet MS"/>
              </a:rPr>
              <a:t>Gráﬁco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columnas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muestre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la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cantidad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sobrevivientes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por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grupo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etario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(10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en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10).</a:t>
            </a:r>
            <a:endParaRPr sz="1400">
              <a:latin typeface="Trebuchet MS"/>
              <a:cs typeface="Trebuchet MS"/>
            </a:endParaRPr>
          </a:p>
          <a:p>
            <a:pPr marL="269240" marR="8026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30" dirty="0">
                <a:latin typeface="Trebuchet MS"/>
                <a:cs typeface="Trebuchet MS"/>
              </a:rPr>
              <a:t>Gráﬁco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columnas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que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muestre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la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cantidad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no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sobrevivientes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por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grupo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etario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(10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en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10).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3686" y="3580896"/>
            <a:ext cx="2890481" cy="9691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33550"/>
            <a:ext cx="8458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608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Pandas</a:t>
            </a:r>
            <a:r>
              <a:rPr lang="es-AR" spc="330" dirty="0"/>
              <a:t> 8</a:t>
            </a:r>
            <a:endParaRPr spc="330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771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4" dirty="0">
                <a:solidFill>
                  <a:srgbClr val="45637F"/>
                </a:solidFill>
              </a:rPr>
              <a:t>Missing</a:t>
            </a:r>
            <a:r>
              <a:rPr sz="3000" spc="-340" dirty="0">
                <a:solidFill>
                  <a:srgbClr val="45637F"/>
                </a:solidFill>
              </a:rPr>
              <a:t> </a:t>
            </a:r>
            <a:r>
              <a:rPr sz="3000" spc="130" dirty="0">
                <a:solidFill>
                  <a:srgbClr val="45637F"/>
                </a:solidFill>
              </a:rPr>
              <a:t>v</a:t>
            </a:r>
            <a:r>
              <a:rPr sz="3000" spc="140" dirty="0">
                <a:solidFill>
                  <a:srgbClr val="45637F"/>
                </a:solidFill>
              </a:rPr>
              <a:t>alues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504690" cy="2048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35" dirty="0">
                <a:latin typeface="Tahoma"/>
                <a:cs typeface="Tahoma"/>
              </a:rPr>
              <a:t>Tener </a:t>
            </a:r>
            <a:r>
              <a:rPr sz="1400" spc="75" dirty="0">
                <a:latin typeface="Tahoma"/>
                <a:cs typeface="Tahoma"/>
              </a:rPr>
              <a:t>un </a:t>
            </a:r>
            <a:r>
              <a:rPr sz="1400" spc="40" dirty="0">
                <a:latin typeface="Tahoma"/>
                <a:cs typeface="Tahoma"/>
              </a:rPr>
              <a:t>dataset </a:t>
            </a:r>
            <a:r>
              <a:rPr sz="1400" spc="55" dirty="0">
                <a:latin typeface="Tahoma"/>
                <a:cs typeface="Tahoma"/>
              </a:rPr>
              <a:t>con </a:t>
            </a:r>
            <a:r>
              <a:rPr sz="1400" spc="45" dirty="0">
                <a:latin typeface="Tahoma"/>
                <a:cs typeface="Tahoma"/>
              </a:rPr>
              <a:t>missing </a:t>
            </a:r>
            <a:r>
              <a:rPr sz="1400" spc="35" dirty="0">
                <a:latin typeface="Tahoma"/>
                <a:cs typeface="Tahoma"/>
              </a:rPr>
              <a:t>values </a:t>
            </a:r>
            <a:r>
              <a:rPr sz="1400" spc="40" dirty="0">
                <a:latin typeface="Tahoma"/>
                <a:cs typeface="Tahoma"/>
              </a:rPr>
              <a:t>es </a:t>
            </a:r>
            <a:r>
              <a:rPr sz="1400" spc="75" dirty="0">
                <a:latin typeface="Tahoma"/>
                <a:cs typeface="Tahoma"/>
              </a:rPr>
              <a:t>un </a:t>
            </a:r>
            <a:r>
              <a:rPr sz="1400" spc="40" dirty="0">
                <a:latin typeface="Tahoma"/>
                <a:cs typeface="Tahoma"/>
              </a:rPr>
              <a:t>caso </a:t>
            </a:r>
            <a:r>
              <a:rPr sz="1400" spc="65" dirty="0">
                <a:latin typeface="Tahoma"/>
                <a:cs typeface="Tahoma"/>
              </a:rPr>
              <a:t>muy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común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hora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trabajar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datos.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Puede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suceder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45" dirty="0">
                <a:latin typeface="Tahoma"/>
                <a:cs typeface="Tahoma"/>
              </a:rPr>
              <a:t>algunos </a:t>
            </a:r>
            <a:r>
              <a:rPr sz="1400" spc="50" dirty="0">
                <a:latin typeface="Tahoma"/>
                <a:cs typeface="Tahoma"/>
              </a:rPr>
              <a:t>datos </a:t>
            </a:r>
            <a:r>
              <a:rPr sz="1400" spc="40" dirty="0">
                <a:latin typeface="Tahoma"/>
                <a:cs typeface="Tahoma"/>
              </a:rPr>
              <a:t>se </a:t>
            </a:r>
            <a:r>
              <a:rPr sz="1400" spc="45" dirty="0">
                <a:latin typeface="Tahoma"/>
                <a:cs typeface="Tahoma"/>
              </a:rPr>
              <a:t>hayan perdido, </a:t>
            </a:r>
            <a:r>
              <a:rPr sz="1400" spc="75" dirty="0">
                <a:latin typeface="Tahoma"/>
                <a:cs typeface="Tahoma"/>
              </a:rPr>
              <a:t>por </a:t>
            </a:r>
            <a:r>
              <a:rPr sz="1400" spc="55" dirty="0">
                <a:latin typeface="Tahoma"/>
                <a:cs typeface="Tahoma"/>
              </a:rPr>
              <a:t>lo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75" dirty="0">
                <a:latin typeface="Tahoma"/>
                <a:cs typeface="Tahoma"/>
              </a:rPr>
              <a:t>no </a:t>
            </a:r>
            <a:r>
              <a:rPr sz="1400" spc="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estén disponibles, </a:t>
            </a:r>
            <a:r>
              <a:rPr sz="1400" spc="85" dirty="0">
                <a:latin typeface="Tahoma"/>
                <a:cs typeface="Tahoma"/>
              </a:rPr>
              <a:t>o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75" dirty="0">
                <a:latin typeface="Tahoma"/>
                <a:cs typeface="Tahoma"/>
              </a:rPr>
              <a:t>no </a:t>
            </a:r>
            <a:r>
              <a:rPr sz="1400" spc="40" dirty="0">
                <a:latin typeface="Tahoma"/>
                <a:cs typeface="Tahoma"/>
              </a:rPr>
              <a:t>se </a:t>
            </a:r>
            <a:r>
              <a:rPr sz="1400" spc="45" dirty="0">
                <a:latin typeface="Tahoma"/>
                <a:cs typeface="Tahoma"/>
              </a:rPr>
              <a:t>hayan recolectado </a:t>
            </a:r>
            <a:r>
              <a:rPr sz="1400" spc="5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correctamente. </a:t>
            </a:r>
            <a:r>
              <a:rPr sz="1400" spc="25" dirty="0">
                <a:latin typeface="Tahoma"/>
                <a:cs typeface="Tahoma"/>
              </a:rPr>
              <a:t>Incluso </a:t>
            </a:r>
            <a:r>
              <a:rPr sz="1400" spc="60" dirty="0">
                <a:latin typeface="Tahoma"/>
                <a:cs typeface="Tahoma"/>
              </a:rPr>
              <a:t>puede </a:t>
            </a:r>
            <a:r>
              <a:rPr sz="1400" spc="50" dirty="0">
                <a:latin typeface="Tahoma"/>
                <a:cs typeface="Tahoma"/>
              </a:rPr>
              <a:t>suceder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30" dirty="0">
                <a:latin typeface="Tahoma"/>
                <a:cs typeface="Tahoma"/>
              </a:rPr>
              <a:t>la 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información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jamás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haya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existido.</a:t>
            </a:r>
            <a:endParaRPr sz="1400">
              <a:latin typeface="Tahoma"/>
              <a:cs typeface="Tahoma"/>
            </a:endParaRPr>
          </a:p>
          <a:p>
            <a:pPr marL="12700" marR="142240">
              <a:lnSpc>
                <a:spcPts val="1650"/>
              </a:lnSpc>
              <a:spcBef>
                <a:spcPts val="1050"/>
              </a:spcBef>
            </a:pPr>
            <a:r>
              <a:rPr sz="1400" spc="30" dirty="0">
                <a:latin typeface="Tahoma"/>
                <a:cs typeface="Tahoma"/>
              </a:rPr>
              <a:t>Existen </a:t>
            </a:r>
            <a:r>
              <a:rPr sz="1400" spc="35" dirty="0">
                <a:latin typeface="Tahoma"/>
                <a:cs typeface="Tahoma"/>
              </a:rPr>
              <a:t>varias técnicas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60" dirty="0">
                <a:latin typeface="Tahoma"/>
                <a:cs typeface="Tahoma"/>
              </a:rPr>
              <a:t>hora de </a:t>
            </a:r>
            <a:r>
              <a:rPr sz="1400" spc="35" dirty="0">
                <a:latin typeface="Tahoma"/>
                <a:cs typeface="Tahoma"/>
              </a:rPr>
              <a:t>trabajar </a:t>
            </a:r>
            <a:r>
              <a:rPr sz="1400" spc="55" dirty="0">
                <a:latin typeface="Tahoma"/>
                <a:cs typeface="Tahoma"/>
              </a:rPr>
              <a:t>con </a:t>
            </a:r>
            <a:r>
              <a:rPr sz="1400" spc="6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missing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values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pandas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ofrece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funcionalidades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para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manipularlos.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8150" y="3336111"/>
            <a:ext cx="3412761" cy="11442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1673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solidFill>
                  <a:srgbClr val="45637F"/>
                </a:solidFill>
              </a:rPr>
              <a:t>Missing</a:t>
            </a:r>
            <a:r>
              <a:rPr sz="1800" spc="-204" dirty="0">
                <a:solidFill>
                  <a:srgbClr val="45637F"/>
                </a:solidFill>
              </a:rPr>
              <a:t> </a:t>
            </a:r>
            <a:r>
              <a:rPr sz="1800" spc="75" dirty="0">
                <a:solidFill>
                  <a:srgbClr val="45637F"/>
                </a:solidFill>
              </a:rPr>
              <a:t>v</a:t>
            </a:r>
            <a:r>
              <a:rPr sz="1800" spc="85" dirty="0">
                <a:solidFill>
                  <a:srgbClr val="45637F"/>
                </a:solidFill>
              </a:rPr>
              <a:t>alues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3679825" cy="2391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50" dirty="0">
                <a:latin typeface="Tahoma"/>
                <a:cs typeface="Tahoma"/>
              </a:rPr>
              <a:t>Para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representar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missing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values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pandas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usa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principalmente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40" dirty="0">
                <a:latin typeface="Tahoma"/>
                <a:cs typeface="Tahoma"/>
              </a:rPr>
              <a:t>valor </a:t>
            </a:r>
            <a:r>
              <a:rPr sz="1400" spc="-5" dirty="0">
                <a:latin typeface="Consolas"/>
                <a:cs typeface="Consolas"/>
              </a:rPr>
              <a:t>np.nan </a:t>
            </a:r>
            <a:r>
              <a:rPr sz="1400" i="1" spc="-15" dirty="0">
                <a:latin typeface="Trebuchet MS"/>
                <a:cs typeface="Trebuchet MS"/>
              </a:rPr>
              <a:t>(NaN: </a:t>
            </a:r>
            <a:r>
              <a:rPr sz="1400" i="1" spc="-10" dirty="0">
                <a:latin typeface="Trebuchet MS"/>
                <a:cs typeface="Trebuchet MS"/>
              </a:rPr>
              <a:t>Not </a:t>
            </a:r>
            <a:r>
              <a:rPr sz="1400" i="1" spc="55" dirty="0">
                <a:latin typeface="Trebuchet MS"/>
                <a:cs typeface="Trebuchet MS"/>
              </a:rPr>
              <a:t>a </a:t>
            </a:r>
            <a:r>
              <a:rPr sz="1400" i="1" spc="60" dirty="0">
                <a:latin typeface="Trebuchet MS"/>
                <a:cs typeface="Trebuchet MS"/>
              </a:rPr>
              <a:t> </a:t>
            </a:r>
            <a:r>
              <a:rPr sz="1400" i="1" spc="-25" dirty="0">
                <a:latin typeface="Trebuchet MS"/>
                <a:cs typeface="Trebuchet MS"/>
              </a:rPr>
              <a:t>Number).</a:t>
            </a:r>
            <a:r>
              <a:rPr sz="1400" i="1" spc="-7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ahoma"/>
                <a:cs typeface="Tahoma"/>
              </a:rPr>
              <a:t>Este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valor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especial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dentro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números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ﬂotantes.</a:t>
            </a:r>
            <a:endParaRPr sz="1400">
              <a:latin typeface="Tahoma"/>
              <a:cs typeface="Tahoma"/>
            </a:endParaRPr>
          </a:p>
          <a:p>
            <a:pPr marL="12700" marR="175260">
              <a:lnSpc>
                <a:spcPts val="1650"/>
              </a:lnSpc>
              <a:spcBef>
                <a:spcPts val="1050"/>
              </a:spcBef>
            </a:pPr>
            <a:r>
              <a:rPr sz="1400" spc="65" dirty="0">
                <a:latin typeface="Tahoma"/>
                <a:cs typeface="Tahoma"/>
              </a:rPr>
              <a:t>Otro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valor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especial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dentro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números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ﬂotantes </a:t>
            </a:r>
            <a:r>
              <a:rPr sz="1400" spc="40" dirty="0">
                <a:latin typeface="Tahoma"/>
                <a:cs typeface="Tahoma"/>
              </a:rPr>
              <a:t>es </a:t>
            </a:r>
            <a:r>
              <a:rPr sz="1400" spc="-5" dirty="0">
                <a:latin typeface="Consolas"/>
                <a:cs typeface="Consolas"/>
              </a:rPr>
              <a:t>np.inf </a:t>
            </a:r>
            <a:r>
              <a:rPr sz="1400" spc="15" dirty="0">
                <a:latin typeface="Tahoma"/>
                <a:cs typeface="Tahoma"/>
              </a:rPr>
              <a:t>(que </a:t>
            </a:r>
            <a:r>
              <a:rPr sz="1400" spc="40" dirty="0">
                <a:latin typeface="Tahoma"/>
                <a:cs typeface="Tahoma"/>
              </a:rPr>
              <a:t>se </a:t>
            </a:r>
            <a:r>
              <a:rPr sz="1400" spc="50" dirty="0">
                <a:latin typeface="Tahoma"/>
                <a:cs typeface="Tahoma"/>
              </a:rPr>
              <a:t>usa para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representar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inﬁnito,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no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missing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values).</a:t>
            </a:r>
            <a:endParaRPr sz="1400">
              <a:latin typeface="Tahoma"/>
              <a:cs typeface="Tahoma"/>
            </a:endParaRPr>
          </a:p>
          <a:p>
            <a:pPr marL="12700" marR="208279">
              <a:lnSpc>
                <a:spcPts val="1650"/>
              </a:lnSpc>
              <a:spcBef>
                <a:spcPts val="1050"/>
              </a:spcBef>
            </a:pPr>
            <a:r>
              <a:rPr sz="1400" spc="10" dirty="0">
                <a:latin typeface="Tahoma"/>
                <a:cs typeface="Tahoma"/>
              </a:rPr>
              <a:t>El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otro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valor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usa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representar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missin</a:t>
            </a:r>
            <a:r>
              <a:rPr sz="1400" spc="55" dirty="0">
                <a:latin typeface="Tahoma"/>
                <a:cs typeface="Tahoma"/>
              </a:rPr>
              <a:t>g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value</a:t>
            </a:r>
            <a:r>
              <a:rPr sz="1400" spc="40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None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u</a:t>
            </a:r>
            <a:r>
              <a:rPr sz="1400" spc="75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tip</a:t>
            </a:r>
            <a:r>
              <a:rPr sz="1400" spc="75" dirty="0">
                <a:latin typeface="Tahoma"/>
                <a:cs typeface="Tahoma"/>
              </a:rPr>
              <a:t>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de  </a:t>
            </a:r>
            <a:r>
              <a:rPr sz="1400" spc="55" dirty="0">
                <a:latin typeface="Tahoma"/>
                <a:cs typeface="Tahoma"/>
              </a:rPr>
              <a:t>dato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Python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único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valor.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0455" y="1563478"/>
            <a:ext cx="3400200" cy="666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616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4" dirty="0">
                <a:solidFill>
                  <a:srgbClr val="45637F"/>
                </a:solidFill>
              </a:rPr>
              <a:t>g</a:t>
            </a:r>
            <a:r>
              <a:rPr sz="3000" spc="200" dirty="0">
                <a:solidFill>
                  <a:srgbClr val="45637F"/>
                </a:solidFill>
              </a:rPr>
              <a:t>r</a:t>
            </a:r>
            <a:r>
              <a:rPr sz="3000" spc="140" dirty="0">
                <a:solidFill>
                  <a:srgbClr val="45637F"/>
                </a:solidFill>
              </a:rPr>
              <a:t>oup</a:t>
            </a:r>
            <a:r>
              <a:rPr sz="3000" spc="85" dirty="0">
                <a:solidFill>
                  <a:srgbClr val="45637F"/>
                </a:solidFill>
              </a:rPr>
              <a:t>b</a:t>
            </a:r>
            <a:r>
              <a:rPr sz="3000" spc="185" dirty="0">
                <a:solidFill>
                  <a:srgbClr val="45637F"/>
                </a:solidFill>
              </a:rPr>
              <a:t>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864735" cy="28867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0640">
              <a:lnSpc>
                <a:spcPts val="1650"/>
              </a:lnSpc>
              <a:spcBef>
                <a:spcPts val="180"/>
              </a:spcBef>
            </a:pPr>
            <a:r>
              <a:rPr sz="1400" spc="80" dirty="0">
                <a:latin typeface="Tahoma"/>
                <a:cs typeface="Tahoma"/>
              </a:rPr>
              <a:t>Como </a:t>
            </a:r>
            <a:r>
              <a:rPr sz="1400" spc="70" dirty="0">
                <a:latin typeface="Tahoma"/>
                <a:cs typeface="Tahoma"/>
              </a:rPr>
              <a:t>hemos </a:t>
            </a:r>
            <a:r>
              <a:rPr sz="1400" spc="10" dirty="0">
                <a:latin typeface="Tahoma"/>
                <a:cs typeface="Tahoma"/>
              </a:rPr>
              <a:t>visto, </a:t>
            </a:r>
            <a:r>
              <a:rPr sz="1400" spc="40" dirty="0">
                <a:latin typeface="Tahoma"/>
                <a:cs typeface="Tahoma"/>
              </a:rPr>
              <a:t>es </a:t>
            </a:r>
            <a:r>
              <a:rPr sz="1400" spc="65" dirty="0">
                <a:latin typeface="Tahoma"/>
                <a:cs typeface="Tahoma"/>
              </a:rPr>
              <a:t>muy </a:t>
            </a:r>
            <a:r>
              <a:rPr sz="1400" spc="25" dirty="0">
                <a:latin typeface="Tahoma"/>
                <a:cs typeface="Tahoma"/>
              </a:rPr>
              <a:t>fácil </a:t>
            </a:r>
            <a:r>
              <a:rPr sz="1400" spc="45" dirty="0">
                <a:latin typeface="Tahoma"/>
                <a:cs typeface="Tahoma"/>
              </a:rPr>
              <a:t>hacer </a:t>
            </a:r>
            <a:r>
              <a:rPr sz="1400" spc="35" dirty="0">
                <a:latin typeface="Tahoma"/>
                <a:cs typeface="Tahoma"/>
              </a:rPr>
              <a:t>estadísticas </a:t>
            </a:r>
            <a:r>
              <a:rPr sz="1400" spc="60" dirty="0">
                <a:latin typeface="Tahoma"/>
                <a:cs typeface="Tahoma"/>
              </a:rPr>
              <a:t>sobre </a:t>
            </a:r>
            <a:r>
              <a:rPr sz="1400" spc="6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columnas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75" dirty="0">
                <a:latin typeface="Tahoma"/>
                <a:cs typeface="Tahoma"/>
              </a:rPr>
              <a:t>un </a:t>
            </a:r>
            <a:r>
              <a:rPr sz="1400" spc="40" dirty="0">
                <a:latin typeface="Tahoma"/>
                <a:cs typeface="Tahoma"/>
              </a:rPr>
              <a:t>dataframe. </a:t>
            </a:r>
            <a:r>
              <a:rPr sz="1400" spc="60" dirty="0">
                <a:latin typeface="Tahoma"/>
                <a:cs typeface="Tahoma"/>
              </a:rPr>
              <a:t>Pero muchas </a:t>
            </a:r>
            <a:r>
              <a:rPr sz="1400" spc="25" dirty="0">
                <a:latin typeface="Tahoma"/>
                <a:cs typeface="Tahoma"/>
              </a:rPr>
              <a:t>veces </a:t>
            </a:r>
            <a:r>
              <a:rPr sz="1400" spc="50" dirty="0">
                <a:latin typeface="Tahoma"/>
                <a:cs typeface="Tahoma"/>
              </a:rPr>
              <a:t>estamos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interesados </a:t>
            </a:r>
            <a:r>
              <a:rPr sz="1400" spc="60" dirty="0">
                <a:latin typeface="Tahoma"/>
                <a:cs typeface="Tahoma"/>
              </a:rPr>
              <a:t>en </a:t>
            </a:r>
            <a:r>
              <a:rPr sz="1400" spc="40" dirty="0">
                <a:latin typeface="Tahoma"/>
                <a:cs typeface="Tahoma"/>
              </a:rPr>
              <a:t>realizar </a:t>
            </a:r>
            <a:r>
              <a:rPr sz="1400" spc="35" dirty="0">
                <a:latin typeface="Tahoma"/>
                <a:cs typeface="Tahoma"/>
              </a:rPr>
              <a:t>estadísticas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50" dirty="0">
                <a:latin typeface="Tahoma"/>
                <a:cs typeface="Tahoma"/>
              </a:rPr>
              <a:t>subconjuntos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6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esos datos </a:t>
            </a:r>
            <a:r>
              <a:rPr sz="1400" spc="40" dirty="0">
                <a:latin typeface="Tahoma"/>
                <a:cs typeface="Tahoma"/>
              </a:rPr>
              <a:t>según </a:t>
            </a:r>
            <a:r>
              <a:rPr sz="1400" spc="35" dirty="0">
                <a:latin typeface="Tahoma"/>
                <a:cs typeface="Tahoma"/>
              </a:rPr>
              <a:t>la categoría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35" dirty="0">
                <a:latin typeface="Tahoma"/>
                <a:cs typeface="Tahoma"/>
              </a:rPr>
              <a:t>pertenezcan. </a:t>
            </a:r>
            <a:r>
              <a:rPr sz="1400" spc="65" dirty="0">
                <a:latin typeface="Tahoma"/>
                <a:cs typeface="Tahoma"/>
              </a:rPr>
              <a:t>Por </a:t>
            </a:r>
            <a:r>
              <a:rPr sz="1400" spc="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ejemplo,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encontrar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promedio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edad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hombres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 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mujeres,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85" dirty="0">
                <a:latin typeface="Tahoma"/>
                <a:cs typeface="Tahoma"/>
              </a:rPr>
              <a:t>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hombres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mujeres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divididos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también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por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clase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viajaban.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50" dirty="0">
                <a:latin typeface="Tahoma"/>
                <a:cs typeface="Tahoma"/>
              </a:rPr>
              <a:t>Para </a:t>
            </a:r>
            <a:r>
              <a:rPr sz="1400" spc="35" dirty="0">
                <a:latin typeface="Tahoma"/>
                <a:cs typeface="Tahoma"/>
              </a:rPr>
              <a:t>este </a:t>
            </a:r>
            <a:r>
              <a:rPr sz="1400" spc="50" dirty="0">
                <a:latin typeface="Tahoma"/>
                <a:cs typeface="Tahoma"/>
              </a:rPr>
              <a:t>tipo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55" dirty="0">
                <a:latin typeface="Tahoma"/>
                <a:cs typeface="Tahoma"/>
              </a:rPr>
              <a:t>operaciones </a:t>
            </a:r>
            <a:r>
              <a:rPr sz="1400" spc="35" dirty="0">
                <a:latin typeface="Tahoma"/>
                <a:cs typeface="Tahoma"/>
              </a:rPr>
              <a:t>existe el </a:t>
            </a:r>
            <a:r>
              <a:rPr sz="1400" spc="70" dirty="0">
                <a:latin typeface="Tahoma"/>
                <a:cs typeface="Tahoma"/>
              </a:rPr>
              <a:t>método </a:t>
            </a:r>
            <a:r>
              <a:rPr sz="1400" spc="-5" dirty="0">
                <a:latin typeface="Consolas"/>
                <a:cs typeface="Consolas"/>
              </a:rPr>
              <a:t>groupby,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55" dirty="0">
                <a:latin typeface="Tahoma"/>
                <a:cs typeface="Tahoma"/>
              </a:rPr>
              <a:t>permite </a:t>
            </a:r>
            <a:r>
              <a:rPr sz="1400" spc="45" dirty="0">
                <a:latin typeface="Tahoma"/>
                <a:cs typeface="Tahoma"/>
              </a:rPr>
              <a:t>hacer </a:t>
            </a:r>
            <a:r>
              <a:rPr sz="1400" spc="50" dirty="0">
                <a:latin typeface="Tahoma"/>
                <a:cs typeface="Tahoma"/>
              </a:rPr>
              <a:t>los agrupamientos </a:t>
            </a:r>
            <a:r>
              <a:rPr sz="1400" spc="60" dirty="0">
                <a:latin typeface="Tahoma"/>
                <a:cs typeface="Tahoma"/>
              </a:rPr>
              <a:t>de una </a:t>
            </a:r>
            <a:r>
              <a:rPr sz="1400" spc="65" dirty="0">
                <a:latin typeface="Tahoma"/>
                <a:cs typeface="Tahoma"/>
              </a:rPr>
              <a:t>forma </a:t>
            </a:r>
            <a:r>
              <a:rPr sz="1400" spc="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eﬁciente </a:t>
            </a:r>
            <a:r>
              <a:rPr sz="1400" spc="5" dirty="0">
                <a:latin typeface="Tahoma"/>
                <a:cs typeface="Tahoma"/>
              </a:rPr>
              <a:t>y </a:t>
            </a:r>
            <a:r>
              <a:rPr sz="1400" spc="25" dirty="0">
                <a:latin typeface="Tahoma"/>
                <a:cs typeface="Tahoma"/>
              </a:rPr>
              <a:t>sencilla. </a:t>
            </a:r>
            <a:r>
              <a:rPr sz="1400" spc="20" dirty="0">
                <a:latin typeface="Tahoma"/>
                <a:cs typeface="Tahoma"/>
              </a:rPr>
              <a:t>Este </a:t>
            </a:r>
            <a:r>
              <a:rPr sz="1400" spc="70" dirty="0">
                <a:latin typeface="Tahoma"/>
                <a:cs typeface="Tahoma"/>
              </a:rPr>
              <a:t>método </a:t>
            </a:r>
            <a:r>
              <a:rPr sz="1400" spc="40" dirty="0">
                <a:latin typeface="Tahoma"/>
                <a:cs typeface="Tahoma"/>
              </a:rPr>
              <a:t>crea </a:t>
            </a:r>
            <a:r>
              <a:rPr sz="1400" spc="60" dirty="0">
                <a:latin typeface="Tahoma"/>
                <a:cs typeface="Tahoma"/>
              </a:rPr>
              <a:t>una </a:t>
            </a:r>
            <a:r>
              <a:rPr sz="1400" spc="45" dirty="0">
                <a:latin typeface="Tahoma"/>
                <a:cs typeface="Tahoma"/>
              </a:rPr>
              <a:t>estructura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6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datos </a:t>
            </a:r>
            <a:r>
              <a:rPr sz="1400" spc="45" dirty="0">
                <a:latin typeface="Tahoma"/>
                <a:cs typeface="Tahoma"/>
              </a:rPr>
              <a:t>particular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35" dirty="0">
                <a:latin typeface="Tahoma"/>
                <a:cs typeface="Tahoma"/>
              </a:rPr>
              <a:t>le </a:t>
            </a:r>
            <a:r>
              <a:rPr sz="1400" spc="75" dirty="0">
                <a:latin typeface="Tahoma"/>
                <a:cs typeface="Tahoma"/>
              </a:rPr>
              <a:t>podemos </a:t>
            </a:r>
            <a:r>
              <a:rPr sz="1400" spc="40" dirty="0">
                <a:latin typeface="Tahoma"/>
                <a:cs typeface="Tahoma"/>
              </a:rPr>
              <a:t>aplicar </a:t>
            </a:r>
            <a:r>
              <a:rPr sz="1400" spc="45" dirty="0">
                <a:latin typeface="Tahoma"/>
                <a:cs typeface="Tahoma"/>
              </a:rPr>
              <a:t>diferentes </a:t>
            </a:r>
            <a:r>
              <a:rPr sz="1400" spc="5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operaciones </a:t>
            </a:r>
            <a:r>
              <a:rPr sz="1400" spc="25" dirty="0">
                <a:latin typeface="Tahoma"/>
                <a:cs typeface="Tahoma"/>
              </a:rPr>
              <a:t>estadísticas. </a:t>
            </a:r>
            <a:r>
              <a:rPr sz="1400" spc="40" dirty="0">
                <a:latin typeface="Tahoma"/>
                <a:cs typeface="Tahoma"/>
              </a:rPr>
              <a:t>Sólo </a:t>
            </a:r>
            <a:r>
              <a:rPr sz="1400" spc="60" dirty="0">
                <a:latin typeface="Tahoma"/>
                <a:cs typeface="Tahoma"/>
              </a:rPr>
              <a:t>cuando </a:t>
            </a:r>
            <a:r>
              <a:rPr sz="1400" spc="50" dirty="0">
                <a:latin typeface="Tahoma"/>
                <a:cs typeface="Tahoma"/>
              </a:rPr>
              <a:t>aplicamos </a:t>
            </a:r>
            <a:r>
              <a:rPr sz="1400" spc="35" dirty="0">
                <a:latin typeface="Tahoma"/>
                <a:cs typeface="Tahoma"/>
              </a:rPr>
              <a:t>estas 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operaciones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devuelve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dataframe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información.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47" y="3269158"/>
            <a:ext cx="685038" cy="10672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1673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solidFill>
                  <a:srgbClr val="45637F"/>
                </a:solidFill>
              </a:rPr>
              <a:t>Missing</a:t>
            </a:r>
            <a:r>
              <a:rPr sz="1800" spc="-204" dirty="0">
                <a:solidFill>
                  <a:srgbClr val="45637F"/>
                </a:solidFill>
              </a:rPr>
              <a:t> </a:t>
            </a:r>
            <a:r>
              <a:rPr sz="1800" spc="75" dirty="0">
                <a:solidFill>
                  <a:srgbClr val="45637F"/>
                </a:solidFill>
              </a:rPr>
              <a:t>v</a:t>
            </a:r>
            <a:r>
              <a:rPr sz="1800" spc="85" dirty="0">
                <a:solidFill>
                  <a:srgbClr val="45637F"/>
                </a:solidFill>
              </a:rPr>
              <a:t>alues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335026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80" dirty="0">
                <a:latin typeface="Tahoma"/>
                <a:cs typeface="Tahoma"/>
              </a:rPr>
              <a:t>Com</a:t>
            </a:r>
            <a:r>
              <a:rPr sz="1400" spc="70" dirty="0">
                <a:latin typeface="Tahoma"/>
                <a:cs typeface="Tahoma"/>
              </a:rPr>
              <a:t>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np.na</a:t>
            </a:r>
            <a:r>
              <a:rPr sz="1400" dirty="0">
                <a:latin typeface="Consolas"/>
                <a:cs typeface="Consolas"/>
              </a:rPr>
              <a:t>n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u</a:t>
            </a:r>
            <a:r>
              <a:rPr sz="1400" spc="75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ﬂotante</a:t>
            </a:r>
            <a:r>
              <a:rPr sz="1400" spc="25" dirty="0">
                <a:latin typeface="Tahoma"/>
                <a:cs typeface="Tahoma"/>
              </a:rPr>
              <a:t>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cuand</a:t>
            </a:r>
            <a:r>
              <a:rPr sz="1400" spc="65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se  </a:t>
            </a:r>
            <a:r>
              <a:rPr sz="1400" spc="50" dirty="0">
                <a:latin typeface="Tahoma"/>
                <a:cs typeface="Tahoma"/>
              </a:rPr>
              <a:t>encuentra </a:t>
            </a:r>
            <a:r>
              <a:rPr sz="1400" spc="60" dirty="0">
                <a:latin typeface="Tahoma"/>
                <a:cs typeface="Tahoma"/>
              </a:rPr>
              <a:t>en una columna de </a:t>
            </a:r>
            <a:r>
              <a:rPr sz="1400" spc="30" dirty="0">
                <a:latin typeface="Tahoma"/>
                <a:cs typeface="Tahoma"/>
              </a:rPr>
              <a:t>enteros,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toda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columna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promovida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al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tipo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dato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ﬂotante.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0825" y="1316824"/>
            <a:ext cx="4519440" cy="23654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1673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solidFill>
                  <a:srgbClr val="45637F"/>
                </a:solidFill>
              </a:rPr>
              <a:t>Missing</a:t>
            </a:r>
            <a:r>
              <a:rPr sz="1800" spc="-204" dirty="0">
                <a:solidFill>
                  <a:srgbClr val="45637F"/>
                </a:solidFill>
              </a:rPr>
              <a:t> </a:t>
            </a:r>
            <a:r>
              <a:rPr sz="1800" spc="75" dirty="0">
                <a:solidFill>
                  <a:srgbClr val="45637F"/>
                </a:solidFill>
              </a:rPr>
              <a:t>v</a:t>
            </a:r>
            <a:r>
              <a:rPr sz="1800" spc="85" dirty="0">
                <a:solidFill>
                  <a:srgbClr val="45637F"/>
                </a:solidFill>
              </a:rPr>
              <a:t>alues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429125" cy="1419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71120">
              <a:lnSpc>
                <a:spcPts val="1650"/>
              </a:lnSpc>
              <a:spcBef>
                <a:spcPts val="180"/>
              </a:spcBef>
            </a:pPr>
            <a:r>
              <a:rPr sz="1400" spc="4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l</a:t>
            </a:r>
            <a:r>
              <a:rPr sz="1400" spc="5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hor</a:t>
            </a:r>
            <a:r>
              <a:rPr sz="1400" spc="7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hace</a:t>
            </a:r>
            <a:r>
              <a:rPr sz="1400" spc="35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cálculo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entr</a:t>
            </a:r>
            <a:r>
              <a:rPr sz="1400" spc="60" dirty="0">
                <a:latin typeface="Tahoma"/>
                <a:cs typeface="Tahoma"/>
              </a:rPr>
              <a:t>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Na</a:t>
            </a:r>
            <a:r>
              <a:rPr sz="1400" dirty="0">
                <a:latin typeface="Consolas"/>
                <a:cs typeface="Consolas"/>
              </a:rPr>
              <a:t>N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otros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valores, 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resultado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siempre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promueve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NaN.</a:t>
            </a:r>
            <a:endParaRPr sz="1400">
              <a:latin typeface="Consolas"/>
              <a:cs typeface="Consolas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30" dirty="0">
                <a:latin typeface="Tahoma"/>
                <a:cs typeface="Tahoma"/>
              </a:rPr>
              <a:t>Sin </a:t>
            </a:r>
            <a:r>
              <a:rPr sz="1400" spc="40" dirty="0">
                <a:latin typeface="Tahoma"/>
                <a:cs typeface="Tahoma"/>
              </a:rPr>
              <a:t>embargo, </a:t>
            </a:r>
            <a:r>
              <a:rPr sz="1400" spc="45" dirty="0">
                <a:latin typeface="Tahoma"/>
                <a:cs typeface="Tahoma"/>
              </a:rPr>
              <a:t>algunos </a:t>
            </a:r>
            <a:r>
              <a:rPr sz="1400" spc="65" dirty="0">
                <a:latin typeface="Tahoma"/>
                <a:cs typeface="Tahoma"/>
              </a:rPr>
              <a:t>métodos </a:t>
            </a:r>
            <a:r>
              <a:rPr sz="1400" spc="55" dirty="0">
                <a:latin typeface="Tahoma"/>
                <a:cs typeface="Tahoma"/>
              </a:rPr>
              <a:t>permiten </a:t>
            </a:r>
            <a:r>
              <a:rPr sz="1400" spc="50" dirty="0">
                <a:latin typeface="Tahoma"/>
                <a:cs typeface="Tahoma"/>
              </a:rPr>
              <a:t>controlar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cómo </a:t>
            </a:r>
            <a:r>
              <a:rPr sz="1400" spc="40" dirty="0">
                <a:latin typeface="Tahoma"/>
                <a:cs typeface="Tahoma"/>
              </a:rPr>
              <a:t>se </a:t>
            </a:r>
            <a:r>
              <a:rPr sz="1400" spc="35" dirty="0">
                <a:latin typeface="Tahoma"/>
                <a:cs typeface="Tahoma"/>
              </a:rPr>
              <a:t>trata </a:t>
            </a:r>
            <a:r>
              <a:rPr sz="1400" spc="50" dirty="0">
                <a:latin typeface="Tahoma"/>
                <a:cs typeface="Tahoma"/>
              </a:rPr>
              <a:t>los </a:t>
            </a:r>
            <a:r>
              <a:rPr sz="1400" spc="45" dirty="0">
                <a:latin typeface="Tahoma"/>
                <a:cs typeface="Tahoma"/>
              </a:rPr>
              <a:t>missing </a:t>
            </a:r>
            <a:r>
              <a:rPr sz="1400" spc="20" dirty="0">
                <a:latin typeface="Tahoma"/>
                <a:cs typeface="Tahoma"/>
              </a:rPr>
              <a:t>values. </a:t>
            </a:r>
            <a:r>
              <a:rPr sz="1400" spc="45" dirty="0">
                <a:latin typeface="Tahoma"/>
                <a:cs typeface="Tahoma"/>
              </a:rPr>
              <a:t>Los </a:t>
            </a:r>
            <a:r>
              <a:rPr sz="1400" spc="65" dirty="0">
                <a:latin typeface="Tahoma"/>
                <a:cs typeface="Tahoma"/>
              </a:rPr>
              <a:t>métodos </a:t>
            </a:r>
            <a:r>
              <a:rPr sz="1400" spc="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asociados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operadores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permite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deﬁnir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valor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reemplazar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NaN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40" dirty="0">
                <a:latin typeface="Tahoma"/>
                <a:cs typeface="Tahoma"/>
              </a:rPr>
              <a:t>antes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realizar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operación.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000" y="2907445"/>
            <a:ext cx="1714319" cy="16569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2120" y="2871840"/>
            <a:ext cx="1942919" cy="167600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6074" y="2871840"/>
            <a:ext cx="2971565" cy="167600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1673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solidFill>
                  <a:srgbClr val="45637F"/>
                </a:solidFill>
              </a:rPr>
              <a:t>Missing</a:t>
            </a:r>
            <a:r>
              <a:rPr sz="1800" spc="-204" dirty="0">
                <a:solidFill>
                  <a:srgbClr val="45637F"/>
                </a:solidFill>
              </a:rPr>
              <a:t> </a:t>
            </a:r>
            <a:r>
              <a:rPr sz="1800" spc="75" dirty="0">
                <a:solidFill>
                  <a:srgbClr val="45637F"/>
                </a:solidFill>
              </a:rPr>
              <a:t>v</a:t>
            </a:r>
            <a:r>
              <a:rPr sz="1800" spc="85" dirty="0">
                <a:solidFill>
                  <a:srgbClr val="45637F"/>
                </a:solidFill>
              </a:rPr>
              <a:t>alues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286885" cy="10007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80695">
              <a:lnSpc>
                <a:spcPts val="1650"/>
              </a:lnSpc>
              <a:spcBef>
                <a:spcPts val="180"/>
              </a:spcBef>
            </a:pPr>
            <a:r>
              <a:rPr sz="1400" spc="45" dirty="0">
                <a:latin typeface="Tahoma"/>
                <a:cs typeface="Tahoma"/>
              </a:rPr>
              <a:t>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su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vez,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funciones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agregación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también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permiten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controlar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cómo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trata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NaN.</a:t>
            </a:r>
            <a:endParaRPr sz="1400">
              <a:latin typeface="Consolas"/>
              <a:cs typeface="Consolas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70" dirty="0">
                <a:latin typeface="Tahoma"/>
                <a:cs typeface="Tahoma"/>
              </a:rPr>
              <a:t>Por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defecto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son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ignorados,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pero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puede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controlar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parámetro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skipna.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74" y="2663265"/>
            <a:ext cx="1628279" cy="10475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0254" y="2620099"/>
            <a:ext cx="2028599" cy="10665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91905" y="3336111"/>
            <a:ext cx="733473" cy="114426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8153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5" dirty="0">
                <a:solidFill>
                  <a:srgbClr val="45637F"/>
                </a:solidFill>
              </a:rPr>
              <a:t>isna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374396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50" dirty="0">
                <a:latin typeface="Tahoma"/>
                <a:cs typeface="Tahoma"/>
              </a:rPr>
              <a:t>Para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detectar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missing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values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está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método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latin typeface="Consolas"/>
                <a:cs typeface="Consolas"/>
              </a:rPr>
              <a:t>isn</a:t>
            </a:r>
            <a:r>
              <a:rPr sz="1400" dirty="0">
                <a:latin typeface="Consolas"/>
                <a:cs typeface="Consolas"/>
              </a:rPr>
              <a:t>a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-20" dirty="0">
                <a:latin typeface="Tahoma"/>
                <a:cs typeface="Tahoma"/>
              </a:rPr>
              <a:t>(</a:t>
            </a:r>
            <a:r>
              <a:rPr sz="1400" spc="-25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65" dirty="0">
                <a:latin typeface="Tahoma"/>
                <a:cs typeface="Tahoma"/>
              </a:rPr>
              <a:t>u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alias,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isnul</a:t>
            </a:r>
            <a:r>
              <a:rPr sz="1400" dirty="0">
                <a:latin typeface="Consolas"/>
                <a:cs typeface="Consolas"/>
              </a:rPr>
              <a:t>l</a:t>
            </a:r>
            <a:r>
              <a:rPr sz="1400" spc="-95" dirty="0">
                <a:latin typeface="Tahoma"/>
                <a:cs typeface="Tahoma"/>
              </a:rPr>
              <a:t>).</a:t>
            </a:r>
            <a:endParaRPr sz="1400">
              <a:latin typeface="Tahoma"/>
              <a:cs typeface="Tahoma"/>
            </a:endParaRPr>
          </a:p>
          <a:p>
            <a:pPr marL="12700" marR="64135">
              <a:lnSpc>
                <a:spcPts val="1650"/>
              </a:lnSpc>
              <a:spcBef>
                <a:spcPts val="1100"/>
              </a:spcBef>
            </a:pPr>
            <a:r>
              <a:rPr sz="1400" spc="20" dirty="0">
                <a:latin typeface="Tahoma"/>
                <a:cs typeface="Tahoma"/>
              </a:rPr>
              <a:t>Este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método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mapea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del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dataframe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85" dirty="0">
                <a:latin typeface="Tahoma"/>
                <a:cs typeface="Tahoma"/>
              </a:rPr>
              <a:t>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seri</a:t>
            </a:r>
            <a:r>
              <a:rPr sz="1400" spc="60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booleanos</a:t>
            </a:r>
            <a:r>
              <a:rPr sz="1400" spc="30" dirty="0">
                <a:latin typeface="Tahoma"/>
                <a:cs typeface="Tahoma"/>
              </a:rPr>
              <a:t>.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Sól</a:t>
            </a:r>
            <a:r>
              <a:rPr sz="1400" spc="55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mape</a:t>
            </a:r>
            <a:r>
              <a:rPr sz="1400" spc="60" dirty="0">
                <a:latin typeface="Tahoma"/>
                <a:cs typeface="Tahoma"/>
              </a:rPr>
              <a:t>a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np.na</a:t>
            </a:r>
            <a:r>
              <a:rPr sz="1400" dirty="0">
                <a:latin typeface="Consolas"/>
                <a:cs typeface="Consolas"/>
              </a:rPr>
              <a:t>n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y  </a:t>
            </a:r>
            <a:r>
              <a:rPr sz="1400" spc="-5" dirty="0">
                <a:latin typeface="Consolas"/>
                <a:cs typeface="Consolas"/>
              </a:rPr>
              <a:t>Non</a:t>
            </a:r>
            <a:r>
              <a:rPr sz="1400" dirty="0">
                <a:latin typeface="Consolas"/>
                <a:cs typeface="Consolas"/>
              </a:rPr>
              <a:t>e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Tru</a:t>
            </a:r>
            <a:r>
              <a:rPr sz="1400" dirty="0">
                <a:latin typeface="Consolas"/>
                <a:cs typeface="Consolas"/>
              </a:rPr>
              <a:t>e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cualquie</a:t>
            </a:r>
            <a:r>
              <a:rPr sz="1400" spc="40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otro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valo</a:t>
            </a:r>
            <a:r>
              <a:rPr sz="1400" spc="35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False.</a:t>
            </a:r>
            <a:endParaRPr sz="1400">
              <a:latin typeface="Consolas"/>
              <a:cs typeface="Consolas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35" dirty="0">
                <a:latin typeface="Tahoma"/>
                <a:cs typeface="Tahoma"/>
              </a:rPr>
              <a:t>Alternativamente</a:t>
            </a:r>
            <a:r>
              <a:rPr sz="1400" spc="25" dirty="0">
                <a:latin typeface="Tahoma"/>
                <a:cs typeface="Tahoma"/>
              </a:rPr>
              <a:t>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est</a:t>
            </a:r>
            <a:r>
              <a:rPr sz="1400" spc="45" dirty="0">
                <a:latin typeface="Tahoma"/>
                <a:cs typeface="Tahoma"/>
              </a:rPr>
              <a:t>á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método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notn</a:t>
            </a:r>
            <a:r>
              <a:rPr sz="1400" dirty="0">
                <a:latin typeface="Consolas"/>
                <a:cs typeface="Consolas"/>
              </a:rPr>
              <a:t>a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-55" dirty="0">
                <a:latin typeface="Tahoma"/>
                <a:cs typeface="Tahoma"/>
              </a:rPr>
              <a:t>(</a:t>
            </a:r>
            <a:r>
              <a:rPr sz="1400" spc="-6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su  </a:t>
            </a:r>
            <a:r>
              <a:rPr sz="1400" spc="15" dirty="0">
                <a:latin typeface="Tahoma"/>
                <a:cs typeface="Tahoma"/>
              </a:rPr>
              <a:t>alias,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notnull</a:t>
            </a:r>
            <a:r>
              <a:rPr sz="1400" dirty="0">
                <a:latin typeface="Consolas"/>
                <a:cs typeface="Consolas"/>
              </a:rPr>
              <a:t>)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50" dirty="0">
                <a:latin typeface="Tahoma"/>
                <a:cs typeface="Tahoma"/>
              </a:rPr>
              <a:t>par</a:t>
            </a:r>
            <a:r>
              <a:rPr sz="1400" spc="6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hace</a:t>
            </a:r>
            <a:r>
              <a:rPr sz="1400" spc="35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mapeo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inverso.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6720" y="1223040"/>
            <a:ext cx="1885679" cy="2437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6574" y="1219800"/>
            <a:ext cx="1533024" cy="24379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4991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45637F"/>
                </a:solidFill>
              </a:rPr>
              <a:t>isna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299402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45" dirty="0">
                <a:latin typeface="Tahoma"/>
                <a:cs typeface="Tahoma"/>
              </a:rPr>
              <a:t>Teniend</a:t>
            </a:r>
            <a:r>
              <a:rPr sz="1400" spc="55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</a:t>
            </a:r>
            <a:r>
              <a:rPr sz="1400" spc="65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cuent</a:t>
            </a:r>
            <a:r>
              <a:rPr sz="1400" spc="5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Tru</a:t>
            </a:r>
            <a:r>
              <a:rPr sz="1400" dirty="0">
                <a:latin typeface="Consolas"/>
                <a:cs typeface="Consolas"/>
              </a:rPr>
              <a:t>e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30" dirty="0">
                <a:latin typeface="Tahoma"/>
                <a:cs typeface="Tahoma"/>
              </a:rPr>
              <a:t>se  trat</a:t>
            </a:r>
            <a:r>
              <a:rPr sz="1400" spc="50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com</a:t>
            </a:r>
            <a:r>
              <a:rPr sz="1400" spc="7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1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Fals</a:t>
            </a:r>
            <a:r>
              <a:rPr sz="1400" dirty="0">
                <a:latin typeface="Consolas"/>
                <a:cs typeface="Consolas"/>
              </a:rPr>
              <a:t>e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75" dirty="0">
                <a:latin typeface="Tahoma"/>
                <a:cs typeface="Tahoma"/>
              </a:rPr>
              <a:t>com</a:t>
            </a:r>
            <a:r>
              <a:rPr sz="1400" spc="7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0,  </a:t>
            </a:r>
            <a:r>
              <a:rPr sz="1400" spc="75" dirty="0">
                <a:latin typeface="Tahoma"/>
                <a:cs typeface="Tahoma"/>
              </a:rPr>
              <a:t>podemos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realizar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estadísticas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sobre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cantidad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missing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values.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0124" y="1007775"/>
            <a:ext cx="2512644" cy="323078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4123" y="1007775"/>
            <a:ext cx="2422876" cy="301543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380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0" dirty="0">
                <a:solidFill>
                  <a:srgbClr val="45637F"/>
                </a:solidFill>
              </a:rPr>
              <a:t>d</a:t>
            </a:r>
            <a:r>
              <a:rPr sz="3000" spc="80" dirty="0">
                <a:solidFill>
                  <a:srgbClr val="45637F"/>
                </a:solidFill>
              </a:rPr>
              <a:t>r</a:t>
            </a:r>
            <a:r>
              <a:rPr sz="3000" spc="150" dirty="0">
                <a:solidFill>
                  <a:srgbClr val="45637F"/>
                </a:solidFill>
              </a:rPr>
              <a:t>opna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3667125" cy="1629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70" dirty="0">
                <a:latin typeface="Tahoma"/>
                <a:cs typeface="Tahoma"/>
              </a:rPr>
              <a:t>Un</a:t>
            </a:r>
            <a:r>
              <a:rPr sz="1400" spc="65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form</a:t>
            </a:r>
            <a:r>
              <a:rPr sz="1400" spc="7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tratar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lo</a:t>
            </a:r>
            <a:r>
              <a:rPr sz="1400" spc="55" dirty="0">
                <a:latin typeface="Tahoma"/>
                <a:cs typeface="Tahoma"/>
              </a:rPr>
              <a:t>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Na</a:t>
            </a:r>
            <a:r>
              <a:rPr sz="1400" dirty="0">
                <a:latin typeface="Consolas"/>
                <a:cs typeface="Consolas"/>
              </a:rPr>
              <a:t>N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simplemente  </a:t>
            </a:r>
            <a:r>
              <a:rPr sz="1400" spc="35" dirty="0">
                <a:latin typeface="Tahoma"/>
                <a:cs typeface="Tahoma"/>
              </a:rPr>
              <a:t>descartarlos.</a:t>
            </a:r>
            <a:endParaRPr sz="1400">
              <a:latin typeface="Tahoma"/>
              <a:cs typeface="Tahoma"/>
            </a:endParaRPr>
          </a:p>
          <a:p>
            <a:pPr marL="12700" marR="247015">
              <a:lnSpc>
                <a:spcPts val="1650"/>
              </a:lnSpc>
              <a:spcBef>
                <a:spcPts val="1050"/>
              </a:spcBef>
            </a:pP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método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dropn</a:t>
            </a:r>
            <a:r>
              <a:rPr sz="1400" dirty="0">
                <a:latin typeface="Consolas"/>
                <a:cs typeface="Consolas"/>
              </a:rPr>
              <a:t>a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50" dirty="0">
                <a:latin typeface="Tahoma"/>
                <a:cs typeface="Tahoma"/>
              </a:rPr>
              <a:t>elimin</a:t>
            </a:r>
            <a:r>
              <a:rPr sz="1400" spc="65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la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ﬁla</a:t>
            </a:r>
            <a:r>
              <a:rPr sz="1400" spc="50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que  </a:t>
            </a:r>
            <a:r>
              <a:rPr sz="1400" spc="40" dirty="0">
                <a:latin typeface="Tahoma"/>
                <a:cs typeface="Tahoma"/>
              </a:rPr>
              <a:t>contenga</a:t>
            </a:r>
            <a:r>
              <a:rPr sz="1400" spc="50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a</a:t>
            </a:r>
            <a:r>
              <a:rPr sz="1400" spc="20" dirty="0">
                <a:latin typeface="Tahoma"/>
                <a:cs typeface="Tahoma"/>
              </a:rPr>
              <a:t>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meno</a:t>
            </a:r>
            <a:r>
              <a:rPr sz="1400" spc="55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u</a:t>
            </a:r>
            <a:r>
              <a:rPr sz="1400" spc="75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NaN</a:t>
            </a:r>
            <a:r>
              <a:rPr sz="1400" dirty="0">
                <a:latin typeface="Consolas"/>
                <a:cs typeface="Consolas"/>
              </a:rPr>
              <a:t>.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10" dirty="0">
                <a:latin typeface="Tahoma"/>
                <a:cs typeface="Tahoma"/>
              </a:rPr>
              <a:t>S</a:t>
            </a:r>
            <a:r>
              <a:rPr sz="1400" spc="15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puede  </a:t>
            </a:r>
            <a:r>
              <a:rPr sz="1400" spc="45" dirty="0">
                <a:latin typeface="Tahoma"/>
                <a:cs typeface="Tahoma"/>
              </a:rPr>
              <a:t>limitar </a:t>
            </a:r>
            <a:r>
              <a:rPr sz="1400" spc="35" dirty="0">
                <a:latin typeface="Tahoma"/>
                <a:cs typeface="Tahoma"/>
              </a:rPr>
              <a:t>las </a:t>
            </a:r>
            <a:r>
              <a:rPr sz="1400" spc="55" dirty="0">
                <a:latin typeface="Tahoma"/>
                <a:cs typeface="Tahoma"/>
              </a:rPr>
              <a:t>columnas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50" dirty="0">
                <a:latin typeface="Tahoma"/>
                <a:cs typeface="Tahoma"/>
              </a:rPr>
              <a:t>considerar </a:t>
            </a:r>
            <a:r>
              <a:rPr sz="1400" spc="55" dirty="0">
                <a:latin typeface="Tahoma"/>
                <a:cs typeface="Tahoma"/>
              </a:rPr>
              <a:t>con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parámetr</a:t>
            </a:r>
            <a:r>
              <a:rPr sz="1400" spc="70" dirty="0">
                <a:latin typeface="Tahoma"/>
                <a:cs typeface="Tahoma"/>
              </a:rPr>
              <a:t>o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subse</a:t>
            </a:r>
            <a:r>
              <a:rPr sz="1400" dirty="0">
                <a:latin typeface="Consolas"/>
                <a:cs typeface="Consolas"/>
              </a:rPr>
              <a:t>t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85" dirty="0">
                <a:latin typeface="Tahoma"/>
                <a:cs typeface="Tahoma"/>
              </a:rPr>
              <a:t>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elimina</a:t>
            </a:r>
            <a:r>
              <a:rPr sz="1400" spc="45" dirty="0">
                <a:latin typeface="Tahoma"/>
                <a:cs typeface="Tahoma"/>
              </a:rPr>
              <a:t>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la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ﬁla</a:t>
            </a:r>
            <a:r>
              <a:rPr sz="1400" spc="50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con  </a:t>
            </a:r>
            <a:r>
              <a:rPr sz="1400" spc="50" dirty="0">
                <a:latin typeface="Tahoma"/>
                <a:cs typeface="Tahoma"/>
              </a:rPr>
              <a:t>todas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la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columna</a:t>
            </a:r>
            <a:r>
              <a:rPr sz="1400" spc="50" dirty="0">
                <a:latin typeface="Tahoma"/>
                <a:cs typeface="Tahoma"/>
              </a:rPr>
              <a:t>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Na</a:t>
            </a:r>
            <a:r>
              <a:rPr sz="1400" dirty="0">
                <a:latin typeface="Consolas"/>
                <a:cs typeface="Consolas"/>
              </a:rPr>
              <a:t>N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50" dirty="0">
                <a:latin typeface="Tahoma"/>
                <a:cs typeface="Tahoma"/>
              </a:rPr>
              <a:t>co</a:t>
            </a:r>
            <a:r>
              <a:rPr sz="1400" spc="65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how.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2590" y="401400"/>
            <a:ext cx="4047609" cy="41907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970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solidFill>
                  <a:srgbClr val="45637F"/>
                </a:solidFill>
              </a:rPr>
              <a:t>ﬁllna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3695700" cy="1419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50" dirty="0">
                <a:latin typeface="Tahoma"/>
                <a:cs typeface="Tahoma"/>
              </a:rPr>
              <a:t>Para </a:t>
            </a:r>
            <a:r>
              <a:rPr sz="1400" spc="75" dirty="0">
                <a:latin typeface="Tahoma"/>
                <a:cs typeface="Tahoma"/>
              </a:rPr>
              <a:t>no </a:t>
            </a:r>
            <a:r>
              <a:rPr sz="1400" spc="60" dirty="0">
                <a:latin typeface="Tahoma"/>
                <a:cs typeface="Tahoma"/>
              </a:rPr>
              <a:t>perder </a:t>
            </a:r>
            <a:r>
              <a:rPr sz="1400" spc="35" dirty="0">
                <a:latin typeface="Tahoma"/>
                <a:cs typeface="Tahoma"/>
              </a:rPr>
              <a:t>tanta </a:t>
            </a:r>
            <a:r>
              <a:rPr sz="1400" spc="45" dirty="0">
                <a:latin typeface="Tahoma"/>
                <a:cs typeface="Tahoma"/>
              </a:rPr>
              <a:t>información, </a:t>
            </a:r>
            <a:r>
              <a:rPr sz="1400" spc="55" dirty="0">
                <a:latin typeface="Tahoma"/>
                <a:cs typeface="Tahoma"/>
              </a:rPr>
              <a:t>también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posibl</a:t>
            </a:r>
            <a:r>
              <a:rPr sz="1400" spc="70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reemplaza</a:t>
            </a:r>
            <a:r>
              <a:rPr sz="1400" spc="40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lo</a:t>
            </a:r>
            <a:r>
              <a:rPr sz="1400" spc="55" dirty="0">
                <a:latin typeface="Tahoma"/>
                <a:cs typeface="Tahoma"/>
              </a:rPr>
              <a:t>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Na</a:t>
            </a:r>
            <a:r>
              <a:rPr sz="1400" dirty="0">
                <a:latin typeface="Consolas"/>
                <a:cs typeface="Consolas"/>
              </a:rPr>
              <a:t>N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80" dirty="0">
                <a:latin typeface="Tahoma"/>
                <a:cs typeface="Tahoma"/>
              </a:rPr>
              <a:t>po</a:t>
            </a:r>
            <a:r>
              <a:rPr sz="1400" spc="55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u</a:t>
            </a:r>
            <a:r>
              <a:rPr sz="1400" spc="75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valor 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consideremos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apropiado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método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15" dirty="0">
                <a:latin typeface="Consolas"/>
                <a:cs typeface="Consolas"/>
              </a:rPr>
              <a:t>fillna</a:t>
            </a:r>
            <a:r>
              <a:rPr sz="1400" spc="-15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 marR="486409">
              <a:lnSpc>
                <a:spcPts val="1650"/>
              </a:lnSpc>
              <a:spcBef>
                <a:spcPts val="1050"/>
              </a:spcBef>
            </a:pPr>
            <a:r>
              <a:rPr sz="1400" spc="75" dirty="0">
                <a:latin typeface="Tahoma"/>
                <a:cs typeface="Tahoma"/>
              </a:rPr>
              <a:t>Po</a:t>
            </a:r>
            <a:r>
              <a:rPr sz="1400" spc="55" dirty="0">
                <a:latin typeface="Tahoma"/>
                <a:cs typeface="Tahoma"/>
              </a:rPr>
              <a:t>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ejemplo</a:t>
            </a:r>
            <a:r>
              <a:rPr sz="1400" spc="20" dirty="0">
                <a:latin typeface="Tahoma"/>
                <a:cs typeface="Tahoma"/>
              </a:rPr>
              <a:t>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reemplaza</a:t>
            </a:r>
            <a:r>
              <a:rPr sz="1400" spc="40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lo</a:t>
            </a:r>
            <a:r>
              <a:rPr sz="1400" spc="55" dirty="0">
                <a:latin typeface="Tahoma"/>
                <a:cs typeface="Tahoma"/>
              </a:rPr>
              <a:t>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Na</a:t>
            </a:r>
            <a:r>
              <a:rPr sz="1400" dirty="0">
                <a:latin typeface="Consolas"/>
                <a:cs typeface="Consolas"/>
              </a:rPr>
              <a:t>N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55" dirty="0">
                <a:latin typeface="Tahoma"/>
                <a:cs typeface="Tahoma"/>
              </a:rPr>
              <a:t>e</a:t>
            </a:r>
            <a:r>
              <a:rPr sz="1400" spc="65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la  </a:t>
            </a:r>
            <a:r>
              <a:rPr sz="1400" spc="60" dirty="0">
                <a:latin typeface="Tahoma"/>
                <a:cs typeface="Tahoma"/>
              </a:rPr>
              <a:t>column</a:t>
            </a:r>
            <a:r>
              <a:rPr sz="1400" spc="6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i="1" spc="-55" dirty="0">
                <a:latin typeface="Trebuchet MS"/>
                <a:cs typeface="Trebuchet MS"/>
              </a:rPr>
              <a:t>Ag</a:t>
            </a:r>
            <a:r>
              <a:rPr sz="1400" i="1" spc="-50" dirty="0">
                <a:latin typeface="Trebuchet MS"/>
                <a:cs typeface="Trebuchet MS"/>
              </a:rPr>
              <a:t>e</a:t>
            </a:r>
            <a:r>
              <a:rPr sz="1400" i="1" spc="-6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ahoma"/>
                <a:cs typeface="Tahoma"/>
              </a:rPr>
              <a:t>po</a:t>
            </a:r>
            <a:r>
              <a:rPr sz="1400" spc="55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promedi</a:t>
            </a:r>
            <a:r>
              <a:rPr sz="1400" spc="8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edad.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1882" y="1245295"/>
            <a:ext cx="3352447" cy="28190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164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0" dirty="0">
                <a:solidFill>
                  <a:srgbClr val="45637F"/>
                </a:solidFill>
              </a:rPr>
              <a:t>interpolate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307975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60" dirty="0">
                <a:latin typeface="Tahoma"/>
                <a:cs typeface="Tahoma"/>
              </a:rPr>
              <a:t>Cuando tenemos </a:t>
            </a:r>
            <a:r>
              <a:rPr sz="1400" spc="50" dirty="0">
                <a:latin typeface="Tahoma"/>
                <a:cs typeface="Tahoma"/>
              </a:rPr>
              <a:t>datos </a:t>
            </a:r>
            <a:r>
              <a:rPr sz="1400" spc="65" dirty="0">
                <a:latin typeface="Tahoma"/>
                <a:cs typeface="Tahoma"/>
              </a:rPr>
              <a:t>ordenados </a:t>
            </a:r>
            <a:r>
              <a:rPr sz="1400" spc="7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(por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ejemplo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una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serie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tiempo)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pueden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interpolar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datos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faltantes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método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interpolate.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2092" y="1130520"/>
            <a:ext cx="4752958" cy="34268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6764"/>
            <a:ext cx="9144000" cy="429259"/>
            <a:chOff x="0" y="4716764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6764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6489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567543"/>
            <a:ext cx="1309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solidFill>
                  <a:srgbClr val="45637F"/>
                </a:solidFill>
                <a:latin typeface="Trebuchet MS"/>
                <a:cs typeface="Trebuchet MS"/>
              </a:rPr>
              <a:t>i</a:t>
            </a:r>
            <a:r>
              <a:rPr sz="1800" b="1" spc="35" dirty="0">
                <a:solidFill>
                  <a:srgbClr val="45637F"/>
                </a:solidFill>
                <a:latin typeface="Trebuchet MS"/>
                <a:cs typeface="Trebuchet MS"/>
              </a:rPr>
              <a:t>n</a:t>
            </a:r>
            <a:r>
              <a:rPr sz="1800" b="1" spc="65" dirty="0">
                <a:solidFill>
                  <a:srgbClr val="45637F"/>
                </a:solidFill>
                <a:latin typeface="Trebuchet MS"/>
                <a:cs typeface="Trebuchet MS"/>
              </a:rPr>
              <a:t>terpol</a:t>
            </a:r>
            <a:r>
              <a:rPr sz="1800" b="1" spc="60" dirty="0">
                <a:solidFill>
                  <a:srgbClr val="45637F"/>
                </a:solidFill>
                <a:latin typeface="Trebuchet MS"/>
                <a:cs typeface="Trebuchet MS"/>
              </a:rPr>
              <a:t>a</a:t>
            </a:r>
            <a:r>
              <a:rPr sz="1800" b="1" spc="80" dirty="0">
                <a:solidFill>
                  <a:srgbClr val="45637F"/>
                </a:solidFill>
                <a:latin typeface="Trebuchet MS"/>
                <a:cs typeface="Trebuchet MS"/>
              </a:rPr>
              <a:t>te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475" y="1263863"/>
            <a:ext cx="29171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latin typeface="Tahoma"/>
                <a:cs typeface="Tahoma"/>
              </a:rPr>
              <a:t>Por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defecto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hace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una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interpolación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lineal, </a:t>
            </a:r>
            <a:r>
              <a:rPr sz="1400" spc="65" dirty="0">
                <a:latin typeface="Tahoma"/>
                <a:cs typeface="Tahoma"/>
              </a:rPr>
              <a:t>pero </a:t>
            </a:r>
            <a:r>
              <a:rPr sz="1400" spc="40" dirty="0">
                <a:latin typeface="Tahoma"/>
                <a:cs typeface="Tahoma"/>
              </a:rPr>
              <a:t>se </a:t>
            </a:r>
            <a:r>
              <a:rPr sz="1400" spc="65" dirty="0">
                <a:latin typeface="Tahoma"/>
                <a:cs typeface="Tahoma"/>
              </a:rPr>
              <a:t>pueden </a:t>
            </a:r>
            <a:r>
              <a:rPr sz="1400" spc="40" dirty="0">
                <a:latin typeface="Tahoma"/>
                <a:cs typeface="Tahoma"/>
              </a:rPr>
              <a:t>especiﬁcar 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otros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métodos.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9575" y="810570"/>
            <a:ext cx="5057279" cy="35810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309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solidFill>
                  <a:srgbClr val="45637F"/>
                </a:solidFill>
                <a:latin typeface="Trebuchet MS"/>
                <a:cs typeface="Trebuchet MS"/>
              </a:rPr>
              <a:t>i</a:t>
            </a:r>
            <a:r>
              <a:rPr sz="1800" b="1" spc="35" dirty="0">
                <a:solidFill>
                  <a:srgbClr val="45637F"/>
                </a:solidFill>
                <a:latin typeface="Trebuchet MS"/>
                <a:cs typeface="Trebuchet MS"/>
              </a:rPr>
              <a:t>n</a:t>
            </a:r>
            <a:r>
              <a:rPr sz="1800" b="1" spc="65" dirty="0">
                <a:solidFill>
                  <a:srgbClr val="45637F"/>
                </a:solidFill>
                <a:latin typeface="Trebuchet MS"/>
                <a:cs typeface="Trebuchet MS"/>
              </a:rPr>
              <a:t>terpol</a:t>
            </a:r>
            <a:r>
              <a:rPr sz="1800" b="1" spc="60" dirty="0">
                <a:solidFill>
                  <a:srgbClr val="45637F"/>
                </a:solidFill>
                <a:latin typeface="Trebuchet MS"/>
                <a:cs typeface="Trebuchet MS"/>
              </a:rPr>
              <a:t>a</a:t>
            </a:r>
            <a:r>
              <a:rPr sz="1800" b="1" spc="80" dirty="0">
                <a:solidFill>
                  <a:srgbClr val="45637F"/>
                </a:solidFill>
                <a:latin typeface="Trebuchet MS"/>
                <a:cs typeface="Trebuchet MS"/>
              </a:rPr>
              <a:t>te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2200" y="802570"/>
            <a:ext cx="5000399" cy="35810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98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45637F"/>
                </a:solidFill>
              </a:rPr>
              <a:t>groupby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355981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40" dirty="0">
                <a:latin typeface="Tahoma"/>
                <a:cs typeface="Tahoma"/>
              </a:rPr>
              <a:t>Típicament</a:t>
            </a:r>
            <a:r>
              <a:rPr sz="1400" spc="45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vamo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usa</a:t>
            </a:r>
            <a:r>
              <a:rPr sz="1400" spc="40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groupb</a:t>
            </a:r>
            <a:r>
              <a:rPr sz="1400" dirty="0">
                <a:latin typeface="Consolas"/>
                <a:cs typeface="Consolas"/>
              </a:rPr>
              <a:t>y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45" dirty="0">
                <a:latin typeface="Tahoma"/>
                <a:cs typeface="Tahoma"/>
              </a:rPr>
              <a:t>para  agrupar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según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valores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una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85" dirty="0">
                <a:latin typeface="Tahoma"/>
                <a:cs typeface="Tahoma"/>
              </a:rPr>
              <a:t>o </a:t>
            </a:r>
            <a:r>
              <a:rPr sz="1400" spc="65" dirty="0">
                <a:latin typeface="Tahoma"/>
                <a:cs typeface="Tahoma"/>
              </a:rPr>
              <a:t>más </a:t>
            </a:r>
            <a:r>
              <a:rPr sz="1400" spc="55" dirty="0">
                <a:latin typeface="Tahoma"/>
                <a:cs typeface="Tahoma"/>
              </a:rPr>
              <a:t>columnas </a:t>
            </a:r>
            <a:r>
              <a:rPr sz="1400" spc="5" dirty="0">
                <a:latin typeface="Tahoma"/>
                <a:cs typeface="Tahoma"/>
              </a:rPr>
              <a:t>y </a:t>
            </a:r>
            <a:r>
              <a:rPr sz="1400" spc="55" dirty="0">
                <a:latin typeface="Tahoma"/>
                <a:cs typeface="Tahoma"/>
              </a:rPr>
              <a:t>lo vamos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60" dirty="0">
                <a:latin typeface="Tahoma"/>
                <a:cs typeface="Tahoma"/>
              </a:rPr>
              <a:t>combinar </a:t>
            </a:r>
            <a:r>
              <a:rPr sz="1400" spc="6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algún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método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va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realizar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425" y="2299330"/>
            <a:ext cx="6559725" cy="22145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97000" y="1294988"/>
            <a:ext cx="354774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35" dirty="0">
                <a:latin typeface="Tahoma"/>
                <a:cs typeface="Tahoma"/>
              </a:rPr>
              <a:t>estadísticas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sobre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resto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columnas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si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posible.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método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groupby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sólo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crea 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estructura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puede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aplicar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función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agregación.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8246" y="1859746"/>
            <a:ext cx="40684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215" dirty="0">
                <a:solidFill>
                  <a:srgbClr val="FFFFFF"/>
                </a:solidFill>
                <a:latin typeface="Trebuchet MS"/>
                <a:cs typeface="Trebuchet MS"/>
              </a:rPr>
              <a:t>Laboratorio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8084" y="3061500"/>
            <a:ext cx="1107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05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175" y="535159"/>
            <a:ext cx="4112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0" dirty="0"/>
              <a:t>Labo</a:t>
            </a:r>
            <a:r>
              <a:rPr sz="3000" spc="75" dirty="0"/>
              <a:t>r</a:t>
            </a:r>
            <a:r>
              <a:rPr sz="3000" spc="155" dirty="0"/>
              <a:t>a</a:t>
            </a:r>
            <a:r>
              <a:rPr sz="3000" spc="105" dirty="0"/>
              <a:t>tor</a:t>
            </a:r>
            <a:r>
              <a:rPr sz="3000" spc="75" dirty="0"/>
              <a:t>i</a:t>
            </a:r>
            <a:r>
              <a:rPr sz="3000" spc="-50" dirty="0"/>
              <a:t>o:</a:t>
            </a:r>
            <a:r>
              <a:rPr sz="3000" spc="-265" dirty="0"/>
              <a:t> </a:t>
            </a:r>
            <a:r>
              <a:rPr sz="3000" b="0" spc="220" dirty="0">
                <a:latin typeface="Trebuchet MS"/>
                <a:cs typeface="Trebuchet MS"/>
              </a:rPr>
              <a:t>P</a:t>
            </a:r>
            <a:r>
              <a:rPr sz="3000" b="0" spc="150" dirty="0">
                <a:latin typeface="Trebuchet MS"/>
                <a:cs typeface="Trebuchet MS"/>
              </a:rPr>
              <a:t>andas</a:t>
            </a:r>
            <a:r>
              <a:rPr sz="3000" b="0" spc="-170" dirty="0">
                <a:latin typeface="Trebuchet MS"/>
                <a:cs typeface="Trebuchet MS"/>
              </a:rPr>
              <a:t> </a:t>
            </a:r>
            <a:r>
              <a:rPr sz="3000" b="0" spc="330" dirty="0">
                <a:latin typeface="Trebuchet MS"/>
                <a:cs typeface="Trebuchet MS"/>
              </a:rPr>
              <a:t>8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281" y="1582087"/>
            <a:ext cx="5317490" cy="134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rebuchet MS"/>
                <a:cs typeface="Trebuchet MS"/>
              </a:rPr>
              <a:t>Importar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el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archivo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Ventas.xlsx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realizar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siguientes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cálculos:</a:t>
            </a:r>
            <a:endParaRPr sz="1400">
              <a:latin typeface="Trebuchet MS"/>
              <a:cs typeface="Trebuchet MS"/>
            </a:endParaRPr>
          </a:p>
          <a:p>
            <a:pPr marL="269240" marR="508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40" dirty="0">
                <a:latin typeface="Trebuchet MS"/>
                <a:cs typeface="Trebuchet MS"/>
              </a:rPr>
              <a:t>Para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valores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nulos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ventas,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poner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el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valor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del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promedio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ventas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totales.</a:t>
            </a:r>
            <a:endParaRPr sz="1400">
              <a:latin typeface="Trebuchet MS"/>
              <a:cs typeface="Trebuchet MS"/>
            </a:endParaRPr>
          </a:p>
          <a:p>
            <a:pPr marL="269240" marR="64643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5" dirty="0">
                <a:latin typeface="Trebuchet MS"/>
                <a:cs typeface="Trebuchet MS"/>
              </a:rPr>
              <a:t>Calcular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la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suma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monto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ventas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la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cantidad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de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operaciones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agrupado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por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cliente.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3686" y="3580896"/>
            <a:ext cx="2890481" cy="9691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33550"/>
            <a:ext cx="8382000" cy="756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608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Pandas</a:t>
            </a:r>
            <a:r>
              <a:rPr lang="es-AR" spc="330" dirty="0"/>
              <a:t> 9</a:t>
            </a:r>
            <a:endParaRPr spc="330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435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9" dirty="0">
                <a:solidFill>
                  <a:srgbClr val="45637F"/>
                </a:solidFill>
              </a:rPr>
              <a:t>Strings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718050" cy="19723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30" dirty="0">
                <a:latin typeface="Tahoma"/>
                <a:cs typeface="Tahoma"/>
              </a:rPr>
              <a:t>Existen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numerosos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métodos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trabajar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strings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en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objetos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tipo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Series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Index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(no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aplica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Dataframes).</a:t>
            </a:r>
            <a:endParaRPr sz="1400">
              <a:latin typeface="Tahoma"/>
              <a:cs typeface="Tahoma"/>
            </a:endParaRPr>
          </a:p>
          <a:p>
            <a:pPr marL="12700" marR="14604">
              <a:lnSpc>
                <a:spcPts val="1650"/>
              </a:lnSpc>
              <a:spcBef>
                <a:spcPts val="1050"/>
              </a:spcBef>
            </a:pPr>
            <a:r>
              <a:rPr sz="1400" spc="30" dirty="0">
                <a:latin typeface="Tahoma"/>
                <a:cs typeface="Tahoma"/>
              </a:rPr>
              <a:t>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general,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tienen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mismo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nombre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métodos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python para </a:t>
            </a:r>
            <a:r>
              <a:rPr sz="1400" spc="35" dirty="0">
                <a:latin typeface="Tahoma"/>
                <a:cs typeface="Tahoma"/>
              </a:rPr>
              <a:t>strings </a:t>
            </a:r>
            <a:r>
              <a:rPr sz="1400" spc="5" dirty="0">
                <a:latin typeface="Tahoma"/>
                <a:cs typeface="Tahoma"/>
              </a:rPr>
              <a:t>y </a:t>
            </a:r>
            <a:r>
              <a:rPr sz="1400" spc="40" dirty="0">
                <a:latin typeface="Tahoma"/>
                <a:cs typeface="Tahoma"/>
              </a:rPr>
              <a:t>están </a:t>
            </a:r>
            <a:r>
              <a:rPr sz="1400" spc="50" dirty="0">
                <a:latin typeface="Tahoma"/>
                <a:cs typeface="Tahoma"/>
              </a:rPr>
              <a:t>agrupados </a:t>
            </a:r>
            <a:r>
              <a:rPr sz="1400" spc="60" dirty="0">
                <a:latin typeface="Tahoma"/>
                <a:cs typeface="Tahoma"/>
              </a:rPr>
              <a:t>en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50" dirty="0">
                <a:latin typeface="Tahoma"/>
                <a:cs typeface="Tahoma"/>
              </a:rPr>
              <a:t>atributo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str. </a:t>
            </a:r>
            <a:r>
              <a:rPr sz="1400" spc="35" dirty="0">
                <a:latin typeface="Tahoma"/>
                <a:cs typeface="Tahoma"/>
              </a:rPr>
              <a:t>Así </a:t>
            </a:r>
            <a:r>
              <a:rPr sz="1400" spc="40" dirty="0">
                <a:latin typeface="Tahoma"/>
                <a:cs typeface="Tahoma"/>
              </a:rPr>
              <a:t>es </a:t>
            </a:r>
            <a:r>
              <a:rPr sz="1400" spc="50" dirty="0">
                <a:latin typeface="Tahoma"/>
                <a:cs typeface="Tahoma"/>
              </a:rPr>
              <a:t>posible </a:t>
            </a:r>
            <a:r>
              <a:rPr sz="1400" spc="45" dirty="0">
                <a:latin typeface="Tahoma"/>
                <a:cs typeface="Tahoma"/>
              </a:rPr>
              <a:t>hacer </a:t>
            </a:r>
            <a:r>
              <a:rPr sz="1400" spc="55" dirty="0">
                <a:latin typeface="Tahoma"/>
                <a:cs typeface="Tahoma"/>
              </a:rPr>
              <a:t>operaciones </a:t>
            </a:r>
            <a:r>
              <a:rPr sz="1400" spc="60" dirty="0">
                <a:latin typeface="Tahoma"/>
                <a:cs typeface="Tahoma"/>
              </a:rPr>
              <a:t>sobre todos </a:t>
            </a:r>
            <a:r>
              <a:rPr sz="1400" spc="45" dirty="0">
                <a:latin typeface="Tahoma"/>
                <a:cs typeface="Tahoma"/>
              </a:rPr>
              <a:t>los </a:t>
            </a:r>
            <a:r>
              <a:rPr sz="1400" spc="5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estructura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único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comando.</a:t>
            </a:r>
            <a:endParaRPr sz="1400">
              <a:latin typeface="Tahoma"/>
              <a:cs typeface="Tahoma"/>
            </a:endParaRPr>
          </a:p>
          <a:p>
            <a:pPr marL="12700" marR="55880">
              <a:lnSpc>
                <a:spcPts val="1650"/>
              </a:lnSpc>
              <a:spcBef>
                <a:spcPts val="1050"/>
              </a:spcBef>
            </a:pPr>
            <a:r>
              <a:rPr sz="1400" spc="70" dirty="0">
                <a:latin typeface="Tahoma"/>
                <a:cs typeface="Tahoma"/>
              </a:rPr>
              <a:t>Por </a:t>
            </a:r>
            <a:r>
              <a:rPr sz="1400" spc="30" dirty="0">
                <a:latin typeface="Tahoma"/>
                <a:cs typeface="Tahoma"/>
              </a:rPr>
              <a:t>ejemplo, </a:t>
            </a:r>
            <a:r>
              <a:rPr sz="1400" spc="55" dirty="0">
                <a:latin typeface="Tahoma"/>
                <a:cs typeface="Tahoma"/>
              </a:rPr>
              <a:t>para cambiar </a:t>
            </a:r>
            <a:r>
              <a:rPr sz="1400" spc="45" dirty="0">
                <a:latin typeface="Tahoma"/>
                <a:cs typeface="Tahoma"/>
              </a:rPr>
              <a:t>entre mayúsculas </a:t>
            </a:r>
            <a:r>
              <a:rPr sz="1400" spc="5" dirty="0">
                <a:latin typeface="Tahoma"/>
                <a:cs typeface="Tahoma"/>
              </a:rPr>
              <a:t>y 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minúsculas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existen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lower,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upper,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title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32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swapcase.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2476" y="3452276"/>
            <a:ext cx="3339513" cy="110867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871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35" dirty="0">
                <a:solidFill>
                  <a:srgbClr val="45637F"/>
                </a:solidFill>
                <a:latin typeface="Trebuchet MS"/>
                <a:cs typeface="Trebuchet MS"/>
              </a:rPr>
              <a:t>Strings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40" y="1238399"/>
            <a:ext cx="3862799" cy="2819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8320" y="1238399"/>
            <a:ext cx="3771719" cy="28190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871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45637F"/>
                </a:solidFill>
              </a:rPr>
              <a:t>Strings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3514725" cy="14960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10" dirty="0">
                <a:latin typeface="Tahoma"/>
                <a:cs typeface="Tahoma"/>
              </a:rPr>
              <a:t>El </a:t>
            </a:r>
            <a:r>
              <a:rPr sz="1400" spc="70" dirty="0">
                <a:latin typeface="Tahoma"/>
                <a:cs typeface="Tahoma"/>
              </a:rPr>
              <a:t>método </a:t>
            </a:r>
            <a:r>
              <a:rPr sz="1400" spc="-5" dirty="0">
                <a:latin typeface="Consolas"/>
                <a:cs typeface="Consolas"/>
              </a:rPr>
              <a:t>split </a:t>
            </a:r>
            <a:r>
              <a:rPr sz="1400" spc="55" dirty="0">
                <a:latin typeface="Tahoma"/>
                <a:cs typeface="Tahoma"/>
              </a:rPr>
              <a:t>permite </a:t>
            </a:r>
            <a:r>
              <a:rPr sz="1400" spc="50" dirty="0">
                <a:latin typeface="Tahoma"/>
                <a:cs typeface="Tahoma"/>
              </a:rPr>
              <a:t>separar </a:t>
            </a:r>
            <a:r>
              <a:rPr sz="1400" spc="45" dirty="0">
                <a:latin typeface="Tahoma"/>
                <a:cs typeface="Tahoma"/>
              </a:rPr>
              <a:t>los </a:t>
            </a:r>
            <a:r>
              <a:rPr sz="1400" spc="5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strings </a:t>
            </a:r>
            <a:r>
              <a:rPr sz="1400" spc="60" dirty="0">
                <a:latin typeface="Tahoma"/>
                <a:cs typeface="Tahoma"/>
              </a:rPr>
              <a:t>en </a:t>
            </a:r>
            <a:r>
              <a:rPr sz="1400" spc="30" dirty="0">
                <a:latin typeface="Tahoma"/>
                <a:cs typeface="Tahoma"/>
              </a:rPr>
              <a:t>partes. </a:t>
            </a:r>
            <a:r>
              <a:rPr sz="1400" spc="70" dirty="0">
                <a:latin typeface="Tahoma"/>
                <a:cs typeface="Tahoma"/>
              </a:rPr>
              <a:t>Por </a:t>
            </a:r>
            <a:r>
              <a:rPr sz="1400" spc="25" dirty="0">
                <a:latin typeface="Tahoma"/>
                <a:cs typeface="Tahoma"/>
              </a:rPr>
              <a:t>defecto, </a:t>
            </a:r>
            <a:r>
              <a:rPr sz="1400" spc="50" dirty="0">
                <a:latin typeface="Tahoma"/>
                <a:cs typeface="Tahoma"/>
              </a:rPr>
              <a:t>usa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espacio </a:t>
            </a:r>
            <a:r>
              <a:rPr sz="1400" spc="60" dirty="0">
                <a:latin typeface="Tahoma"/>
                <a:cs typeface="Tahoma"/>
              </a:rPr>
              <a:t>en </a:t>
            </a:r>
            <a:r>
              <a:rPr sz="1400" spc="50" dirty="0">
                <a:latin typeface="Tahoma"/>
                <a:cs typeface="Tahoma"/>
              </a:rPr>
              <a:t>blanco </a:t>
            </a:r>
            <a:r>
              <a:rPr sz="1400" spc="75" dirty="0">
                <a:latin typeface="Tahoma"/>
                <a:cs typeface="Tahoma"/>
              </a:rPr>
              <a:t>como </a:t>
            </a:r>
            <a:r>
              <a:rPr sz="1400" spc="40" dirty="0">
                <a:latin typeface="Tahoma"/>
                <a:cs typeface="Tahoma"/>
              </a:rPr>
              <a:t>separador, </a:t>
            </a:r>
            <a:r>
              <a:rPr sz="1400" spc="65" dirty="0">
                <a:latin typeface="Tahoma"/>
                <a:cs typeface="Tahoma"/>
              </a:rPr>
              <a:t>pero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podemos </a:t>
            </a:r>
            <a:r>
              <a:rPr sz="1400" spc="60" dirty="0">
                <a:latin typeface="Tahoma"/>
                <a:cs typeface="Tahoma"/>
              </a:rPr>
              <a:t>deﬁnir </a:t>
            </a:r>
            <a:r>
              <a:rPr sz="1400" spc="45" dirty="0">
                <a:latin typeface="Tahoma"/>
                <a:cs typeface="Tahoma"/>
              </a:rPr>
              <a:t>cualquier </a:t>
            </a:r>
            <a:r>
              <a:rPr sz="1400" spc="35" dirty="0">
                <a:latin typeface="Tahoma"/>
                <a:cs typeface="Tahoma"/>
              </a:rPr>
              <a:t>carácter </a:t>
            </a:r>
            <a:r>
              <a:rPr sz="1400" spc="85" dirty="0">
                <a:latin typeface="Tahoma"/>
                <a:cs typeface="Tahoma"/>
              </a:rPr>
              <a:t>o </a:t>
            </a:r>
            <a:r>
              <a:rPr sz="1400" spc="9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substring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usar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como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separador.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Para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cada </a:t>
            </a:r>
            <a:r>
              <a:rPr sz="1400" spc="55" dirty="0">
                <a:latin typeface="Tahoma"/>
                <a:cs typeface="Tahoma"/>
              </a:rPr>
              <a:t>elemento </a:t>
            </a:r>
            <a:r>
              <a:rPr sz="1400" spc="35" dirty="0">
                <a:latin typeface="Tahoma"/>
                <a:cs typeface="Tahoma"/>
              </a:rPr>
              <a:t>devuelve </a:t>
            </a:r>
            <a:r>
              <a:rPr sz="1400" spc="60" dirty="0">
                <a:latin typeface="Tahoma"/>
                <a:cs typeface="Tahoma"/>
              </a:rPr>
              <a:t>una </a:t>
            </a:r>
            <a:r>
              <a:rPr sz="1400" spc="30" dirty="0">
                <a:latin typeface="Tahoma"/>
                <a:cs typeface="Tahoma"/>
              </a:rPr>
              <a:t>lista </a:t>
            </a:r>
            <a:r>
              <a:rPr sz="1400" spc="55" dirty="0">
                <a:latin typeface="Tahoma"/>
                <a:cs typeface="Tahoma"/>
              </a:rPr>
              <a:t>con </a:t>
            </a:r>
            <a:r>
              <a:rPr sz="1400" spc="45" dirty="0">
                <a:latin typeface="Tahoma"/>
                <a:cs typeface="Tahoma"/>
              </a:rPr>
              <a:t>los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strings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fueron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separados.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0650" y="1283712"/>
            <a:ext cx="4468049" cy="26037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871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35" dirty="0">
                <a:solidFill>
                  <a:srgbClr val="45637F"/>
                </a:solidFill>
                <a:latin typeface="Trebuchet MS"/>
                <a:cs typeface="Trebuchet MS"/>
              </a:rPr>
              <a:t>Strings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2975" y="1294988"/>
            <a:ext cx="33477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0" spc="1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1400" b="0" spc="5" dirty="0">
                <a:solidFill>
                  <a:srgbClr val="000000"/>
                </a:solidFill>
                <a:latin typeface="Tahoma"/>
                <a:cs typeface="Tahoma"/>
              </a:rPr>
              <a:t>l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70" dirty="0">
                <a:solidFill>
                  <a:srgbClr val="000000"/>
                </a:solidFill>
                <a:latin typeface="Tahoma"/>
                <a:cs typeface="Tahoma"/>
              </a:rPr>
              <a:t>método</a:t>
            </a:r>
            <a:r>
              <a:rPr sz="1400" b="0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Consolas"/>
                <a:cs typeface="Consolas"/>
              </a:rPr>
              <a:t>coun</a:t>
            </a:r>
            <a:r>
              <a:rPr sz="1400" b="0" dirty="0">
                <a:solidFill>
                  <a:srgbClr val="000000"/>
                </a:solidFill>
                <a:latin typeface="Consolas"/>
                <a:cs typeface="Consolas"/>
              </a:rPr>
              <a:t>t</a:t>
            </a:r>
            <a:r>
              <a:rPr sz="1400" b="0" spc="-40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b="0" spc="40" dirty="0">
                <a:solidFill>
                  <a:srgbClr val="000000"/>
                </a:solidFill>
                <a:latin typeface="Tahoma"/>
                <a:cs typeface="Tahoma"/>
              </a:rPr>
              <a:t>cuent</a:t>
            </a:r>
            <a:r>
              <a:rPr sz="1400" b="0" spc="50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40" dirty="0">
                <a:solidFill>
                  <a:srgbClr val="000000"/>
                </a:solidFill>
                <a:latin typeface="Tahoma"/>
                <a:cs typeface="Tahoma"/>
              </a:rPr>
              <a:t>cuantas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20" dirty="0">
                <a:solidFill>
                  <a:srgbClr val="000000"/>
                </a:solidFill>
                <a:latin typeface="Tahoma"/>
                <a:cs typeface="Tahoma"/>
              </a:rPr>
              <a:t>veces  </a:t>
            </a:r>
            <a:r>
              <a:rPr sz="1400" b="0" spc="45" dirty="0">
                <a:solidFill>
                  <a:srgbClr val="000000"/>
                </a:solidFill>
                <a:latin typeface="Tahoma"/>
                <a:cs typeface="Tahoma"/>
              </a:rPr>
              <a:t>aparece</a:t>
            </a:r>
            <a:r>
              <a:rPr sz="1400" b="0" spc="-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75" dirty="0">
                <a:solidFill>
                  <a:srgbClr val="000000"/>
                </a:solidFill>
                <a:latin typeface="Tahoma"/>
                <a:cs typeface="Tahoma"/>
              </a:rPr>
              <a:t>un</a:t>
            </a:r>
            <a:r>
              <a:rPr sz="1400" b="0" spc="-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45" dirty="0">
                <a:solidFill>
                  <a:srgbClr val="000000"/>
                </a:solidFill>
                <a:latin typeface="Tahoma"/>
                <a:cs typeface="Tahoma"/>
              </a:rPr>
              <a:t>substring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60" dirty="0">
                <a:solidFill>
                  <a:srgbClr val="000000"/>
                </a:solidFill>
                <a:latin typeface="Tahoma"/>
                <a:cs typeface="Tahoma"/>
              </a:rPr>
              <a:t>en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40" dirty="0">
                <a:solidFill>
                  <a:srgbClr val="000000"/>
                </a:solidFill>
                <a:latin typeface="Tahoma"/>
                <a:cs typeface="Tahoma"/>
              </a:rPr>
              <a:t>cada</a:t>
            </a:r>
            <a:r>
              <a:rPr sz="1400" b="0" spc="-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45" dirty="0">
                <a:solidFill>
                  <a:srgbClr val="000000"/>
                </a:solidFill>
                <a:latin typeface="Tahoma"/>
                <a:cs typeface="Tahoma"/>
              </a:rPr>
              <a:t>elemento.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6300" y="1324658"/>
            <a:ext cx="3793649" cy="30809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6764"/>
            <a:ext cx="9144000" cy="429259"/>
            <a:chOff x="0" y="4716764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6764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6489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567543"/>
            <a:ext cx="871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35" dirty="0">
                <a:solidFill>
                  <a:srgbClr val="45637F"/>
                </a:solidFill>
                <a:latin typeface="Trebuchet MS"/>
                <a:cs typeface="Trebuchet MS"/>
              </a:rPr>
              <a:t>Strings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975" y="1294988"/>
            <a:ext cx="324548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método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contain</a:t>
            </a:r>
            <a:r>
              <a:rPr sz="1400" dirty="0">
                <a:latin typeface="Consolas"/>
                <a:cs typeface="Consolas"/>
              </a:rPr>
              <a:t>s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35" dirty="0">
                <a:latin typeface="Tahoma"/>
                <a:cs typeface="Tahoma"/>
              </a:rPr>
              <a:t>devuelv</a:t>
            </a:r>
            <a:r>
              <a:rPr sz="1400" spc="45" dirty="0">
                <a:latin typeface="Tahoma"/>
                <a:cs typeface="Tahoma"/>
              </a:rPr>
              <a:t>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Tru</a:t>
            </a:r>
            <a:r>
              <a:rPr sz="1400" dirty="0">
                <a:latin typeface="Consolas"/>
                <a:cs typeface="Consolas"/>
              </a:rPr>
              <a:t>e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60" dirty="0">
                <a:latin typeface="Tahoma"/>
                <a:cs typeface="Tahoma"/>
              </a:rPr>
              <a:t>o  </a:t>
            </a:r>
            <a:r>
              <a:rPr sz="1400" spc="-5" dirty="0">
                <a:latin typeface="Consolas"/>
                <a:cs typeface="Consolas"/>
              </a:rPr>
              <a:t>Fals</a:t>
            </a:r>
            <a:r>
              <a:rPr sz="1400" dirty="0">
                <a:latin typeface="Consolas"/>
                <a:cs typeface="Consolas"/>
              </a:rPr>
              <a:t>e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40" dirty="0">
                <a:latin typeface="Tahoma"/>
                <a:cs typeface="Tahoma"/>
              </a:rPr>
              <a:t>segú</a:t>
            </a:r>
            <a:r>
              <a:rPr sz="1400" spc="50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cad</a:t>
            </a:r>
            <a:r>
              <a:rPr sz="1400" spc="4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strin</a:t>
            </a:r>
            <a:r>
              <a:rPr sz="1400" spc="50" dirty="0">
                <a:latin typeface="Tahoma"/>
                <a:cs typeface="Tahoma"/>
              </a:rPr>
              <a:t>g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conteng</a:t>
            </a:r>
            <a:r>
              <a:rPr sz="1400" spc="4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85" dirty="0">
                <a:latin typeface="Tahoma"/>
                <a:cs typeface="Tahoma"/>
              </a:rPr>
              <a:t>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no  </a:t>
            </a:r>
            <a:r>
              <a:rPr sz="1400" spc="40" dirty="0">
                <a:latin typeface="Tahoma"/>
                <a:cs typeface="Tahoma"/>
              </a:rPr>
              <a:t>cierto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substring.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7874" y="1223140"/>
            <a:ext cx="3671100" cy="304887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6764"/>
            <a:ext cx="9144000" cy="429259"/>
            <a:chOff x="0" y="4716764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6764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6489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567543"/>
            <a:ext cx="871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35" dirty="0">
                <a:solidFill>
                  <a:srgbClr val="45637F"/>
                </a:solidFill>
                <a:latin typeface="Trebuchet MS"/>
                <a:cs typeface="Trebuchet MS"/>
              </a:rPr>
              <a:t>Strings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975" y="1294988"/>
            <a:ext cx="318135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180"/>
              </a:spcBef>
            </a:pPr>
            <a:r>
              <a:rPr sz="1400" spc="45" dirty="0">
                <a:latin typeface="Tahoma"/>
                <a:cs typeface="Tahoma"/>
              </a:rPr>
              <a:t>Los </a:t>
            </a:r>
            <a:r>
              <a:rPr sz="1400" spc="65" dirty="0">
                <a:latin typeface="Tahoma"/>
                <a:cs typeface="Tahoma"/>
              </a:rPr>
              <a:t>métodos </a:t>
            </a:r>
            <a:r>
              <a:rPr sz="1400" spc="-5" dirty="0">
                <a:latin typeface="Consolas"/>
                <a:cs typeface="Consolas"/>
              </a:rPr>
              <a:t>startswith </a:t>
            </a:r>
            <a:r>
              <a:rPr sz="1400" spc="5" dirty="0">
                <a:latin typeface="Tahoma"/>
                <a:cs typeface="Tahoma"/>
              </a:rPr>
              <a:t>y </a:t>
            </a:r>
            <a:r>
              <a:rPr sz="1400" spc="-5" dirty="0">
                <a:latin typeface="Consolas"/>
                <a:cs typeface="Consolas"/>
              </a:rPr>
              <a:t>endswith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55" dirty="0">
                <a:latin typeface="Tahoma"/>
                <a:cs typeface="Tahoma"/>
              </a:rPr>
              <a:t>permiten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saber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si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cada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string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empieza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85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termina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cierto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preﬁjo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85" dirty="0">
                <a:latin typeface="Tahoma"/>
                <a:cs typeface="Tahoma"/>
              </a:rPr>
              <a:t>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suﬁjo.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3074" y="1294560"/>
            <a:ext cx="4285925" cy="8380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2880" y="2969606"/>
            <a:ext cx="4038119" cy="81897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871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45637F"/>
                </a:solidFill>
              </a:rPr>
              <a:t>Strings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302450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método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le</a:t>
            </a:r>
            <a:r>
              <a:rPr sz="1400" dirty="0">
                <a:latin typeface="Consolas"/>
                <a:cs typeface="Consolas"/>
              </a:rPr>
              <a:t>n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30" dirty="0">
                <a:latin typeface="Tahoma"/>
                <a:cs typeface="Tahoma"/>
              </a:rPr>
              <a:t>calcul</a:t>
            </a:r>
            <a:r>
              <a:rPr sz="1400" spc="4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l</a:t>
            </a:r>
            <a:r>
              <a:rPr sz="1400" spc="5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cantida</a:t>
            </a:r>
            <a:r>
              <a:rPr sz="1400" spc="60" dirty="0">
                <a:latin typeface="Tahoma"/>
                <a:cs typeface="Tahoma"/>
              </a:rPr>
              <a:t>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de  </a:t>
            </a:r>
            <a:r>
              <a:rPr sz="1400" spc="35" dirty="0">
                <a:latin typeface="Tahoma"/>
                <a:cs typeface="Tahoma"/>
              </a:rPr>
              <a:t>caracteres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40" dirty="0">
                <a:latin typeface="Tahoma"/>
                <a:cs typeface="Tahoma"/>
              </a:rPr>
              <a:t>cada </a:t>
            </a:r>
            <a:r>
              <a:rPr sz="1400" spc="15" dirty="0">
                <a:latin typeface="Tahoma"/>
                <a:cs typeface="Tahoma"/>
              </a:rPr>
              <a:t>string, </a:t>
            </a:r>
            <a:r>
              <a:rPr sz="1400" spc="75" dirty="0">
                <a:latin typeface="Tahoma"/>
                <a:cs typeface="Tahoma"/>
              </a:rPr>
              <a:t>como </a:t>
            </a:r>
            <a:r>
              <a:rPr sz="1400" spc="30" dirty="0">
                <a:latin typeface="Tahoma"/>
                <a:cs typeface="Tahoma"/>
              </a:rPr>
              <a:t>si 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estuviéramos </a:t>
            </a:r>
            <a:r>
              <a:rPr sz="1400" spc="50" dirty="0">
                <a:latin typeface="Tahoma"/>
                <a:cs typeface="Tahoma"/>
              </a:rPr>
              <a:t>aplicando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50" dirty="0">
                <a:latin typeface="Tahoma"/>
                <a:cs typeface="Tahoma"/>
              </a:rPr>
              <a:t>función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le</a:t>
            </a:r>
            <a:r>
              <a:rPr sz="1400" dirty="0">
                <a:latin typeface="Consolas"/>
                <a:cs typeface="Consolas"/>
              </a:rPr>
              <a:t>n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cad</a:t>
            </a:r>
            <a:r>
              <a:rPr sz="1400" spc="4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uno.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1450" y="1267585"/>
            <a:ext cx="3741399" cy="30553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6764"/>
            <a:ext cx="9144000" cy="429259"/>
            <a:chOff x="0" y="4716764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6764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6489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567543"/>
            <a:ext cx="98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solidFill>
                  <a:srgbClr val="45637F"/>
                </a:solidFill>
                <a:latin typeface="Trebuchet MS"/>
                <a:cs typeface="Trebuchet MS"/>
              </a:rPr>
              <a:t>groupby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975" y="1294988"/>
            <a:ext cx="56000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5" dirty="0">
                <a:latin typeface="Tahoma"/>
                <a:cs typeface="Tahoma"/>
              </a:rPr>
              <a:t>Si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operación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realizar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solamente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admite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números,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aplica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columnas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numéricas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exclusivamente.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7382" y="1882469"/>
            <a:ext cx="6209999" cy="175243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871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45637F"/>
                </a:solidFill>
              </a:rPr>
              <a:t>Strings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2931160" cy="24676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83515">
              <a:lnSpc>
                <a:spcPts val="1650"/>
              </a:lnSpc>
              <a:spcBef>
                <a:spcPts val="180"/>
              </a:spcBef>
            </a:pPr>
            <a:r>
              <a:rPr sz="1400" spc="45" dirty="0">
                <a:latin typeface="Tahoma"/>
                <a:cs typeface="Tahoma"/>
              </a:rPr>
              <a:t>También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ha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varios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métodos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para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comprobar </a:t>
            </a:r>
            <a:r>
              <a:rPr sz="1400" spc="35" dirty="0">
                <a:latin typeface="Tahoma"/>
                <a:cs typeface="Tahoma"/>
              </a:rPr>
              <a:t>si </a:t>
            </a:r>
            <a:r>
              <a:rPr sz="1400" spc="50" dirty="0">
                <a:latin typeface="Tahoma"/>
                <a:cs typeface="Tahoma"/>
              </a:rPr>
              <a:t>los </a:t>
            </a:r>
            <a:r>
              <a:rPr sz="1400" spc="35" dirty="0">
                <a:latin typeface="Tahoma"/>
                <a:cs typeface="Tahoma"/>
              </a:rPr>
              <a:t>strings </a:t>
            </a:r>
            <a:r>
              <a:rPr sz="1400" spc="40" dirty="0">
                <a:latin typeface="Tahoma"/>
                <a:cs typeface="Tahoma"/>
              </a:rPr>
              <a:t>están 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compuestos </a:t>
            </a:r>
            <a:r>
              <a:rPr sz="1400" spc="75" dirty="0">
                <a:latin typeface="Tahoma"/>
                <a:cs typeface="Tahoma"/>
              </a:rPr>
              <a:t>por </a:t>
            </a:r>
            <a:r>
              <a:rPr sz="1400" spc="40" dirty="0">
                <a:latin typeface="Tahoma"/>
                <a:cs typeface="Tahoma"/>
              </a:rPr>
              <a:t>cierto </a:t>
            </a:r>
            <a:r>
              <a:rPr sz="1400" spc="50" dirty="0">
                <a:latin typeface="Tahoma"/>
                <a:cs typeface="Tahoma"/>
              </a:rPr>
              <a:t>tipo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6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caracteres.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45" dirty="0">
                <a:latin typeface="Tahoma"/>
                <a:cs typeface="Tahoma"/>
              </a:rPr>
              <a:t>Los </a:t>
            </a:r>
            <a:r>
              <a:rPr sz="1400" spc="65" dirty="0">
                <a:latin typeface="Tahoma"/>
                <a:cs typeface="Tahoma"/>
              </a:rPr>
              <a:t>métodos </a:t>
            </a:r>
            <a:r>
              <a:rPr sz="1400" spc="-5" dirty="0">
                <a:latin typeface="Consolas"/>
                <a:cs typeface="Consolas"/>
              </a:rPr>
              <a:t>isdigit, isnumeric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45" dirty="0">
                <a:latin typeface="Tahoma"/>
                <a:cs typeface="Tahoma"/>
              </a:rPr>
              <a:t>e</a:t>
            </a:r>
            <a:r>
              <a:rPr sz="1400" spc="5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isdecimal </a:t>
            </a:r>
            <a:r>
              <a:rPr sz="1400" spc="55" dirty="0">
                <a:latin typeface="Tahoma"/>
                <a:cs typeface="Tahoma"/>
              </a:rPr>
              <a:t>permiten </a:t>
            </a:r>
            <a:r>
              <a:rPr sz="1400" spc="50" dirty="0">
                <a:latin typeface="Tahoma"/>
                <a:cs typeface="Tahoma"/>
              </a:rPr>
              <a:t>chequear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45" dirty="0">
                <a:latin typeface="Tahoma"/>
                <a:cs typeface="Tahoma"/>
              </a:rPr>
              <a:t>sean </a:t>
            </a:r>
            <a:r>
              <a:rPr sz="1400" spc="35" dirty="0">
                <a:latin typeface="Tahoma"/>
                <a:cs typeface="Tahoma"/>
              </a:rPr>
              <a:t>caracteres </a:t>
            </a:r>
            <a:r>
              <a:rPr sz="1400" spc="40" dirty="0">
                <a:latin typeface="Tahoma"/>
                <a:cs typeface="Tahoma"/>
              </a:rPr>
              <a:t>numéricos; 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isalph</a:t>
            </a:r>
            <a:r>
              <a:rPr sz="1400" dirty="0">
                <a:latin typeface="Consolas"/>
                <a:cs typeface="Consolas"/>
              </a:rPr>
              <a:t>a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sea</a:t>
            </a:r>
            <a:r>
              <a:rPr sz="1400" spc="55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letras;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isalnum 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45" dirty="0">
                <a:latin typeface="Tahoma"/>
                <a:cs typeface="Tahoma"/>
              </a:rPr>
              <a:t>sean </a:t>
            </a:r>
            <a:r>
              <a:rPr sz="1400" spc="35" dirty="0">
                <a:latin typeface="Tahoma"/>
                <a:cs typeface="Tahoma"/>
              </a:rPr>
              <a:t>letras </a:t>
            </a:r>
            <a:r>
              <a:rPr sz="1400" spc="85" dirty="0">
                <a:latin typeface="Tahoma"/>
                <a:cs typeface="Tahoma"/>
              </a:rPr>
              <a:t>o </a:t>
            </a:r>
            <a:r>
              <a:rPr sz="1400" spc="45" dirty="0">
                <a:latin typeface="Tahoma"/>
                <a:cs typeface="Tahoma"/>
              </a:rPr>
              <a:t>números; </a:t>
            </a:r>
            <a:r>
              <a:rPr sz="1400" spc="5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islower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isuppe</a:t>
            </a:r>
            <a:r>
              <a:rPr sz="1400" dirty="0">
                <a:latin typeface="Consolas"/>
                <a:cs typeface="Consolas"/>
              </a:rPr>
              <a:t>r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spc="45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istitl</a:t>
            </a:r>
            <a:r>
              <a:rPr sz="1400" dirty="0">
                <a:latin typeface="Consolas"/>
                <a:cs typeface="Consolas"/>
              </a:rPr>
              <a:t>e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50" dirty="0">
                <a:latin typeface="Tahoma"/>
                <a:cs typeface="Tahoma"/>
              </a:rPr>
              <a:t>que  </a:t>
            </a:r>
            <a:r>
              <a:rPr sz="1400" spc="60" dirty="0">
                <a:latin typeface="Tahoma"/>
                <a:cs typeface="Tahoma"/>
              </a:rPr>
              <a:t>cumplan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formato.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20920" y="2229862"/>
            <a:ext cx="4851400" cy="1428750"/>
            <a:chOff x="4120920" y="2229862"/>
            <a:chExt cx="4851400" cy="1428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0920" y="2229862"/>
              <a:ext cx="1495079" cy="14285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4690" y="2229862"/>
              <a:ext cx="1657079" cy="1428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4000" y="2229862"/>
              <a:ext cx="1628279" cy="142857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85680" y="1306614"/>
            <a:ext cx="3838319" cy="45692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871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45637F"/>
                </a:solidFill>
              </a:rPr>
              <a:t>Strings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2860040" cy="1419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atribut</a:t>
            </a:r>
            <a:r>
              <a:rPr sz="1400" spc="70" dirty="0">
                <a:latin typeface="Tahoma"/>
                <a:cs typeface="Tahoma"/>
              </a:rPr>
              <a:t>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st</a:t>
            </a:r>
            <a:r>
              <a:rPr sz="1400" dirty="0">
                <a:latin typeface="Consolas"/>
                <a:cs typeface="Consolas"/>
              </a:rPr>
              <a:t>r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55" dirty="0">
                <a:latin typeface="Tahoma"/>
                <a:cs typeface="Tahoma"/>
              </a:rPr>
              <a:t>tambié</a:t>
            </a:r>
            <a:r>
              <a:rPr sz="1400" spc="65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permite  </a:t>
            </a:r>
            <a:r>
              <a:rPr sz="1400" spc="45" dirty="0">
                <a:latin typeface="Tahoma"/>
                <a:cs typeface="Tahoma"/>
              </a:rPr>
              <a:t>hacer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indexación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slices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sobre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los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strings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usando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corchetes.</a:t>
            </a:r>
            <a:endParaRPr sz="1400">
              <a:latin typeface="Tahoma"/>
              <a:cs typeface="Tahoma"/>
            </a:endParaRPr>
          </a:p>
          <a:p>
            <a:pPr marL="12700" marR="185420" algn="just">
              <a:lnSpc>
                <a:spcPts val="1650"/>
              </a:lnSpc>
              <a:spcBef>
                <a:spcPts val="1050"/>
              </a:spcBef>
            </a:pPr>
            <a:r>
              <a:rPr sz="1400" spc="30" dirty="0">
                <a:latin typeface="Tahoma"/>
                <a:cs typeface="Tahoma"/>
              </a:rPr>
              <a:t>En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caso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indexar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posición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mayor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longitud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del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string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devuelve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NaN.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8062" y="1152000"/>
            <a:ext cx="1939578" cy="28190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0000" y="1171047"/>
            <a:ext cx="2017439" cy="27999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8246" y="1859746"/>
            <a:ext cx="40684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215" dirty="0">
                <a:solidFill>
                  <a:srgbClr val="FFFFFF"/>
                </a:solidFill>
                <a:latin typeface="Trebuchet MS"/>
                <a:cs typeface="Trebuchet MS"/>
              </a:rPr>
              <a:t>Laboratorio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8084" y="3061500"/>
            <a:ext cx="1107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05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6764"/>
            <a:ext cx="9144000" cy="429259"/>
            <a:chOff x="0" y="4716764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6764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6489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1175" y="535159"/>
            <a:ext cx="4096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40" dirty="0">
                <a:solidFill>
                  <a:srgbClr val="666666"/>
                </a:solidFill>
                <a:latin typeface="Trebuchet MS"/>
                <a:cs typeface="Trebuchet MS"/>
              </a:rPr>
              <a:t>Labo</a:t>
            </a:r>
            <a:r>
              <a:rPr sz="3000" b="1" spc="7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3000" b="1" spc="155" dirty="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sz="3000" b="1" spc="105" dirty="0">
                <a:solidFill>
                  <a:srgbClr val="666666"/>
                </a:solidFill>
                <a:latin typeface="Trebuchet MS"/>
                <a:cs typeface="Trebuchet MS"/>
              </a:rPr>
              <a:t>tor</a:t>
            </a:r>
            <a:r>
              <a:rPr sz="3000" b="1" spc="75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3000" b="1" spc="-50" dirty="0">
                <a:solidFill>
                  <a:srgbClr val="666666"/>
                </a:solidFill>
                <a:latin typeface="Trebuchet MS"/>
                <a:cs typeface="Trebuchet MS"/>
              </a:rPr>
              <a:t>o:</a:t>
            </a:r>
            <a:r>
              <a:rPr sz="3000" b="1" spc="-26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3000" spc="220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3000" spc="150" dirty="0">
                <a:solidFill>
                  <a:srgbClr val="666666"/>
                </a:solidFill>
                <a:latin typeface="Trebuchet MS"/>
                <a:cs typeface="Trebuchet MS"/>
              </a:rPr>
              <a:t>andas</a:t>
            </a:r>
            <a:r>
              <a:rPr sz="3000" spc="-17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3000" spc="204" dirty="0">
                <a:solidFill>
                  <a:srgbClr val="666666"/>
                </a:solidFill>
                <a:latin typeface="Trebuchet MS"/>
                <a:cs typeface="Trebuchet MS"/>
              </a:rPr>
              <a:t>9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175" y="1582087"/>
            <a:ext cx="50425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Verdana"/>
                <a:cs typeface="Verdana"/>
              </a:rPr>
              <a:t>Importar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el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archivo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Ventas.xlsx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añadir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una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columna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al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Data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Fram</a:t>
            </a:r>
            <a:r>
              <a:rPr sz="1400" spc="-55" dirty="0">
                <a:latin typeface="Verdana"/>
                <a:cs typeface="Verdana"/>
              </a:rPr>
              <a:t>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qu</a:t>
            </a:r>
            <a:r>
              <a:rPr sz="1400" spc="-30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contenga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e</a:t>
            </a:r>
            <a:r>
              <a:rPr sz="1400" spc="-25" dirty="0">
                <a:latin typeface="Verdana"/>
                <a:cs typeface="Verdana"/>
              </a:rPr>
              <a:t>l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prime</a:t>
            </a:r>
            <a:r>
              <a:rPr sz="1400" spc="-30" dirty="0">
                <a:latin typeface="Verdana"/>
                <a:cs typeface="Verdana"/>
              </a:rPr>
              <a:t>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nombr</a:t>
            </a:r>
            <a:r>
              <a:rPr sz="1400" spc="-30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de</a:t>
            </a:r>
            <a:r>
              <a:rPr sz="1400" spc="-20" dirty="0">
                <a:latin typeface="Verdana"/>
                <a:cs typeface="Verdana"/>
              </a:rPr>
              <a:t>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cliente.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3686" y="3580896"/>
            <a:ext cx="2890481" cy="9691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657350"/>
            <a:ext cx="8686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608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Pandas</a:t>
            </a:r>
            <a:r>
              <a:rPr lang="es-AR" spc="330" dirty="0"/>
              <a:t>10</a:t>
            </a:r>
            <a:endParaRPr spc="330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391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solidFill>
                  <a:srgbClr val="45637F"/>
                </a:solidFill>
              </a:rPr>
              <a:t>F</a:t>
            </a:r>
            <a:r>
              <a:rPr sz="3000" spc="200" dirty="0">
                <a:solidFill>
                  <a:srgbClr val="45637F"/>
                </a:solidFill>
              </a:rPr>
              <a:t>echas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265930" cy="2753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83820">
              <a:lnSpc>
                <a:spcPts val="1650"/>
              </a:lnSpc>
              <a:spcBef>
                <a:spcPts val="180"/>
              </a:spcBef>
            </a:pPr>
            <a:r>
              <a:rPr sz="1400" spc="50" dirty="0">
                <a:latin typeface="Tahoma"/>
                <a:cs typeface="Tahoma"/>
              </a:rPr>
              <a:t>Para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representar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fechas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y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horas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utiliza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tipo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</a:t>
            </a:r>
            <a:r>
              <a:rPr sz="1400" spc="65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especial: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datetime64</a:t>
            </a:r>
            <a:r>
              <a:rPr sz="1400" dirty="0">
                <a:latin typeface="Consolas"/>
                <a:cs typeface="Consolas"/>
              </a:rPr>
              <a:t>.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spc="-2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par</a:t>
            </a:r>
            <a:r>
              <a:rPr sz="1400" spc="6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representar  </a:t>
            </a:r>
            <a:r>
              <a:rPr sz="1400" b="1" dirty="0">
                <a:latin typeface="Tahoma"/>
                <a:cs typeface="Tahoma"/>
              </a:rPr>
              <a:t>intervalo</a:t>
            </a:r>
            <a:r>
              <a:rPr sz="1400" b="1" spc="5" dirty="0">
                <a:latin typeface="Tahoma"/>
                <a:cs typeface="Tahoma"/>
              </a:rPr>
              <a:t>s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d</a:t>
            </a:r>
            <a:r>
              <a:rPr sz="1400" b="1" dirty="0">
                <a:latin typeface="Tahoma"/>
                <a:cs typeface="Tahoma"/>
              </a:rPr>
              <a:t>e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5" dirty="0">
                <a:latin typeface="Tahoma"/>
                <a:cs typeface="Tahoma"/>
              </a:rPr>
              <a:t>tiemp</a:t>
            </a:r>
            <a:r>
              <a:rPr sz="1400" b="1" spc="10" dirty="0">
                <a:latin typeface="Tahoma"/>
                <a:cs typeface="Tahoma"/>
              </a:rPr>
              <a:t>o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65" dirty="0">
                <a:latin typeface="Tahoma"/>
                <a:cs typeface="Tahoma"/>
              </a:rPr>
              <a:t>u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us</a:t>
            </a:r>
            <a:r>
              <a:rPr sz="1400" spc="55" dirty="0">
                <a:latin typeface="Tahoma"/>
                <a:cs typeface="Tahoma"/>
              </a:rPr>
              <a:t>a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timedelta64</a:t>
            </a:r>
            <a:r>
              <a:rPr sz="1400" dirty="0">
                <a:latin typeface="Consolas"/>
                <a:cs typeface="Consolas"/>
              </a:rPr>
              <a:t>.</a:t>
            </a:r>
            <a:r>
              <a:rPr sz="1400" spc="-400" dirty="0">
                <a:latin typeface="Consolas"/>
                <a:cs typeface="Consolas"/>
              </a:rPr>
              <a:t> </a:t>
            </a:r>
            <a:r>
              <a:rPr sz="1400" spc="35" dirty="0">
                <a:latin typeface="Tahoma"/>
                <a:cs typeface="Tahoma"/>
              </a:rPr>
              <a:t>Son  </a:t>
            </a:r>
            <a:r>
              <a:rPr sz="1400" spc="50" dirty="0">
                <a:latin typeface="Tahoma"/>
                <a:cs typeface="Tahoma"/>
              </a:rPr>
              <a:t>tipos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50" dirty="0">
                <a:latin typeface="Tahoma"/>
                <a:cs typeface="Tahoma"/>
              </a:rPr>
              <a:t>datos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60" dirty="0">
                <a:latin typeface="Tahoma"/>
                <a:cs typeface="Tahoma"/>
              </a:rPr>
              <a:t>incorporan </a:t>
            </a:r>
            <a:r>
              <a:rPr sz="1400" spc="30" dirty="0">
                <a:latin typeface="Tahoma"/>
                <a:cs typeface="Tahoma"/>
              </a:rPr>
              <a:t>características </a:t>
            </a:r>
            <a:r>
              <a:rPr sz="1400" spc="5" dirty="0">
                <a:latin typeface="Tahoma"/>
                <a:cs typeface="Tahoma"/>
              </a:rPr>
              <a:t>y 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operaciones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propias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trabajar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medir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tiempos.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1650"/>
              </a:lnSpc>
              <a:spcBef>
                <a:spcPts val="1650"/>
              </a:spcBef>
            </a:pPr>
            <a:r>
              <a:rPr sz="1400" spc="55" dirty="0">
                <a:latin typeface="Tahoma"/>
                <a:cs typeface="Tahoma"/>
              </a:rPr>
              <a:t>Usualmente </a:t>
            </a:r>
            <a:r>
              <a:rPr sz="1400" spc="60" dirty="0">
                <a:latin typeface="Tahoma"/>
                <a:cs typeface="Tahoma"/>
              </a:rPr>
              <a:t>cuando leemos </a:t>
            </a:r>
            <a:r>
              <a:rPr sz="1400" spc="75" dirty="0">
                <a:latin typeface="Tahoma"/>
                <a:cs typeface="Tahoma"/>
              </a:rPr>
              <a:t>un </a:t>
            </a:r>
            <a:r>
              <a:rPr sz="1400" spc="40" dirty="0">
                <a:latin typeface="Tahoma"/>
                <a:cs typeface="Tahoma"/>
              </a:rPr>
              <a:t>archivo </a:t>
            </a:r>
            <a:r>
              <a:rPr sz="1400" spc="35" dirty="0">
                <a:latin typeface="Tahoma"/>
                <a:cs typeface="Tahoma"/>
              </a:rPr>
              <a:t>las fechas </a:t>
            </a:r>
            <a:r>
              <a:rPr sz="1400" spc="40" dirty="0">
                <a:latin typeface="Tahoma"/>
                <a:cs typeface="Tahoma"/>
              </a:rPr>
              <a:t> se </a:t>
            </a:r>
            <a:r>
              <a:rPr sz="1400" spc="50" dirty="0">
                <a:latin typeface="Tahoma"/>
                <a:cs typeface="Tahoma"/>
              </a:rPr>
              <a:t>representan </a:t>
            </a:r>
            <a:r>
              <a:rPr sz="1400" spc="75" dirty="0">
                <a:latin typeface="Tahoma"/>
                <a:cs typeface="Tahoma"/>
              </a:rPr>
              <a:t>como </a:t>
            </a:r>
            <a:r>
              <a:rPr sz="1400" spc="20" dirty="0">
                <a:latin typeface="Tahoma"/>
                <a:cs typeface="Tahoma"/>
              </a:rPr>
              <a:t>strings. </a:t>
            </a:r>
            <a:r>
              <a:rPr sz="1400" spc="50" dirty="0">
                <a:latin typeface="Tahoma"/>
                <a:cs typeface="Tahoma"/>
              </a:rPr>
              <a:t>Para </a:t>
            </a:r>
            <a:r>
              <a:rPr sz="1400" spc="45" dirty="0">
                <a:latin typeface="Tahoma"/>
                <a:cs typeface="Tahoma"/>
              </a:rPr>
              <a:t>convertirlo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datetime6</a:t>
            </a:r>
            <a:r>
              <a:rPr sz="1400" dirty="0">
                <a:latin typeface="Consolas"/>
                <a:cs typeface="Consolas"/>
              </a:rPr>
              <a:t>4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35" dirty="0">
                <a:latin typeface="Tahoma"/>
                <a:cs typeface="Tahoma"/>
              </a:rPr>
              <a:t>s</a:t>
            </a:r>
            <a:r>
              <a:rPr sz="1400" spc="45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us</a:t>
            </a:r>
            <a:r>
              <a:rPr sz="1400" spc="5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l</a:t>
            </a:r>
            <a:r>
              <a:rPr sz="1400" spc="5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funció</a:t>
            </a:r>
            <a:r>
              <a:rPr sz="1400" spc="70" dirty="0">
                <a:latin typeface="Tahoma"/>
                <a:cs typeface="Tahoma"/>
              </a:rPr>
              <a:t>n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pd.to_datetim</a:t>
            </a:r>
            <a:r>
              <a:rPr sz="1400" spc="5" dirty="0">
                <a:latin typeface="Consolas"/>
                <a:cs typeface="Consolas"/>
              </a:rPr>
              <a:t>e</a:t>
            </a:r>
            <a:r>
              <a:rPr sz="1400" spc="-85" dirty="0">
                <a:latin typeface="Tahoma"/>
                <a:cs typeface="Tahoma"/>
              </a:rPr>
              <a:t>, 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permite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controlar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formato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va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leer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45" dirty="0">
                <a:latin typeface="Tahoma"/>
                <a:cs typeface="Tahoma"/>
              </a:rPr>
              <a:t>información,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60" dirty="0">
                <a:latin typeface="Tahoma"/>
                <a:cs typeface="Tahoma"/>
              </a:rPr>
              <a:t>puede </a:t>
            </a:r>
            <a:r>
              <a:rPr sz="1400" spc="40" dirty="0">
                <a:latin typeface="Tahoma"/>
                <a:cs typeface="Tahoma"/>
              </a:rPr>
              <a:t>venir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45" dirty="0">
                <a:latin typeface="Tahoma"/>
                <a:cs typeface="Tahoma"/>
              </a:rPr>
              <a:t>diferentes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formas:</a:t>
            </a:r>
            <a:r>
              <a:rPr sz="1400" spc="7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yyyy-mm-dd,</a:t>
            </a:r>
            <a:r>
              <a:rPr sz="1400" spc="13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dd/mm/yy,</a:t>
            </a:r>
            <a:r>
              <a:rPr sz="1400" spc="13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Month</a:t>
            </a:r>
            <a:r>
              <a:rPr sz="1400" spc="13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dd, 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yyyy,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etc.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2476" y="3452276"/>
            <a:ext cx="3339513" cy="110867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5637F"/>
                </a:solidFill>
              </a:rPr>
              <a:t>F</a:t>
            </a:r>
            <a:r>
              <a:rPr sz="1800" spc="120" dirty="0">
                <a:solidFill>
                  <a:srgbClr val="45637F"/>
                </a:solidFill>
              </a:rPr>
              <a:t>echas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5739130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50" dirty="0">
                <a:latin typeface="Tahoma"/>
                <a:cs typeface="Tahoma"/>
              </a:rPr>
              <a:t>Para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esta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sección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vamos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usar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ejemplo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archivo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b="1" i="1" spc="-35" dirty="0">
                <a:latin typeface="Trebuchet MS"/>
                <a:cs typeface="Trebuchet MS"/>
              </a:rPr>
              <a:t>GoldPrice.csv. </a:t>
            </a:r>
            <a:r>
              <a:rPr sz="1400" b="1" i="1" spc="-3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ahoma"/>
                <a:cs typeface="Tahoma"/>
              </a:rPr>
              <a:t>Este </a:t>
            </a:r>
            <a:r>
              <a:rPr sz="1400" spc="40" dirty="0">
                <a:latin typeface="Tahoma"/>
                <a:cs typeface="Tahoma"/>
              </a:rPr>
              <a:t>archivo </a:t>
            </a:r>
            <a:r>
              <a:rPr sz="1400" spc="45" dirty="0">
                <a:latin typeface="Tahoma"/>
                <a:cs typeface="Tahoma"/>
              </a:rPr>
              <a:t>contiene </a:t>
            </a:r>
            <a:r>
              <a:rPr sz="1400" spc="30" dirty="0">
                <a:latin typeface="Tahoma"/>
                <a:cs typeface="Tahoma"/>
              </a:rPr>
              <a:t>casi 10 </a:t>
            </a:r>
            <a:r>
              <a:rPr sz="1400" spc="55" dirty="0">
                <a:latin typeface="Tahoma"/>
                <a:cs typeface="Tahoma"/>
              </a:rPr>
              <a:t>años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40" dirty="0">
                <a:latin typeface="Tahoma"/>
                <a:cs typeface="Tahoma"/>
              </a:rPr>
              <a:t>registros </a:t>
            </a:r>
            <a:r>
              <a:rPr sz="1400" spc="60" dirty="0">
                <a:latin typeface="Tahoma"/>
                <a:cs typeface="Tahoma"/>
              </a:rPr>
              <a:t>en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50" dirty="0">
                <a:latin typeface="Tahoma"/>
                <a:cs typeface="Tahoma"/>
              </a:rPr>
              <a:t>precio del </a:t>
            </a:r>
            <a:r>
              <a:rPr sz="1400" spc="45" dirty="0">
                <a:latin typeface="Tahoma"/>
                <a:cs typeface="Tahoma"/>
              </a:rPr>
              <a:t>oro.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La </a:t>
            </a:r>
            <a:r>
              <a:rPr sz="1400" spc="60" dirty="0">
                <a:latin typeface="Tahoma"/>
                <a:cs typeface="Tahoma"/>
              </a:rPr>
              <a:t>primera columna </a:t>
            </a:r>
            <a:r>
              <a:rPr sz="1400" spc="40" dirty="0">
                <a:latin typeface="Tahoma"/>
                <a:cs typeface="Tahoma"/>
              </a:rPr>
              <a:t>tiene </a:t>
            </a:r>
            <a:r>
              <a:rPr sz="1400" spc="35" dirty="0">
                <a:latin typeface="Tahoma"/>
                <a:cs typeface="Tahoma"/>
              </a:rPr>
              <a:t>strings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50" dirty="0">
                <a:latin typeface="Tahoma"/>
                <a:cs typeface="Tahoma"/>
              </a:rPr>
              <a:t>representan </a:t>
            </a:r>
            <a:r>
              <a:rPr sz="1400" spc="35" dirty="0">
                <a:latin typeface="Tahoma"/>
                <a:cs typeface="Tahoma"/>
              </a:rPr>
              <a:t>las fechas </a:t>
            </a:r>
            <a:r>
              <a:rPr sz="1400" spc="60" dirty="0">
                <a:latin typeface="Tahoma"/>
                <a:cs typeface="Tahoma"/>
              </a:rPr>
              <a:t>en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formato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i="1" spc="15" dirty="0">
                <a:latin typeface="Trebuchet MS"/>
                <a:cs typeface="Trebuchet MS"/>
              </a:rPr>
              <a:t>"Sep</a:t>
            </a:r>
            <a:r>
              <a:rPr sz="1400" i="1" spc="-55" dirty="0">
                <a:latin typeface="Trebuchet MS"/>
                <a:cs typeface="Trebuchet MS"/>
              </a:rPr>
              <a:t> </a:t>
            </a:r>
            <a:r>
              <a:rPr sz="1400" i="1" spc="-40" dirty="0">
                <a:latin typeface="Trebuchet MS"/>
                <a:cs typeface="Trebuchet MS"/>
              </a:rPr>
              <a:t>11,</a:t>
            </a:r>
            <a:r>
              <a:rPr sz="1400" i="1" spc="-60" dirty="0">
                <a:latin typeface="Trebuchet MS"/>
                <a:cs typeface="Trebuchet MS"/>
              </a:rPr>
              <a:t> </a:t>
            </a:r>
            <a:r>
              <a:rPr sz="1400" i="1" spc="25" dirty="0">
                <a:latin typeface="Trebuchet MS"/>
                <a:cs typeface="Trebuchet MS"/>
              </a:rPr>
              <a:t>2020"</a:t>
            </a:r>
            <a:r>
              <a:rPr sz="1400" spc="25" dirty="0">
                <a:latin typeface="Tahoma"/>
                <a:cs typeface="Tahoma"/>
              </a:rPr>
              <a:t>.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Podemos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convertir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columna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tipo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dato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datetime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pd.to_datetime.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700" y="2584686"/>
            <a:ext cx="3085924" cy="20357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4925" y="2584686"/>
            <a:ext cx="3685699" cy="203576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6764"/>
            <a:ext cx="9144000" cy="429259"/>
            <a:chOff x="0" y="4716764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6764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6489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567543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45637F"/>
                </a:solidFill>
                <a:latin typeface="Trebuchet MS"/>
                <a:cs typeface="Trebuchet MS"/>
              </a:rPr>
              <a:t>F</a:t>
            </a:r>
            <a:r>
              <a:rPr sz="1800" b="1" spc="120" dirty="0">
                <a:solidFill>
                  <a:srgbClr val="45637F"/>
                </a:solidFill>
                <a:latin typeface="Trebuchet MS"/>
                <a:cs typeface="Trebuchet MS"/>
              </a:rPr>
              <a:t>echas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975" y="1294988"/>
            <a:ext cx="538670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45" dirty="0">
                <a:latin typeface="Tahoma"/>
                <a:cs typeface="Tahoma"/>
              </a:rPr>
              <a:t>Los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objetos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tipo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datetime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tienen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varios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atributos,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como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year,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month, day,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hour,</a:t>
            </a:r>
            <a:r>
              <a:rPr sz="1400" spc="-390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etc.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Para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acceder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atributos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métodos </a:t>
            </a:r>
            <a:r>
              <a:rPr sz="1400" spc="7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propios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tipo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dato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datetime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utiliza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atributo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dt.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837" y="2174873"/>
            <a:ext cx="2258280" cy="221256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86357" y="2155800"/>
            <a:ext cx="2156760" cy="22316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54179" y="2155800"/>
            <a:ext cx="2009298" cy="22316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5637F"/>
                </a:solidFill>
              </a:rPr>
              <a:t>F</a:t>
            </a:r>
            <a:r>
              <a:rPr sz="1800" spc="120" dirty="0">
                <a:solidFill>
                  <a:srgbClr val="45637F"/>
                </a:solidFill>
              </a:rPr>
              <a:t>echas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554418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70" dirty="0">
                <a:latin typeface="Tahoma"/>
                <a:cs typeface="Tahoma"/>
              </a:rPr>
              <a:t>Podemos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encontrar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fecha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más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antigua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min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más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reciente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 </a:t>
            </a:r>
            <a:r>
              <a:rPr sz="1400" spc="-5" dirty="0">
                <a:latin typeface="Consolas"/>
                <a:cs typeface="Consolas"/>
              </a:rPr>
              <a:t>max. </a:t>
            </a:r>
            <a:r>
              <a:rPr sz="1400" spc="30" dirty="0">
                <a:latin typeface="Tahoma"/>
                <a:cs typeface="Tahoma"/>
              </a:rPr>
              <a:t>La </a:t>
            </a:r>
            <a:r>
              <a:rPr sz="1400" spc="40" dirty="0">
                <a:latin typeface="Tahoma"/>
                <a:cs typeface="Tahoma"/>
              </a:rPr>
              <a:t>resta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35" dirty="0">
                <a:latin typeface="Tahoma"/>
                <a:cs typeface="Tahoma"/>
              </a:rPr>
              <a:t>fechas </a:t>
            </a:r>
            <a:r>
              <a:rPr sz="1400" spc="60" dirty="0">
                <a:latin typeface="Tahoma"/>
                <a:cs typeface="Tahoma"/>
              </a:rPr>
              <a:t>da una </a:t>
            </a:r>
            <a:r>
              <a:rPr sz="1400" spc="40" dirty="0">
                <a:latin typeface="Tahoma"/>
                <a:cs typeface="Tahoma"/>
              </a:rPr>
              <a:t>instancia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25" dirty="0">
                <a:latin typeface="Tahoma"/>
                <a:cs typeface="Tahoma"/>
              </a:rPr>
              <a:t>Timedelta,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7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representa </a:t>
            </a:r>
            <a:r>
              <a:rPr sz="1400" spc="40" dirty="0">
                <a:latin typeface="Tahoma"/>
                <a:cs typeface="Tahoma"/>
              </a:rPr>
              <a:t>intervalos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45" dirty="0">
                <a:latin typeface="Tahoma"/>
                <a:cs typeface="Tahoma"/>
              </a:rPr>
              <a:t>tiempo. </a:t>
            </a:r>
            <a:r>
              <a:rPr sz="1400" spc="100" dirty="0">
                <a:latin typeface="Tahoma"/>
                <a:cs typeface="Tahoma"/>
              </a:rPr>
              <a:t>No </a:t>
            </a:r>
            <a:r>
              <a:rPr sz="1400" spc="40" dirty="0">
                <a:latin typeface="Tahoma"/>
                <a:cs typeface="Tahoma"/>
              </a:rPr>
              <a:t>se </a:t>
            </a:r>
            <a:r>
              <a:rPr sz="1400" spc="60" dirty="0">
                <a:latin typeface="Tahoma"/>
                <a:cs typeface="Tahoma"/>
              </a:rPr>
              <a:t>puede </a:t>
            </a:r>
            <a:r>
              <a:rPr sz="1400" spc="65" dirty="0">
                <a:latin typeface="Tahoma"/>
                <a:cs typeface="Tahoma"/>
              </a:rPr>
              <a:t>sumar dos </a:t>
            </a:r>
            <a:r>
              <a:rPr sz="1400" spc="20" dirty="0">
                <a:latin typeface="Tahoma"/>
                <a:cs typeface="Tahoma"/>
              </a:rPr>
              <a:t>fechas,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pero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sí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puede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sumar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Datetime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Timedelta.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650" y="2532479"/>
            <a:ext cx="5800319" cy="15237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45637F"/>
                </a:solidFill>
              </a:rPr>
              <a:t>F</a:t>
            </a:r>
            <a:r>
              <a:rPr sz="1800" spc="120" dirty="0">
                <a:solidFill>
                  <a:srgbClr val="45637F"/>
                </a:solidFill>
              </a:rPr>
              <a:t>echas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672965" cy="2810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5875">
              <a:lnSpc>
                <a:spcPts val="1650"/>
              </a:lnSpc>
              <a:spcBef>
                <a:spcPts val="180"/>
              </a:spcBef>
            </a:pPr>
            <a:r>
              <a:rPr sz="1400" spc="60" dirty="0">
                <a:latin typeface="Tahoma"/>
                <a:cs typeface="Tahoma"/>
              </a:rPr>
              <a:t>Cuando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tenemos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relacionados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fechas,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podemos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utilizar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serie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tiempo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como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índice.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Esto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mucha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funcionalidad </a:t>
            </a:r>
            <a:r>
              <a:rPr sz="1400" spc="20" dirty="0">
                <a:latin typeface="Tahoma"/>
                <a:cs typeface="Tahoma"/>
              </a:rPr>
              <a:t>ya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75" dirty="0">
                <a:latin typeface="Tahoma"/>
                <a:cs typeface="Tahoma"/>
              </a:rPr>
              <a:t>podemos </a:t>
            </a:r>
            <a:r>
              <a:rPr sz="1400" spc="40" dirty="0">
                <a:latin typeface="Tahoma"/>
                <a:cs typeface="Tahoma"/>
              </a:rPr>
              <a:t>seleccionar </a:t>
            </a:r>
            <a:r>
              <a:rPr sz="1400" spc="50" dirty="0">
                <a:latin typeface="Tahoma"/>
                <a:cs typeface="Tahoma"/>
              </a:rPr>
              <a:t>datos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reﬁriéndonos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fechas.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50" dirty="0">
                <a:latin typeface="Tahoma"/>
                <a:cs typeface="Tahoma"/>
              </a:rPr>
              <a:t>Para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utilizar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columna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fechas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como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índice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podemos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usar </a:t>
            </a:r>
            <a:r>
              <a:rPr sz="1400" spc="-10" dirty="0">
                <a:latin typeface="Consolas"/>
                <a:cs typeface="Consolas"/>
              </a:rPr>
              <a:t>set_index</a:t>
            </a:r>
            <a:r>
              <a:rPr sz="1400" spc="-10" dirty="0">
                <a:latin typeface="Tahoma"/>
                <a:cs typeface="Tahoma"/>
              </a:rPr>
              <a:t>. </a:t>
            </a:r>
            <a:r>
              <a:rPr sz="1400" spc="30" dirty="0">
                <a:latin typeface="Tahoma"/>
                <a:cs typeface="Tahoma"/>
              </a:rPr>
              <a:t>En </a:t>
            </a:r>
            <a:r>
              <a:rPr sz="1400" spc="35" dirty="0">
                <a:latin typeface="Tahoma"/>
                <a:cs typeface="Tahoma"/>
              </a:rPr>
              <a:t>este </a:t>
            </a:r>
            <a:r>
              <a:rPr sz="1400" spc="40" dirty="0">
                <a:latin typeface="Tahoma"/>
                <a:cs typeface="Tahoma"/>
              </a:rPr>
              <a:t>caso </a:t>
            </a:r>
            <a:r>
              <a:rPr sz="1400" spc="55" dirty="0">
                <a:latin typeface="Tahoma"/>
                <a:cs typeface="Tahoma"/>
              </a:rPr>
              <a:t>pandas </a:t>
            </a:r>
            <a:r>
              <a:rPr sz="1400" spc="40" dirty="0">
                <a:latin typeface="Tahoma"/>
                <a:cs typeface="Tahoma"/>
              </a:rPr>
              <a:t>crea </a:t>
            </a:r>
            <a:r>
              <a:rPr sz="1400" spc="75" dirty="0">
                <a:latin typeface="Tahoma"/>
                <a:cs typeface="Tahoma"/>
              </a:rPr>
              <a:t>un </a:t>
            </a:r>
            <a:r>
              <a:rPr sz="1400" spc="50" dirty="0">
                <a:latin typeface="Tahoma"/>
                <a:cs typeface="Tahoma"/>
              </a:rPr>
              <a:t>tipo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6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</a:t>
            </a:r>
            <a:r>
              <a:rPr sz="1400" spc="65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especial</a:t>
            </a:r>
            <a:r>
              <a:rPr sz="1400" spc="20" dirty="0">
                <a:latin typeface="Tahoma"/>
                <a:cs typeface="Tahoma"/>
              </a:rPr>
              <a:t>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DatetimeIndex</a:t>
            </a:r>
            <a:r>
              <a:rPr sz="1400" dirty="0">
                <a:latin typeface="Consolas"/>
                <a:cs typeface="Consolas"/>
              </a:rPr>
              <a:t>.</a:t>
            </a:r>
            <a:r>
              <a:rPr sz="1400" spc="-400" dirty="0">
                <a:latin typeface="Consolas"/>
                <a:cs typeface="Consolas"/>
              </a:rPr>
              <a:t> </a:t>
            </a:r>
            <a:r>
              <a:rPr sz="1400" spc="80" dirty="0">
                <a:latin typeface="Tahoma"/>
                <a:cs typeface="Tahoma"/>
              </a:rPr>
              <a:t>Com</a:t>
            </a:r>
            <a:r>
              <a:rPr sz="1400" spc="7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sól</a:t>
            </a:r>
            <a:r>
              <a:rPr sz="1400" spc="75" dirty="0">
                <a:latin typeface="Tahoma"/>
                <a:cs typeface="Tahoma"/>
              </a:rPr>
              <a:t>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</a:t>
            </a:r>
            <a:r>
              <a:rPr sz="1400" spc="45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trat</a:t>
            </a:r>
            <a:r>
              <a:rPr sz="1400" spc="50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de  </a:t>
            </a:r>
            <a:r>
              <a:rPr sz="1400" spc="35" dirty="0">
                <a:latin typeface="Tahoma"/>
                <a:cs typeface="Tahoma"/>
              </a:rPr>
              <a:t>fechas </a:t>
            </a:r>
            <a:r>
              <a:rPr sz="1400" spc="75" dirty="0">
                <a:latin typeface="Tahoma"/>
                <a:cs typeface="Tahoma"/>
              </a:rPr>
              <a:t>podemos </a:t>
            </a:r>
            <a:r>
              <a:rPr sz="1400" spc="40" dirty="0">
                <a:latin typeface="Tahoma"/>
                <a:cs typeface="Tahoma"/>
              </a:rPr>
              <a:t>acceder a </a:t>
            </a:r>
            <a:r>
              <a:rPr sz="1400" spc="50" dirty="0">
                <a:latin typeface="Tahoma"/>
                <a:cs typeface="Tahoma"/>
              </a:rPr>
              <a:t>los </a:t>
            </a:r>
            <a:r>
              <a:rPr sz="1400" spc="65" dirty="0">
                <a:latin typeface="Tahoma"/>
                <a:cs typeface="Tahoma"/>
              </a:rPr>
              <a:t>métodos </a:t>
            </a:r>
            <a:r>
              <a:rPr sz="1400" spc="35" dirty="0">
                <a:latin typeface="Tahoma"/>
                <a:cs typeface="Tahoma"/>
              </a:rPr>
              <a:t>directamente, 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sin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pasar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por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atributo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20" dirty="0">
                <a:latin typeface="Consolas"/>
                <a:cs typeface="Consolas"/>
              </a:rPr>
              <a:t>dt</a:t>
            </a:r>
            <a:r>
              <a:rPr sz="1400" spc="-2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 marR="41275">
              <a:lnSpc>
                <a:spcPts val="1650"/>
              </a:lnSpc>
              <a:spcBef>
                <a:spcPts val="1050"/>
              </a:spcBef>
            </a:pPr>
            <a:r>
              <a:rPr sz="1400" spc="60" dirty="0">
                <a:latin typeface="Tahoma"/>
                <a:cs typeface="Tahoma"/>
              </a:rPr>
              <a:t>Ahora </a:t>
            </a:r>
            <a:r>
              <a:rPr sz="1400" spc="75" dirty="0">
                <a:latin typeface="Tahoma"/>
                <a:cs typeface="Tahoma"/>
              </a:rPr>
              <a:t>podemos </a:t>
            </a:r>
            <a:r>
              <a:rPr sz="1400" spc="40" dirty="0">
                <a:latin typeface="Tahoma"/>
                <a:cs typeface="Tahoma"/>
              </a:rPr>
              <a:t>seleccionar </a:t>
            </a:r>
            <a:r>
              <a:rPr sz="1400" spc="50" dirty="0">
                <a:latin typeface="Tahoma"/>
                <a:cs typeface="Tahoma"/>
              </a:rPr>
              <a:t>los datos </a:t>
            </a:r>
            <a:r>
              <a:rPr sz="1400" spc="40" dirty="0">
                <a:latin typeface="Tahoma"/>
                <a:cs typeface="Tahoma"/>
              </a:rPr>
              <a:t>según criterios 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temporales,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como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todos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año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85" dirty="0">
                <a:latin typeface="Tahoma"/>
                <a:cs typeface="Tahoma"/>
              </a:rPr>
              <a:t>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todos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lunes,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usando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indexing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ﬁltros.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87600" y="1045675"/>
            <a:ext cx="1552575" cy="3499485"/>
            <a:chOff x="7187600" y="1045675"/>
            <a:chExt cx="1552575" cy="3499485"/>
          </a:xfrm>
        </p:grpSpPr>
        <p:sp>
          <p:nvSpPr>
            <p:cNvPr id="3" name="object 3"/>
            <p:cNvSpPr/>
            <p:nvPr/>
          </p:nvSpPr>
          <p:spPr>
            <a:xfrm>
              <a:off x="7187600" y="4354375"/>
              <a:ext cx="1550035" cy="190500"/>
            </a:xfrm>
            <a:custGeom>
              <a:avLst/>
              <a:gdLst/>
              <a:ahLst/>
              <a:cxnLst/>
              <a:rect l="l" t="t" r="r" b="b"/>
              <a:pathLst>
                <a:path w="1550034" h="190500">
                  <a:moveTo>
                    <a:pt x="774899" y="190199"/>
                  </a:moveTo>
                  <a:lnTo>
                    <a:pt x="695670" y="189709"/>
                  </a:lnTo>
                  <a:lnTo>
                    <a:pt x="618730" y="188267"/>
                  </a:lnTo>
                  <a:lnTo>
                    <a:pt x="544468" y="185924"/>
                  </a:lnTo>
                  <a:lnTo>
                    <a:pt x="473273" y="182726"/>
                  </a:lnTo>
                  <a:lnTo>
                    <a:pt x="405536" y="178721"/>
                  </a:lnTo>
                  <a:lnTo>
                    <a:pt x="341646" y="173958"/>
                  </a:lnTo>
                  <a:lnTo>
                    <a:pt x="281991" y="168483"/>
                  </a:lnTo>
                  <a:lnTo>
                    <a:pt x="226962" y="162345"/>
                  </a:lnTo>
                  <a:lnTo>
                    <a:pt x="176949" y="155592"/>
                  </a:lnTo>
                  <a:lnTo>
                    <a:pt x="132340" y="148271"/>
                  </a:lnTo>
                  <a:lnTo>
                    <a:pt x="93526" y="140430"/>
                  </a:lnTo>
                  <a:lnTo>
                    <a:pt x="34837" y="123379"/>
                  </a:lnTo>
                  <a:lnTo>
                    <a:pt x="0" y="95099"/>
                  </a:lnTo>
                  <a:lnTo>
                    <a:pt x="9653" y="80133"/>
                  </a:lnTo>
                  <a:lnTo>
                    <a:pt x="84292" y="51965"/>
                  </a:lnTo>
                  <a:lnTo>
                    <a:pt x="147555" y="39274"/>
                  </a:lnTo>
                  <a:lnTo>
                    <a:pt x="226964" y="27854"/>
                  </a:lnTo>
                  <a:lnTo>
                    <a:pt x="267847" y="23185"/>
                  </a:lnTo>
                  <a:lnTo>
                    <a:pt x="311103" y="18914"/>
                  </a:lnTo>
                  <a:lnTo>
                    <a:pt x="356536" y="15050"/>
                  </a:lnTo>
                  <a:lnTo>
                    <a:pt x="403950" y="11604"/>
                  </a:lnTo>
                  <a:lnTo>
                    <a:pt x="453150" y="8585"/>
                  </a:lnTo>
                  <a:lnTo>
                    <a:pt x="556124" y="3868"/>
                  </a:lnTo>
                  <a:lnTo>
                    <a:pt x="663895" y="980"/>
                  </a:lnTo>
                  <a:lnTo>
                    <a:pt x="774899" y="0"/>
                  </a:lnTo>
                  <a:lnTo>
                    <a:pt x="854129" y="490"/>
                  </a:lnTo>
                  <a:lnTo>
                    <a:pt x="931069" y="1932"/>
                  </a:lnTo>
                  <a:lnTo>
                    <a:pt x="1005331" y="4275"/>
                  </a:lnTo>
                  <a:lnTo>
                    <a:pt x="1076526" y="7473"/>
                  </a:lnTo>
                  <a:lnTo>
                    <a:pt x="1144263" y="11478"/>
                  </a:lnTo>
                  <a:lnTo>
                    <a:pt x="1208153" y="16241"/>
                  </a:lnTo>
                  <a:lnTo>
                    <a:pt x="1267808" y="21716"/>
                  </a:lnTo>
                  <a:lnTo>
                    <a:pt x="1322837" y="27854"/>
                  </a:lnTo>
                  <a:lnTo>
                    <a:pt x="1372850" y="34607"/>
                  </a:lnTo>
                  <a:lnTo>
                    <a:pt x="1417459" y="41928"/>
                  </a:lnTo>
                  <a:lnTo>
                    <a:pt x="1456273" y="49769"/>
                  </a:lnTo>
                  <a:lnTo>
                    <a:pt x="1514962" y="66820"/>
                  </a:lnTo>
                  <a:lnTo>
                    <a:pt x="1549799" y="95099"/>
                  </a:lnTo>
                  <a:lnTo>
                    <a:pt x="1545799" y="104823"/>
                  </a:lnTo>
                  <a:lnTo>
                    <a:pt x="1488904" y="132117"/>
                  </a:lnTo>
                  <a:lnTo>
                    <a:pt x="1417459" y="148271"/>
                  </a:lnTo>
                  <a:lnTo>
                    <a:pt x="1372850" y="155592"/>
                  </a:lnTo>
                  <a:lnTo>
                    <a:pt x="1322837" y="162345"/>
                  </a:lnTo>
                  <a:lnTo>
                    <a:pt x="1267808" y="168483"/>
                  </a:lnTo>
                  <a:lnTo>
                    <a:pt x="1208153" y="173958"/>
                  </a:lnTo>
                  <a:lnTo>
                    <a:pt x="1144263" y="178721"/>
                  </a:lnTo>
                  <a:lnTo>
                    <a:pt x="1076526" y="182726"/>
                  </a:lnTo>
                  <a:lnTo>
                    <a:pt x="1005331" y="185924"/>
                  </a:lnTo>
                  <a:lnTo>
                    <a:pt x="931069" y="188267"/>
                  </a:lnTo>
                  <a:lnTo>
                    <a:pt x="854129" y="189709"/>
                  </a:lnTo>
                  <a:lnTo>
                    <a:pt x="774899" y="1901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1500" y="1045675"/>
              <a:ext cx="1488449" cy="34607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98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45637F"/>
                </a:solidFill>
              </a:rPr>
              <a:t>groupby</a:t>
            </a:r>
            <a:endParaRPr sz="18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2975" y="1294988"/>
            <a:ext cx="5629275" cy="21056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327025">
              <a:lnSpc>
                <a:spcPts val="1650"/>
              </a:lnSpc>
              <a:spcBef>
                <a:spcPts val="180"/>
              </a:spcBef>
            </a:pPr>
            <a:r>
              <a:rPr sz="1400" spc="5" dirty="0">
                <a:latin typeface="Tahoma"/>
                <a:cs typeface="Tahoma"/>
              </a:rPr>
              <a:t>Si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queremos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restringir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resultado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ciertas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columnas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podemos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hacerlo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varias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maneras:</a:t>
            </a:r>
            <a:endParaRPr sz="1400">
              <a:latin typeface="Tahoma"/>
              <a:cs typeface="Tahoma"/>
            </a:endParaRPr>
          </a:p>
          <a:p>
            <a:pPr marL="228600" marR="480059" indent="-215900">
              <a:lnSpc>
                <a:spcPts val="1650"/>
              </a:lnSpc>
              <a:spcBef>
                <a:spcPts val="1050"/>
              </a:spcBef>
              <a:buFont typeface="Microsoft Sans Serif"/>
              <a:buChar char="●"/>
              <a:tabLst>
                <a:tab pos="229235" algn="l"/>
              </a:tabLst>
            </a:pPr>
            <a:r>
              <a:rPr sz="1400" spc="70" dirty="0">
                <a:latin typeface="Tahoma"/>
                <a:cs typeface="Tahoma"/>
              </a:rPr>
              <a:t>Una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seleccionar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columna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interés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luego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hacer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operaciones.</a:t>
            </a:r>
            <a:endParaRPr sz="1400">
              <a:latin typeface="Tahoma"/>
              <a:cs typeface="Tahoma"/>
            </a:endParaRPr>
          </a:p>
          <a:p>
            <a:pPr marL="228600" indent="-215900">
              <a:lnSpc>
                <a:spcPts val="1664"/>
              </a:lnSpc>
              <a:spcBef>
                <a:spcPts val="969"/>
              </a:spcBef>
              <a:buFont typeface="Microsoft Sans Serif"/>
              <a:buChar char="●"/>
              <a:tabLst>
                <a:tab pos="229235" algn="l"/>
              </a:tabLst>
            </a:pPr>
            <a:r>
              <a:rPr sz="1400" spc="55" dirty="0">
                <a:latin typeface="Tahoma"/>
                <a:cs typeface="Tahoma"/>
              </a:rPr>
              <a:t>Otra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seleccionar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columnas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necesarias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antes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hacer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endParaRPr sz="1400">
              <a:latin typeface="Tahoma"/>
              <a:cs typeface="Tahoma"/>
            </a:endParaRPr>
          </a:p>
          <a:p>
            <a:pPr marL="228600">
              <a:lnSpc>
                <a:spcPts val="1664"/>
              </a:lnSpc>
            </a:pPr>
            <a:r>
              <a:rPr sz="1400" spc="-5" dirty="0">
                <a:latin typeface="Consolas"/>
                <a:cs typeface="Consolas"/>
              </a:rPr>
              <a:t>groupb</a:t>
            </a:r>
            <a:r>
              <a:rPr sz="1400" dirty="0">
                <a:latin typeface="Consolas"/>
                <a:cs typeface="Consolas"/>
              </a:rPr>
              <a:t>y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-15" dirty="0">
                <a:latin typeface="Tahoma"/>
                <a:cs typeface="Tahoma"/>
              </a:rPr>
              <a:t>(se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debe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inclui</a:t>
            </a:r>
            <a:r>
              <a:rPr sz="1400" spc="45" dirty="0">
                <a:latin typeface="Tahoma"/>
                <a:cs typeface="Tahoma"/>
              </a:rPr>
              <a:t>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l</a:t>
            </a:r>
            <a:r>
              <a:rPr sz="1400" spc="5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column</a:t>
            </a:r>
            <a:r>
              <a:rPr sz="1400" spc="6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</a:t>
            </a:r>
            <a:r>
              <a:rPr sz="1400" spc="65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l</a:t>
            </a:r>
            <a:r>
              <a:rPr sz="1400" spc="5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agrupar).</a:t>
            </a:r>
            <a:endParaRPr sz="1400">
              <a:latin typeface="Tahoma"/>
              <a:cs typeface="Tahoma"/>
            </a:endParaRPr>
          </a:p>
          <a:p>
            <a:pPr marL="228600" marR="5080" indent="-215900">
              <a:lnSpc>
                <a:spcPts val="1650"/>
              </a:lnSpc>
              <a:spcBef>
                <a:spcPts val="1100"/>
              </a:spcBef>
              <a:buFont typeface="Microsoft Sans Serif"/>
              <a:buChar char="●"/>
              <a:tabLst>
                <a:tab pos="229235" algn="l"/>
              </a:tabLst>
            </a:pPr>
            <a:r>
              <a:rPr sz="1400" spc="-2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otra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opción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seleccionar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columna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interés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después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6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hacer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groupby,</a:t>
            </a:r>
            <a:r>
              <a:rPr sz="1400" spc="-400" dirty="0">
                <a:latin typeface="Consolas"/>
                <a:cs typeface="Consolas"/>
              </a:rPr>
              <a:t> </a:t>
            </a:r>
            <a:r>
              <a:rPr sz="1400" spc="65" dirty="0">
                <a:latin typeface="Tahoma"/>
                <a:cs typeface="Tahoma"/>
              </a:rPr>
              <a:t>pero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antes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aplicar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función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agregación.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45637F"/>
                </a:solidFill>
                <a:latin typeface="Trebuchet MS"/>
                <a:cs typeface="Trebuchet MS"/>
              </a:rPr>
              <a:t>F</a:t>
            </a:r>
            <a:r>
              <a:rPr sz="1800" b="1" spc="120" dirty="0">
                <a:solidFill>
                  <a:srgbClr val="45637F"/>
                </a:solidFill>
                <a:latin typeface="Trebuchet MS"/>
                <a:cs typeface="Trebuchet MS"/>
              </a:rPr>
              <a:t>echas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500" y="1574773"/>
            <a:ext cx="4286442" cy="14527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2450" y="1362975"/>
            <a:ext cx="3953025" cy="18159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0880" y="3561636"/>
            <a:ext cx="5648890" cy="86263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45637F"/>
                </a:solidFill>
                <a:latin typeface="Trebuchet MS"/>
                <a:cs typeface="Trebuchet MS"/>
              </a:rPr>
              <a:t>F</a:t>
            </a:r>
            <a:r>
              <a:rPr sz="1800" b="1" spc="120" dirty="0">
                <a:solidFill>
                  <a:srgbClr val="45637F"/>
                </a:solidFill>
                <a:latin typeface="Trebuchet MS"/>
                <a:cs typeface="Trebuchet MS"/>
              </a:rPr>
              <a:t>echas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825" y="439675"/>
            <a:ext cx="4247649" cy="20792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8951" y="2681923"/>
            <a:ext cx="4171449" cy="18951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45637F"/>
                </a:solidFill>
                <a:latin typeface="Trebuchet MS"/>
                <a:cs typeface="Trebuchet MS"/>
              </a:rPr>
              <a:t>F</a:t>
            </a:r>
            <a:r>
              <a:rPr sz="1800" b="1" spc="120" dirty="0">
                <a:solidFill>
                  <a:srgbClr val="45637F"/>
                </a:solidFill>
                <a:latin typeface="Trebuchet MS"/>
                <a:cs typeface="Trebuchet MS"/>
              </a:rPr>
              <a:t>echas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8324" y="1360700"/>
            <a:ext cx="4458500" cy="24197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8246" y="1859746"/>
            <a:ext cx="40684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215" dirty="0">
                <a:solidFill>
                  <a:srgbClr val="FFFFFF"/>
                </a:solidFill>
                <a:latin typeface="Trebuchet MS"/>
                <a:cs typeface="Trebuchet MS"/>
              </a:rPr>
              <a:t>Laboratorio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8084" y="3061500"/>
            <a:ext cx="1107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05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175" y="535159"/>
            <a:ext cx="4275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0" dirty="0"/>
              <a:t>Labo</a:t>
            </a:r>
            <a:r>
              <a:rPr sz="3000" spc="75" dirty="0"/>
              <a:t>r</a:t>
            </a:r>
            <a:r>
              <a:rPr sz="3000" spc="155" dirty="0"/>
              <a:t>a</a:t>
            </a:r>
            <a:r>
              <a:rPr sz="3000" spc="105" dirty="0"/>
              <a:t>tor</a:t>
            </a:r>
            <a:r>
              <a:rPr sz="3000" spc="75" dirty="0"/>
              <a:t>i</a:t>
            </a:r>
            <a:r>
              <a:rPr sz="3000" spc="-50" dirty="0"/>
              <a:t>o:</a:t>
            </a:r>
            <a:r>
              <a:rPr sz="3000" spc="-265" dirty="0"/>
              <a:t> </a:t>
            </a:r>
            <a:r>
              <a:rPr sz="3000" b="0" spc="220" dirty="0">
                <a:latin typeface="Trebuchet MS"/>
                <a:cs typeface="Trebuchet MS"/>
              </a:rPr>
              <a:t>P</a:t>
            </a:r>
            <a:r>
              <a:rPr sz="3000" b="0" spc="150" dirty="0">
                <a:latin typeface="Trebuchet MS"/>
                <a:cs typeface="Trebuchet MS"/>
              </a:rPr>
              <a:t>andas</a:t>
            </a:r>
            <a:r>
              <a:rPr sz="3000" b="0" spc="-170" dirty="0">
                <a:latin typeface="Trebuchet MS"/>
                <a:cs typeface="Trebuchet MS"/>
              </a:rPr>
              <a:t> </a:t>
            </a:r>
            <a:r>
              <a:rPr sz="3000" b="0" spc="20" dirty="0">
                <a:latin typeface="Trebuchet MS"/>
                <a:cs typeface="Trebuchet MS"/>
              </a:rPr>
              <a:t>10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281" y="1582087"/>
            <a:ext cx="5826125" cy="264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rebuchet MS"/>
                <a:cs typeface="Trebuchet MS"/>
              </a:rPr>
              <a:t>Importar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el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archivo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"GoldPrice.csv"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realizar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siguientes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cálculos:</a:t>
            </a:r>
            <a:endParaRPr sz="1400">
              <a:latin typeface="Trebuchet MS"/>
              <a:cs typeface="Trebuchet MS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40" dirty="0">
                <a:latin typeface="Trebuchet MS"/>
                <a:cs typeface="Trebuchet MS"/>
              </a:rPr>
              <a:t>Determinar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el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promedio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precios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por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año.</a:t>
            </a:r>
            <a:endParaRPr sz="1400">
              <a:latin typeface="Trebuchet MS"/>
              <a:cs typeface="Trebuchet MS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5" dirty="0">
                <a:latin typeface="Trebuchet MS"/>
                <a:cs typeface="Trebuchet MS"/>
              </a:rPr>
              <a:t>Calcular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el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año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con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mayor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promedio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el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año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con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menor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promedio.</a:t>
            </a:r>
            <a:endParaRPr sz="1400">
              <a:latin typeface="Trebuchet MS"/>
              <a:cs typeface="Trebuchet MS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35" dirty="0">
                <a:latin typeface="Trebuchet MS"/>
                <a:cs typeface="Trebuchet MS"/>
              </a:rPr>
              <a:t>Devolver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los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resultados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bajo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el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formato:</a:t>
            </a:r>
            <a:endParaRPr sz="1400">
              <a:latin typeface="Trebuchet MS"/>
              <a:cs typeface="Trebuchet MS"/>
            </a:endParaRPr>
          </a:p>
          <a:p>
            <a:pPr marL="269240" marR="3971290">
              <a:lnSpc>
                <a:spcPct val="100000"/>
              </a:lnSpc>
              <a:spcBef>
                <a:spcPts val="844"/>
              </a:spcBef>
            </a:pPr>
            <a:r>
              <a:rPr sz="1200" i="1" spc="-70" dirty="0">
                <a:latin typeface="Verdana"/>
                <a:cs typeface="Verdana"/>
              </a:rPr>
              <a:t>Mayo</a:t>
            </a:r>
            <a:r>
              <a:rPr sz="1200" i="1" spc="-45" dirty="0">
                <a:latin typeface="Verdana"/>
                <a:cs typeface="Verdana"/>
              </a:rPr>
              <a:t>r</a:t>
            </a:r>
            <a:r>
              <a:rPr sz="1200" i="1" spc="-114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Verdana"/>
                <a:cs typeface="Verdana"/>
              </a:rPr>
              <a:t>preci</a:t>
            </a:r>
            <a:r>
              <a:rPr sz="1200" i="1" spc="-80" dirty="0">
                <a:latin typeface="Verdana"/>
                <a:cs typeface="Verdana"/>
              </a:rPr>
              <a:t>o</a:t>
            </a:r>
            <a:r>
              <a:rPr sz="1200" i="1" spc="-114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Verdana"/>
                <a:cs typeface="Verdana"/>
              </a:rPr>
              <a:t>promedio  </a:t>
            </a:r>
            <a:r>
              <a:rPr sz="1200" i="1" spc="-140" dirty="0">
                <a:latin typeface="Verdana"/>
                <a:cs typeface="Verdana"/>
              </a:rPr>
              <a:t>Año:xxx</a:t>
            </a:r>
            <a:endParaRPr sz="1200">
              <a:latin typeface="Verdana"/>
              <a:cs typeface="Verdana"/>
            </a:endParaRPr>
          </a:p>
          <a:p>
            <a:pPr marL="269240">
              <a:lnSpc>
                <a:spcPct val="100000"/>
              </a:lnSpc>
            </a:pPr>
            <a:r>
              <a:rPr sz="1200" i="1" spc="-114" dirty="0">
                <a:latin typeface="Verdana"/>
                <a:cs typeface="Verdana"/>
              </a:rPr>
              <a:t>Precio:xxxx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Verdana"/>
              <a:cs typeface="Verdana"/>
            </a:endParaRPr>
          </a:p>
          <a:p>
            <a:pPr marL="269240" marR="3964304">
              <a:lnSpc>
                <a:spcPct val="100000"/>
              </a:lnSpc>
            </a:pPr>
            <a:r>
              <a:rPr sz="1200" i="1" spc="-70" dirty="0">
                <a:latin typeface="Verdana"/>
                <a:cs typeface="Verdana"/>
              </a:rPr>
              <a:t>Meno</a:t>
            </a:r>
            <a:r>
              <a:rPr sz="1200" i="1" spc="-40" dirty="0">
                <a:latin typeface="Verdana"/>
                <a:cs typeface="Verdana"/>
              </a:rPr>
              <a:t>r</a:t>
            </a:r>
            <a:r>
              <a:rPr sz="1200" i="1" spc="-114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Verdana"/>
                <a:cs typeface="Verdana"/>
              </a:rPr>
              <a:t>preci</a:t>
            </a:r>
            <a:r>
              <a:rPr sz="1200" i="1" spc="-80" dirty="0">
                <a:latin typeface="Verdana"/>
                <a:cs typeface="Verdana"/>
              </a:rPr>
              <a:t>o</a:t>
            </a:r>
            <a:r>
              <a:rPr sz="1200" i="1" spc="-114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Verdana"/>
                <a:cs typeface="Verdana"/>
              </a:rPr>
              <a:t>promedio  </a:t>
            </a:r>
            <a:r>
              <a:rPr sz="1200" i="1" spc="-140" dirty="0">
                <a:latin typeface="Verdana"/>
                <a:cs typeface="Verdana"/>
              </a:rPr>
              <a:t>Año:xxxx</a:t>
            </a:r>
            <a:endParaRPr sz="1200">
              <a:latin typeface="Verdana"/>
              <a:cs typeface="Verdana"/>
            </a:endParaRPr>
          </a:p>
          <a:p>
            <a:pPr marL="269240">
              <a:lnSpc>
                <a:spcPct val="100000"/>
              </a:lnSpc>
            </a:pPr>
            <a:r>
              <a:rPr sz="1200" i="1" spc="-95" dirty="0">
                <a:latin typeface="Verdana"/>
                <a:cs typeface="Verdana"/>
              </a:rPr>
              <a:t>Precio</a:t>
            </a:r>
            <a:r>
              <a:rPr sz="1200" i="1" spc="-80" dirty="0">
                <a:latin typeface="Verdana"/>
                <a:cs typeface="Verdana"/>
              </a:rPr>
              <a:t>:</a:t>
            </a:r>
            <a:r>
              <a:rPr sz="1200" i="1" spc="-114" dirty="0">
                <a:latin typeface="Verdana"/>
                <a:cs typeface="Verdana"/>
              </a:rPr>
              <a:t> </a:t>
            </a:r>
            <a:r>
              <a:rPr sz="1200" i="1" spc="-140" dirty="0">
                <a:latin typeface="Verdana"/>
                <a:cs typeface="Verdana"/>
              </a:rPr>
              <a:t>xxxx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3686" y="3580896"/>
            <a:ext cx="2890481" cy="9691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80" dirty="0"/>
              <a:t>¡Muchas</a:t>
            </a:r>
            <a:r>
              <a:rPr spc="-480" dirty="0"/>
              <a:t> </a:t>
            </a:r>
            <a:r>
              <a:rPr spc="459" dirty="0"/>
              <a:t>g</a:t>
            </a:r>
            <a:r>
              <a:rPr spc="345" dirty="0"/>
              <a:t>r</a:t>
            </a:r>
            <a:r>
              <a:rPr spc="200" dirty="0"/>
              <a:t>acias!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6889" y="2884639"/>
            <a:ext cx="289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¡Sigamos</a:t>
            </a:r>
            <a:r>
              <a:rPr sz="2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abajando!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98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solidFill>
                  <a:srgbClr val="45637F"/>
                </a:solidFill>
                <a:latin typeface="Trebuchet MS"/>
                <a:cs typeface="Trebuchet MS"/>
              </a:rPr>
              <a:t>groupby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2975" y="1294988"/>
            <a:ext cx="316801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0" spc="10" dirty="0">
                <a:solidFill>
                  <a:srgbClr val="000000"/>
                </a:solidFill>
                <a:latin typeface="Tahoma"/>
                <a:cs typeface="Tahoma"/>
              </a:rPr>
              <a:t>El</a:t>
            </a:r>
            <a:r>
              <a:rPr sz="1400" b="0" spc="-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50" dirty="0">
                <a:solidFill>
                  <a:srgbClr val="000000"/>
                </a:solidFill>
                <a:latin typeface="Tahoma"/>
                <a:cs typeface="Tahoma"/>
              </a:rPr>
              <a:t>tipo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60" dirty="0">
                <a:solidFill>
                  <a:srgbClr val="000000"/>
                </a:solidFill>
                <a:latin typeface="Tahoma"/>
                <a:cs typeface="Tahoma"/>
              </a:rPr>
              <a:t>de</a:t>
            </a:r>
            <a:r>
              <a:rPr sz="1400" b="0" spc="-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45" dirty="0">
                <a:solidFill>
                  <a:srgbClr val="000000"/>
                </a:solidFill>
                <a:latin typeface="Tahoma"/>
                <a:cs typeface="Tahoma"/>
              </a:rPr>
              <a:t>estructura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40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1400" b="0" spc="-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40" dirty="0">
                <a:solidFill>
                  <a:srgbClr val="000000"/>
                </a:solidFill>
                <a:latin typeface="Tahoma"/>
                <a:cs typeface="Tahoma"/>
              </a:rPr>
              <a:t>devolver</a:t>
            </a:r>
            <a:r>
              <a:rPr sz="1400" b="0" spc="-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60" dirty="0">
                <a:solidFill>
                  <a:srgbClr val="000000"/>
                </a:solidFill>
                <a:latin typeface="Tahoma"/>
                <a:cs typeface="Tahoma"/>
              </a:rPr>
              <a:t>puede </a:t>
            </a:r>
            <a:r>
              <a:rPr sz="1400" b="0" spc="-4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35" dirty="0">
                <a:solidFill>
                  <a:srgbClr val="000000"/>
                </a:solidFill>
                <a:latin typeface="Tahoma"/>
                <a:cs typeface="Tahoma"/>
              </a:rPr>
              <a:t>variar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40" dirty="0">
                <a:solidFill>
                  <a:srgbClr val="000000"/>
                </a:solidFill>
                <a:latin typeface="Tahoma"/>
                <a:cs typeface="Tahoma"/>
              </a:rPr>
              <a:t>según</a:t>
            </a:r>
            <a:r>
              <a:rPr sz="1400" b="0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35" dirty="0">
                <a:solidFill>
                  <a:srgbClr val="000000"/>
                </a:solidFill>
                <a:latin typeface="Tahoma"/>
                <a:cs typeface="Tahoma"/>
              </a:rPr>
              <a:t>el</a:t>
            </a:r>
            <a:r>
              <a:rPr sz="1400" b="0" spc="-7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70" dirty="0">
                <a:solidFill>
                  <a:srgbClr val="000000"/>
                </a:solidFill>
                <a:latin typeface="Tahoma"/>
                <a:cs typeface="Tahoma"/>
              </a:rPr>
              <a:t>método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60" dirty="0">
                <a:solidFill>
                  <a:srgbClr val="000000"/>
                </a:solidFill>
                <a:latin typeface="Tahoma"/>
                <a:cs typeface="Tahoma"/>
              </a:rPr>
              <a:t>de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20" dirty="0">
                <a:solidFill>
                  <a:srgbClr val="000000"/>
                </a:solidFill>
                <a:latin typeface="Tahoma"/>
                <a:cs typeface="Tahoma"/>
              </a:rPr>
              <a:t>selección: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3386" y="496920"/>
            <a:ext cx="3398613" cy="41155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98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solidFill>
                  <a:srgbClr val="45637F"/>
                </a:solidFill>
                <a:latin typeface="Trebuchet MS"/>
                <a:cs typeface="Trebuchet MS"/>
              </a:rPr>
              <a:t>groupby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680" y="1351679"/>
            <a:ext cx="3638160" cy="19047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3240" y="1362446"/>
            <a:ext cx="4181040" cy="23426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98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solidFill>
                  <a:srgbClr val="45637F"/>
                </a:solidFill>
                <a:latin typeface="Trebuchet MS"/>
                <a:cs typeface="Trebuchet MS"/>
              </a:rPr>
              <a:t>groupby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200" y="1343400"/>
            <a:ext cx="6703924" cy="330201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2390</Words>
  <Application>Microsoft Office PowerPoint</Application>
  <PresentationFormat>Presentación en pantalla (16:9)</PresentationFormat>
  <Paragraphs>217</Paragraphs>
  <Slides>65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73" baseType="lpstr">
      <vt:lpstr>Arial</vt:lpstr>
      <vt:lpstr>Calibri</vt:lpstr>
      <vt:lpstr>Consolas</vt:lpstr>
      <vt:lpstr>Microsoft Sans Serif</vt:lpstr>
      <vt:lpstr>Tahoma</vt:lpstr>
      <vt:lpstr>Trebuchet MS</vt:lpstr>
      <vt:lpstr>Verdana</vt:lpstr>
      <vt:lpstr>Office Theme</vt:lpstr>
      <vt:lpstr>Presentación de PowerPoint</vt:lpstr>
      <vt:lpstr>Pandas 6</vt:lpstr>
      <vt:lpstr>groupby</vt:lpstr>
      <vt:lpstr>groupby</vt:lpstr>
      <vt:lpstr>Presentación de PowerPoint</vt:lpstr>
      <vt:lpstr>groupby</vt:lpstr>
      <vt:lpstr>El tipo de estructura a devolver puede  variar según el método de selección:</vt:lpstr>
      <vt:lpstr>Presentación de PowerPoint</vt:lpstr>
      <vt:lpstr>Presentación de PowerPoint</vt:lpstr>
      <vt:lpstr>Presentación de PowerPoint</vt:lpstr>
      <vt:lpstr>groupby</vt:lpstr>
      <vt:lpstr>Presentación de PowerPoint</vt:lpstr>
      <vt:lpstr>Presentación de PowerPoint</vt:lpstr>
      <vt:lpstr>Presentación de PowerPoint</vt:lpstr>
      <vt:lpstr>Pandas 7</vt:lpstr>
      <vt:lpstr>Gráﬁcos</vt:lpstr>
      <vt:lpstr>Histogramas</vt:lpstr>
      <vt:lpstr>Los métodos vienen con números  parámetros para controlar el  aspecto del gráﬁco.</vt:lpstr>
      <vt:lpstr>Presentación de PowerPoint</vt:lpstr>
      <vt:lpstr>Gráﬁco de torta</vt:lpstr>
      <vt:lpstr>Presentación de PowerPoint</vt:lpstr>
      <vt:lpstr>Gráﬁco de líneas</vt:lpstr>
      <vt:lpstr>Presentación de PowerPoint</vt:lpstr>
      <vt:lpstr>Presentación de PowerPoint</vt:lpstr>
      <vt:lpstr>Presentación de PowerPoint</vt:lpstr>
      <vt:lpstr>Laboratorio: Pandas 7</vt:lpstr>
      <vt:lpstr>Pandas 8</vt:lpstr>
      <vt:lpstr>Missing values</vt:lpstr>
      <vt:lpstr>Missing values</vt:lpstr>
      <vt:lpstr>Missing values</vt:lpstr>
      <vt:lpstr>Missing values</vt:lpstr>
      <vt:lpstr>Missing values</vt:lpstr>
      <vt:lpstr>isna</vt:lpstr>
      <vt:lpstr>isna</vt:lpstr>
      <vt:lpstr>dropna</vt:lpstr>
      <vt:lpstr>ﬁllna</vt:lpstr>
      <vt:lpstr>interpolate</vt:lpstr>
      <vt:lpstr>Presentación de PowerPoint</vt:lpstr>
      <vt:lpstr>Presentación de PowerPoint</vt:lpstr>
      <vt:lpstr>Presentación de PowerPoint</vt:lpstr>
      <vt:lpstr>Laboratorio: Pandas 8</vt:lpstr>
      <vt:lpstr>Pandas 9</vt:lpstr>
      <vt:lpstr>Strings</vt:lpstr>
      <vt:lpstr>Presentación de PowerPoint</vt:lpstr>
      <vt:lpstr>Strings</vt:lpstr>
      <vt:lpstr>El método count cuenta cuantas veces  aparece un substring en cada elemento.</vt:lpstr>
      <vt:lpstr>Presentación de PowerPoint</vt:lpstr>
      <vt:lpstr>Presentación de PowerPoint</vt:lpstr>
      <vt:lpstr>Strings</vt:lpstr>
      <vt:lpstr>Strings</vt:lpstr>
      <vt:lpstr>Strings</vt:lpstr>
      <vt:lpstr>Presentación de PowerPoint</vt:lpstr>
      <vt:lpstr>Presentación de PowerPoint</vt:lpstr>
      <vt:lpstr>Pandas10</vt:lpstr>
      <vt:lpstr>Fechas</vt:lpstr>
      <vt:lpstr>Fechas</vt:lpstr>
      <vt:lpstr>Presentación de PowerPoint</vt:lpstr>
      <vt:lpstr>Fechas</vt:lpstr>
      <vt:lpstr>Fechas</vt:lpstr>
      <vt:lpstr>Presentación de PowerPoint</vt:lpstr>
      <vt:lpstr>Presentación de PowerPoint</vt:lpstr>
      <vt:lpstr>Presentación de PowerPoint</vt:lpstr>
      <vt:lpstr>Presentación de PowerPoint</vt:lpstr>
      <vt:lpstr>Laboratorio: Pandas 10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Alfredo Jimenez</dc:creator>
  <cp:lastModifiedBy>Luis Alfredo Jimenez</cp:lastModifiedBy>
  <cp:revision>2</cp:revision>
  <dcterms:created xsi:type="dcterms:W3CDTF">2022-04-13T02:36:14Z</dcterms:created>
  <dcterms:modified xsi:type="dcterms:W3CDTF">2022-04-19T23:41:36Z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2022-04-13T00:00:00Z</vt:filetime>
  </property>
</Properties>
</file>