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1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3" r:id="rId40"/>
    <p:sldId id="305" r:id="rId4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91093-DF26-496B-ADFA-BFA7763C6258}" v="7" dt="2022-04-08T21:42:36.9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1860" autoAdjust="0"/>
    <p:restoredTop sz="86388" autoAdjust="0"/>
  </p:normalViewPr>
  <p:slideViewPr>
    <p:cSldViewPr>
      <p:cViewPr varScale="1">
        <p:scale>
          <a:sx n="76" d="100"/>
          <a:sy n="76" d="100"/>
        </p:scale>
        <p:origin x="1144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D8291093-DF26-496B-ADFA-BFA7763C6258}"/>
    <pc:docChg chg="addSld delSld modSld">
      <pc:chgData name="Luis Alfredo Jimenez" userId="13d526cefa727978" providerId="LiveId" clId="{D8291093-DF26-496B-ADFA-BFA7763C6258}" dt="2022-04-08T21:42:36.954" v="16"/>
      <pc:docMkLst>
        <pc:docMk/>
      </pc:docMkLst>
      <pc:sldChg chg="modSp">
        <pc:chgData name="Luis Alfredo Jimenez" userId="13d526cefa727978" providerId="LiveId" clId="{D8291093-DF26-496B-ADFA-BFA7763C6258}" dt="2022-04-08T21:39:45.177" v="3" actId="14100"/>
        <pc:sldMkLst>
          <pc:docMk/>
          <pc:sldMk cId="0" sldId="257"/>
        </pc:sldMkLst>
        <pc:spChg chg="mod">
          <ac:chgData name="Luis Alfredo Jimenez" userId="13d526cefa727978" providerId="LiveId" clId="{D8291093-DF26-496B-ADFA-BFA7763C6258}" dt="2022-04-08T21:39:45.177" v="3" actId="14100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Luis Alfredo Jimenez" userId="13d526cefa727978" providerId="LiveId" clId="{D8291093-DF26-496B-ADFA-BFA7763C6258}" dt="2022-04-08T21:40:05.991" v="4" actId="47"/>
        <pc:sldMkLst>
          <pc:docMk/>
          <pc:sldMk cId="0" sldId="271"/>
        </pc:sldMkLst>
      </pc:sldChg>
      <pc:sldChg chg="add del">
        <pc:chgData name="Luis Alfredo Jimenez" userId="13d526cefa727978" providerId="LiveId" clId="{D8291093-DF26-496B-ADFA-BFA7763C6258}" dt="2022-04-08T21:41:55.411" v="15"/>
        <pc:sldMkLst>
          <pc:docMk/>
          <pc:sldMk cId="0" sldId="272"/>
        </pc:sldMkLst>
      </pc:sldChg>
      <pc:sldChg chg="del">
        <pc:chgData name="Luis Alfredo Jimenez" userId="13d526cefa727978" providerId="LiveId" clId="{D8291093-DF26-496B-ADFA-BFA7763C6258}" dt="2022-04-08T21:40:11.366" v="6" actId="47"/>
        <pc:sldMkLst>
          <pc:docMk/>
          <pc:sldMk cId="0" sldId="273"/>
        </pc:sldMkLst>
      </pc:sldChg>
      <pc:sldChg chg="del">
        <pc:chgData name="Luis Alfredo Jimenez" userId="13d526cefa727978" providerId="LiveId" clId="{D8291093-DF26-496B-ADFA-BFA7763C6258}" dt="2022-04-08T21:40:16.565" v="7" actId="47"/>
        <pc:sldMkLst>
          <pc:docMk/>
          <pc:sldMk cId="0" sldId="275"/>
        </pc:sldMkLst>
      </pc:sldChg>
      <pc:sldChg chg="del">
        <pc:chgData name="Luis Alfredo Jimenez" userId="13d526cefa727978" providerId="LiveId" clId="{D8291093-DF26-496B-ADFA-BFA7763C6258}" dt="2022-04-08T21:40:17.691" v="8" actId="47"/>
        <pc:sldMkLst>
          <pc:docMk/>
          <pc:sldMk cId="0" sldId="276"/>
        </pc:sldMkLst>
      </pc:sldChg>
      <pc:sldChg chg="modSp">
        <pc:chgData name="Luis Alfredo Jimenez" userId="13d526cefa727978" providerId="LiveId" clId="{D8291093-DF26-496B-ADFA-BFA7763C6258}" dt="2022-04-08T21:40:24.693" v="9" actId="20577"/>
        <pc:sldMkLst>
          <pc:docMk/>
          <pc:sldMk cId="0" sldId="277"/>
        </pc:sldMkLst>
        <pc:spChg chg="mod">
          <ac:chgData name="Luis Alfredo Jimenez" userId="13d526cefa727978" providerId="LiveId" clId="{D8291093-DF26-496B-ADFA-BFA7763C6258}" dt="2022-04-08T21:40:24.693" v="9" actId="20577"/>
          <ac:spMkLst>
            <pc:docMk/>
            <pc:sldMk cId="0" sldId="277"/>
            <ac:spMk id="2" creationId="{00000000-0000-0000-0000-000000000000}"/>
          </ac:spMkLst>
        </pc:spChg>
      </pc:sldChg>
      <pc:sldChg chg="del">
        <pc:chgData name="Luis Alfredo Jimenez" userId="13d526cefa727978" providerId="LiveId" clId="{D8291093-DF26-496B-ADFA-BFA7763C6258}" dt="2022-04-08T21:40:34.904" v="10" actId="47"/>
        <pc:sldMkLst>
          <pc:docMk/>
          <pc:sldMk cId="0" sldId="288"/>
        </pc:sldMkLst>
      </pc:sldChg>
      <pc:sldChg chg="del">
        <pc:chgData name="Luis Alfredo Jimenez" userId="13d526cefa727978" providerId="LiveId" clId="{D8291093-DF26-496B-ADFA-BFA7763C6258}" dt="2022-04-08T21:40:39.696" v="11" actId="47"/>
        <pc:sldMkLst>
          <pc:docMk/>
          <pc:sldMk cId="0" sldId="290"/>
        </pc:sldMkLst>
      </pc:sldChg>
      <pc:sldChg chg="del">
        <pc:chgData name="Luis Alfredo Jimenez" userId="13d526cefa727978" providerId="LiveId" clId="{D8291093-DF26-496B-ADFA-BFA7763C6258}" dt="2022-04-08T21:40:42.098" v="12" actId="47"/>
        <pc:sldMkLst>
          <pc:docMk/>
          <pc:sldMk cId="0" sldId="292"/>
        </pc:sldMkLst>
      </pc:sldChg>
      <pc:sldChg chg="del">
        <pc:chgData name="Luis Alfredo Jimenez" userId="13d526cefa727978" providerId="LiveId" clId="{D8291093-DF26-496B-ADFA-BFA7763C6258}" dt="2022-04-08T21:40:43.415" v="13" actId="47"/>
        <pc:sldMkLst>
          <pc:docMk/>
          <pc:sldMk cId="0" sldId="293"/>
        </pc:sldMkLst>
      </pc:sldChg>
      <pc:sldChg chg="modSp">
        <pc:chgData name="Luis Alfredo Jimenez" userId="13d526cefa727978" providerId="LiveId" clId="{D8291093-DF26-496B-ADFA-BFA7763C6258}" dt="2022-04-08T21:40:51.082" v="14" actId="20577"/>
        <pc:sldMkLst>
          <pc:docMk/>
          <pc:sldMk cId="0" sldId="294"/>
        </pc:sldMkLst>
        <pc:spChg chg="mod">
          <ac:chgData name="Luis Alfredo Jimenez" userId="13d526cefa727978" providerId="LiveId" clId="{D8291093-DF26-496B-ADFA-BFA7763C6258}" dt="2022-04-08T21:40:51.082" v="14" actId="20577"/>
          <ac:spMkLst>
            <pc:docMk/>
            <pc:sldMk cId="0" sldId="294"/>
            <ac:spMk id="2" creationId="{00000000-0000-0000-0000-000000000000}"/>
          </ac:spMkLst>
        </pc:spChg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02"/>
        </pc:sldMkLst>
      </pc:sldChg>
      <pc:sldChg chg="add del">
        <pc:chgData name="Luis Alfredo Jimenez" userId="13d526cefa727978" providerId="LiveId" clId="{D8291093-DF26-496B-ADFA-BFA7763C6258}" dt="2022-04-08T21:42:36.954" v="16"/>
        <pc:sldMkLst>
          <pc:docMk/>
          <pc:sldMk cId="0" sldId="303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04"/>
        </pc:sldMkLst>
      </pc:sldChg>
      <pc:sldChg chg="add del">
        <pc:chgData name="Luis Alfredo Jimenez" userId="13d526cefa727978" providerId="LiveId" clId="{D8291093-DF26-496B-ADFA-BFA7763C6258}" dt="2022-04-08T21:42:36.954" v="16"/>
        <pc:sldMkLst>
          <pc:docMk/>
          <pc:sldMk cId="0" sldId="305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06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07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08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09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0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1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2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3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4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5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6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7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8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19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0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1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2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3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4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5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6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7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8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29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0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1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2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3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4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5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6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7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8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39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40"/>
        </pc:sldMkLst>
      </pc:sldChg>
      <pc:sldChg chg="del">
        <pc:chgData name="Luis Alfredo Jimenez" userId="13d526cefa727978" providerId="LiveId" clId="{D8291093-DF26-496B-ADFA-BFA7763C6258}" dt="2022-04-08T21:39:26.899" v="0" actId="47"/>
        <pc:sldMkLst>
          <pc:docMk/>
          <pc:sldMk cId="0" sldId="3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3442" y="4746490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511" y="1631149"/>
            <a:ext cx="573897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16764"/>
            <a:ext cx="9144000" cy="429259"/>
          </a:xfrm>
          <a:custGeom>
            <a:avLst/>
            <a:gdLst/>
            <a:ahLst/>
            <a:cxnLst/>
            <a:rect l="l" t="t" r="r" b="b"/>
            <a:pathLst>
              <a:path w="9144000" h="429260">
                <a:moveTo>
                  <a:pt x="9143999" y="428699"/>
                </a:moveTo>
                <a:lnTo>
                  <a:pt x="0" y="4286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28699"/>
                </a:lnTo>
                <a:close/>
              </a:path>
            </a:pathLst>
          </a:custGeom>
          <a:solidFill>
            <a:srgbClr val="518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3442" y="4746489"/>
            <a:ext cx="1751967" cy="369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754" y="1733991"/>
            <a:ext cx="775849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6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8081" y="1245663"/>
            <a:ext cx="7507837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550" y="4834945"/>
            <a:ext cx="241363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4637" y="3562332"/>
            <a:ext cx="1475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Dataframe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660" y="1384985"/>
            <a:ext cx="7981559" cy="22093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788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45637F"/>
                </a:solidFill>
              </a:rPr>
              <a:t>L</a:t>
            </a:r>
            <a:r>
              <a:rPr sz="3000" spc="150" dirty="0">
                <a:solidFill>
                  <a:srgbClr val="45637F"/>
                </a:solidFill>
              </a:rPr>
              <a:t>ectu</a:t>
            </a:r>
            <a:r>
              <a:rPr sz="3000" spc="95" dirty="0">
                <a:solidFill>
                  <a:srgbClr val="45637F"/>
                </a:solidFill>
              </a:rPr>
              <a:t>r</a:t>
            </a:r>
            <a:r>
              <a:rPr sz="3000" spc="170" dirty="0">
                <a:solidFill>
                  <a:srgbClr val="45637F"/>
                </a:solidFill>
              </a:rPr>
              <a:t>a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00" dirty="0">
                <a:solidFill>
                  <a:srgbClr val="45637F"/>
                </a:solidFill>
              </a:rPr>
              <a:t>de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35" dirty="0">
                <a:solidFill>
                  <a:srgbClr val="45637F"/>
                </a:solidFill>
              </a:rPr>
              <a:t>a</a:t>
            </a:r>
            <a:r>
              <a:rPr sz="3000" spc="95" dirty="0">
                <a:solidFill>
                  <a:srgbClr val="45637F"/>
                </a:solidFill>
              </a:rPr>
              <a:t>r</a:t>
            </a:r>
            <a:r>
              <a:rPr sz="3000" spc="135" dirty="0">
                <a:solidFill>
                  <a:srgbClr val="45637F"/>
                </a:solidFill>
              </a:rPr>
              <a:t>chi</a:t>
            </a:r>
            <a:r>
              <a:rPr sz="3000" spc="95" dirty="0">
                <a:solidFill>
                  <a:srgbClr val="45637F"/>
                </a:solidFill>
              </a:rPr>
              <a:t>v</a:t>
            </a:r>
            <a:r>
              <a:rPr sz="3000" spc="250" dirty="0">
                <a:solidFill>
                  <a:srgbClr val="45637F"/>
                </a:solidFill>
              </a:rPr>
              <a:t>os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076825" cy="2048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Lucida Sans Unicode"/>
                <a:cs typeface="Lucida Sans Unicode"/>
              </a:rPr>
              <a:t>Panda</a:t>
            </a:r>
            <a:r>
              <a:rPr sz="140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tien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numerosa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funcione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lee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diferentes  formatos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archivos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construir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dataframes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partir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ellos.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facilita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enormemente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tarea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importar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datos.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203835">
              <a:lnSpc>
                <a:spcPts val="1650"/>
              </a:lnSpc>
            </a:pPr>
            <a:r>
              <a:rPr sz="1400" spc="-10" dirty="0">
                <a:latin typeface="Lucida Sans Unicode"/>
                <a:cs typeface="Lucida Sans Unicode"/>
              </a:rPr>
              <a:t>Entre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formatos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leer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podemos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encontrar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70" dirty="0">
                <a:latin typeface="Lucida Sans Unicode"/>
                <a:cs typeface="Lucida Sans Unicode"/>
              </a:rPr>
              <a:t>csv</a:t>
            </a:r>
            <a:r>
              <a:rPr sz="1400" spc="-4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excel</a:t>
            </a:r>
            <a:r>
              <a:rPr sz="1400" spc="-3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json</a:t>
            </a:r>
            <a:r>
              <a:rPr sz="1400" spc="-3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html</a:t>
            </a:r>
            <a:r>
              <a:rPr sz="1400" spc="-25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65" dirty="0">
                <a:latin typeface="Lucida Sans Unicode"/>
                <a:cs typeface="Lucida Sans Unicode"/>
              </a:rPr>
              <a:t>sql</a:t>
            </a:r>
            <a:r>
              <a:rPr sz="1400" spc="-4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entr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otros.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123825">
              <a:lnSpc>
                <a:spcPts val="1650"/>
              </a:lnSpc>
              <a:spcBef>
                <a:spcPts val="1050"/>
              </a:spcBef>
            </a:pPr>
            <a:r>
              <a:rPr sz="1400" spc="-35" dirty="0">
                <a:latin typeface="Lucida Sans Unicode"/>
                <a:cs typeface="Lucida Sans Unicode"/>
              </a:rPr>
              <a:t>Lo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nombre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esta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funcione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empieza</a:t>
            </a:r>
            <a:r>
              <a:rPr sz="1400" spc="-3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preﬁjo  </a:t>
            </a:r>
            <a:r>
              <a:rPr sz="1400" spc="-5" dirty="0">
                <a:latin typeface="Consolas"/>
                <a:cs typeface="Consolas"/>
              </a:rPr>
              <a:t>read_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po</a:t>
            </a:r>
            <a:r>
              <a:rPr sz="1400" dirty="0">
                <a:latin typeface="Consolas"/>
                <a:cs typeface="Consolas"/>
              </a:rPr>
              <a:t>r</a:t>
            </a:r>
            <a:r>
              <a:rPr sz="1400" spc="-5" dirty="0">
                <a:latin typeface="Consolas"/>
                <a:cs typeface="Consolas"/>
              </a:rPr>
              <a:t> ejemplo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pd.read_csv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pd.read_excel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345" dirty="0">
                <a:latin typeface="Consolas"/>
                <a:cs typeface="Consolas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etc.  </a:t>
            </a:r>
            <a:r>
              <a:rPr sz="1400" spc="-35" dirty="0">
                <a:latin typeface="Lucida Sans Unicode"/>
                <a:cs typeface="Lucida Sans Unicode"/>
              </a:rPr>
              <a:t>Cad</a:t>
            </a:r>
            <a:r>
              <a:rPr sz="1400" spc="-2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esta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funcione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tien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numeroso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parámetros 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controlar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cómo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realiza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lectura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si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necesario.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411" y="3313139"/>
            <a:ext cx="747215" cy="11638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44713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4" dirty="0">
                <a:solidFill>
                  <a:srgbClr val="45637F"/>
                </a:solidFill>
              </a:rPr>
              <a:t>Lectura de archivos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127625" cy="2677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5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practicar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funcionalidades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ofrece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pandas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vamos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trabajar </a:t>
            </a:r>
            <a:r>
              <a:rPr sz="1400" spc="-30" dirty="0">
                <a:latin typeface="Lucida Sans Unicode"/>
                <a:cs typeface="Lucida Sans Unicode"/>
              </a:rPr>
              <a:t>con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25" dirty="0">
                <a:latin typeface="Lucida Sans Unicode"/>
                <a:cs typeface="Lucida Sans Unicode"/>
              </a:rPr>
              <a:t>dataset </a:t>
            </a:r>
            <a:r>
              <a:rPr sz="1400" spc="-20" dirty="0">
                <a:latin typeface="Lucida Sans Unicode"/>
                <a:cs typeface="Lucida Sans Unicode"/>
              </a:rPr>
              <a:t>muy </a:t>
            </a:r>
            <a:r>
              <a:rPr sz="1400" spc="-45" dirty="0">
                <a:latin typeface="Lucida Sans Unicode"/>
                <a:cs typeface="Lucida Sans Unicode"/>
              </a:rPr>
              <a:t>conocido, </a:t>
            </a:r>
            <a:r>
              <a:rPr sz="1400" spc="-30" dirty="0">
                <a:latin typeface="Lucida Sans Unicode"/>
                <a:cs typeface="Lucida Sans Unicode"/>
              </a:rPr>
              <a:t>el del </a:t>
            </a:r>
            <a:r>
              <a:rPr sz="1400" spc="-55" dirty="0">
                <a:latin typeface="Lucida Sans Unicode"/>
                <a:cs typeface="Lucida Sans Unicode"/>
              </a:rPr>
              <a:t>Titanic. </a:t>
            </a:r>
            <a:r>
              <a:rPr sz="1400" dirty="0">
                <a:latin typeface="Lucida Sans Unicode"/>
                <a:cs typeface="Lucida Sans Unicode"/>
              </a:rPr>
              <a:t>En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25" dirty="0">
                <a:latin typeface="Lucida Sans Unicode"/>
                <a:cs typeface="Lucida Sans Unicode"/>
              </a:rPr>
              <a:t> materia</a:t>
            </a:r>
            <a:r>
              <a:rPr sz="1400" spc="-1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Alumn</a:t>
            </a:r>
            <a:r>
              <a:rPr sz="1400" spc="-20" dirty="0">
                <a:latin typeface="Lucida Sans Unicode"/>
                <a:cs typeface="Lucida Sans Unicode"/>
              </a:rPr>
              <a:t>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prove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archiv</a:t>
            </a:r>
            <a:r>
              <a:rPr sz="1400" spc="-30" dirty="0">
                <a:latin typeface="Lucida Sans Unicode"/>
                <a:cs typeface="Lucida Sans Unicode"/>
              </a:rPr>
              <a:t>o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i="1" spc="-15" dirty="0">
                <a:latin typeface="Arial"/>
                <a:cs typeface="Arial"/>
              </a:rPr>
              <a:t>“titanic.csv”</a:t>
            </a:r>
            <a:r>
              <a:rPr sz="1400" i="1" spc="-5" dirty="0">
                <a:latin typeface="Arial"/>
                <a:cs typeface="Arial"/>
              </a:rPr>
              <a:t>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  </a:t>
            </a:r>
            <a:r>
              <a:rPr sz="1400" spc="-25" dirty="0">
                <a:latin typeface="Lucida Sans Unicode"/>
                <a:cs typeface="Lucida Sans Unicode"/>
              </a:rPr>
              <a:t>vamos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20" dirty="0">
                <a:latin typeface="Lucida Sans Unicode"/>
                <a:cs typeface="Lucida Sans Unicode"/>
              </a:rPr>
              <a:t>abrir </a:t>
            </a:r>
            <a:r>
              <a:rPr sz="1400" spc="-30" dirty="0">
                <a:latin typeface="Lucida Sans Unicode"/>
                <a:cs typeface="Lucida Sans Unicode"/>
              </a:rPr>
              <a:t>con la </a:t>
            </a:r>
            <a:r>
              <a:rPr sz="1400" spc="-35" dirty="0">
                <a:latin typeface="Lucida Sans Unicode"/>
                <a:cs typeface="Lucida Sans Unicode"/>
              </a:rPr>
              <a:t>función </a:t>
            </a:r>
            <a:r>
              <a:rPr sz="1400" spc="-5" dirty="0">
                <a:latin typeface="Consolas"/>
                <a:cs typeface="Consolas"/>
              </a:rPr>
              <a:t>read_csv. </a:t>
            </a:r>
            <a:r>
              <a:rPr sz="1400" spc="-20" dirty="0">
                <a:latin typeface="Lucida Sans Unicode"/>
                <a:cs typeface="Lucida Sans Unicode"/>
              </a:rPr>
              <a:t>El primer </a:t>
            </a:r>
            <a:r>
              <a:rPr sz="1400" spc="-15" dirty="0">
                <a:latin typeface="Lucida Sans Unicode"/>
                <a:cs typeface="Lucida Sans Unicode"/>
              </a:rPr>
              <a:t>parámetro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20" dirty="0">
                <a:latin typeface="Lucida Sans Unicode"/>
                <a:cs typeface="Lucida Sans Unicode"/>
              </a:rPr>
              <a:t>ser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45" dirty="0">
                <a:latin typeface="Lucida Sans Unicode"/>
                <a:cs typeface="Lucida Sans Unicode"/>
              </a:rPr>
              <a:t>string </a:t>
            </a:r>
            <a:r>
              <a:rPr sz="1400" spc="-30" dirty="0">
                <a:latin typeface="Lucida Sans Unicode"/>
                <a:cs typeface="Lucida Sans Unicode"/>
              </a:rPr>
              <a:t>con la </a:t>
            </a:r>
            <a:r>
              <a:rPr sz="1400" spc="-15" dirty="0">
                <a:latin typeface="Lucida Sans Unicode"/>
                <a:cs typeface="Lucida Sans Unicode"/>
              </a:rPr>
              <a:t>ruta </a:t>
            </a:r>
            <a:r>
              <a:rPr sz="1400" spc="-25" dirty="0">
                <a:latin typeface="Lucida Sans Unicode"/>
                <a:cs typeface="Lucida Sans Unicode"/>
              </a:rPr>
              <a:t>absoluta </a:t>
            </a:r>
            <a:r>
              <a:rPr sz="1400" spc="-15" dirty="0">
                <a:latin typeface="Lucida Sans Unicode"/>
                <a:cs typeface="Lucida Sans Unicode"/>
              </a:rPr>
              <a:t>o </a:t>
            </a:r>
            <a:r>
              <a:rPr sz="1400" spc="-25" dirty="0">
                <a:latin typeface="Lucida Sans Unicode"/>
                <a:cs typeface="Lucida Sans Unicode"/>
              </a:rPr>
              <a:t>relativa </a:t>
            </a:r>
            <a:r>
              <a:rPr sz="1400" spc="-30" dirty="0">
                <a:latin typeface="Lucida Sans Unicode"/>
                <a:cs typeface="Lucida Sans Unicode"/>
              </a:rPr>
              <a:t>al </a:t>
            </a:r>
            <a:r>
              <a:rPr sz="1400" spc="-35" dirty="0">
                <a:latin typeface="Lucida Sans Unicode"/>
                <a:cs typeface="Lucida Sans Unicode"/>
              </a:rPr>
              <a:t>archivo.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15" dirty="0">
                <a:latin typeface="Lucida Sans Unicode"/>
                <a:cs typeface="Lucida Sans Unicode"/>
              </a:rPr>
              <a:t>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archiv</a:t>
            </a:r>
            <a:r>
              <a:rPr sz="1400" spc="-3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encuentr</a:t>
            </a:r>
            <a:r>
              <a:rPr sz="1400" spc="-1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mism</a:t>
            </a:r>
            <a:r>
              <a:rPr sz="1400" spc="-2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directori</a:t>
            </a:r>
            <a:r>
              <a:rPr sz="1400" spc="-3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la  </a:t>
            </a:r>
            <a:r>
              <a:rPr sz="1400" spc="-30" dirty="0">
                <a:latin typeface="Lucida Sans Unicode"/>
                <a:cs typeface="Lucida Sans Unicode"/>
              </a:rPr>
              <a:t>jupyter </a:t>
            </a:r>
            <a:r>
              <a:rPr sz="1400" spc="-40" dirty="0">
                <a:latin typeface="Lucida Sans Unicode"/>
                <a:cs typeface="Lucida Sans Unicode"/>
              </a:rPr>
              <a:t>notebook,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poner </a:t>
            </a:r>
            <a:r>
              <a:rPr sz="1400" spc="-25" dirty="0">
                <a:latin typeface="Lucida Sans Unicode"/>
                <a:cs typeface="Lucida Sans Unicode"/>
              </a:rPr>
              <a:t>simplemente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15" dirty="0">
                <a:latin typeface="Lucida Sans Unicode"/>
                <a:cs typeface="Lucida Sans Unicode"/>
              </a:rPr>
              <a:t>nombre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archivo.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Además,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pasar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URLs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archivos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csv.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73660">
              <a:lnSpc>
                <a:spcPts val="1650"/>
              </a:lnSpc>
              <a:spcBef>
                <a:spcPts val="1050"/>
              </a:spcBef>
            </a:pPr>
            <a:r>
              <a:rPr sz="1400" spc="-10" dirty="0">
                <a:latin typeface="Lucida Sans Unicode"/>
                <a:cs typeface="Lucida Sans Unicode"/>
              </a:rPr>
              <a:t>La </a:t>
            </a:r>
            <a:r>
              <a:rPr sz="1400" spc="-35" dirty="0">
                <a:latin typeface="Lucida Sans Unicode"/>
                <a:cs typeface="Lucida Sans Unicode"/>
              </a:rPr>
              <a:t>función </a:t>
            </a:r>
            <a:r>
              <a:rPr sz="1400" spc="-15" dirty="0">
                <a:latin typeface="Lucida Sans Unicode"/>
                <a:cs typeface="Lucida Sans Unicode"/>
              </a:rPr>
              <a:t>va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15" dirty="0">
                <a:latin typeface="Lucida Sans Unicode"/>
                <a:cs typeface="Lucida Sans Unicode"/>
              </a:rPr>
              <a:t>crear un </a:t>
            </a:r>
            <a:r>
              <a:rPr sz="1400" spc="-10" dirty="0">
                <a:latin typeface="Lucida Sans Unicode"/>
                <a:cs typeface="Lucida Sans Unicode"/>
              </a:rPr>
              <a:t>DataFrame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25" dirty="0">
                <a:latin typeface="Lucida Sans Unicode"/>
                <a:cs typeface="Lucida Sans Unicode"/>
              </a:rPr>
              <a:t>partir </a:t>
            </a:r>
            <a:r>
              <a:rPr sz="1400" spc="-30" dirty="0">
                <a:latin typeface="Lucida Sans Unicode"/>
                <a:cs typeface="Lucida Sans Unicode"/>
              </a:rPr>
              <a:t>del </a:t>
            </a:r>
            <a:r>
              <a:rPr sz="1400" spc="-35" dirty="0">
                <a:latin typeface="Lucida Sans Unicode"/>
                <a:cs typeface="Lucida Sans Unicode"/>
              </a:rPr>
              <a:t>archivo. </a:t>
            </a:r>
            <a:r>
              <a:rPr sz="1400" dirty="0">
                <a:latin typeface="Lucida Sans Unicode"/>
                <a:cs typeface="Lucida Sans Unicode"/>
              </a:rPr>
              <a:t>En 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general </a:t>
            </a:r>
            <a:r>
              <a:rPr sz="1400" spc="-15" dirty="0">
                <a:latin typeface="Lucida Sans Unicode"/>
                <a:cs typeface="Lucida Sans Unicode"/>
              </a:rPr>
              <a:t>no </a:t>
            </a:r>
            <a:r>
              <a:rPr sz="1400" spc="-20" dirty="0">
                <a:latin typeface="Lucida Sans Unicode"/>
                <a:cs typeface="Lucida Sans Unicode"/>
              </a:rPr>
              <a:t>hace </a:t>
            </a:r>
            <a:r>
              <a:rPr sz="1400" spc="-30" dirty="0">
                <a:latin typeface="Lucida Sans Unicode"/>
                <a:cs typeface="Lucida Sans Unicode"/>
              </a:rPr>
              <a:t>falta </a:t>
            </a:r>
            <a:r>
              <a:rPr sz="1400" spc="-35" dirty="0">
                <a:latin typeface="Lucida Sans Unicode"/>
                <a:cs typeface="Lucida Sans Unicode"/>
              </a:rPr>
              <a:t>especiﬁcar </a:t>
            </a:r>
            <a:r>
              <a:rPr sz="1400" spc="-20" dirty="0">
                <a:latin typeface="Lucida Sans Unicode"/>
                <a:cs typeface="Lucida Sans Unicode"/>
              </a:rPr>
              <a:t>más </a:t>
            </a:r>
            <a:r>
              <a:rPr sz="1400" spc="-15" dirty="0">
                <a:latin typeface="Lucida Sans Unicode"/>
                <a:cs typeface="Lucida Sans Unicode"/>
              </a:rPr>
              <a:t>parámetros pero </a:t>
            </a:r>
            <a:r>
              <a:rPr sz="1400" spc="-55" dirty="0">
                <a:latin typeface="Lucida Sans Unicode"/>
                <a:cs typeface="Lucida Sans Unicode"/>
              </a:rPr>
              <a:t>si </a:t>
            </a:r>
            <a:r>
              <a:rPr sz="1400" spc="-30" dirty="0">
                <a:latin typeface="Lucida Sans Unicode"/>
                <a:cs typeface="Lucida Sans Unicode"/>
              </a:rPr>
              <a:t>es </a:t>
            </a:r>
            <a:r>
              <a:rPr sz="1400" spc="-25" dirty="0">
                <a:latin typeface="Lucida Sans Unicode"/>
                <a:cs typeface="Lucida Sans Unicode"/>
              </a:rPr>
              <a:t> necesario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controlar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cada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detalle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cómo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realiza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lectura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archivo.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411" y="3313139"/>
            <a:ext cx="747215" cy="11638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359" y="607800"/>
            <a:ext cx="8720563" cy="35805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4688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>
                <a:solidFill>
                  <a:srgbClr val="45637F"/>
                </a:solidFill>
              </a:rPr>
              <a:t>Explo</a:t>
            </a:r>
            <a:r>
              <a:rPr sz="3000" spc="60" dirty="0">
                <a:solidFill>
                  <a:srgbClr val="45637F"/>
                </a:solidFill>
              </a:rPr>
              <a:t>r</a:t>
            </a:r>
            <a:r>
              <a:rPr sz="3000" spc="150" dirty="0">
                <a:solidFill>
                  <a:srgbClr val="45637F"/>
                </a:solidFill>
              </a:rPr>
              <a:t>ando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5" dirty="0">
                <a:solidFill>
                  <a:srgbClr val="45637F"/>
                </a:solidFill>
              </a:rPr>
              <a:t>el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65" dirty="0">
                <a:solidFill>
                  <a:srgbClr val="45637F"/>
                </a:solidFill>
              </a:rPr>
              <a:t>d</a:t>
            </a:r>
            <a:r>
              <a:rPr sz="3000" spc="135" dirty="0">
                <a:solidFill>
                  <a:srgbClr val="45637F"/>
                </a:solidFill>
              </a:rPr>
              <a:t>a</a:t>
            </a:r>
            <a:r>
              <a:rPr sz="3000" spc="160" dirty="0">
                <a:solidFill>
                  <a:srgbClr val="45637F"/>
                </a:solidFill>
              </a:rPr>
              <a:t>t</a:t>
            </a:r>
            <a:r>
              <a:rPr sz="3000" spc="200" dirty="0">
                <a:solidFill>
                  <a:srgbClr val="45637F"/>
                </a:solidFill>
              </a:rPr>
              <a:t>a</a:t>
            </a:r>
            <a:r>
              <a:rPr sz="3000" spc="135" dirty="0">
                <a:solidFill>
                  <a:srgbClr val="45637F"/>
                </a:solidFill>
              </a:rPr>
              <a:t>fr</a:t>
            </a:r>
            <a:r>
              <a:rPr sz="3000" spc="130" dirty="0">
                <a:solidFill>
                  <a:srgbClr val="45637F"/>
                </a:solidFill>
              </a:rPr>
              <a:t>ame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142230" cy="28867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9055">
              <a:lnSpc>
                <a:spcPts val="1650"/>
              </a:lnSpc>
              <a:spcBef>
                <a:spcPts val="180"/>
              </a:spcBef>
            </a:pPr>
            <a:r>
              <a:rPr sz="1400" spc="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pueden </a:t>
            </a:r>
            <a:r>
              <a:rPr sz="1400" spc="-45" dirty="0">
                <a:latin typeface="Lucida Sans Unicode"/>
                <a:cs typeface="Lucida Sans Unicode"/>
              </a:rPr>
              <a:t>visualizar ﬁlas </a:t>
            </a:r>
            <a:r>
              <a:rPr sz="1400" spc="-30" dirty="0">
                <a:latin typeface="Lucida Sans Unicode"/>
                <a:cs typeface="Lucida Sans Unicode"/>
              </a:rPr>
              <a:t>del </a:t>
            </a:r>
            <a:r>
              <a:rPr sz="1400" spc="-45" dirty="0">
                <a:latin typeface="Lucida Sans Unicode"/>
                <a:cs typeface="Lucida Sans Unicode"/>
              </a:rPr>
              <a:t>comienzo </a:t>
            </a:r>
            <a:r>
              <a:rPr sz="1400" spc="-30" dirty="0">
                <a:latin typeface="Lucida Sans Unicode"/>
                <a:cs typeface="Lucida Sans Unicode"/>
              </a:rPr>
              <a:t>del </a:t>
            </a:r>
            <a:r>
              <a:rPr sz="1400" spc="-15" dirty="0">
                <a:latin typeface="Lucida Sans Unicode"/>
                <a:cs typeface="Lucida Sans Unicode"/>
              </a:rPr>
              <a:t>dataframe </a:t>
            </a:r>
            <a:r>
              <a:rPr sz="1400" spc="-30" dirty="0">
                <a:latin typeface="Lucida Sans Unicode"/>
                <a:cs typeface="Lucida Sans Unicode"/>
              </a:rPr>
              <a:t>con el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método </a:t>
            </a:r>
            <a:r>
              <a:rPr sz="1400" spc="-5" dirty="0">
                <a:latin typeface="Consolas"/>
                <a:cs typeface="Consolas"/>
              </a:rPr>
              <a:t>head, </a:t>
            </a:r>
            <a:r>
              <a:rPr sz="1400" spc="-30" dirty="0">
                <a:latin typeface="Lucida Sans Unicode"/>
                <a:cs typeface="Lucida Sans Unicode"/>
              </a:rPr>
              <a:t>y del </a:t>
            </a:r>
            <a:r>
              <a:rPr sz="1400" spc="-40" dirty="0">
                <a:latin typeface="Lucida Sans Unicode"/>
                <a:cs typeface="Lucida Sans Unicode"/>
              </a:rPr>
              <a:t>ﬁnal </a:t>
            </a:r>
            <a:r>
              <a:rPr sz="1400" spc="-30" dirty="0">
                <a:latin typeface="Lucida Sans Unicode"/>
                <a:cs typeface="Lucida Sans Unicode"/>
              </a:rPr>
              <a:t>con el </a:t>
            </a:r>
            <a:r>
              <a:rPr sz="1400" spc="-20" dirty="0">
                <a:latin typeface="Lucida Sans Unicode"/>
                <a:cs typeface="Lucida Sans Unicode"/>
              </a:rPr>
              <a:t>método </a:t>
            </a:r>
            <a:r>
              <a:rPr sz="1400" spc="-5" dirty="0">
                <a:latin typeface="Consolas"/>
                <a:cs typeface="Consolas"/>
              </a:rPr>
              <a:t>tail. </a:t>
            </a:r>
            <a:r>
              <a:rPr sz="1400" dirty="0">
                <a:latin typeface="Lucida Sans Unicode"/>
                <a:cs typeface="Lucida Sans Unicode"/>
              </a:rPr>
              <a:t>En </a:t>
            </a:r>
            <a:r>
              <a:rPr sz="1400" spc="-25" dirty="0">
                <a:latin typeface="Lucida Sans Unicode"/>
                <a:cs typeface="Lucida Sans Unicode"/>
              </a:rPr>
              <a:t>ambos </a:t>
            </a:r>
            <a:r>
              <a:rPr sz="1400" spc="-30" dirty="0">
                <a:latin typeface="Lucida Sans Unicode"/>
                <a:cs typeface="Lucida Sans Unicode"/>
              </a:rPr>
              <a:t>se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35" dirty="0">
                <a:latin typeface="Lucida Sans Unicode"/>
                <a:cs typeface="Lucida Sans Unicode"/>
              </a:rPr>
              <a:t>especiﬁcar </a:t>
            </a:r>
            <a:r>
              <a:rPr sz="1400" spc="-30" dirty="0">
                <a:latin typeface="Lucida Sans Unicode"/>
                <a:cs typeface="Lucida Sans Unicode"/>
              </a:rPr>
              <a:t>la cantidad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45" dirty="0">
                <a:latin typeface="Lucida Sans Unicode"/>
                <a:cs typeface="Lucida Sans Unicode"/>
              </a:rPr>
              <a:t>ﬁlas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35" dirty="0">
                <a:latin typeface="Lucida Sans Unicode"/>
                <a:cs typeface="Lucida Sans Unicode"/>
              </a:rPr>
              <a:t>imprimir. </a:t>
            </a:r>
            <a:r>
              <a:rPr sz="1400" spc="-20" dirty="0">
                <a:latin typeface="Lucida Sans Unicode"/>
                <a:cs typeface="Lucida Sans Unicode"/>
              </a:rPr>
              <a:t>El método </a:t>
            </a:r>
            <a:r>
              <a:rPr sz="1400" spc="-1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info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imprime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información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sobre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DataFrame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incluye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índice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tipos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nulos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us</a:t>
            </a:r>
            <a:r>
              <a:rPr sz="1400" spc="-2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memoria.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35" dirty="0">
                <a:latin typeface="Lucida Sans Unicode"/>
                <a:cs typeface="Lucida Sans Unicode"/>
              </a:rPr>
              <a:t>También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10" dirty="0">
                <a:latin typeface="Lucida Sans Unicode"/>
                <a:cs typeface="Lucida Sans Unicode"/>
              </a:rPr>
              <a:t>ver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30" dirty="0">
                <a:latin typeface="Lucida Sans Unicode"/>
                <a:cs typeface="Lucida Sans Unicode"/>
              </a:rPr>
              <a:t>atributos </a:t>
            </a:r>
            <a:r>
              <a:rPr sz="1400" spc="-5" dirty="0">
                <a:latin typeface="Consolas"/>
                <a:cs typeface="Consolas"/>
              </a:rPr>
              <a:t>dtype </a:t>
            </a:r>
            <a:r>
              <a:rPr sz="1400" spc="-40" dirty="0">
                <a:latin typeface="Lucida Sans Unicode"/>
                <a:cs typeface="Lucida Sans Unicode"/>
              </a:rPr>
              <a:t>(tipo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20" dirty="0">
                <a:latin typeface="Lucida Sans Unicode"/>
                <a:cs typeface="Lucida Sans Unicode"/>
              </a:rPr>
              <a:t>dato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cad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columna)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shap</a:t>
            </a:r>
            <a:r>
              <a:rPr sz="1400" dirty="0">
                <a:latin typeface="Consolas"/>
                <a:cs typeface="Consolas"/>
              </a:rPr>
              <a:t>e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(dimensione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dataframe)</a:t>
            </a:r>
            <a:r>
              <a:rPr sz="1400" spc="-15" dirty="0">
                <a:latin typeface="Lucida Sans Unicode"/>
                <a:cs typeface="Lucida Sans Unicode"/>
              </a:rPr>
              <a:t>,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size  </a:t>
            </a:r>
            <a:r>
              <a:rPr sz="1400" spc="-30" dirty="0">
                <a:latin typeface="Lucida Sans Unicode"/>
                <a:cs typeface="Lucida Sans Unicode"/>
              </a:rPr>
              <a:t>(cantida</a:t>
            </a:r>
            <a:r>
              <a:rPr sz="1400" spc="-35" dirty="0">
                <a:latin typeface="Lucida Sans Unicode"/>
                <a:cs typeface="Lucida Sans Unicode"/>
              </a:rPr>
              <a:t>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elementos)</a:t>
            </a:r>
            <a:r>
              <a:rPr sz="1400" spc="-1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ve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los  </a:t>
            </a:r>
            <a:r>
              <a:rPr sz="1400" spc="-30" dirty="0">
                <a:latin typeface="Lucida Sans Unicode"/>
                <a:cs typeface="Lucida Sans Unicode"/>
              </a:rPr>
              <a:t>atributo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inde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columns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ademá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permiten  </a:t>
            </a:r>
            <a:r>
              <a:rPr sz="1400" spc="-35" dirty="0">
                <a:latin typeface="Lucida Sans Unicode"/>
                <a:cs typeface="Lucida Sans Unicode"/>
              </a:rPr>
              <a:t>reasignarlos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35" dirty="0">
                <a:latin typeface="Lucida Sans Unicode"/>
                <a:cs typeface="Lucida Sans Unicode"/>
              </a:rPr>
              <a:t>modiﬁcar las </a:t>
            </a:r>
            <a:r>
              <a:rPr sz="1400" spc="-30" dirty="0">
                <a:latin typeface="Lucida Sans Unicode"/>
                <a:cs typeface="Lucida Sans Unicode"/>
              </a:rPr>
              <a:t>etiquetas. </a:t>
            </a:r>
            <a:r>
              <a:rPr sz="1400" spc="-20" dirty="0">
                <a:latin typeface="Lucida Sans Unicode"/>
                <a:cs typeface="Lucida Sans Unicode"/>
              </a:rPr>
              <a:t>El </a:t>
            </a:r>
            <a:r>
              <a:rPr sz="1400" spc="-25" dirty="0">
                <a:latin typeface="Lucida Sans Unicode"/>
                <a:cs typeface="Lucida Sans Unicode"/>
              </a:rPr>
              <a:t>atributo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values 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representación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com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arra</a:t>
            </a:r>
            <a:r>
              <a:rPr sz="1400" spc="-5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 </a:t>
            </a:r>
            <a:r>
              <a:rPr sz="1400" spc="-30" dirty="0">
                <a:latin typeface="Lucida Sans Unicode"/>
                <a:cs typeface="Lucida Sans Unicode"/>
              </a:rPr>
              <a:t>numpy.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0411" y="3313139"/>
            <a:ext cx="747215" cy="11638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50" y="519696"/>
            <a:ext cx="3318839" cy="38055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3450" y="518195"/>
            <a:ext cx="4503959" cy="3729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4741" y="3562332"/>
            <a:ext cx="373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01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19727"/>
            <a:ext cx="2037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/>
              <a:t>Labo</a:t>
            </a:r>
            <a:r>
              <a:rPr sz="2400" spc="65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1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245663"/>
            <a:ext cx="5568315" cy="215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9875" algn="l"/>
              </a:tabLst>
            </a:pPr>
            <a:r>
              <a:rPr sz="1400" spc="25" dirty="0">
                <a:latin typeface="Trebuchet MS"/>
                <a:cs typeface="Trebuchet MS"/>
              </a:rPr>
              <a:t>Crear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series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partir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listas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arrays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unidimensionales.</a:t>
            </a:r>
            <a:endParaRPr sz="1400">
              <a:latin typeface="Trebuchet MS"/>
              <a:cs typeface="Trebuchet MS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25" dirty="0">
                <a:latin typeface="Trebuchet MS"/>
                <a:cs typeface="Trebuchet MS"/>
              </a:rPr>
              <a:t>Crear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series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especiﬁcando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las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etiquetas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del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índice.</a:t>
            </a:r>
            <a:endParaRPr sz="1400">
              <a:latin typeface="Trebuchet MS"/>
              <a:cs typeface="Trebuchet MS"/>
            </a:endParaRPr>
          </a:p>
          <a:p>
            <a:pPr marL="269240" marR="1066165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25" dirty="0">
                <a:latin typeface="Trebuchet MS"/>
                <a:cs typeface="Trebuchet MS"/>
              </a:rPr>
              <a:t>Crear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dataframes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partir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listas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anidadas,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arrays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bidimensionales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diccionarios.</a:t>
            </a:r>
            <a:endParaRPr sz="1400">
              <a:latin typeface="Trebuchet MS"/>
              <a:cs typeface="Trebuchet MS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25" dirty="0">
                <a:latin typeface="Trebuchet MS"/>
                <a:cs typeface="Trebuchet MS"/>
              </a:rPr>
              <a:t>Crear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dataframes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especiﬁcando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etiquetas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para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ﬁlas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15" dirty="0">
                <a:latin typeface="Trebuchet MS"/>
                <a:cs typeface="Trebuchet MS"/>
              </a:rPr>
              <a:t>y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columnas.</a:t>
            </a:r>
            <a:endParaRPr sz="1400">
              <a:latin typeface="Trebuchet MS"/>
              <a:cs typeface="Trebuchet MS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25" dirty="0">
                <a:latin typeface="Trebuchet MS"/>
                <a:cs typeface="Trebuchet MS"/>
              </a:rPr>
              <a:t>Crear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un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dataframe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partir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del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archivo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Tahoma"/>
                <a:cs typeface="Tahoma"/>
              </a:rPr>
              <a:t>“titanic.csv”</a:t>
            </a:r>
            <a:endParaRPr sz="1400">
              <a:latin typeface="Tahoma"/>
              <a:cs typeface="Tahoma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10" dirty="0">
                <a:latin typeface="Trebuchet MS"/>
                <a:cs typeface="Trebuchet MS"/>
              </a:rPr>
              <a:t>Visualizar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las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propiedades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del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dataframe.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0" y="1733991"/>
            <a:ext cx="85160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2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674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solidFill>
                  <a:srgbClr val="45637F"/>
                </a:solidFill>
              </a:rPr>
              <a:t>Indexing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547870" cy="1838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4450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hech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utiliza</a:t>
            </a:r>
            <a:r>
              <a:rPr sz="1400" spc="-4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hac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Panda</a:t>
            </a:r>
            <a:r>
              <a:rPr sz="140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ofrezca 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variedad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forma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manipula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datos.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indexación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directa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sobr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 </a:t>
            </a:r>
            <a:r>
              <a:rPr sz="1400" spc="-40" dirty="0">
                <a:latin typeface="Lucida Sans Unicode"/>
                <a:cs typeface="Lucida Sans Unicode"/>
              </a:rPr>
              <a:t>su</a:t>
            </a:r>
            <a:r>
              <a:rPr sz="1400" spc="-3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sobr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 </a:t>
            </a:r>
            <a:r>
              <a:rPr sz="1400" spc="-40" dirty="0">
                <a:latin typeface="Lucida Sans Unicode"/>
                <a:cs typeface="Lucida Sans Unicode"/>
              </a:rPr>
              <a:t>sus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(cada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ellas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serie).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Hay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usar </a:t>
            </a:r>
            <a:r>
              <a:rPr sz="1400" spc="-25" dirty="0">
                <a:latin typeface="Lucida Sans Unicode"/>
                <a:cs typeface="Lucida Sans Unicode"/>
              </a:rPr>
              <a:t>como </a:t>
            </a:r>
            <a:r>
              <a:rPr sz="1400" spc="-35" dirty="0">
                <a:latin typeface="Lucida Sans Unicode"/>
                <a:cs typeface="Lucida Sans Unicode"/>
              </a:rPr>
              <a:t>índice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20" dirty="0">
                <a:latin typeface="Lucida Sans Unicode"/>
                <a:cs typeface="Lucida Sans Unicode"/>
              </a:rPr>
              <a:t>elemento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35" dirty="0">
                <a:latin typeface="Lucida Sans Unicode"/>
                <a:cs typeface="Lucida Sans Unicode"/>
              </a:rPr>
              <a:t>tenga </a:t>
            </a:r>
            <a:r>
              <a:rPr sz="1400" spc="-30" dirty="0">
                <a:latin typeface="Lucida Sans Unicode"/>
                <a:cs typeface="Lucida Sans Unicode"/>
              </a:rPr>
              <a:t>como </a:t>
            </a:r>
            <a:r>
              <a:rPr sz="1400" spc="-2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simila</a:t>
            </a:r>
            <a:r>
              <a:rPr sz="1400" spc="-2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suced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diccionarios</a:t>
            </a:r>
            <a:r>
              <a:rPr sz="1400" spc="-2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Se 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rango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cas</a:t>
            </a:r>
            <a:r>
              <a:rPr sz="1400" spc="-3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series.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1172" y="3269157"/>
            <a:ext cx="3183142" cy="10672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754" y="1733991"/>
            <a:ext cx="837504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1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Ind</a:t>
            </a:r>
            <a:r>
              <a:rPr sz="1800" b="1" spc="50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xing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42" y="1223999"/>
            <a:ext cx="1723680" cy="2819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522" y="1223640"/>
            <a:ext cx="3609720" cy="2819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2522" y="1217520"/>
            <a:ext cx="1571399" cy="14476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16764"/>
            <a:ext cx="9144000" cy="429259"/>
            <a:chOff x="0" y="4716764"/>
            <a:chExt cx="9144000" cy="429259"/>
          </a:xfrm>
        </p:grpSpPr>
        <p:sp>
          <p:nvSpPr>
            <p:cNvPr id="3" name="object 3"/>
            <p:cNvSpPr/>
            <p:nvPr/>
          </p:nvSpPr>
          <p:spPr>
            <a:xfrm>
              <a:off x="0" y="4716764"/>
              <a:ext cx="9144000" cy="429259"/>
            </a:xfrm>
            <a:custGeom>
              <a:avLst/>
              <a:gdLst/>
              <a:ahLst/>
              <a:cxnLst/>
              <a:rect l="l" t="t" r="r" b="b"/>
              <a:pathLst>
                <a:path w="9144000" h="429260">
                  <a:moveTo>
                    <a:pt x="9143999" y="428699"/>
                  </a:moveTo>
                  <a:lnTo>
                    <a:pt x="0" y="428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28699"/>
                  </a:lnTo>
                  <a:close/>
                </a:path>
              </a:pathLst>
            </a:custGeom>
            <a:solidFill>
              <a:srgbClr val="5184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3442" y="4746489"/>
              <a:ext cx="1751967" cy="3692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67543"/>
            <a:ext cx="101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Ind</a:t>
            </a:r>
            <a:r>
              <a:rPr sz="1800" b="1" spc="50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xing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475" y="1292362"/>
            <a:ext cx="30327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también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ser  </a:t>
            </a:r>
            <a:r>
              <a:rPr sz="1400" spc="-35" dirty="0">
                <a:latin typeface="Lucida Sans Unicode"/>
                <a:cs typeface="Lucida Sans Unicode"/>
              </a:rPr>
              <a:t>indexado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list</a:t>
            </a:r>
            <a:r>
              <a:rPr sz="1400" spc="-5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columnas,  </a:t>
            </a:r>
            <a:r>
              <a:rPr sz="1400" spc="-25" dirty="0">
                <a:latin typeface="Lucida Sans Unicode"/>
                <a:cs typeface="Lucida Sans Unicode"/>
              </a:rPr>
              <a:t>devolviendo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dataframe.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3636" y="436500"/>
            <a:ext cx="4754839" cy="41452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783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rgbClr val="45637F"/>
                </a:solidFill>
              </a:rPr>
              <a:t>Label</a:t>
            </a:r>
            <a:r>
              <a:rPr sz="3000" spc="-265" dirty="0">
                <a:solidFill>
                  <a:srgbClr val="45637F"/>
                </a:solidFill>
              </a:rPr>
              <a:t> </a:t>
            </a:r>
            <a:r>
              <a:rPr sz="3000" spc="120" dirty="0">
                <a:solidFill>
                  <a:srgbClr val="45637F"/>
                </a:solidFill>
              </a:rPr>
              <a:t>Ind</a:t>
            </a:r>
            <a:r>
              <a:rPr sz="3000" spc="90" dirty="0">
                <a:solidFill>
                  <a:srgbClr val="45637F"/>
                </a:solidFill>
              </a:rPr>
              <a:t>e</a:t>
            </a:r>
            <a:r>
              <a:rPr sz="3000" spc="155" dirty="0">
                <a:solidFill>
                  <a:srgbClr val="45637F"/>
                </a:solidFill>
              </a:rPr>
              <a:t>xing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610735" cy="2677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Lucida Sans Unicode"/>
                <a:cs typeface="Lucida Sans Unicode"/>
              </a:rPr>
              <a:t>Pandas </a:t>
            </a:r>
            <a:r>
              <a:rPr sz="1400" spc="-15" dirty="0">
                <a:latin typeface="Lucida Sans Unicode"/>
                <a:cs typeface="Lucida Sans Unicode"/>
              </a:rPr>
              <a:t>provee un </a:t>
            </a:r>
            <a:r>
              <a:rPr sz="1400" spc="-20" dirty="0">
                <a:latin typeface="Lucida Sans Unicode"/>
                <a:cs typeface="Lucida Sans Unicode"/>
              </a:rPr>
              <a:t>método </a:t>
            </a:r>
            <a:r>
              <a:rPr sz="1400" spc="-30" dirty="0">
                <a:latin typeface="Lucida Sans Unicode"/>
                <a:cs typeface="Lucida Sans Unicode"/>
              </a:rPr>
              <a:t>general </a:t>
            </a:r>
            <a:r>
              <a:rPr sz="1400" spc="-20" dirty="0">
                <a:latin typeface="Lucida Sans Unicode"/>
                <a:cs typeface="Lucida Sans Unicode"/>
              </a:rPr>
              <a:t>muy </a:t>
            </a:r>
            <a:r>
              <a:rPr sz="1400" spc="-30" dirty="0">
                <a:latin typeface="Lucida Sans Unicode"/>
                <a:cs typeface="Lucida Sans Unicode"/>
              </a:rPr>
              <a:t>versátil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bas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etiquetas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  </a:t>
            </a:r>
            <a:r>
              <a:rPr sz="1400" spc="-20" dirty="0">
                <a:latin typeface="Lucida Sans Unicode"/>
                <a:cs typeface="Lucida Sans Unicode"/>
              </a:rPr>
              <a:t>hac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través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atributo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0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.loc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Par</a:t>
            </a:r>
            <a:r>
              <a:rPr sz="1400" spc="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 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pone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correspondan.  Recordemos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25" dirty="0">
                <a:latin typeface="Lucida Sans Unicode"/>
                <a:cs typeface="Lucida Sans Unicode"/>
              </a:rPr>
              <a:t>etiquetas </a:t>
            </a:r>
            <a:r>
              <a:rPr sz="1400" spc="-15" dirty="0">
                <a:latin typeface="Lucida Sans Unicode"/>
                <a:cs typeface="Lucida Sans Unicode"/>
              </a:rPr>
              <a:t>pueden </a:t>
            </a:r>
            <a:r>
              <a:rPr sz="1400" spc="-20" dirty="0">
                <a:latin typeface="Lucida Sans Unicode"/>
                <a:cs typeface="Lucida Sans Unicode"/>
              </a:rPr>
              <a:t>ser </a:t>
            </a:r>
            <a:r>
              <a:rPr sz="1400" spc="-30" dirty="0">
                <a:latin typeface="Lucida Sans Unicode"/>
                <a:cs typeface="Lucida Sans Unicode"/>
              </a:rPr>
              <a:t>cualquier </a:t>
            </a:r>
            <a:r>
              <a:rPr sz="1400" spc="-25" dirty="0">
                <a:latin typeface="Lucida Sans Unicode"/>
                <a:cs typeface="Lucida Sans Unicode"/>
              </a:rPr>
              <a:t> objeto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python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inclus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números</a:t>
            </a:r>
            <a:r>
              <a:rPr sz="1400" spc="-1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Cuand</a:t>
            </a:r>
            <a:r>
              <a:rPr sz="1400" spc="-2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usan  número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lo</a:t>
            </a:r>
            <a:r>
              <a:rPr sz="1400" dirty="0">
                <a:latin typeface="Consolas"/>
                <a:cs typeface="Consolas"/>
              </a:rPr>
              <a:t>c</a:t>
            </a:r>
            <a:r>
              <a:rPr sz="1400" spc="-10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esto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representan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 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posiciones.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95250">
              <a:lnSpc>
                <a:spcPts val="1650"/>
              </a:lnSpc>
              <a:spcBef>
                <a:spcPts val="1050"/>
              </a:spcBef>
            </a:pPr>
            <a:r>
              <a:rPr sz="1400" spc="-35" dirty="0">
                <a:latin typeface="Lucida Sans Unicode"/>
                <a:cs typeface="Lucida Sans Unicode"/>
              </a:rPr>
              <a:t>Tambié</a:t>
            </a:r>
            <a:r>
              <a:rPr sz="1400" spc="-3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hace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slice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etiquetas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</a:t>
            </a:r>
            <a:r>
              <a:rPr sz="1400" spc="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este  </a:t>
            </a:r>
            <a:r>
              <a:rPr sz="1400" spc="-35" dirty="0">
                <a:latin typeface="Lucida Sans Unicode"/>
                <a:cs typeface="Lucida Sans Unicode"/>
              </a:rPr>
              <a:t>caso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45" dirty="0">
                <a:latin typeface="Lucida Sans Unicode"/>
                <a:cs typeface="Lucida Sans Unicode"/>
              </a:rPr>
              <a:t>slice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40" dirty="0">
                <a:latin typeface="Lucida Sans Unicode"/>
                <a:cs typeface="Lucida Sans Unicode"/>
              </a:rPr>
              <a:t>inclusivo </a:t>
            </a:r>
            <a:r>
              <a:rPr sz="1400" spc="-20" dirty="0">
                <a:latin typeface="Lucida Sans Unicode"/>
                <a:cs typeface="Lucida Sans Unicode"/>
              </a:rPr>
              <a:t>tanto </a:t>
            </a:r>
            <a:r>
              <a:rPr sz="1400" spc="-30" dirty="0">
                <a:latin typeface="Lucida Sans Unicode"/>
                <a:cs typeface="Lucida Sans Unicode"/>
              </a:rPr>
              <a:t>con la </a:t>
            </a:r>
            <a:r>
              <a:rPr sz="1400" spc="-20" dirty="0">
                <a:latin typeface="Lucida Sans Unicode"/>
                <a:cs typeface="Lucida Sans Unicode"/>
              </a:rPr>
              <a:t>primer </a:t>
            </a:r>
            <a:r>
              <a:rPr sz="1400" spc="-25" dirty="0">
                <a:latin typeface="Lucida Sans Unicode"/>
                <a:cs typeface="Lucida Sans Unicode"/>
              </a:rPr>
              <a:t>etiqueta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como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segunda.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También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poner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listas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especíﬁcas.</a:t>
            </a:r>
            <a:endParaRPr sz="1400" dirty="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0058" y="1815246"/>
            <a:ext cx="2421890" cy="2472055"/>
            <a:chOff x="6350058" y="1815246"/>
            <a:chExt cx="2421890" cy="2472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0058" y="1815246"/>
              <a:ext cx="685133" cy="10672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7225" y="2300513"/>
              <a:ext cx="2364600" cy="19864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680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45637F"/>
                </a:solidFill>
                <a:latin typeface="Trebuchet MS"/>
                <a:cs typeface="Trebuchet MS"/>
              </a:rPr>
              <a:t>Label</a:t>
            </a:r>
            <a:r>
              <a:rPr sz="1800" b="1" spc="-160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Ind</a:t>
            </a:r>
            <a:r>
              <a:rPr sz="1800" b="1" spc="50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xing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665" y="1337159"/>
            <a:ext cx="3904919" cy="6853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585" y="2408846"/>
            <a:ext cx="3390480" cy="14284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6170" y="1351048"/>
            <a:ext cx="3914279" cy="26477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4100" y="2136050"/>
            <a:ext cx="3068955" cy="2410460"/>
            <a:chOff x="5904100" y="2136050"/>
            <a:chExt cx="3068955" cy="2410460"/>
          </a:xfrm>
        </p:grpSpPr>
        <p:sp>
          <p:nvSpPr>
            <p:cNvPr id="3" name="object 3"/>
            <p:cNvSpPr/>
            <p:nvPr/>
          </p:nvSpPr>
          <p:spPr>
            <a:xfrm>
              <a:off x="5904100" y="4354250"/>
              <a:ext cx="2890520" cy="114300"/>
            </a:xfrm>
            <a:custGeom>
              <a:avLst/>
              <a:gdLst/>
              <a:ahLst/>
              <a:cxnLst/>
              <a:rect l="l" t="t" r="r" b="b"/>
              <a:pathLst>
                <a:path w="2890520" h="114300">
                  <a:moveTo>
                    <a:pt x="1445099" y="113999"/>
                  </a:moveTo>
                  <a:lnTo>
                    <a:pt x="1282293" y="113642"/>
                  </a:lnTo>
                  <a:lnTo>
                    <a:pt x="693709" y="105698"/>
                  </a:lnTo>
                  <a:lnTo>
                    <a:pt x="345372" y="93980"/>
                  </a:lnTo>
                  <a:lnTo>
                    <a:pt x="210462" y="86637"/>
                  </a:lnTo>
                  <a:lnTo>
                    <a:pt x="137298" y="81281"/>
                  </a:lnTo>
                  <a:lnTo>
                    <a:pt x="78694" y="75600"/>
                  </a:lnTo>
                  <a:lnTo>
                    <a:pt x="35625" y="69634"/>
                  </a:lnTo>
                  <a:lnTo>
                    <a:pt x="0" y="56999"/>
                  </a:lnTo>
                  <a:lnTo>
                    <a:pt x="5592" y="51988"/>
                  </a:lnTo>
                  <a:lnTo>
                    <a:pt x="49509" y="42207"/>
                  </a:lnTo>
                  <a:lnTo>
                    <a:pt x="135230" y="32924"/>
                  </a:lnTo>
                  <a:lnTo>
                    <a:pt x="193077" y="28535"/>
                  </a:lnTo>
                  <a:lnTo>
                    <a:pt x="260548" y="24350"/>
                  </a:lnTo>
                  <a:lnTo>
                    <a:pt x="337368" y="20394"/>
                  </a:lnTo>
                  <a:lnTo>
                    <a:pt x="464625" y="15126"/>
                  </a:lnTo>
                  <a:lnTo>
                    <a:pt x="840412" y="5230"/>
                  </a:lnTo>
                  <a:lnTo>
                    <a:pt x="1445099" y="0"/>
                  </a:lnTo>
                  <a:lnTo>
                    <a:pt x="2060693" y="5415"/>
                  </a:lnTo>
                  <a:lnTo>
                    <a:pt x="2382647" y="13622"/>
                  </a:lnTo>
                  <a:lnTo>
                    <a:pt x="2592990" y="22368"/>
                  </a:lnTo>
                  <a:lnTo>
                    <a:pt x="2679737" y="27362"/>
                  </a:lnTo>
                  <a:lnTo>
                    <a:pt x="2752901" y="32718"/>
                  </a:lnTo>
                  <a:lnTo>
                    <a:pt x="2811505" y="38399"/>
                  </a:lnTo>
                  <a:lnTo>
                    <a:pt x="2854574" y="44365"/>
                  </a:lnTo>
                  <a:lnTo>
                    <a:pt x="2890199" y="56999"/>
                  </a:lnTo>
                  <a:lnTo>
                    <a:pt x="2887912" y="60234"/>
                  </a:lnTo>
                  <a:lnTo>
                    <a:pt x="2835042" y="72650"/>
                  </a:lnTo>
                  <a:lnTo>
                    <a:pt x="2784084" y="78479"/>
                  </a:lnTo>
                  <a:lnTo>
                    <a:pt x="2679737" y="86637"/>
                  </a:lnTo>
                  <a:lnTo>
                    <a:pt x="2544827" y="93980"/>
                  </a:lnTo>
                  <a:lnTo>
                    <a:pt x="2196490" y="105698"/>
                  </a:lnTo>
                  <a:lnTo>
                    <a:pt x="1607906" y="113642"/>
                  </a:lnTo>
                  <a:lnTo>
                    <a:pt x="1445099" y="1139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1625" y="2136050"/>
              <a:ext cx="3020949" cy="2410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315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>
                <a:solidFill>
                  <a:srgbClr val="45637F"/>
                </a:solidFill>
              </a:rPr>
              <a:t>I</a:t>
            </a:r>
            <a:r>
              <a:rPr sz="3000" spc="185" dirty="0">
                <a:solidFill>
                  <a:srgbClr val="45637F"/>
                </a:solidFill>
              </a:rPr>
              <a:t>n</a:t>
            </a:r>
            <a:r>
              <a:rPr sz="3000" spc="160" dirty="0">
                <a:solidFill>
                  <a:srgbClr val="45637F"/>
                </a:solidFill>
              </a:rPr>
              <a:t>teger</a:t>
            </a:r>
            <a:r>
              <a:rPr sz="3000" spc="-325" dirty="0">
                <a:solidFill>
                  <a:srgbClr val="45637F"/>
                </a:solidFill>
              </a:rPr>
              <a:t> </a:t>
            </a:r>
            <a:r>
              <a:rPr sz="3000" spc="120" dirty="0">
                <a:solidFill>
                  <a:srgbClr val="45637F"/>
                </a:solidFill>
              </a:rPr>
              <a:t>Ind</a:t>
            </a:r>
            <a:r>
              <a:rPr sz="3000" spc="90" dirty="0">
                <a:solidFill>
                  <a:srgbClr val="45637F"/>
                </a:solidFill>
              </a:rPr>
              <a:t>e</a:t>
            </a:r>
            <a:r>
              <a:rPr sz="3000" spc="155" dirty="0">
                <a:solidFill>
                  <a:srgbClr val="45637F"/>
                </a:solidFill>
              </a:rPr>
              <a:t>xing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2975" y="1294988"/>
            <a:ext cx="4133850" cy="1838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40005">
              <a:lnSpc>
                <a:spcPts val="1650"/>
              </a:lnSpc>
              <a:spcBef>
                <a:spcPts val="180"/>
              </a:spcBef>
            </a:pPr>
            <a:r>
              <a:rPr sz="1400" spc="-8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35" dirty="0">
                <a:latin typeface="Lucida Sans Unicode"/>
                <a:cs typeface="Lucida Sans Unicode"/>
              </a:rPr>
              <a:t>u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vez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exist</a:t>
            </a:r>
            <a:r>
              <a:rPr sz="1400" spc="-5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ilo</a:t>
            </a:r>
            <a:r>
              <a:rPr sz="1400" dirty="0">
                <a:latin typeface="Consolas"/>
                <a:cs typeface="Consolas"/>
              </a:rPr>
              <a:t>c</a:t>
            </a:r>
            <a:r>
              <a:rPr sz="1400" spc="-409" dirty="0">
                <a:latin typeface="Consolas"/>
                <a:cs typeface="Consolas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accede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los 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segú</a:t>
            </a:r>
            <a:r>
              <a:rPr sz="1400" spc="-3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posiciones</a:t>
            </a:r>
            <a:r>
              <a:rPr sz="1400" spc="-2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</a:t>
            </a:r>
            <a:r>
              <a:rPr sz="1400" spc="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cas</a:t>
            </a:r>
            <a:r>
              <a:rPr sz="1400" spc="-3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los  </a:t>
            </a:r>
            <a:r>
              <a:rPr sz="1400" spc="-20" dirty="0">
                <a:latin typeface="Lucida Sans Unicode"/>
                <a:cs typeface="Lucida Sans Unicode"/>
              </a:rPr>
              <a:t>número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representan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posicione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  etiquetas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Funcion</a:t>
            </a:r>
            <a:r>
              <a:rPr sz="1400" spc="-2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com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slice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numpy.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primera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posición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empiez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conta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desd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cero, 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slice</a:t>
            </a:r>
            <a:r>
              <a:rPr sz="1400" spc="-5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incluye</a:t>
            </a:r>
            <a:r>
              <a:rPr sz="1400" spc="-3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prime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índice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per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excluyen 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40" dirty="0">
                <a:latin typeface="Lucida Sans Unicode"/>
                <a:cs typeface="Lucida Sans Unicode"/>
              </a:rPr>
              <a:t>segundo. </a:t>
            </a:r>
            <a:r>
              <a:rPr sz="1400" spc="-35" dirty="0">
                <a:latin typeface="Lucida Sans Unicode"/>
                <a:cs typeface="Lucida Sans Unicode"/>
              </a:rPr>
              <a:t>También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pueden poner </a:t>
            </a:r>
            <a:r>
              <a:rPr sz="1400" spc="-45" dirty="0">
                <a:latin typeface="Lucida Sans Unicode"/>
                <a:cs typeface="Lucida Sans Unicode"/>
              </a:rPr>
              <a:t>listas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índices.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190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45637F"/>
                </a:solidFill>
                <a:latin typeface="Trebuchet MS"/>
                <a:cs typeface="Trebuchet MS"/>
              </a:rPr>
              <a:t>I</a:t>
            </a:r>
            <a:r>
              <a:rPr sz="1800" b="1" spc="110" dirty="0">
                <a:solidFill>
                  <a:srgbClr val="45637F"/>
                </a:solidFill>
                <a:latin typeface="Trebuchet MS"/>
                <a:cs typeface="Trebuchet MS"/>
              </a:rPr>
              <a:t>n</a:t>
            </a: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teger</a:t>
            </a:r>
            <a:r>
              <a:rPr sz="1800" b="1" spc="-195" dirty="0">
                <a:solidFill>
                  <a:srgbClr val="45637F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45637F"/>
                </a:solidFill>
                <a:latin typeface="Trebuchet MS"/>
                <a:cs typeface="Trebuchet MS"/>
              </a:rPr>
              <a:t>Ind</a:t>
            </a:r>
            <a:r>
              <a:rPr sz="1800" b="1" spc="50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xing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280" y="1375527"/>
            <a:ext cx="2485799" cy="22666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3063" y="857572"/>
            <a:ext cx="2641575" cy="31808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279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solidFill>
                  <a:srgbClr val="45637F"/>
                </a:solidFill>
              </a:rPr>
              <a:t>F</a:t>
            </a:r>
            <a:r>
              <a:rPr sz="3000" spc="50" dirty="0">
                <a:solidFill>
                  <a:srgbClr val="45637F"/>
                </a:solidFill>
              </a:rPr>
              <a:t>iltr</a:t>
            </a:r>
            <a:r>
              <a:rPr sz="3000" spc="250" dirty="0">
                <a:solidFill>
                  <a:srgbClr val="45637F"/>
                </a:solidFill>
              </a:rPr>
              <a:t>os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242560" cy="26771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3335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latin typeface="Lucida Sans Unicode"/>
                <a:cs typeface="Lucida Sans Unicode"/>
              </a:rPr>
              <a:t>Tambié</a:t>
            </a:r>
            <a:r>
              <a:rPr sz="1400" spc="-3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posible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segú</a:t>
            </a:r>
            <a:r>
              <a:rPr sz="1400" spc="-3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condiciones 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sus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valores.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expresión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condicional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produce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arreglo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booleanos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20" dirty="0">
                <a:latin typeface="Lucida Sans Unicode"/>
                <a:cs typeface="Lucida Sans Unicode"/>
              </a:rPr>
              <a:t>devuelven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25" dirty="0">
                <a:latin typeface="Lucida Sans Unicode"/>
                <a:cs typeface="Lucida Sans Unicode"/>
              </a:rPr>
              <a:t>valores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25" dirty="0">
                <a:latin typeface="Lucida Sans Unicode"/>
                <a:cs typeface="Lucida Sans Unicode"/>
              </a:rPr>
              <a:t>valor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arreglo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verdadero</a:t>
            </a:r>
            <a:r>
              <a:rPr sz="1400" spc="-10" dirty="0">
                <a:latin typeface="Lucida Sans Unicode"/>
                <a:cs typeface="Lucida Sans Unicode"/>
              </a:rPr>
              <a:t>.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data[“Age”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5" dirty="0">
                <a:latin typeface="Consolas"/>
                <a:cs typeface="Consolas"/>
              </a:rPr>
              <a:t> &gt;=3</a:t>
            </a:r>
            <a:r>
              <a:rPr sz="1400" dirty="0">
                <a:latin typeface="Consolas"/>
                <a:cs typeface="Consolas"/>
              </a:rPr>
              <a:t>0</a:t>
            </a:r>
            <a:r>
              <a:rPr sz="1400" spc="-385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 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booleano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data[data[“Age”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5" dirty="0">
                <a:latin typeface="Consolas"/>
                <a:cs typeface="Consolas"/>
              </a:rPr>
              <a:t> &gt;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30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375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devuelve  </a:t>
            </a:r>
            <a:r>
              <a:rPr sz="1400" spc="-30" dirty="0">
                <a:latin typeface="Lucida Sans Unicode"/>
                <a:cs typeface="Lucida Sans Unicode"/>
              </a:rPr>
              <a:t>todas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45" dirty="0">
                <a:latin typeface="Lucida Sans Unicode"/>
                <a:cs typeface="Lucida Sans Unicode"/>
              </a:rPr>
              <a:t>ﬁlas </a:t>
            </a:r>
            <a:r>
              <a:rPr sz="1400" spc="-30" dirty="0">
                <a:latin typeface="Lucida Sans Unicode"/>
                <a:cs typeface="Lucida Sans Unicode"/>
              </a:rPr>
              <a:t>del </a:t>
            </a:r>
            <a:r>
              <a:rPr sz="1400" spc="-15" dirty="0">
                <a:latin typeface="Lucida Sans Unicode"/>
                <a:cs typeface="Lucida Sans Unicode"/>
              </a:rPr>
              <a:t>dataframe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30" dirty="0">
                <a:latin typeface="Lucida Sans Unicode"/>
                <a:cs typeface="Lucida Sans Unicode"/>
              </a:rPr>
              <a:t>cuales el </a:t>
            </a:r>
            <a:r>
              <a:rPr sz="1400" spc="-25" dirty="0">
                <a:latin typeface="Lucida Sans Unicode"/>
                <a:cs typeface="Lucida Sans Unicode"/>
              </a:rPr>
              <a:t>valor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15" dirty="0">
                <a:latin typeface="Lucida Sans Unicode"/>
                <a:cs typeface="Lucida Sans Unicode"/>
              </a:rPr>
              <a:t>edad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mayo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igua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30.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35" dirty="0">
                <a:latin typeface="Lucida Sans Unicode"/>
                <a:cs typeface="Lucida Sans Unicode"/>
              </a:rPr>
              <a:t>También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condiciones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dentro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loc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iloc,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 una </a:t>
            </a:r>
            <a:r>
              <a:rPr sz="1400" spc="-15" dirty="0">
                <a:latin typeface="Lucida Sans Unicode"/>
                <a:cs typeface="Lucida Sans Unicode"/>
              </a:rPr>
              <a:t>o </a:t>
            </a:r>
            <a:r>
              <a:rPr sz="1400" spc="-35" dirty="0">
                <a:latin typeface="Lucida Sans Unicode"/>
                <a:cs typeface="Lucida Sans Unicode"/>
              </a:rPr>
              <a:t>las dos dimensiones. </a:t>
            </a:r>
            <a:r>
              <a:rPr sz="1400" spc="10" dirty="0">
                <a:latin typeface="Lucida Sans Unicode"/>
                <a:cs typeface="Lucida Sans Unicode"/>
              </a:rPr>
              <a:t>Por </a:t>
            </a:r>
            <a:r>
              <a:rPr sz="1400" spc="-40" dirty="0">
                <a:latin typeface="Lucida Sans Unicode"/>
                <a:cs typeface="Lucida Sans Unicode"/>
              </a:rPr>
              <a:t>ejemplo, 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data.loc[data["Age"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5" dirty="0">
                <a:latin typeface="Consolas"/>
                <a:cs typeface="Consolas"/>
              </a:rPr>
              <a:t> &gt;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30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["Name"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-5" dirty="0">
                <a:latin typeface="Consolas"/>
                <a:cs typeface="Consolas"/>
              </a:rPr>
              <a:t> "Sex"]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34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selecciona 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i="1" spc="30" dirty="0">
                <a:latin typeface="Trebuchet MS"/>
                <a:cs typeface="Trebuchet MS"/>
              </a:rPr>
              <a:t>Name</a:t>
            </a:r>
            <a:r>
              <a:rPr sz="1400" i="1" spc="-65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Sex</a:t>
            </a:r>
            <a:r>
              <a:rPr sz="1400" i="1" spc="-60" dirty="0">
                <a:latin typeface="Trebuchet MS"/>
                <a:cs typeface="Trebuchet M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cuyas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edades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mayores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iguale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30.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9040" y="3345946"/>
            <a:ext cx="685133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49" y="912600"/>
            <a:ext cx="8625801" cy="36717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6475" y="567543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F</a:t>
            </a:r>
            <a:r>
              <a:rPr sz="1800" b="1" spc="30" dirty="0">
                <a:solidFill>
                  <a:srgbClr val="45637F"/>
                </a:solidFill>
                <a:latin typeface="Trebuchet MS"/>
                <a:cs typeface="Trebuchet MS"/>
              </a:rPr>
              <a:t>iltr</a:t>
            </a:r>
            <a:r>
              <a:rPr sz="1800" b="1" spc="150" dirty="0">
                <a:solidFill>
                  <a:srgbClr val="45637F"/>
                </a:solidFill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F</a:t>
            </a:r>
            <a:r>
              <a:rPr sz="1800" b="1" spc="30" dirty="0">
                <a:solidFill>
                  <a:srgbClr val="45637F"/>
                </a:solidFill>
                <a:latin typeface="Trebuchet MS"/>
                <a:cs typeface="Trebuchet MS"/>
              </a:rPr>
              <a:t>iltr</a:t>
            </a:r>
            <a:r>
              <a:rPr sz="1800" b="1" spc="150" dirty="0">
                <a:solidFill>
                  <a:srgbClr val="45637F"/>
                </a:solidFill>
                <a:latin typeface="Trebuchet MS"/>
                <a:cs typeface="Trebuchet MS"/>
              </a:rPr>
              <a:t>os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342" y="467280"/>
            <a:ext cx="4190760" cy="41407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0052" y="3562332"/>
            <a:ext cx="378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4249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>
                <a:solidFill>
                  <a:srgbClr val="45637F"/>
                </a:solidFill>
              </a:rPr>
              <a:t>P</a:t>
            </a:r>
            <a:r>
              <a:rPr sz="3000" spc="200" dirty="0">
                <a:solidFill>
                  <a:srgbClr val="45637F"/>
                </a:solidFill>
              </a:rPr>
              <a:t>andas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594860" cy="29629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Lucida Sans Unicode"/>
                <a:cs typeface="Lucida Sans Unicode"/>
              </a:rPr>
              <a:t>Pandas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25" dirty="0">
                <a:latin typeface="Lucida Sans Unicode"/>
                <a:cs typeface="Lucida Sans Unicode"/>
              </a:rPr>
              <a:t>módulo </a:t>
            </a:r>
            <a:r>
              <a:rPr sz="1400" spc="-20" dirty="0">
                <a:latin typeface="Lucida Sans Unicode"/>
                <a:cs typeface="Lucida Sans Unicode"/>
              </a:rPr>
              <a:t>muy </a:t>
            </a:r>
            <a:r>
              <a:rPr sz="1400" spc="-25" dirty="0">
                <a:latin typeface="Lucida Sans Unicode"/>
                <a:cs typeface="Lucida Sans Unicode"/>
              </a:rPr>
              <a:t>popular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30" dirty="0">
                <a:latin typeface="Lucida Sans Unicode"/>
                <a:cs typeface="Lucida Sans Unicode"/>
              </a:rPr>
              <a:t>manipulación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análisis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datos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</a:t>
            </a:r>
            <a:r>
              <a:rPr sz="1400" spc="-15" dirty="0">
                <a:latin typeface="Lucida Sans Unicode"/>
                <a:cs typeface="Lucida Sans Unicode"/>
              </a:rPr>
              <a:t>á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hech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sobr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Nump</a:t>
            </a:r>
            <a:r>
              <a:rPr sz="1400" spc="-1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provee  </a:t>
            </a:r>
            <a:r>
              <a:rPr sz="1400" spc="-25" dirty="0">
                <a:latin typeface="Lucida Sans Unicode"/>
                <a:cs typeface="Lucida Sans Unicode"/>
              </a:rPr>
              <a:t>estructura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diseñada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trabaja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datos  </a:t>
            </a:r>
            <a:r>
              <a:rPr sz="1400" spc="-30" dirty="0">
                <a:latin typeface="Lucida Sans Unicode"/>
                <a:cs typeface="Lucida Sans Unicode"/>
              </a:rPr>
              <a:t>con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5" dirty="0">
                <a:latin typeface="Lucida Sans Unicode"/>
                <a:cs typeface="Lucida Sans Unicode"/>
              </a:rPr>
              <a:t>tablas. </a:t>
            </a:r>
            <a:r>
              <a:rPr sz="1400" spc="-80" dirty="0">
                <a:latin typeface="Lucida Sans Unicode"/>
                <a:cs typeface="Lucida Sans Unicode"/>
              </a:rPr>
              <a:t>A </a:t>
            </a:r>
            <a:r>
              <a:rPr sz="1400" spc="-30" dirty="0">
                <a:latin typeface="Lucida Sans Unicode"/>
                <a:cs typeface="Lucida Sans Unicode"/>
              </a:rPr>
              <a:t>diferencia </a:t>
            </a:r>
            <a:r>
              <a:rPr sz="1400" spc="-15" dirty="0">
                <a:latin typeface="Lucida Sans Unicode"/>
                <a:cs typeface="Lucida Sans Unicode"/>
              </a:rPr>
              <a:t>de un </a:t>
            </a:r>
            <a:r>
              <a:rPr sz="1400" spc="-10" dirty="0">
                <a:latin typeface="Lucida Sans Unicode"/>
                <a:cs typeface="Lucida Sans Unicode"/>
              </a:rPr>
              <a:t>array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5" dirty="0">
                <a:latin typeface="Lucida Sans Unicode"/>
                <a:cs typeface="Lucida Sans Unicode"/>
              </a:rPr>
              <a:t>numpy, </a:t>
            </a:r>
            <a:r>
              <a:rPr sz="1400" spc="-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panda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permit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trabaja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distintos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tipo</a:t>
            </a:r>
            <a:r>
              <a:rPr sz="1400" spc="-3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datos  </a:t>
            </a:r>
            <a:r>
              <a:rPr sz="1400" spc="-10" dirty="0">
                <a:latin typeface="Lucida Sans Unicode"/>
                <a:cs typeface="Lucida Sans Unicode"/>
              </a:rPr>
              <a:t>para </a:t>
            </a:r>
            <a:r>
              <a:rPr sz="1400" spc="-20" dirty="0">
                <a:latin typeface="Lucida Sans Unicode"/>
                <a:cs typeface="Lucida Sans Unicode"/>
              </a:rPr>
              <a:t>cada </a:t>
            </a:r>
            <a:r>
              <a:rPr sz="1400" spc="-25" dirty="0">
                <a:latin typeface="Lucida Sans Unicode"/>
                <a:cs typeface="Lucida Sans Unicode"/>
              </a:rPr>
              <a:t>columna asemejándose </a:t>
            </a:r>
            <a:r>
              <a:rPr sz="1400" spc="-20" dirty="0">
                <a:latin typeface="Lucida Sans Unicode"/>
                <a:cs typeface="Lucida Sans Unicode"/>
              </a:rPr>
              <a:t>más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35" dirty="0">
                <a:latin typeface="Lucida Sans Unicode"/>
                <a:cs typeface="Lucida Sans Unicode"/>
              </a:rPr>
              <a:t>lo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5" dirty="0">
                <a:latin typeface="Lucida Sans Unicode"/>
                <a:cs typeface="Lucida Sans Unicode"/>
              </a:rPr>
              <a:t>se usa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base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relacionales.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154305">
              <a:lnSpc>
                <a:spcPts val="1650"/>
              </a:lnSpc>
              <a:spcBef>
                <a:spcPts val="1650"/>
              </a:spcBef>
            </a:pPr>
            <a:r>
              <a:rPr sz="1400" spc="-40" dirty="0">
                <a:latin typeface="Lucida Sans Unicode"/>
                <a:cs typeface="Lucida Sans Unicode"/>
              </a:rPr>
              <a:t>Tien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estructura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datos</a:t>
            </a:r>
            <a:r>
              <a:rPr sz="1400" spc="-20" dirty="0">
                <a:latin typeface="Lucida Sans Unicode"/>
                <a:cs typeface="Lucida Sans Unicode"/>
              </a:rPr>
              <a:t>: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b="1" spc="-5" dirty="0">
                <a:latin typeface="Tahoma"/>
                <a:cs typeface="Tahoma"/>
              </a:rPr>
              <a:t>seri</a:t>
            </a:r>
            <a:r>
              <a:rPr sz="1400" b="1" dirty="0">
                <a:latin typeface="Tahoma"/>
                <a:cs typeface="Tahoma"/>
              </a:rPr>
              <a:t>e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  </a:t>
            </a:r>
            <a:r>
              <a:rPr sz="1400" b="1" dirty="0">
                <a:latin typeface="Tahoma"/>
                <a:cs typeface="Tahoma"/>
              </a:rPr>
              <a:t>dataframe</a:t>
            </a:r>
            <a:r>
              <a:rPr sz="1400" dirty="0">
                <a:latin typeface="Lucida Sans Unicode"/>
                <a:cs typeface="Lucida Sans Unicode"/>
              </a:rPr>
              <a:t>. </a:t>
            </a:r>
            <a:r>
              <a:rPr sz="1400" spc="-20" dirty="0">
                <a:latin typeface="Lucida Sans Unicode"/>
                <a:cs typeface="Lucida Sans Unicode"/>
              </a:rPr>
              <a:t>El primero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30" dirty="0">
                <a:latin typeface="Lucida Sans Unicode"/>
                <a:cs typeface="Lucida Sans Unicode"/>
              </a:rPr>
              <a:t>arreglo unidimensional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etiquetado </a:t>
            </a:r>
            <a:r>
              <a:rPr sz="1400" spc="-30" dirty="0">
                <a:latin typeface="Lucida Sans Unicode"/>
                <a:cs typeface="Lucida Sans Unicode"/>
              </a:rPr>
              <a:t>y con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35" dirty="0">
                <a:latin typeface="Lucida Sans Unicode"/>
                <a:cs typeface="Lucida Sans Unicode"/>
              </a:rPr>
              <a:t>tipo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20" dirty="0">
                <a:latin typeface="Lucida Sans Unicode"/>
                <a:cs typeface="Lucida Sans Unicode"/>
              </a:rPr>
              <a:t>dato </a:t>
            </a:r>
            <a:r>
              <a:rPr sz="1400" spc="-25" dirty="0">
                <a:latin typeface="Lucida Sans Unicode"/>
                <a:cs typeface="Lucida Sans Unicode"/>
              </a:rPr>
              <a:t>determinado. El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estructur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bidimensiona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simila</a:t>
            </a:r>
            <a:r>
              <a:rPr sz="1400" spc="-2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a 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tabla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admite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columnas.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Cad</a:t>
            </a:r>
            <a:r>
              <a:rPr sz="1400" spc="-2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serie.</a:t>
            </a:r>
            <a:endParaRPr sz="1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1172" y="3269157"/>
            <a:ext cx="3183142" cy="10672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19727"/>
            <a:ext cx="2084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/>
              <a:t>Labo</a:t>
            </a:r>
            <a:r>
              <a:rPr sz="2400" spc="65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50" dirty="0"/>
              <a:t>2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245663"/>
            <a:ext cx="5430520" cy="194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“Survived”,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“Pclass”,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“Age”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“Sex”.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200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400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“Name”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60" dirty="0">
                <a:latin typeface="Lucida Sans Unicode"/>
                <a:cs typeface="Lucida Sans Unicode"/>
              </a:rPr>
              <a:t>“Age”.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últimas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120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últimas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tres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columnas.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todo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sobrevivientes.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nombres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menores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18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años.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25" dirty="0">
                <a:latin typeface="Lucida Sans Unicode"/>
                <a:cs typeface="Lucida Sans Unicode"/>
              </a:rPr>
              <a:t>Selecciona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edade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mujeres.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733991"/>
            <a:ext cx="8839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608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Pandas</a:t>
            </a:r>
            <a:r>
              <a:rPr lang="es-AR" spc="330" dirty="0"/>
              <a:t> 3</a:t>
            </a:r>
            <a:endParaRPr spc="330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405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>
                <a:solidFill>
                  <a:srgbClr val="45637F"/>
                </a:solidFill>
              </a:rPr>
              <a:t>Índices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4556125" cy="2467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0325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so</a:t>
            </a:r>
            <a:r>
              <a:rPr sz="1400" spc="-2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part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fundamenta</a:t>
            </a:r>
            <a:r>
              <a:rPr sz="1400" spc="-1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  </a:t>
            </a:r>
            <a:r>
              <a:rPr sz="1400" spc="-25" dirty="0">
                <a:latin typeface="Lucida Sans Unicode"/>
                <a:cs typeface="Lucida Sans Unicode"/>
              </a:rPr>
              <a:t>estructura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Pandas</a:t>
            </a:r>
            <a:r>
              <a:rPr sz="1400" spc="-1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mucha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funcionalidades  </a:t>
            </a:r>
            <a:r>
              <a:rPr sz="1400" spc="-15" dirty="0">
                <a:latin typeface="Lucida Sans Unicode"/>
                <a:cs typeface="Lucida Sans Unicode"/>
              </a:rPr>
              <a:t>depende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ellas</a:t>
            </a:r>
            <a:r>
              <a:rPr sz="1400" spc="-3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</a:t>
            </a:r>
            <a:r>
              <a:rPr sz="1400" spc="-4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tanto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important</a:t>
            </a: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poder  </a:t>
            </a:r>
            <a:r>
              <a:rPr sz="1400" spc="-25" dirty="0">
                <a:latin typeface="Lucida Sans Unicode"/>
                <a:cs typeface="Lucida Sans Unicode"/>
              </a:rPr>
              <a:t>manipula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modiﬁcarla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segú</a:t>
            </a:r>
            <a:r>
              <a:rPr sz="1400" spc="-3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se</a:t>
            </a:r>
            <a:r>
              <a:rPr sz="1400" spc="-1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necesario</a:t>
            </a:r>
            <a:r>
              <a:rPr sz="1400" spc="-1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Las  etiquetas </a:t>
            </a:r>
            <a:r>
              <a:rPr sz="1400" spc="-20" dirty="0">
                <a:latin typeface="Lucida Sans Unicode"/>
                <a:cs typeface="Lucida Sans Unicode"/>
              </a:rPr>
              <a:t>están </a:t>
            </a:r>
            <a:r>
              <a:rPr sz="1400" spc="-30" dirty="0">
                <a:latin typeface="Lucida Sans Unicode"/>
                <a:cs typeface="Lucida Sans Unicode"/>
              </a:rPr>
              <a:t>alojadas </a:t>
            </a:r>
            <a:r>
              <a:rPr sz="1400" spc="-5" dirty="0">
                <a:latin typeface="Lucida Sans Unicode"/>
                <a:cs typeface="Lucida Sans Unicode"/>
              </a:rPr>
              <a:t>en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25" dirty="0">
                <a:latin typeface="Lucida Sans Unicode"/>
                <a:cs typeface="Lucida Sans Unicode"/>
              </a:rPr>
              <a:t>estructura llamada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b="1" spc="25" dirty="0">
                <a:latin typeface="Trebuchet MS"/>
                <a:cs typeface="Trebuchet MS"/>
              </a:rPr>
              <a:t>Index. </a:t>
            </a:r>
            <a:r>
              <a:rPr sz="1400" dirty="0">
                <a:latin typeface="Lucida Sans Unicode"/>
                <a:cs typeface="Lucida Sans Unicode"/>
              </a:rPr>
              <a:t>En </a:t>
            </a:r>
            <a:r>
              <a:rPr sz="1400" spc="-15" dirty="0">
                <a:latin typeface="Lucida Sans Unicode"/>
                <a:cs typeface="Lucida Sans Unicode"/>
              </a:rPr>
              <a:t>un dataframe </a:t>
            </a:r>
            <a:r>
              <a:rPr sz="1400" spc="-20" dirty="0">
                <a:latin typeface="Lucida Sans Unicode"/>
                <a:cs typeface="Lucida Sans Unicode"/>
              </a:rPr>
              <a:t>tenemos tenemos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40" dirty="0">
                <a:latin typeface="Lucida Sans Unicode"/>
                <a:cs typeface="Lucida Sans Unicode"/>
              </a:rPr>
              <a:t>Index 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ﬁlas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otro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columnas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atributos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inde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columns.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2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posible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modiﬁca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inde</a:t>
            </a:r>
            <a:r>
              <a:rPr sz="1400" spc="-50" dirty="0">
                <a:latin typeface="Lucida Sans Unicode"/>
                <a:cs typeface="Lucida Sans Unicode"/>
              </a:rPr>
              <a:t>x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completamente  </a:t>
            </a:r>
            <a:r>
              <a:rPr sz="1400" spc="-25" dirty="0">
                <a:latin typeface="Lucida Sans Unicode"/>
                <a:cs typeface="Lucida Sans Unicode"/>
              </a:rPr>
              <a:t>simplemente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reasignándolo,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ejemplo,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lista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debe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tener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misma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cantidad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elementos.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1172" y="3269157"/>
            <a:ext cx="3183142" cy="10672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Índices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717" y="1451520"/>
            <a:ext cx="1495079" cy="20571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6277" y="1160968"/>
            <a:ext cx="4485959" cy="26477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67543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45637F"/>
                </a:solidFill>
              </a:rPr>
              <a:t>Índices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86475" y="1292362"/>
            <a:ext cx="536765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objetos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Index</a:t>
            </a:r>
            <a:r>
              <a:rPr sz="1400" spc="-400" dirty="0">
                <a:latin typeface="Consolas"/>
                <a:cs typeface="Consolas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soportan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asignación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ítems,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25" dirty="0">
                <a:latin typeface="Lucida Sans Unicode"/>
                <a:cs typeface="Lucida Sans Unicode"/>
              </a:rPr>
              <a:t>cambiar </a:t>
            </a:r>
            <a:r>
              <a:rPr sz="1400" spc="-15" dirty="0">
                <a:latin typeface="Lucida Sans Unicode"/>
                <a:cs typeface="Lucida Sans Unicode"/>
              </a:rPr>
              <a:t>uno de </a:t>
            </a:r>
            <a:r>
              <a:rPr sz="1400" spc="-40" dirty="0">
                <a:latin typeface="Lucida Sans Unicode"/>
                <a:cs typeface="Lucida Sans Unicode"/>
              </a:rPr>
              <a:t>sus </a:t>
            </a:r>
            <a:r>
              <a:rPr sz="1400" spc="-20" dirty="0">
                <a:latin typeface="Lucida Sans Unicode"/>
                <a:cs typeface="Lucida Sans Unicode"/>
              </a:rPr>
              <a:t>elementos por </a:t>
            </a:r>
            <a:r>
              <a:rPr sz="1400" spc="-40" dirty="0">
                <a:latin typeface="Lucida Sans Unicode"/>
                <a:cs typeface="Lucida Sans Unicode"/>
              </a:rPr>
              <a:t>asignación </a:t>
            </a:r>
            <a:r>
              <a:rPr sz="1400" spc="-35" dirty="0">
                <a:latin typeface="Lucida Sans Unicode"/>
                <a:cs typeface="Lucida Sans Unicode"/>
              </a:rPr>
              <a:t>directa.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modiﬁcación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podemos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realizar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maneras:</a:t>
            </a:r>
            <a:endParaRPr sz="1400">
              <a:latin typeface="Lucida Sans Unicode"/>
              <a:cs typeface="Lucida Sans Unicode"/>
            </a:endParaRPr>
          </a:p>
          <a:p>
            <a:pPr marL="12700" marR="186690">
              <a:lnSpc>
                <a:spcPct val="100000"/>
              </a:lnSpc>
              <a:spcBef>
                <a:spcPts val="1000"/>
              </a:spcBef>
            </a:pPr>
            <a:r>
              <a:rPr sz="1400" spc="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modiﬁcando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directamente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array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numpy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aloja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</a:t>
            </a:r>
            <a:r>
              <a:rPr sz="1400" spc="-2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Index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través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atributo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values.</a:t>
            </a:r>
            <a:endParaRPr sz="1400">
              <a:latin typeface="Consolas"/>
              <a:cs typeface="Consolas"/>
            </a:endParaRPr>
          </a:p>
          <a:p>
            <a:pPr marL="12700" marR="60325">
              <a:lnSpc>
                <a:spcPct val="100000"/>
              </a:lnSpc>
              <a:spcBef>
                <a:spcPts val="1000"/>
              </a:spcBef>
            </a:pPr>
            <a:r>
              <a:rPr sz="1400" spc="-1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otra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forma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usando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método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rename,</a:t>
            </a:r>
            <a:r>
              <a:rPr sz="1400" spc="-405" dirty="0">
                <a:latin typeface="Consolas"/>
                <a:cs typeface="Consolas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sirve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ﬁlas 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35" dirty="0">
                <a:latin typeface="Lucida Sans Unicode"/>
                <a:cs typeface="Lucida Sans Unicode"/>
              </a:rPr>
              <a:t>columnas. </a:t>
            </a:r>
            <a:r>
              <a:rPr sz="1400" spc="5" dirty="0">
                <a:latin typeface="Lucida Sans Unicode"/>
                <a:cs typeface="Lucida Sans Unicode"/>
              </a:rPr>
              <a:t>Se </a:t>
            </a:r>
            <a:r>
              <a:rPr sz="1400" spc="-30" dirty="0">
                <a:latin typeface="Lucida Sans Unicode"/>
                <a:cs typeface="Lucida Sans Unicode"/>
              </a:rPr>
              <a:t>le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20" dirty="0">
                <a:latin typeface="Lucida Sans Unicode"/>
                <a:cs typeface="Lucida Sans Unicode"/>
              </a:rPr>
              <a:t>pasar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35" dirty="0">
                <a:latin typeface="Lucida Sans Unicode"/>
                <a:cs typeface="Lucida Sans Unicode"/>
              </a:rPr>
              <a:t>diccionario </a:t>
            </a:r>
            <a:r>
              <a:rPr sz="1400" spc="-30" dirty="0">
                <a:latin typeface="Lucida Sans Unicode"/>
                <a:cs typeface="Lucida Sans Unicode"/>
              </a:rPr>
              <a:t>con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20" dirty="0">
                <a:latin typeface="Lucida Sans Unicode"/>
                <a:cs typeface="Lucida Sans Unicode"/>
              </a:rPr>
              <a:t>nombres </a:t>
            </a:r>
            <a:r>
              <a:rPr sz="1400" spc="-15" dirty="0">
                <a:latin typeface="Lucida Sans Unicode"/>
                <a:cs typeface="Lucida Sans Unicode"/>
              </a:rPr>
              <a:t> de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25" dirty="0">
                <a:latin typeface="Lucida Sans Unicode"/>
                <a:cs typeface="Lucida Sans Unicode"/>
              </a:rPr>
              <a:t>etiquetas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0" dirty="0">
                <a:latin typeface="Lucida Sans Unicode"/>
                <a:cs typeface="Lucida Sans Unicode"/>
              </a:rPr>
              <a:t>queremos </a:t>
            </a:r>
            <a:r>
              <a:rPr sz="1400" spc="-30" dirty="0">
                <a:latin typeface="Lucida Sans Unicode"/>
                <a:cs typeface="Lucida Sans Unicode"/>
              </a:rPr>
              <a:t>cambiar. </a:t>
            </a:r>
            <a:r>
              <a:rPr sz="1400" spc="-35" dirty="0">
                <a:latin typeface="Lucida Sans Unicode"/>
                <a:cs typeface="Lucida Sans Unicode"/>
              </a:rPr>
              <a:t>También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pasar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función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aplicar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todos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elementos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Index.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Por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defecto,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esta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operación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devuelve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otro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dataframe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índices </a:t>
            </a:r>
            <a:r>
              <a:rPr sz="1400" spc="-42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modiﬁcados. </a:t>
            </a:r>
            <a:r>
              <a:rPr sz="1400" spc="-25" dirty="0">
                <a:latin typeface="Lucida Sans Unicode"/>
                <a:cs typeface="Lucida Sans Unicode"/>
              </a:rPr>
              <a:t>Si </a:t>
            </a:r>
            <a:r>
              <a:rPr sz="1400" spc="-20" dirty="0">
                <a:latin typeface="Lucida Sans Unicode"/>
                <a:cs typeface="Lucida Sans Unicode"/>
              </a:rPr>
              <a:t>queremos </a:t>
            </a:r>
            <a:r>
              <a:rPr sz="1400" spc="-35" dirty="0">
                <a:latin typeface="Lucida Sans Unicode"/>
                <a:cs typeface="Lucida Sans Unicode"/>
              </a:rPr>
              <a:t>modiﬁcar </a:t>
            </a:r>
            <a:r>
              <a:rPr sz="1400" spc="-45" dirty="0">
                <a:latin typeface="Lucida Sans Unicode"/>
                <a:cs typeface="Lucida Sans Unicode"/>
              </a:rPr>
              <a:t>los </a:t>
            </a:r>
            <a:r>
              <a:rPr sz="1400" spc="-40" dirty="0">
                <a:latin typeface="Lucida Sans Unicode"/>
                <a:cs typeface="Lucida Sans Unicode"/>
              </a:rPr>
              <a:t>índices </a:t>
            </a:r>
            <a:r>
              <a:rPr sz="1400" spc="-30" dirty="0">
                <a:latin typeface="Lucida Sans Unicode"/>
                <a:cs typeface="Lucida Sans Unicode"/>
              </a:rPr>
              <a:t>del </a:t>
            </a:r>
            <a:r>
              <a:rPr sz="1400" spc="-15" dirty="0">
                <a:latin typeface="Lucida Sans Unicode"/>
                <a:cs typeface="Lucida Sans Unicode"/>
              </a:rPr>
              <a:t>dataframe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actual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podemos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parámetro</a:t>
            </a:r>
            <a:r>
              <a:rPr sz="1400" spc="3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inplace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True.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7008" y="3355446"/>
            <a:ext cx="685133" cy="10672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Índices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1245" y="1181285"/>
            <a:ext cx="4170045" cy="3373120"/>
            <a:chOff x="751245" y="1181285"/>
            <a:chExt cx="4170045" cy="3373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245" y="1181285"/>
              <a:ext cx="4170011" cy="11691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245" y="2147086"/>
              <a:ext cx="2563006" cy="240696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8523" y="375476"/>
            <a:ext cx="3919556" cy="40702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3571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45637F"/>
                </a:solidFill>
              </a:rPr>
              <a:t>r</a:t>
            </a:r>
            <a:r>
              <a:rPr sz="3000" spc="160" dirty="0">
                <a:solidFill>
                  <a:srgbClr val="45637F"/>
                </a:solidFill>
              </a:rPr>
              <a:t>eset_ind</a:t>
            </a:r>
            <a:r>
              <a:rPr sz="3000" spc="130" dirty="0">
                <a:solidFill>
                  <a:srgbClr val="45637F"/>
                </a:solidFill>
              </a:rPr>
              <a:t>e</a:t>
            </a:r>
            <a:r>
              <a:rPr sz="3000" spc="105" dirty="0">
                <a:solidFill>
                  <a:srgbClr val="45637F"/>
                </a:solidFill>
              </a:rPr>
              <a:t>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83921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Lucida Sans Unicode"/>
                <a:cs typeface="Lucida Sans Unicode"/>
              </a:rPr>
              <a:t>Par</a:t>
            </a:r>
            <a:r>
              <a:rPr sz="1400" spc="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converti</a:t>
            </a:r>
            <a:r>
              <a:rPr sz="1400" spc="-2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Index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 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reset_index</a:t>
            </a:r>
            <a:r>
              <a:rPr sz="1400" dirty="0">
                <a:latin typeface="Consolas"/>
                <a:cs typeface="Consolas"/>
              </a:rPr>
              <a:t>.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Ést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transform</a:t>
            </a:r>
            <a:r>
              <a:rPr sz="1400" spc="-1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el  </a:t>
            </a:r>
            <a:r>
              <a:rPr sz="1400" spc="-40" dirty="0">
                <a:latin typeface="Lucida Sans Unicode"/>
                <a:cs typeface="Lucida Sans Unicode"/>
              </a:rPr>
              <a:t>Index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resete</a:t>
            </a:r>
            <a:r>
              <a:rPr sz="1400" spc="-1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índice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  </a:t>
            </a:r>
            <a:r>
              <a:rPr sz="1400" spc="-30" dirty="0">
                <a:latin typeface="Lucida Sans Unicode"/>
                <a:cs typeface="Lucida Sans Unicode"/>
              </a:rPr>
              <a:t>rango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números.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279" y="2289480"/>
            <a:ext cx="3580919" cy="21333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307" y="2306248"/>
            <a:ext cx="3561839" cy="18095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40575" y="1294988"/>
            <a:ext cx="382524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25" dirty="0">
                <a:latin typeface="Lucida Sans Unicode"/>
                <a:cs typeface="Lucida Sans Unicode"/>
              </a:rPr>
              <a:t>Si </a:t>
            </a:r>
            <a:r>
              <a:rPr sz="1400" spc="-20" dirty="0">
                <a:latin typeface="Lucida Sans Unicode"/>
                <a:cs typeface="Lucida Sans Unicode"/>
              </a:rPr>
              <a:t>solamente queremos </a:t>
            </a:r>
            <a:r>
              <a:rPr sz="1400" spc="-15" dirty="0">
                <a:latin typeface="Lucida Sans Unicode"/>
                <a:cs typeface="Lucida Sans Unicode"/>
              </a:rPr>
              <a:t>resetear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40" dirty="0">
                <a:latin typeface="Lucida Sans Unicode"/>
                <a:cs typeface="Lucida Sans Unicode"/>
              </a:rPr>
              <a:t>Index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25" dirty="0">
                <a:latin typeface="Lucida Sans Unicode"/>
                <a:cs typeface="Lucida Sans Unicode"/>
              </a:rPr>
              <a:t> descarta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si</a:t>
            </a:r>
            <a:r>
              <a:rPr sz="1400" spc="-5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convertirlos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  </a:t>
            </a:r>
            <a:r>
              <a:rPr sz="1400" spc="-40" dirty="0">
                <a:latin typeface="Lucida Sans Unicode"/>
                <a:cs typeface="Lucida Sans Unicode"/>
              </a:rPr>
              <a:t>columna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usamo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dro</a:t>
            </a:r>
            <a:r>
              <a:rPr sz="1400" dirty="0">
                <a:latin typeface="Consolas"/>
                <a:cs typeface="Consolas"/>
              </a:rPr>
              <a:t>p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True.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461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45637F"/>
                </a:solidFill>
              </a:rPr>
              <a:t>r</a:t>
            </a:r>
            <a:r>
              <a:rPr sz="3000" spc="75" dirty="0">
                <a:solidFill>
                  <a:srgbClr val="45637F"/>
                </a:solidFill>
              </a:rPr>
              <a:t>eind</a:t>
            </a:r>
            <a:r>
              <a:rPr sz="3000" spc="35" dirty="0">
                <a:solidFill>
                  <a:srgbClr val="45637F"/>
                </a:solidFill>
              </a:rPr>
              <a:t>e</a:t>
            </a:r>
            <a:r>
              <a:rPr sz="3000" spc="105" dirty="0">
                <a:solidFill>
                  <a:srgbClr val="45637F"/>
                </a:solidFill>
              </a:rPr>
              <a:t>x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3913504" cy="2048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16839">
              <a:lnSpc>
                <a:spcPts val="1650"/>
              </a:lnSpc>
              <a:spcBef>
                <a:spcPts val="180"/>
              </a:spcBef>
            </a:pP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métod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reinde</a:t>
            </a:r>
            <a:r>
              <a:rPr sz="1400" dirty="0">
                <a:latin typeface="Consolas"/>
                <a:cs typeface="Consolas"/>
              </a:rPr>
              <a:t>x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permit</a:t>
            </a:r>
            <a:r>
              <a:rPr sz="1400" spc="-1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cambia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orden  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encuentra</a:t>
            </a:r>
            <a:r>
              <a:rPr sz="1400" spc="-1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pero  </a:t>
            </a:r>
            <a:r>
              <a:rPr sz="1400" spc="-20" dirty="0">
                <a:latin typeface="Lucida Sans Unicode"/>
                <a:cs typeface="Lucida Sans Unicode"/>
              </a:rPr>
              <a:t>manteniendo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alineación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 </a:t>
            </a:r>
            <a:r>
              <a:rPr sz="1400" spc="-40" dirty="0">
                <a:latin typeface="Lucida Sans Unicode"/>
                <a:cs typeface="Lucida Sans Unicode"/>
              </a:rPr>
              <a:t>original. </a:t>
            </a:r>
            <a:r>
              <a:rPr sz="1400" spc="-20" dirty="0">
                <a:latin typeface="Lucida Sans Unicode"/>
                <a:cs typeface="Lucida Sans Unicode"/>
              </a:rPr>
              <a:t>Sólo </a:t>
            </a:r>
            <a:r>
              <a:rPr sz="1400" spc="-25" dirty="0">
                <a:latin typeface="Lucida Sans Unicode"/>
                <a:cs typeface="Lucida Sans Unicode"/>
              </a:rPr>
              <a:t>se conservan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50" dirty="0">
                <a:latin typeface="Lucida Sans Unicode"/>
                <a:cs typeface="Lucida Sans Unicode"/>
              </a:rPr>
              <a:t>ﬁlas </a:t>
            </a:r>
            <a:r>
              <a:rPr sz="1400" spc="-4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cuyas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indiquen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explícitamente.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15" dirty="0">
                <a:latin typeface="Lucida Sans Unicode"/>
                <a:cs typeface="Lucida Sans Unicode"/>
              </a:rPr>
              <a:t>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agregan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nuevas</a:t>
            </a:r>
            <a:r>
              <a:rPr sz="1400" spc="-2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valores  correspondiente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llenan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missin</a:t>
            </a:r>
            <a:r>
              <a:rPr sz="1400" spc="-55" dirty="0">
                <a:latin typeface="Lucida Sans Unicode"/>
                <a:cs typeface="Lucida Sans Unicode"/>
              </a:rPr>
              <a:t>g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values 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meno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explícitamente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indiqu</a:t>
            </a:r>
            <a:r>
              <a:rPr sz="1400" spc="-25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valor  </a:t>
            </a:r>
            <a:r>
              <a:rPr sz="1400" spc="-20" dirty="0">
                <a:latin typeface="Lucida Sans Unicode"/>
                <a:cs typeface="Lucida Sans Unicode"/>
              </a:rPr>
              <a:t>desead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e</a:t>
            </a:r>
            <a:r>
              <a:rPr sz="1400" spc="-20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parámetr</a:t>
            </a:r>
            <a:r>
              <a:rPr sz="1400" spc="-10" dirty="0">
                <a:latin typeface="Lucida Sans Unicode"/>
                <a:cs typeface="Lucida Sans Unicode"/>
              </a:rPr>
              <a:t>o</a:t>
            </a:r>
            <a:r>
              <a:rPr sz="1400" spc="-5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fill_value.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9942" y="1964875"/>
            <a:ext cx="2416141" cy="2478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45637F"/>
                </a:solidFill>
                <a:latin typeface="Trebuchet MS"/>
                <a:cs typeface="Trebuchet MS"/>
              </a:rPr>
              <a:t>r</a:t>
            </a:r>
            <a:r>
              <a:rPr sz="1800" b="1" spc="45" dirty="0">
                <a:solidFill>
                  <a:srgbClr val="45637F"/>
                </a:solidFill>
                <a:latin typeface="Trebuchet MS"/>
                <a:cs typeface="Trebuchet MS"/>
              </a:rPr>
              <a:t>eind</a:t>
            </a:r>
            <a:r>
              <a:rPr sz="1800" b="1" spc="15" dirty="0">
                <a:solidFill>
                  <a:srgbClr val="45637F"/>
                </a:solidFill>
                <a:latin typeface="Trebuchet MS"/>
                <a:cs typeface="Trebuchet MS"/>
              </a:rPr>
              <a:t>e</a:t>
            </a:r>
            <a:r>
              <a:rPr sz="1800" b="1" spc="60" dirty="0">
                <a:solidFill>
                  <a:srgbClr val="45637F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857" y="1450647"/>
            <a:ext cx="3485879" cy="21143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817" y="1425479"/>
            <a:ext cx="3742920" cy="21333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1946" y="1219258"/>
            <a:ext cx="65004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08050">
              <a:lnSpc>
                <a:spcPct val="100000"/>
              </a:lnSpc>
              <a:spcBef>
                <a:spcPts val="100"/>
              </a:spcBef>
            </a:pPr>
            <a:r>
              <a:rPr sz="6000" b="1" spc="37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8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6000" b="1" spc="1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b="1" spc="24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6000" b="1" spc="300" dirty="0">
                <a:solidFill>
                  <a:srgbClr val="FFFFFF"/>
                </a:solidFill>
                <a:latin typeface="Trebuchet MS"/>
                <a:cs typeface="Trebuchet MS"/>
              </a:rPr>
              <a:t>Análisis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204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6000" b="1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1" spc="4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000" b="1" spc="3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000" b="1" spc="475" dirty="0">
                <a:solidFill>
                  <a:srgbClr val="FFFFFF"/>
                </a:solidFill>
                <a:latin typeface="Trebuchet MS"/>
                <a:cs typeface="Trebuchet MS"/>
              </a:rPr>
              <a:t>tos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7614" y="3562332"/>
            <a:ext cx="3789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Módulo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rebuchet MS"/>
                <a:cs typeface="Trebuchet MS"/>
              </a:rPr>
              <a:t>04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Laboratorio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03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1223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0" dirty="0">
                <a:solidFill>
                  <a:srgbClr val="45637F"/>
                </a:solidFill>
              </a:rPr>
              <a:t>Series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111115" cy="28867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b="1" spc="-5" dirty="0">
                <a:latin typeface="Tahoma"/>
                <a:cs typeface="Tahoma"/>
              </a:rPr>
              <a:t>serie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estructura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unidimensional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donde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cada dato tiene </a:t>
            </a:r>
            <a:r>
              <a:rPr sz="1400" spc="-15" dirty="0">
                <a:latin typeface="Lucida Sans Unicode"/>
                <a:cs typeface="Lucida Sans Unicode"/>
              </a:rPr>
              <a:t>además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30" dirty="0">
                <a:latin typeface="Lucida Sans Unicode"/>
                <a:cs typeface="Lucida Sans Unicode"/>
              </a:rPr>
              <a:t>etiqueta. </a:t>
            </a:r>
            <a:r>
              <a:rPr sz="1400" spc="-20" dirty="0">
                <a:latin typeface="Lucida Sans Unicode"/>
                <a:cs typeface="Lucida Sans Unicode"/>
              </a:rPr>
              <a:t>Es </a:t>
            </a:r>
            <a:r>
              <a:rPr sz="1400" spc="-10" dirty="0">
                <a:latin typeface="Lucida Sans Unicode"/>
                <a:cs typeface="Lucida Sans Unicode"/>
              </a:rPr>
              <a:t>una </a:t>
            </a:r>
            <a:r>
              <a:rPr sz="1400" spc="-25" dirty="0">
                <a:latin typeface="Lucida Sans Unicode"/>
                <a:cs typeface="Lucida Sans Unicode"/>
              </a:rPr>
              <a:t>estructura </a:t>
            </a:r>
            <a:r>
              <a:rPr sz="1400" spc="-20" dirty="0">
                <a:latin typeface="Lucida Sans Unicode"/>
                <a:cs typeface="Lucida Sans Unicode"/>
              </a:rPr>
              <a:t> mutable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15" dirty="0">
                <a:latin typeface="Lucida Sans Unicode"/>
                <a:cs typeface="Lucida Sans Unicode"/>
              </a:rPr>
              <a:t>que no </a:t>
            </a:r>
            <a:r>
              <a:rPr sz="1400" spc="-35" dirty="0">
                <a:latin typeface="Lucida Sans Unicode"/>
                <a:cs typeface="Lucida Sans Unicode"/>
              </a:rPr>
              <a:t>sólo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30" dirty="0">
                <a:latin typeface="Lucida Sans Unicode"/>
                <a:cs typeface="Lucida Sans Unicode"/>
              </a:rPr>
              <a:t>le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25" dirty="0">
                <a:latin typeface="Lucida Sans Unicode"/>
                <a:cs typeface="Lucida Sans Unicode"/>
              </a:rPr>
              <a:t>cambiar </a:t>
            </a:r>
            <a:r>
              <a:rPr sz="1400" spc="-40" dirty="0">
                <a:latin typeface="Lucida Sans Unicode"/>
                <a:cs typeface="Lucida Sans Unicode"/>
              </a:rPr>
              <a:t>sus </a:t>
            </a:r>
            <a:r>
              <a:rPr sz="1400" spc="-25" dirty="0">
                <a:latin typeface="Lucida Sans Unicode"/>
                <a:cs typeface="Lucida Sans Unicode"/>
              </a:rPr>
              <a:t>elementos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(como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</a:t>
            </a:r>
            <a:r>
              <a:rPr sz="1400" spc="-10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arra</a:t>
            </a:r>
            <a:r>
              <a:rPr sz="1400" spc="-5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numpy</a:t>
            </a:r>
            <a:r>
              <a:rPr sz="1400" spc="-15" dirty="0">
                <a:latin typeface="Lucida Sans Unicode"/>
                <a:cs typeface="Lucida Sans Unicode"/>
              </a:rPr>
              <a:t>)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70" dirty="0">
                <a:latin typeface="Lucida Sans Unicode"/>
                <a:cs typeface="Lucida Sans Unicode"/>
              </a:rPr>
              <a:t>s</a:t>
            </a:r>
            <a:r>
              <a:rPr sz="1400" spc="-35" dirty="0">
                <a:latin typeface="Lucida Sans Unicode"/>
                <a:cs typeface="Lucida Sans Unicode"/>
              </a:rPr>
              <a:t>i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ademá</a:t>
            </a:r>
            <a:r>
              <a:rPr sz="1400" spc="-1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pueden  </a:t>
            </a:r>
            <a:r>
              <a:rPr sz="1400" spc="-35" dirty="0">
                <a:latin typeface="Lucida Sans Unicode"/>
                <a:cs typeface="Lucida Sans Unicode"/>
              </a:rPr>
              <a:t>agregar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quitar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elementos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(a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diferencia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array).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20955">
              <a:lnSpc>
                <a:spcPts val="1650"/>
              </a:lnSpc>
              <a:spcBef>
                <a:spcPts val="1050"/>
              </a:spcBef>
            </a:pPr>
            <a:r>
              <a:rPr sz="1400" spc="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reﬁere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35" dirty="0">
                <a:latin typeface="Lucida Sans Unicode"/>
                <a:cs typeface="Lucida Sans Unicode"/>
              </a:rPr>
              <a:t>las </a:t>
            </a:r>
            <a:r>
              <a:rPr sz="1400" spc="-25" dirty="0">
                <a:latin typeface="Lucida Sans Unicode"/>
                <a:cs typeface="Lucida Sans Unicode"/>
              </a:rPr>
              <a:t>etiquetas </a:t>
            </a:r>
            <a:r>
              <a:rPr sz="1400" spc="-30" dirty="0">
                <a:latin typeface="Lucida Sans Unicode"/>
                <a:cs typeface="Lucida Sans Unicode"/>
              </a:rPr>
              <a:t>colectivamente </a:t>
            </a:r>
            <a:r>
              <a:rPr sz="1400" spc="-25" dirty="0">
                <a:latin typeface="Lucida Sans Unicode"/>
                <a:cs typeface="Lucida Sans Unicode"/>
              </a:rPr>
              <a:t>como </a:t>
            </a:r>
            <a:r>
              <a:rPr sz="1400" b="1" spc="-15" dirty="0">
                <a:latin typeface="Tahoma"/>
                <a:cs typeface="Tahoma"/>
              </a:rPr>
              <a:t>index,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40" dirty="0">
                <a:latin typeface="Lucida Sans Unicode"/>
                <a:cs typeface="Lucida Sans Unicode"/>
              </a:rPr>
              <a:t>las 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</a:t>
            </a:r>
            <a:r>
              <a:rPr sz="1400" spc="-15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tienen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</a:t>
            </a:r>
            <a:r>
              <a:rPr sz="1400" spc="-1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</a:t>
            </a:r>
            <a:r>
              <a:rPr sz="1400" spc="-10" dirty="0">
                <a:latin typeface="Lucida Sans Unicode"/>
                <a:cs typeface="Lucida Sans Unicode"/>
              </a:rPr>
              <a:t>é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únicas</a:t>
            </a:r>
            <a:r>
              <a:rPr sz="1400" spc="-25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etiquetas  </a:t>
            </a:r>
            <a:r>
              <a:rPr sz="1400" spc="-10" dirty="0">
                <a:latin typeface="Lucida Sans Unicode"/>
                <a:cs typeface="Lucida Sans Unicode"/>
              </a:rPr>
              <a:t>añade</a:t>
            </a:r>
            <a:r>
              <a:rPr sz="1400" spc="-5" dirty="0">
                <a:latin typeface="Lucida Sans Unicode"/>
                <a:cs typeface="Lucida Sans Unicode"/>
              </a:rPr>
              <a:t>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funcionalida</a:t>
            </a:r>
            <a:r>
              <a:rPr sz="1400" spc="-35" dirty="0">
                <a:latin typeface="Lucida Sans Unicode"/>
                <a:cs typeface="Lucida Sans Unicode"/>
              </a:rPr>
              <a:t>d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manipula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datos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10" dirty="0">
                <a:latin typeface="Lucida Sans Unicode"/>
                <a:cs typeface="Lucida Sans Unicode"/>
              </a:rPr>
              <a:t>Par</a:t>
            </a:r>
            <a:r>
              <a:rPr sz="1400" spc="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crear 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usa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constructor</a:t>
            </a:r>
            <a:r>
              <a:rPr sz="1400" spc="-7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pd.Series()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0" dirty="0">
                <a:latin typeface="Lucida Sans Unicode"/>
                <a:cs typeface="Lucida Sans Unicode"/>
              </a:rPr>
              <a:t>capaz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convertir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25" dirty="0">
                <a:latin typeface="Lucida Sans Unicode"/>
                <a:cs typeface="Lucida Sans Unicode"/>
              </a:rPr>
              <a:t>serie </a:t>
            </a:r>
            <a:r>
              <a:rPr sz="1400" spc="-40" dirty="0">
                <a:latin typeface="Lucida Sans Unicode"/>
                <a:cs typeface="Lucida Sans Unicode"/>
              </a:rPr>
              <a:t>distintas </a:t>
            </a:r>
            <a:r>
              <a:rPr sz="1400" spc="-25" dirty="0">
                <a:latin typeface="Lucida Sans Unicode"/>
                <a:cs typeface="Lucida Sans Unicode"/>
              </a:rPr>
              <a:t>estructuras como </a:t>
            </a:r>
            <a:r>
              <a:rPr sz="1400" spc="-55" dirty="0">
                <a:latin typeface="Lucida Sans Unicode"/>
                <a:cs typeface="Lucida Sans Unicode"/>
              </a:rPr>
              <a:t>listas, 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diccionarios, </a:t>
            </a:r>
            <a:r>
              <a:rPr sz="1400" spc="-30" dirty="0">
                <a:latin typeface="Lucida Sans Unicode"/>
                <a:cs typeface="Lucida Sans Unicode"/>
              </a:rPr>
              <a:t>arrays, </a:t>
            </a:r>
            <a:r>
              <a:rPr sz="1400" spc="-40" dirty="0">
                <a:latin typeface="Lucida Sans Unicode"/>
                <a:cs typeface="Lucida Sans Unicode"/>
              </a:rPr>
              <a:t>etc. </a:t>
            </a:r>
            <a:r>
              <a:rPr sz="1400" spc="-35" dirty="0">
                <a:latin typeface="Lucida Sans Unicode"/>
                <a:cs typeface="Lucida Sans Unicode"/>
              </a:rPr>
              <a:t>También </a:t>
            </a:r>
            <a:r>
              <a:rPr sz="1400" spc="-20" dirty="0">
                <a:latin typeface="Lucida Sans Unicode"/>
                <a:cs typeface="Lucida Sans Unicode"/>
              </a:rPr>
              <a:t>tiene </a:t>
            </a:r>
            <a:r>
              <a:rPr sz="1400" spc="-15" dirty="0">
                <a:latin typeface="Lucida Sans Unicode"/>
                <a:cs typeface="Lucida Sans Unicode"/>
              </a:rPr>
              <a:t>un </a:t>
            </a:r>
            <a:r>
              <a:rPr sz="1400" spc="-25" dirty="0">
                <a:latin typeface="Lucida Sans Unicode"/>
                <a:cs typeface="Lucida Sans Unicode"/>
              </a:rPr>
              <a:t>atributo </a:t>
            </a:r>
            <a:r>
              <a:rPr sz="1400" i="1" dirty="0">
                <a:latin typeface="Arial"/>
                <a:cs typeface="Arial"/>
              </a:rPr>
              <a:t>nombre, 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30" dirty="0">
                <a:latin typeface="Lucida Sans Unicode"/>
                <a:cs typeface="Lucida Sans Unicode"/>
              </a:rPr>
              <a:t>el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55" dirty="0">
                <a:latin typeface="Lucida Sans Unicode"/>
                <a:cs typeface="Lucida Sans Unicode"/>
              </a:rPr>
              <a:t>utiliza </a:t>
            </a:r>
            <a:r>
              <a:rPr sz="1400" spc="-25" dirty="0">
                <a:latin typeface="Lucida Sans Unicode"/>
                <a:cs typeface="Lucida Sans Unicode"/>
              </a:rPr>
              <a:t>como etiqueta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25" dirty="0">
                <a:latin typeface="Lucida Sans Unicode"/>
                <a:cs typeface="Lucida Sans Unicode"/>
              </a:rPr>
              <a:t>columna cuando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forma</a:t>
            </a:r>
            <a:r>
              <a:rPr sz="1400" spc="-9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parte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dataframe.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519727"/>
            <a:ext cx="2086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/>
              <a:t>Labo</a:t>
            </a:r>
            <a:r>
              <a:rPr sz="2400" spc="65" dirty="0"/>
              <a:t>r</a:t>
            </a:r>
            <a:r>
              <a:rPr sz="2400" spc="125" dirty="0"/>
              <a:t>a</a:t>
            </a:r>
            <a:r>
              <a:rPr sz="2400" spc="80" dirty="0"/>
              <a:t>torio</a:t>
            </a:r>
            <a:r>
              <a:rPr sz="2400" spc="-215" dirty="0"/>
              <a:t> </a:t>
            </a:r>
            <a:r>
              <a:rPr sz="2400" spc="175" dirty="0"/>
              <a:t>3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18081" y="1245663"/>
            <a:ext cx="5370195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5717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9875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Cambiar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nombre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columna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“PassengerId”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“ID”.</a:t>
            </a:r>
            <a:endParaRPr sz="1400">
              <a:latin typeface="Lucida Sans Unicode"/>
              <a:cs typeface="Lucida Sans Unicode"/>
            </a:endParaRPr>
          </a:p>
          <a:p>
            <a:pPr marL="269240" marR="4191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Cambiar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índices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string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“ﬁla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85" dirty="0">
                <a:latin typeface="Lucida Sans Unicode"/>
                <a:cs typeface="Lucida Sans Unicode"/>
              </a:rPr>
              <a:t>x”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donde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30" dirty="0">
                <a:latin typeface="Lucida Sans Unicode"/>
                <a:cs typeface="Lucida Sans Unicode"/>
              </a:rPr>
              <a:t>x</a:t>
            </a:r>
            <a:r>
              <a:rPr sz="1400" spc="-7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número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original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índice.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Setea</a:t>
            </a:r>
            <a:r>
              <a:rPr sz="1400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l</a:t>
            </a:r>
            <a:r>
              <a:rPr sz="1400" spc="-3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“Name</a:t>
            </a:r>
            <a:r>
              <a:rPr sz="1400" spc="-5" dirty="0">
                <a:latin typeface="Lucida Sans Unicode"/>
                <a:cs typeface="Lucida Sans Unicode"/>
              </a:rPr>
              <a:t>”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com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índice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de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dataframe.</a:t>
            </a:r>
            <a:endParaRPr sz="1400">
              <a:latin typeface="Lucida Sans Unicode"/>
              <a:cs typeface="Lucida Sans Unicode"/>
            </a:endParaRPr>
          </a:p>
          <a:p>
            <a:pPr marL="26924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35" dirty="0">
                <a:latin typeface="Lucida Sans Unicode"/>
                <a:cs typeface="Lucida Sans Unicode"/>
              </a:rPr>
              <a:t>Volver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convertir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nombres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un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columna.</a:t>
            </a:r>
            <a:endParaRPr sz="1400">
              <a:latin typeface="Lucida Sans Unicode"/>
              <a:cs typeface="Lucida Sans Unicode"/>
            </a:endParaRPr>
          </a:p>
          <a:p>
            <a:pPr marL="269240" marR="5080" indent="-25717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269875" algn="l"/>
              </a:tabLst>
            </a:pPr>
            <a:r>
              <a:rPr sz="1400" spc="-30" dirty="0">
                <a:latin typeface="Lucida Sans Unicode"/>
                <a:cs typeface="Lucida Sans Unicode"/>
              </a:rPr>
              <a:t>Cambiar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índices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5" dirty="0">
                <a:latin typeface="Lucida Sans Unicode"/>
                <a:cs typeface="Lucida Sans Unicode"/>
              </a:rPr>
              <a:t>a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números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entre</a:t>
            </a:r>
            <a:r>
              <a:rPr sz="1400" spc="-85" dirty="0">
                <a:latin typeface="Lucida Sans Unicode"/>
                <a:cs typeface="Lucida Sans Unicode"/>
              </a:rPr>
              <a:t> 0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1000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paso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90" dirty="0">
                <a:latin typeface="Lucida Sans Unicode"/>
                <a:cs typeface="Lucida Sans Unicode"/>
              </a:rPr>
              <a:t>10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conservando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alineación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datos.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6950" y="3030851"/>
            <a:ext cx="1519774" cy="1435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75" y="567543"/>
            <a:ext cx="74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45637F"/>
                </a:solidFill>
                <a:latin typeface="Trebuchet MS"/>
                <a:cs typeface="Trebuchet MS"/>
              </a:rPr>
              <a:t>Series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3150" y="584015"/>
            <a:ext cx="6163200" cy="36586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75" y="470960"/>
            <a:ext cx="20612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10" dirty="0">
                <a:solidFill>
                  <a:srgbClr val="45637F"/>
                </a:solidFill>
              </a:rPr>
              <a:t>D</a:t>
            </a:r>
            <a:r>
              <a:rPr sz="3000" spc="160" dirty="0">
                <a:solidFill>
                  <a:srgbClr val="45637F"/>
                </a:solidFill>
              </a:rPr>
              <a:t>at</a:t>
            </a:r>
            <a:r>
              <a:rPr sz="3000" spc="200" dirty="0">
                <a:solidFill>
                  <a:srgbClr val="45637F"/>
                </a:solidFill>
              </a:rPr>
              <a:t>a</a:t>
            </a:r>
            <a:r>
              <a:rPr sz="3000" spc="135" dirty="0">
                <a:solidFill>
                  <a:srgbClr val="45637F"/>
                </a:solidFill>
              </a:rPr>
              <a:t>f</a:t>
            </a:r>
            <a:r>
              <a:rPr sz="3000" spc="130" dirty="0">
                <a:solidFill>
                  <a:srgbClr val="45637F"/>
                </a:solidFill>
              </a:rPr>
              <a:t>rame</a:t>
            </a:r>
            <a:endParaRPr sz="30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975" y="1294988"/>
            <a:ext cx="5108575" cy="2391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34315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latin typeface="Lucida Sans Unicode"/>
                <a:cs typeface="Lucida Sans Unicode"/>
              </a:rPr>
              <a:t>El </a:t>
            </a:r>
            <a:r>
              <a:rPr sz="1400" b="1" spc="5" dirty="0">
                <a:latin typeface="Tahoma"/>
                <a:cs typeface="Tahoma"/>
              </a:rPr>
              <a:t>dataframe </a:t>
            </a:r>
            <a:r>
              <a:rPr sz="1400" spc="-25" dirty="0">
                <a:latin typeface="Lucida Sans Unicode"/>
                <a:cs typeface="Lucida Sans Unicode"/>
              </a:rPr>
              <a:t>es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25" dirty="0">
                <a:latin typeface="Lucida Sans Unicode"/>
                <a:cs typeface="Lucida Sans Unicode"/>
              </a:rPr>
              <a:t>estructura </a:t>
            </a:r>
            <a:r>
              <a:rPr sz="1400" spc="-20" dirty="0">
                <a:latin typeface="Lucida Sans Unicode"/>
                <a:cs typeface="Lucida Sans Unicode"/>
              </a:rPr>
              <a:t>más </a:t>
            </a:r>
            <a:r>
              <a:rPr sz="1400" spc="-45" dirty="0">
                <a:latin typeface="Lucida Sans Unicode"/>
                <a:cs typeface="Lucida Sans Unicode"/>
              </a:rPr>
              <a:t>utilizada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30" dirty="0">
                <a:latin typeface="Lucida Sans Unicode"/>
                <a:cs typeface="Lucida Sans Unicode"/>
              </a:rPr>
              <a:t>pandas. </a:t>
            </a:r>
            <a:r>
              <a:rPr sz="1400" spc="-20" dirty="0">
                <a:latin typeface="Lucida Sans Unicode"/>
                <a:cs typeface="Lucida Sans Unicode"/>
              </a:rPr>
              <a:t>Es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</a:t>
            </a:r>
            <a:r>
              <a:rPr sz="1400" spc="-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estructur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bidimensiona</a:t>
            </a:r>
            <a:r>
              <a:rPr sz="1400" spc="-15" dirty="0">
                <a:latin typeface="Lucida Sans Unicode"/>
                <a:cs typeface="Lucida Sans Unicode"/>
              </a:rPr>
              <a:t>l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tip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tabla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etiqueta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para  </a:t>
            </a:r>
            <a:r>
              <a:rPr sz="1400" spc="-45" dirty="0">
                <a:latin typeface="Lucida Sans Unicode"/>
                <a:cs typeface="Lucida Sans Unicode"/>
              </a:rPr>
              <a:t>ﬁlas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40" dirty="0">
                <a:latin typeface="Lucida Sans Unicode"/>
                <a:cs typeface="Lucida Sans Unicode"/>
              </a:rPr>
              <a:t>columnas, </a:t>
            </a:r>
            <a:r>
              <a:rPr sz="1400" spc="-35" dirty="0">
                <a:latin typeface="Lucida Sans Unicode"/>
                <a:cs typeface="Lucida Sans Unicode"/>
              </a:rPr>
              <a:t>lo </a:t>
            </a:r>
            <a:r>
              <a:rPr sz="1400" spc="-15" dirty="0">
                <a:latin typeface="Lucida Sans Unicode"/>
                <a:cs typeface="Lucida Sans Unicode"/>
              </a:rPr>
              <a:t>que da </a:t>
            </a:r>
            <a:r>
              <a:rPr sz="1400" spc="-20" dirty="0">
                <a:latin typeface="Lucida Sans Unicode"/>
                <a:cs typeface="Lucida Sans Unicode"/>
              </a:rPr>
              <a:t>más </a:t>
            </a:r>
            <a:r>
              <a:rPr sz="1400" spc="-50" dirty="0">
                <a:latin typeface="Lucida Sans Unicode"/>
                <a:cs typeface="Lucida Sans Unicode"/>
              </a:rPr>
              <a:t>ﬂexibilidad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30" dirty="0">
                <a:latin typeface="Lucida Sans Unicode"/>
                <a:cs typeface="Lucida Sans Unicode"/>
              </a:rPr>
              <a:t>la </a:t>
            </a:r>
            <a:r>
              <a:rPr sz="1400" spc="-10" dirty="0">
                <a:latin typeface="Lucida Sans Unicode"/>
                <a:cs typeface="Lucida Sans Unicode"/>
              </a:rPr>
              <a:t>hora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1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manipula</a:t>
            </a:r>
            <a:r>
              <a:rPr sz="1400" spc="-1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</a:t>
            </a:r>
            <a:r>
              <a:rPr sz="1400" spc="-4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datos</a:t>
            </a:r>
            <a:r>
              <a:rPr sz="1400" spc="-20" dirty="0">
                <a:latin typeface="Lucida Sans Unicode"/>
                <a:cs typeface="Lucida Sans Unicode"/>
              </a:rPr>
              <a:t>.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Cad</a:t>
            </a:r>
            <a:r>
              <a:rPr sz="1400" spc="-25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column</a:t>
            </a:r>
            <a:r>
              <a:rPr sz="1400" spc="-20" dirty="0">
                <a:latin typeface="Lucida Sans Unicode"/>
                <a:cs typeface="Lucida Sans Unicode"/>
              </a:rPr>
              <a:t>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pued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tene</a:t>
            </a:r>
            <a:r>
              <a:rPr sz="1400" spc="-5" dirty="0">
                <a:latin typeface="Lucida Sans Unicode"/>
                <a:cs typeface="Lucida Sans Unicode"/>
              </a:rPr>
              <a:t>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</a:t>
            </a:r>
            <a:r>
              <a:rPr sz="1400" spc="-35" dirty="0">
                <a:latin typeface="Lucida Sans Unicode"/>
                <a:cs typeface="Lucida Sans Unicode"/>
              </a:rPr>
              <a:t>u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propio  </a:t>
            </a:r>
            <a:r>
              <a:rPr sz="1400" spc="-35" dirty="0">
                <a:latin typeface="Lucida Sans Unicode"/>
                <a:cs typeface="Lucida Sans Unicode"/>
              </a:rPr>
              <a:t>tip</a:t>
            </a:r>
            <a:r>
              <a:rPr sz="1400" spc="-4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d</a:t>
            </a:r>
            <a:r>
              <a:rPr sz="1400" spc="-10" dirty="0">
                <a:latin typeface="Lucida Sans Unicode"/>
                <a:cs typeface="Lucida Sans Unicode"/>
              </a:rPr>
              <a:t>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dato.</a:t>
            </a:r>
            <a:endParaRPr sz="14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1650"/>
              </a:lnSpc>
              <a:spcBef>
                <a:spcPts val="1050"/>
              </a:spcBef>
            </a:pPr>
            <a:r>
              <a:rPr sz="1400" spc="-20" dirty="0">
                <a:latin typeface="Lucida Sans Unicode"/>
                <a:cs typeface="Lucida Sans Unicode"/>
              </a:rPr>
              <a:t>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mutable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tanto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5" dirty="0">
                <a:latin typeface="Lucida Sans Unicode"/>
                <a:cs typeface="Lucida Sans Unicode"/>
              </a:rPr>
              <a:t>los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datos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como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su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tamaño,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por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lo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15" dirty="0">
                <a:latin typeface="Lucida Sans Unicode"/>
                <a:cs typeface="Lucida Sans Unicode"/>
              </a:rPr>
              <a:t>que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pueden </a:t>
            </a:r>
            <a:r>
              <a:rPr sz="1400" spc="-20" dirty="0">
                <a:latin typeface="Lucida Sans Unicode"/>
                <a:cs typeface="Lucida Sans Unicode"/>
              </a:rPr>
              <a:t>añadir </a:t>
            </a:r>
            <a:r>
              <a:rPr sz="1400" spc="-15" dirty="0">
                <a:latin typeface="Lucida Sans Unicode"/>
                <a:cs typeface="Lucida Sans Unicode"/>
              </a:rPr>
              <a:t>o </a:t>
            </a:r>
            <a:r>
              <a:rPr sz="1400" spc="-25" dirty="0">
                <a:latin typeface="Lucida Sans Unicode"/>
                <a:cs typeface="Lucida Sans Unicode"/>
              </a:rPr>
              <a:t>quitar </a:t>
            </a:r>
            <a:r>
              <a:rPr sz="1400" spc="-45" dirty="0">
                <a:latin typeface="Lucida Sans Unicode"/>
                <a:cs typeface="Lucida Sans Unicode"/>
              </a:rPr>
              <a:t>ﬁlas </a:t>
            </a:r>
            <a:r>
              <a:rPr sz="1400" spc="-30" dirty="0">
                <a:latin typeface="Lucida Sans Unicode"/>
                <a:cs typeface="Lucida Sans Unicode"/>
              </a:rPr>
              <a:t>y </a:t>
            </a:r>
            <a:r>
              <a:rPr sz="1400" spc="-35" dirty="0">
                <a:latin typeface="Lucida Sans Unicode"/>
                <a:cs typeface="Lucida Sans Unicode"/>
              </a:rPr>
              <a:t>columnas. </a:t>
            </a:r>
            <a:r>
              <a:rPr sz="1400" spc="-30" dirty="0">
                <a:latin typeface="Lucida Sans Unicode"/>
                <a:cs typeface="Lucida Sans Unicode"/>
              </a:rPr>
              <a:t>Cada </a:t>
            </a:r>
            <a:r>
              <a:rPr sz="1400" spc="-25" dirty="0">
                <a:latin typeface="Lucida Sans Unicode"/>
                <a:cs typeface="Lucida Sans Unicode"/>
              </a:rPr>
              <a:t>columna </a:t>
            </a:r>
            <a:r>
              <a:rPr sz="1400" spc="-30" dirty="0">
                <a:latin typeface="Lucida Sans Unicode"/>
                <a:cs typeface="Lucida Sans Unicode"/>
              </a:rPr>
              <a:t>es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una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serie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donde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todas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5" dirty="0">
                <a:latin typeface="Lucida Sans Unicode"/>
                <a:cs typeface="Lucida Sans Unicode"/>
              </a:rPr>
              <a:t>las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series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tienen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el</a:t>
            </a:r>
            <a:r>
              <a:rPr sz="1400" spc="-80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mismo</a:t>
            </a:r>
            <a:r>
              <a:rPr sz="1400" spc="34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Consolas"/>
                <a:cs typeface="Consolas"/>
              </a:rPr>
              <a:t>index.</a:t>
            </a:r>
            <a:endParaRPr sz="1400" dirty="0">
              <a:latin typeface="Consolas"/>
              <a:cs typeface="Consolas"/>
            </a:endParaRPr>
          </a:p>
          <a:p>
            <a:pPr marL="12700" marR="457834">
              <a:lnSpc>
                <a:spcPts val="1650"/>
              </a:lnSpc>
              <a:spcBef>
                <a:spcPts val="1050"/>
              </a:spcBef>
            </a:pPr>
            <a:r>
              <a:rPr sz="1400" spc="5" dirty="0">
                <a:latin typeface="Lucida Sans Unicode"/>
                <a:cs typeface="Lucida Sans Unicode"/>
              </a:rPr>
              <a:t>Se </a:t>
            </a:r>
            <a:r>
              <a:rPr sz="1400" spc="-15" dirty="0">
                <a:latin typeface="Lucida Sans Unicode"/>
                <a:cs typeface="Lucida Sans Unicode"/>
              </a:rPr>
              <a:t>puede </a:t>
            </a:r>
            <a:r>
              <a:rPr sz="1400" spc="-30" dirty="0">
                <a:latin typeface="Lucida Sans Unicode"/>
                <a:cs typeface="Lucida Sans Unicode"/>
              </a:rPr>
              <a:t>construir </a:t>
            </a:r>
            <a:r>
              <a:rPr sz="1400" spc="-20" dirty="0">
                <a:latin typeface="Lucida Sans Unicode"/>
                <a:cs typeface="Lucida Sans Unicode"/>
              </a:rPr>
              <a:t>dataframes </a:t>
            </a:r>
            <a:r>
              <a:rPr sz="1400" spc="5" dirty="0">
                <a:latin typeface="Lucida Sans Unicode"/>
                <a:cs typeface="Lucida Sans Unicode"/>
              </a:rPr>
              <a:t>a </a:t>
            </a:r>
            <a:r>
              <a:rPr sz="1400" spc="-25" dirty="0">
                <a:latin typeface="Lucida Sans Unicode"/>
                <a:cs typeface="Lucida Sans Unicode"/>
              </a:rPr>
              <a:t>partir </a:t>
            </a:r>
            <a:r>
              <a:rPr sz="1400" spc="-15" dirty="0">
                <a:latin typeface="Lucida Sans Unicode"/>
                <a:cs typeface="Lucida Sans Unicode"/>
              </a:rPr>
              <a:t>de </a:t>
            </a:r>
            <a:r>
              <a:rPr sz="1400" spc="-25" dirty="0">
                <a:latin typeface="Lucida Sans Unicode"/>
                <a:cs typeface="Lucida Sans Unicode"/>
              </a:rPr>
              <a:t>muchas 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estructura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5" dirty="0">
                <a:latin typeface="Lucida Sans Unicode"/>
                <a:cs typeface="Lucida Sans Unicode"/>
              </a:rPr>
              <a:t>diferente</a:t>
            </a:r>
            <a:r>
              <a:rPr sz="1400" spc="-20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com</a:t>
            </a:r>
            <a:r>
              <a:rPr sz="1400" spc="-20" dirty="0">
                <a:latin typeface="Lucida Sans Unicode"/>
                <a:cs typeface="Lucida Sans Unicode"/>
              </a:rPr>
              <a:t>o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55" dirty="0">
                <a:latin typeface="Lucida Sans Unicode"/>
                <a:cs typeface="Lucida Sans Unicode"/>
              </a:rPr>
              <a:t>listas</a:t>
            </a:r>
            <a:r>
              <a:rPr sz="1400" spc="-40" dirty="0">
                <a:latin typeface="Lucida Sans Unicode"/>
                <a:cs typeface="Lucida Sans Unicode"/>
              </a:rPr>
              <a:t>,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20" dirty="0">
                <a:latin typeface="Lucida Sans Unicode"/>
                <a:cs typeface="Lucida Sans Unicode"/>
              </a:rPr>
              <a:t>array</a:t>
            </a:r>
            <a:r>
              <a:rPr sz="1400" spc="-15" dirty="0">
                <a:latin typeface="Lucida Sans Unicode"/>
                <a:cs typeface="Lucida Sans Unicode"/>
              </a:rPr>
              <a:t>s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30" dirty="0">
                <a:latin typeface="Lucida Sans Unicode"/>
                <a:cs typeface="Lucida Sans Unicode"/>
              </a:rPr>
              <a:t>y</a:t>
            </a:r>
            <a:r>
              <a:rPr sz="1400" spc="-85" dirty="0">
                <a:latin typeface="Lucida Sans Unicode"/>
                <a:cs typeface="Lucida Sans Unicode"/>
              </a:rPr>
              <a:t> </a:t>
            </a:r>
            <a:r>
              <a:rPr sz="1400" spc="-40" dirty="0">
                <a:latin typeface="Lucida Sans Unicode"/>
                <a:cs typeface="Lucida Sans Unicode"/>
              </a:rPr>
              <a:t>diccionarios.</a:t>
            </a:r>
            <a:endParaRPr sz="1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991" y="1320800"/>
            <a:ext cx="5646420" cy="3204845"/>
            <a:chOff x="835991" y="1320800"/>
            <a:chExt cx="5646420" cy="3204845"/>
          </a:xfrm>
        </p:grpSpPr>
        <p:sp>
          <p:nvSpPr>
            <p:cNvPr id="3" name="object 3"/>
            <p:cNvSpPr/>
            <p:nvPr/>
          </p:nvSpPr>
          <p:spPr>
            <a:xfrm>
              <a:off x="5401049" y="4335225"/>
              <a:ext cx="1081405" cy="190500"/>
            </a:xfrm>
            <a:custGeom>
              <a:avLst/>
              <a:gdLst/>
              <a:ahLst/>
              <a:cxnLst/>
              <a:rect l="l" t="t" r="r" b="b"/>
              <a:pathLst>
                <a:path w="1081404" h="190500">
                  <a:moveTo>
                    <a:pt x="540449" y="190199"/>
                  </a:moveTo>
                  <a:lnTo>
                    <a:pt x="467114" y="189331"/>
                  </a:lnTo>
                  <a:lnTo>
                    <a:pt x="396776" y="186802"/>
                  </a:lnTo>
                  <a:lnTo>
                    <a:pt x="330082" y="182726"/>
                  </a:lnTo>
                  <a:lnTo>
                    <a:pt x="267674" y="177216"/>
                  </a:lnTo>
                  <a:lnTo>
                    <a:pt x="210197" y="170384"/>
                  </a:lnTo>
                  <a:lnTo>
                    <a:pt x="158294" y="162345"/>
                  </a:lnTo>
                  <a:lnTo>
                    <a:pt x="112609" y="153212"/>
                  </a:lnTo>
                  <a:lnTo>
                    <a:pt x="73787" y="143098"/>
                  </a:lnTo>
                  <a:lnTo>
                    <a:pt x="19305" y="120381"/>
                  </a:lnTo>
                  <a:lnTo>
                    <a:pt x="0" y="95099"/>
                  </a:lnTo>
                  <a:lnTo>
                    <a:pt x="4933" y="82195"/>
                  </a:lnTo>
                  <a:lnTo>
                    <a:pt x="42471" y="58082"/>
                  </a:lnTo>
                  <a:lnTo>
                    <a:pt x="112609" y="36987"/>
                  </a:lnTo>
                  <a:lnTo>
                    <a:pt x="158294" y="27854"/>
                  </a:lnTo>
                  <a:lnTo>
                    <a:pt x="210197" y="19815"/>
                  </a:lnTo>
                  <a:lnTo>
                    <a:pt x="267674" y="12983"/>
                  </a:lnTo>
                  <a:lnTo>
                    <a:pt x="330082" y="7473"/>
                  </a:lnTo>
                  <a:lnTo>
                    <a:pt x="396776" y="3397"/>
                  </a:lnTo>
                  <a:lnTo>
                    <a:pt x="467114" y="868"/>
                  </a:lnTo>
                  <a:lnTo>
                    <a:pt x="540449" y="0"/>
                  </a:lnTo>
                  <a:lnTo>
                    <a:pt x="613785" y="868"/>
                  </a:lnTo>
                  <a:lnTo>
                    <a:pt x="684123" y="3397"/>
                  </a:lnTo>
                  <a:lnTo>
                    <a:pt x="750817" y="7473"/>
                  </a:lnTo>
                  <a:lnTo>
                    <a:pt x="813225" y="12983"/>
                  </a:lnTo>
                  <a:lnTo>
                    <a:pt x="870702" y="19815"/>
                  </a:lnTo>
                  <a:lnTo>
                    <a:pt x="922605" y="27854"/>
                  </a:lnTo>
                  <a:lnTo>
                    <a:pt x="968290" y="36987"/>
                  </a:lnTo>
                  <a:lnTo>
                    <a:pt x="1007112" y="47101"/>
                  </a:lnTo>
                  <a:lnTo>
                    <a:pt x="1061594" y="69818"/>
                  </a:lnTo>
                  <a:lnTo>
                    <a:pt x="1080899" y="95099"/>
                  </a:lnTo>
                  <a:lnTo>
                    <a:pt x="1075966" y="108004"/>
                  </a:lnTo>
                  <a:lnTo>
                    <a:pt x="1038428" y="132117"/>
                  </a:lnTo>
                  <a:lnTo>
                    <a:pt x="968290" y="153212"/>
                  </a:lnTo>
                  <a:lnTo>
                    <a:pt x="922605" y="162345"/>
                  </a:lnTo>
                  <a:lnTo>
                    <a:pt x="870702" y="170384"/>
                  </a:lnTo>
                  <a:lnTo>
                    <a:pt x="813225" y="177216"/>
                  </a:lnTo>
                  <a:lnTo>
                    <a:pt x="750817" y="182726"/>
                  </a:lnTo>
                  <a:lnTo>
                    <a:pt x="684123" y="186802"/>
                  </a:lnTo>
                  <a:lnTo>
                    <a:pt x="613785" y="189331"/>
                  </a:lnTo>
                  <a:lnTo>
                    <a:pt x="540449" y="1901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991" y="1403999"/>
              <a:ext cx="4759731" cy="24427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6654" y="1320800"/>
              <a:ext cx="1080749" cy="31762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6475" y="567543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Dataframe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7946" y="1386272"/>
            <a:ext cx="7995284" cy="3120390"/>
            <a:chOff x="827946" y="1386272"/>
            <a:chExt cx="7995284" cy="3120390"/>
          </a:xfrm>
        </p:grpSpPr>
        <p:sp>
          <p:nvSpPr>
            <p:cNvPr id="3" name="object 3"/>
            <p:cNvSpPr/>
            <p:nvPr/>
          </p:nvSpPr>
          <p:spPr>
            <a:xfrm>
              <a:off x="7662974" y="4316061"/>
              <a:ext cx="1081405" cy="190500"/>
            </a:xfrm>
            <a:custGeom>
              <a:avLst/>
              <a:gdLst/>
              <a:ahLst/>
              <a:cxnLst/>
              <a:rect l="l" t="t" r="r" b="b"/>
              <a:pathLst>
                <a:path w="1081404" h="190500">
                  <a:moveTo>
                    <a:pt x="540449" y="190199"/>
                  </a:moveTo>
                  <a:lnTo>
                    <a:pt x="467114" y="189331"/>
                  </a:lnTo>
                  <a:lnTo>
                    <a:pt x="396777" y="186802"/>
                  </a:lnTo>
                  <a:lnTo>
                    <a:pt x="330082" y="182726"/>
                  </a:lnTo>
                  <a:lnTo>
                    <a:pt x="267674" y="177216"/>
                  </a:lnTo>
                  <a:lnTo>
                    <a:pt x="210197" y="170384"/>
                  </a:lnTo>
                  <a:lnTo>
                    <a:pt x="158294" y="162345"/>
                  </a:lnTo>
                  <a:lnTo>
                    <a:pt x="112609" y="153212"/>
                  </a:lnTo>
                  <a:lnTo>
                    <a:pt x="73787" y="143098"/>
                  </a:lnTo>
                  <a:lnTo>
                    <a:pt x="19305" y="120381"/>
                  </a:lnTo>
                  <a:lnTo>
                    <a:pt x="0" y="95099"/>
                  </a:lnTo>
                  <a:lnTo>
                    <a:pt x="4933" y="82195"/>
                  </a:lnTo>
                  <a:lnTo>
                    <a:pt x="42471" y="58082"/>
                  </a:lnTo>
                  <a:lnTo>
                    <a:pt x="112609" y="36987"/>
                  </a:lnTo>
                  <a:lnTo>
                    <a:pt x="158294" y="27854"/>
                  </a:lnTo>
                  <a:lnTo>
                    <a:pt x="210197" y="19815"/>
                  </a:lnTo>
                  <a:lnTo>
                    <a:pt x="267674" y="12983"/>
                  </a:lnTo>
                  <a:lnTo>
                    <a:pt x="330082" y="7473"/>
                  </a:lnTo>
                  <a:lnTo>
                    <a:pt x="396777" y="3397"/>
                  </a:lnTo>
                  <a:lnTo>
                    <a:pt x="467114" y="868"/>
                  </a:lnTo>
                  <a:lnTo>
                    <a:pt x="540449" y="0"/>
                  </a:lnTo>
                  <a:lnTo>
                    <a:pt x="613785" y="868"/>
                  </a:lnTo>
                  <a:lnTo>
                    <a:pt x="684122" y="3397"/>
                  </a:lnTo>
                  <a:lnTo>
                    <a:pt x="750817" y="7473"/>
                  </a:lnTo>
                  <a:lnTo>
                    <a:pt x="813225" y="12983"/>
                  </a:lnTo>
                  <a:lnTo>
                    <a:pt x="870702" y="19815"/>
                  </a:lnTo>
                  <a:lnTo>
                    <a:pt x="922605" y="27854"/>
                  </a:lnTo>
                  <a:lnTo>
                    <a:pt x="968290" y="36987"/>
                  </a:lnTo>
                  <a:lnTo>
                    <a:pt x="1007112" y="47101"/>
                  </a:lnTo>
                  <a:lnTo>
                    <a:pt x="1061594" y="69818"/>
                  </a:lnTo>
                  <a:lnTo>
                    <a:pt x="1080899" y="95099"/>
                  </a:lnTo>
                  <a:lnTo>
                    <a:pt x="1075966" y="108004"/>
                  </a:lnTo>
                  <a:lnTo>
                    <a:pt x="1038428" y="132117"/>
                  </a:lnTo>
                  <a:lnTo>
                    <a:pt x="968290" y="153212"/>
                  </a:lnTo>
                  <a:lnTo>
                    <a:pt x="922605" y="162345"/>
                  </a:lnTo>
                  <a:lnTo>
                    <a:pt x="870702" y="170384"/>
                  </a:lnTo>
                  <a:lnTo>
                    <a:pt x="813225" y="177216"/>
                  </a:lnTo>
                  <a:lnTo>
                    <a:pt x="750817" y="182726"/>
                  </a:lnTo>
                  <a:lnTo>
                    <a:pt x="684122" y="186802"/>
                  </a:lnTo>
                  <a:lnTo>
                    <a:pt x="613785" y="189331"/>
                  </a:lnTo>
                  <a:lnTo>
                    <a:pt x="540449" y="1901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46" y="1386272"/>
              <a:ext cx="6343323" cy="24378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525" y="1417100"/>
              <a:ext cx="1840199" cy="29943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6475" y="567543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Dataframe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4932"/>
            <a:ext cx="9144000" cy="3870960"/>
            <a:chOff x="0" y="1274932"/>
            <a:chExt cx="9144000" cy="3870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755" y="1386285"/>
              <a:ext cx="4257359" cy="24378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7439" y="1274932"/>
              <a:ext cx="3830084" cy="343156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6475" y="567543"/>
            <a:ext cx="124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45637F"/>
                </a:solidFill>
                <a:latin typeface="Trebuchet MS"/>
                <a:cs typeface="Trebuchet MS"/>
              </a:rPr>
              <a:t>Dataframe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40" dirty="0"/>
              <a:t>Python</a:t>
            </a:r>
            <a:r>
              <a:rPr spc="-65" dirty="0"/>
              <a:t> </a:t>
            </a:r>
            <a:r>
              <a:rPr spc="-5" dirty="0"/>
              <a:t>pa</a:t>
            </a:r>
            <a:r>
              <a:rPr spc="-20" dirty="0"/>
              <a:t>r</a:t>
            </a:r>
            <a:r>
              <a:rPr spc="10" dirty="0"/>
              <a:t>a</a:t>
            </a:r>
            <a:r>
              <a:rPr spc="-100" dirty="0"/>
              <a:t> </a:t>
            </a:r>
            <a:r>
              <a:rPr spc="15" dirty="0"/>
              <a:t>Análisis</a:t>
            </a:r>
            <a:r>
              <a:rPr spc="-65" dirty="0"/>
              <a:t> </a:t>
            </a:r>
            <a:r>
              <a:rPr spc="15" dirty="0"/>
              <a:t>de</a:t>
            </a:r>
            <a:r>
              <a:rPr spc="-65" dirty="0"/>
              <a:t> </a:t>
            </a:r>
            <a:r>
              <a:rPr spc="55" dirty="0"/>
              <a:t>D</a:t>
            </a:r>
            <a:r>
              <a:rPr spc="35" dirty="0"/>
              <a:t>a</a:t>
            </a:r>
            <a:r>
              <a:rPr spc="30" dirty="0"/>
              <a:t>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1936</Words>
  <Application>Microsoft Office PowerPoint</Application>
  <PresentationFormat>Presentación en pantalla (16:9)</PresentationFormat>
  <Paragraphs>131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Lucida Sans Unicode</vt:lpstr>
      <vt:lpstr>Tahoma</vt:lpstr>
      <vt:lpstr>Trebuchet MS</vt:lpstr>
      <vt:lpstr>Office Theme</vt:lpstr>
      <vt:lpstr>Presentación de PowerPoint</vt:lpstr>
      <vt:lpstr>Pandas 1</vt:lpstr>
      <vt:lpstr>Pandas</vt:lpstr>
      <vt:lpstr>Series</vt:lpstr>
      <vt:lpstr>Presentación de PowerPoint</vt:lpstr>
      <vt:lpstr>Dataframe</vt:lpstr>
      <vt:lpstr>Presentación de PowerPoint</vt:lpstr>
      <vt:lpstr>Presentación de PowerPoint</vt:lpstr>
      <vt:lpstr>Presentación de PowerPoint</vt:lpstr>
      <vt:lpstr>Presentación de PowerPoint</vt:lpstr>
      <vt:lpstr>Lectura de archivos</vt:lpstr>
      <vt:lpstr>Lectura de archivos</vt:lpstr>
      <vt:lpstr>Presentación de PowerPoint</vt:lpstr>
      <vt:lpstr>Explorando el dataframe</vt:lpstr>
      <vt:lpstr>Presentación de PowerPoint</vt:lpstr>
      <vt:lpstr>Presentación de PowerPoint</vt:lpstr>
      <vt:lpstr>Laboratorio 1</vt:lpstr>
      <vt:lpstr>Pandas 2</vt:lpstr>
      <vt:lpstr>Indexing</vt:lpstr>
      <vt:lpstr>Presentación de PowerPoint</vt:lpstr>
      <vt:lpstr>Presentación de PowerPoint</vt:lpstr>
      <vt:lpstr>Label Indexing</vt:lpstr>
      <vt:lpstr>Presentación de PowerPoint</vt:lpstr>
      <vt:lpstr>Integer Indexing</vt:lpstr>
      <vt:lpstr>Presentación de PowerPoint</vt:lpstr>
      <vt:lpstr>Filtros</vt:lpstr>
      <vt:lpstr>Presentación de PowerPoint</vt:lpstr>
      <vt:lpstr>Presentación de PowerPoint</vt:lpstr>
      <vt:lpstr>Presentación de PowerPoint</vt:lpstr>
      <vt:lpstr>Laboratorio 2</vt:lpstr>
      <vt:lpstr>Pandas 3</vt:lpstr>
      <vt:lpstr>Índices</vt:lpstr>
      <vt:lpstr>Presentación de PowerPoint</vt:lpstr>
      <vt:lpstr>Índices</vt:lpstr>
      <vt:lpstr>Presentación de PowerPoint</vt:lpstr>
      <vt:lpstr>reset_index</vt:lpstr>
      <vt:lpstr>reindex</vt:lpstr>
      <vt:lpstr>Presentación de PowerPoint</vt:lpstr>
      <vt:lpstr>Presentación de PowerPoint</vt:lpstr>
      <vt:lpstr>Laboratorio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Alfredo Jimenez</dc:creator>
  <cp:lastModifiedBy>Luis Alfredo Jimenez</cp:lastModifiedBy>
  <cp:revision>1</cp:revision>
  <dcterms:created xsi:type="dcterms:W3CDTF">2022-04-06T22:41:08Z</dcterms:created>
  <dcterms:modified xsi:type="dcterms:W3CDTF">2022-04-08T21:42:40Z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2022-04-06T00:00:00Z</vt:filetime>
  </property>
</Properties>
</file>