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334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D18E6-FCF6-4A2B-90D0-53FDCBB3E44E}" v="3" dt="2022-04-01T21:45:40.0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BFDD18E6-FCF6-4A2B-90D0-53FDCBB3E44E}"/>
    <pc:docChg chg="addSld delSld modSld">
      <pc:chgData name="Luis Alfredo Jimenez" userId="13d526cefa727978" providerId="LiveId" clId="{BFDD18E6-FCF6-4A2B-90D0-53FDCBB3E44E}" dt="2022-04-01T21:45:40.067" v="3"/>
      <pc:docMkLst>
        <pc:docMk/>
      </pc:docMkLst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71"/>
        </pc:sldMkLst>
      </pc:sldChg>
      <pc:sldChg chg="add del">
        <pc:chgData name="Luis Alfredo Jimenez" userId="13d526cefa727978" providerId="LiveId" clId="{BFDD18E6-FCF6-4A2B-90D0-53FDCBB3E44E}" dt="2022-04-01T21:45:15.310" v="1"/>
        <pc:sldMkLst>
          <pc:docMk/>
          <pc:sldMk cId="0" sldId="272"/>
        </pc:sldMkLst>
      </pc:sldChg>
      <pc:sldChg chg="add del">
        <pc:chgData name="Luis Alfredo Jimenez" userId="13d526cefa727978" providerId="LiveId" clId="{BFDD18E6-FCF6-4A2B-90D0-53FDCBB3E44E}" dt="2022-04-01T21:45:15.310" v="1"/>
        <pc:sldMkLst>
          <pc:docMk/>
          <pc:sldMk cId="0" sldId="273"/>
        </pc:sldMkLst>
      </pc:sldChg>
      <pc:sldChg chg="modSp add del setBg">
        <pc:chgData name="Luis Alfredo Jimenez" userId="13d526cefa727978" providerId="LiveId" clId="{BFDD18E6-FCF6-4A2B-90D0-53FDCBB3E44E}" dt="2022-04-01T21:45:40.067" v="3"/>
        <pc:sldMkLst>
          <pc:docMk/>
          <pc:sldMk cId="0" sldId="274"/>
        </pc:sldMkLst>
        <pc:spChg chg="mod">
          <ac:chgData name="Luis Alfredo Jimenez" userId="13d526cefa727978" providerId="LiveId" clId="{BFDD18E6-FCF6-4A2B-90D0-53FDCBB3E44E}" dt="2022-04-01T21:45:40.067" v="3"/>
          <ac:spMkLst>
            <pc:docMk/>
            <pc:sldMk cId="0" sldId="274"/>
            <ac:spMk id="8" creationId="{00000000-0000-0000-0000-000000000000}"/>
          </ac:spMkLst>
        </pc:spChg>
      </pc:sldChg>
      <pc:sldChg chg="add del">
        <pc:chgData name="Luis Alfredo Jimenez" userId="13d526cefa727978" providerId="LiveId" clId="{BFDD18E6-FCF6-4A2B-90D0-53FDCBB3E44E}" dt="2022-04-01T21:45:15.310" v="1"/>
        <pc:sldMkLst>
          <pc:docMk/>
          <pc:sldMk cId="0" sldId="275"/>
        </pc:sldMkLst>
      </pc:sldChg>
      <pc:sldChg chg="add del">
        <pc:chgData name="Luis Alfredo Jimenez" userId="13d526cefa727978" providerId="LiveId" clId="{BFDD18E6-FCF6-4A2B-90D0-53FDCBB3E44E}" dt="2022-04-01T21:45:15.310" v="1"/>
        <pc:sldMkLst>
          <pc:docMk/>
          <pc:sldMk cId="0" sldId="276"/>
        </pc:sldMkLst>
      </pc:sldChg>
      <pc:sldChg chg="add del">
        <pc:chgData name="Luis Alfredo Jimenez" userId="13d526cefa727978" providerId="LiveId" clId="{BFDD18E6-FCF6-4A2B-90D0-53FDCBB3E44E}" dt="2022-04-01T21:45:15.310" v="1"/>
        <pc:sldMkLst>
          <pc:docMk/>
          <pc:sldMk cId="0" sldId="277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78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79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0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1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2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3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4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5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6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7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8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89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0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1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2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3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4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5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6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7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8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299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0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1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2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3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4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5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6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7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8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09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0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1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2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3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4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5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6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7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8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19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0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1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2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3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4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5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6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7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8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29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30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31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32"/>
        </pc:sldMkLst>
      </pc:sldChg>
      <pc:sldChg chg="del">
        <pc:chgData name="Luis Alfredo Jimenez" userId="13d526cefa727978" providerId="LiveId" clId="{BFDD18E6-FCF6-4A2B-90D0-53FDCBB3E44E}" dt="2022-04-01T21:42:08.806" v="0" actId="47"/>
        <pc:sldMkLst>
          <pc:docMk/>
          <pc:sldMk cId="0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6490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631149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6764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6489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324" y="1733991"/>
            <a:ext cx="7527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137" y="1800232"/>
            <a:ext cx="4403725" cy="262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4945"/>
            <a:ext cx="241363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532" y="3562332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138" y="2219013"/>
            <a:ext cx="692581" cy="9500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03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45637F"/>
                </a:solidFill>
              </a:rPr>
              <a:t>Reshaping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22975" y="1218788"/>
            <a:ext cx="4095750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23189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Tahoma"/>
                <a:cs typeface="Tahoma"/>
              </a:rPr>
              <a:t>Ya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vimos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muy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importante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25" dirty="0">
                <a:latin typeface="Tahoma"/>
                <a:cs typeface="Tahoma"/>
              </a:rPr>
              <a:t>array. </a:t>
            </a:r>
            <a:r>
              <a:rPr sz="1400" spc="60" dirty="0">
                <a:latin typeface="Tahoma"/>
                <a:cs typeface="Tahoma"/>
              </a:rPr>
              <a:t>Ahora </a:t>
            </a:r>
            <a:r>
              <a:rPr sz="1400" spc="65" dirty="0">
                <a:latin typeface="Tahoma"/>
                <a:cs typeface="Tahoma"/>
              </a:rPr>
              <a:t>nos </a:t>
            </a:r>
            <a:r>
              <a:rPr sz="1400" spc="55" dirty="0">
                <a:latin typeface="Tahoma"/>
                <a:cs typeface="Tahoma"/>
              </a:rPr>
              <a:t>vamos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45" dirty="0">
                <a:latin typeface="Tahoma"/>
                <a:cs typeface="Tahoma"/>
              </a:rPr>
              <a:t>centrar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atributo </a:t>
            </a:r>
            <a:r>
              <a:rPr sz="1400" spc="-5" dirty="0">
                <a:latin typeface="Consolas"/>
                <a:cs typeface="Consolas"/>
              </a:rPr>
              <a:t>shape</a:t>
            </a:r>
            <a:r>
              <a:rPr sz="1400" b="1" i="1" spc="-5" dirty="0">
                <a:latin typeface="Arial"/>
                <a:cs typeface="Arial"/>
              </a:rPr>
              <a:t>. </a:t>
            </a:r>
            <a:r>
              <a:rPr sz="1400" spc="20" dirty="0">
                <a:latin typeface="Tahoma"/>
                <a:cs typeface="Tahoma"/>
              </a:rPr>
              <a:t>Éste </a:t>
            </a:r>
            <a:r>
              <a:rPr sz="1400" spc="55" dirty="0">
                <a:latin typeface="Tahoma"/>
                <a:cs typeface="Tahoma"/>
              </a:rPr>
              <a:t>determina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forma </a:t>
            </a:r>
            <a:r>
              <a:rPr sz="1400" spc="50" dirty="0">
                <a:latin typeface="Tahoma"/>
                <a:cs typeface="Tahoma"/>
              </a:rPr>
              <a:t>del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lo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implica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dimensión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paso.</a:t>
            </a:r>
            <a:endParaRPr sz="1400" dirty="0">
              <a:latin typeface="Tahoma"/>
              <a:cs typeface="Tahoma"/>
            </a:endParaRPr>
          </a:p>
          <a:p>
            <a:pPr marL="12700" marR="133985">
              <a:lnSpc>
                <a:spcPts val="1650"/>
              </a:lnSpc>
              <a:spcBef>
                <a:spcPts val="825"/>
              </a:spcBef>
            </a:pPr>
            <a:r>
              <a:rPr sz="1400" spc="45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almacenan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espacio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contiguo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70" dirty="0">
                <a:latin typeface="Tahoma"/>
                <a:cs typeface="Tahoma"/>
              </a:rPr>
              <a:t>memoria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55" dirty="0">
                <a:latin typeface="Tahoma"/>
                <a:cs typeface="Tahoma"/>
              </a:rPr>
              <a:t>shape determina </a:t>
            </a:r>
            <a:r>
              <a:rPr sz="1400" spc="75" dirty="0">
                <a:latin typeface="Tahoma"/>
                <a:cs typeface="Tahoma"/>
              </a:rPr>
              <a:t>cómo </a:t>
            </a:r>
            <a:r>
              <a:rPr sz="1400" spc="60" dirty="0">
                <a:latin typeface="Tahoma"/>
                <a:cs typeface="Tahoma"/>
              </a:rPr>
              <a:t>debe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ser interpretada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forma </a:t>
            </a:r>
            <a:r>
              <a:rPr sz="1400" spc="50" dirty="0">
                <a:latin typeface="Tahoma"/>
                <a:cs typeface="Tahoma"/>
              </a:rPr>
              <a:t>del </a:t>
            </a:r>
            <a:r>
              <a:rPr sz="1400" spc="10" dirty="0">
                <a:latin typeface="Tahoma"/>
                <a:cs typeface="Tahoma"/>
              </a:rPr>
              <a:t>array: </a:t>
            </a:r>
            <a:r>
              <a:rPr sz="1400" spc="45" dirty="0">
                <a:latin typeface="Tahoma"/>
                <a:cs typeface="Tahoma"/>
              </a:rPr>
              <a:t>cuántos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 </a:t>
            </a:r>
            <a:r>
              <a:rPr sz="1400" spc="60" dirty="0">
                <a:latin typeface="Tahoma"/>
                <a:cs typeface="Tahoma"/>
              </a:rPr>
              <a:t>debe </a:t>
            </a:r>
            <a:r>
              <a:rPr sz="1400" spc="50" dirty="0">
                <a:latin typeface="Tahoma"/>
                <a:cs typeface="Tahoma"/>
              </a:rPr>
              <a:t>contener </a:t>
            </a:r>
            <a:r>
              <a:rPr sz="1400" spc="40" dirty="0">
                <a:latin typeface="Tahoma"/>
                <a:cs typeface="Tahoma"/>
              </a:rPr>
              <a:t>cada </a:t>
            </a:r>
            <a:r>
              <a:rPr sz="1400" spc="50" dirty="0">
                <a:latin typeface="Tahoma"/>
                <a:cs typeface="Tahoma"/>
              </a:rPr>
              <a:t>dimensión. </a:t>
            </a:r>
            <a:r>
              <a:rPr sz="1400" spc="10" dirty="0">
                <a:latin typeface="Tahoma"/>
                <a:cs typeface="Tahoma"/>
              </a:rPr>
              <a:t>Se 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especiﬁca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tupla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enteros.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Estos </a:t>
            </a:r>
            <a:r>
              <a:rPr sz="1400" spc="70" dirty="0">
                <a:latin typeface="Tahoma"/>
                <a:cs typeface="Tahoma"/>
              </a:rPr>
              <a:t>números </a:t>
            </a:r>
            <a:r>
              <a:rPr sz="1400" spc="60" dirty="0">
                <a:latin typeface="Tahoma"/>
                <a:cs typeface="Tahoma"/>
              </a:rPr>
              <a:t>deben </a:t>
            </a:r>
            <a:r>
              <a:rPr sz="1400" spc="45" dirty="0">
                <a:latin typeface="Tahoma"/>
                <a:cs typeface="Tahoma"/>
              </a:rPr>
              <a:t>ser </a:t>
            </a:r>
            <a:r>
              <a:rPr sz="1400" spc="50" dirty="0">
                <a:latin typeface="Tahoma"/>
                <a:cs typeface="Tahoma"/>
              </a:rPr>
              <a:t>compatibles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elementos.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64"/>
              </a:lnSpc>
              <a:spcBef>
                <a:spcPts val="745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cambiar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forma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endParaRPr sz="1400" dirty="0">
              <a:latin typeface="Tahoma"/>
              <a:cs typeface="Tahoma"/>
            </a:endParaRPr>
          </a:p>
          <a:p>
            <a:pPr marL="12700" marR="743585">
              <a:lnSpc>
                <a:spcPts val="1650"/>
              </a:lnSpc>
              <a:spcBef>
                <a:spcPts val="65"/>
              </a:spcBef>
            </a:pPr>
            <a:r>
              <a:rPr sz="1400" b="1" spc="-5" dirty="0">
                <a:latin typeface="Consolas"/>
                <a:cs typeface="Consolas"/>
              </a:rPr>
              <a:t>reshap</a:t>
            </a:r>
            <a:r>
              <a:rPr sz="1400" b="1" dirty="0">
                <a:latin typeface="Consolas"/>
                <a:cs typeface="Consolas"/>
              </a:rPr>
              <a:t>e</a:t>
            </a:r>
            <a:r>
              <a:rPr sz="1400" b="1" i="1" spc="10" dirty="0">
                <a:latin typeface="Arial"/>
                <a:cs typeface="Arial"/>
              </a:rPr>
              <a:t>.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flatte</a:t>
            </a:r>
            <a:r>
              <a:rPr sz="1400" b="1" dirty="0">
                <a:latin typeface="Consolas"/>
                <a:cs typeface="Consolas"/>
              </a:rPr>
              <a:t>n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transforma 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unidimensional.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1739" y="2304415"/>
            <a:ext cx="3049414" cy="20603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67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45637F"/>
                </a:solidFill>
              </a:rPr>
              <a:t>Indexing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3977004" cy="18103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latin typeface="Tahoma"/>
                <a:cs typeface="Tahoma"/>
              </a:rPr>
              <a:t>Se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conoce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i="1" spc="-20" dirty="0">
                <a:latin typeface="Arial"/>
                <a:cs typeface="Arial"/>
              </a:rPr>
              <a:t>indexing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cualquier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operación </a:t>
            </a:r>
            <a:r>
              <a:rPr sz="1400" spc="-43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través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corchetes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([]).</a:t>
            </a:r>
            <a:endParaRPr sz="1400" dirty="0">
              <a:latin typeface="Consolas"/>
              <a:cs typeface="Consolas"/>
            </a:endParaRPr>
          </a:p>
          <a:p>
            <a:pPr marL="12700" marR="162560">
              <a:lnSpc>
                <a:spcPts val="1650"/>
              </a:lnSpc>
              <a:spcBef>
                <a:spcPts val="825"/>
              </a:spcBef>
            </a:pP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55" dirty="0">
                <a:latin typeface="Tahoma"/>
                <a:cs typeface="Tahoma"/>
              </a:rPr>
              <a:t>unidimensional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45" dirty="0">
                <a:latin typeface="Tahoma"/>
                <a:cs typeface="Tahoma"/>
              </a:rPr>
              <a:t>indexación </a:t>
            </a:r>
            <a:r>
              <a:rPr sz="1400" spc="50" dirty="0">
                <a:latin typeface="Tahoma"/>
                <a:cs typeface="Tahoma"/>
              </a:rPr>
              <a:t> funciona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igual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listas.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embargo,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multidimensionales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especiﬁcar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40" dirty="0">
                <a:latin typeface="Tahoma"/>
                <a:cs typeface="Tahoma"/>
              </a:rPr>
              <a:t>índices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cada </a:t>
            </a:r>
            <a:r>
              <a:rPr sz="1400" spc="60" dirty="0">
                <a:latin typeface="Tahoma"/>
                <a:cs typeface="Tahoma"/>
              </a:rPr>
              <a:t>dimensión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dentro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mismos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corchetes.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0010" y="504000"/>
            <a:ext cx="2166784" cy="40420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913988"/>
            <a:ext cx="566610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Una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característica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interesante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Numpy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permite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seleccionar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50" dirty="0">
                <a:latin typeface="Tahoma"/>
                <a:cs typeface="Tahoma"/>
              </a:rPr>
              <a:t>base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60" dirty="0">
                <a:latin typeface="Tahoma"/>
                <a:cs typeface="Tahoma"/>
              </a:rPr>
              <a:t>una </a:t>
            </a:r>
            <a:r>
              <a:rPr sz="1400" spc="40" dirty="0">
                <a:latin typeface="Tahoma"/>
                <a:cs typeface="Tahoma"/>
              </a:rPr>
              <a:t>condición. </a:t>
            </a:r>
            <a:r>
              <a:rPr sz="1400" spc="30" dirty="0">
                <a:latin typeface="Tahoma"/>
                <a:cs typeface="Tahoma"/>
              </a:rPr>
              <a:t>Esto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50" dirty="0">
                <a:latin typeface="Tahoma"/>
                <a:cs typeface="Tahoma"/>
              </a:rPr>
              <a:t>posible </a:t>
            </a:r>
            <a:r>
              <a:rPr sz="1400" spc="70" dirty="0">
                <a:latin typeface="Tahoma"/>
                <a:cs typeface="Tahoma"/>
              </a:rPr>
              <a:t>porque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50" dirty="0">
                <a:latin typeface="Tahoma"/>
                <a:cs typeface="Tahoma"/>
              </a:rPr>
              <a:t>usar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60" dirty="0">
                <a:latin typeface="Tahoma"/>
                <a:cs typeface="Tahoma"/>
              </a:rPr>
              <a:t>de booleanos </a:t>
            </a:r>
            <a:r>
              <a:rPr sz="1400" spc="55" dirty="0">
                <a:latin typeface="Tahoma"/>
                <a:cs typeface="Tahoma"/>
              </a:rPr>
              <a:t>para </a:t>
            </a:r>
            <a:r>
              <a:rPr sz="1400" spc="40" dirty="0">
                <a:latin typeface="Tahoma"/>
                <a:cs typeface="Tahoma"/>
              </a:rPr>
              <a:t>seleccionar </a:t>
            </a:r>
            <a:r>
              <a:rPr sz="1400" spc="55" dirty="0">
                <a:latin typeface="Tahoma"/>
                <a:cs typeface="Tahoma"/>
              </a:rPr>
              <a:t>elementos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otro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lo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conoce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Verdana"/>
                <a:cs typeface="Verdana"/>
              </a:rPr>
              <a:t>enmascaramiento</a:t>
            </a:r>
            <a:r>
              <a:rPr sz="1400" spc="-90" dirty="0"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213" y="2071545"/>
            <a:ext cx="5714149" cy="10662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913988"/>
            <a:ext cx="529844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construir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booleanos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expresiones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condicionales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mismo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(lo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profundizaremos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adelante).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Luego,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estos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seleccionar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veriﬁque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condición.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741" y="1962874"/>
            <a:ext cx="5714149" cy="1742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470960"/>
            <a:ext cx="2578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5" dirty="0">
                <a:solidFill>
                  <a:srgbClr val="45637F"/>
                </a:solidFill>
                <a:latin typeface="Trebuchet MS"/>
                <a:cs typeface="Trebuchet MS"/>
              </a:rPr>
              <a:t>Asignaciones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18788"/>
            <a:ext cx="56229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notación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corchetes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sólo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elegir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sino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reasignar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sus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valores.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00" y="1919550"/>
            <a:ext cx="5783949" cy="12619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00" y="3468321"/>
            <a:ext cx="5783949" cy="104465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137" y="2623838"/>
            <a:ext cx="1494450" cy="2092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/>
              <a:t>R</a:t>
            </a:r>
            <a:r>
              <a:rPr sz="2400" spc="-5" dirty="0"/>
              <a:t>e</a:t>
            </a:r>
            <a:r>
              <a:rPr sz="2400" spc="105" dirty="0"/>
              <a:t>visión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8081" y="1108298"/>
            <a:ext cx="4516120" cy="16446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Repasar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características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45" dirty="0">
                <a:latin typeface="Tahoma"/>
                <a:cs typeface="Tahoma"/>
              </a:rPr>
              <a:t>Crear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partir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listas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funciones.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70" dirty="0">
                <a:latin typeface="Tahoma"/>
                <a:cs typeface="Tahoma"/>
              </a:rPr>
              <a:t>Modiﬁcar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forma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(shape)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arrays.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35" dirty="0">
                <a:latin typeface="Tahoma"/>
                <a:cs typeface="Tahoma"/>
              </a:rPr>
              <a:t>Seleccionar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slices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condiciones.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55" dirty="0">
                <a:latin typeface="Tahoma"/>
                <a:cs typeface="Tahoma"/>
              </a:rPr>
              <a:t>Cambiar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7636" y="3562332"/>
            <a:ext cx="372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614407"/>
            <a:ext cx="745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/>
              <a:t>P</a:t>
            </a:r>
            <a:r>
              <a:rPr sz="2400" spc="110" dirty="0"/>
              <a:t>a</a:t>
            </a:r>
            <a:r>
              <a:rPr sz="2400" spc="65" dirty="0"/>
              <a:t>r</a:t>
            </a:r>
            <a:r>
              <a:rPr sz="2400" spc="135" dirty="0"/>
              <a:t>a</a:t>
            </a:r>
            <a:r>
              <a:rPr sz="2400" spc="-215" dirty="0"/>
              <a:t> </a:t>
            </a:r>
            <a:r>
              <a:rPr sz="2400" spc="90" dirty="0"/>
              <a:t>poder</a:t>
            </a:r>
            <a:r>
              <a:rPr sz="2400" spc="-260" dirty="0"/>
              <a:t> </a:t>
            </a:r>
            <a:r>
              <a:rPr sz="2400" spc="50" dirty="0"/>
              <a:t>r</a:t>
            </a:r>
            <a:r>
              <a:rPr sz="2400" spc="55" dirty="0"/>
              <a:t>ealizar</a:t>
            </a:r>
            <a:r>
              <a:rPr sz="2400" spc="-260" dirty="0"/>
              <a:t> </a:t>
            </a:r>
            <a:r>
              <a:rPr sz="2400" spc="10" dirty="0"/>
              <a:t>el</a:t>
            </a:r>
            <a:r>
              <a:rPr sz="2400" spc="-215" dirty="0"/>
              <a:t> </a:t>
            </a:r>
            <a:r>
              <a:rPr sz="2400" spc="110" dirty="0"/>
              <a:t>Labo</a:t>
            </a:r>
            <a:r>
              <a:rPr sz="2400" spc="60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0" dirty="0"/>
              <a:t>se</a:t>
            </a:r>
            <a:r>
              <a:rPr sz="2400" spc="-215" dirty="0"/>
              <a:t> </a:t>
            </a:r>
            <a:r>
              <a:rPr sz="2400" spc="50" dirty="0"/>
              <a:t>r</a:t>
            </a:r>
            <a:r>
              <a:rPr sz="2400" spc="65" dirty="0"/>
              <a:t>ecomienda: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7843" y="1270998"/>
            <a:ext cx="4786630" cy="4826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220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spc="40" dirty="0">
                <a:latin typeface="Tahoma"/>
                <a:cs typeface="Tahoma"/>
              </a:rPr>
              <a:t>Leer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contenidos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previos.</a:t>
            </a:r>
            <a:endParaRPr sz="1400">
              <a:latin typeface="Tahoma"/>
              <a:cs typeface="Tahoma"/>
            </a:endParaRPr>
          </a:p>
          <a:p>
            <a:pPr marL="227965" indent="-215900">
              <a:lnSpc>
                <a:spcPct val="100000"/>
              </a:lnSpc>
              <a:spcBef>
                <a:spcPts val="120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spc="40" dirty="0">
                <a:latin typeface="Tahoma"/>
                <a:cs typeface="Tahoma"/>
              </a:rPr>
              <a:t>Descarga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material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necesario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carpeta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i="1" spc="-5" dirty="0">
                <a:latin typeface="Trebuchet MS"/>
                <a:cs typeface="Trebuchet MS"/>
              </a:rPr>
              <a:t>Descargas.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850" y="2132425"/>
            <a:ext cx="3874199" cy="2356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21632"/>
            <a:ext cx="157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400" b="1" spc="-15" dirty="0">
                <a:solidFill>
                  <a:srgbClr val="666666"/>
                </a:solidFill>
                <a:latin typeface="Trebuchet MS"/>
                <a:cs typeface="Trebuchet MS"/>
              </a:rPr>
              <a:t>je</a:t>
            </a:r>
            <a:r>
              <a:rPr sz="2400" b="1" spc="-2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400" b="1" spc="80" dirty="0">
                <a:solidFill>
                  <a:srgbClr val="666666"/>
                </a:solidFill>
                <a:latin typeface="Trebuchet MS"/>
                <a:cs typeface="Trebuchet MS"/>
              </a:rPr>
              <a:t>cicio</a:t>
            </a:r>
            <a:r>
              <a:rPr sz="2400" b="1" spc="-215" dirty="0">
                <a:solidFill>
                  <a:srgbClr val="666666"/>
                </a:solidFill>
                <a:latin typeface="Trebuchet MS"/>
                <a:cs typeface="Trebuchet MS"/>
              </a:rPr>
              <a:t> 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44646"/>
            <a:ext cx="468376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60" dirty="0">
                <a:latin typeface="Tahoma"/>
                <a:cs typeface="Tahoma"/>
              </a:rPr>
              <a:t>Construir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arrays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partir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una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lista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simple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una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lista </a:t>
            </a:r>
            <a:r>
              <a:rPr sz="1600" spc="60" dirty="0">
                <a:latin typeface="Tahoma"/>
                <a:cs typeface="Tahoma"/>
              </a:rPr>
              <a:t>anidada </a:t>
            </a:r>
            <a:r>
              <a:rPr sz="1600" spc="70" dirty="0">
                <a:latin typeface="Tahoma"/>
                <a:cs typeface="Tahoma"/>
              </a:rPr>
              <a:t>usando </a:t>
            </a:r>
            <a:r>
              <a:rPr sz="1600" spc="55" dirty="0">
                <a:latin typeface="Tahoma"/>
                <a:cs typeface="Tahoma"/>
              </a:rPr>
              <a:t>tipos </a:t>
            </a:r>
            <a:r>
              <a:rPr sz="1600" spc="70" dirty="0">
                <a:latin typeface="Tahoma"/>
                <a:cs typeface="Tahoma"/>
              </a:rPr>
              <a:t>de </a:t>
            </a:r>
            <a:r>
              <a:rPr sz="1600" spc="60" dirty="0">
                <a:latin typeface="Tahoma"/>
                <a:cs typeface="Tahoma"/>
              </a:rPr>
              <a:t>datos </a:t>
            </a:r>
            <a:r>
              <a:rPr sz="1600" spc="65" dirty="0">
                <a:latin typeface="Tahoma"/>
                <a:cs typeface="Tahoma"/>
              </a:rPr>
              <a:t>numéricos 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distintos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para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cada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una.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624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E</a:t>
            </a:r>
            <a:r>
              <a:rPr sz="2400" spc="-15" dirty="0"/>
              <a:t>je</a:t>
            </a:r>
            <a:r>
              <a:rPr sz="2400" spc="-25" dirty="0"/>
              <a:t>r</a:t>
            </a:r>
            <a:r>
              <a:rPr sz="2400" spc="80" dirty="0"/>
              <a:t>cicio</a:t>
            </a:r>
            <a:r>
              <a:rPr sz="2400" spc="-215" dirty="0"/>
              <a:t> </a:t>
            </a:r>
            <a:r>
              <a:rPr sz="2400" spc="150" dirty="0"/>
              <a:t>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6757" y="1126536"/>
            <a:ext cx="3773170" cy="11112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30"/>
              </a:spcBef>
            </a:pPr>
            <a:r>
              <a:rPr sz="1600" spc="60" dirty="0">
                <a:latin typeface="Tahoma"/>
                <a:cs typeface="Tahoma"/>
              </a:rPr>
              <a:t>Construir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una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matriz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4x5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partir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de:</a:t>
            </a:r>
            <a:endParaRPr sz="1600">
              <a:latin typeface="Tahoma"/>
              <a:cs typeface="Tahoma"/>
            </a:endParaRPr>
          </a:p>
          <a:p>
            <a:pPr marL="290830" indent="-2787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91465" algn="l"/>
              </a:tabLst>
            </a:pPr>
            <a:r>
              <a:rPr sz="1600" spc="35" dirty="0">
                <a:latin typeface="Tahoma"/>
                <a:cs typeface="Tahoma"/>
              </a:rPr>
              <a:t>listas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anidadas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  <a:p>
            <a:pPr marL="290830" indent="-2787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91465" algn="l"/>
              </a:tabLst>
            </a:pPr>
            <a:r>
              <a:rPr sz="1600" spc="80" dirty="0">
                <a:latin typeface="Tahoma"/>
                <a:cs typeface="Tahoma"/>
              </a:rPr>
              <a:t>números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aleatorios.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0515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Num</a:t>
            </a:r>
            <a:r>
              <a:rPr spc="110" dirty="0"/>
              <a:t>p</a:t>
            </a:r>
            <a:r>
              <a:rPr spc="300"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62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E</a:t>
            </a:r>
            <a:r>
              <a:rPr sz="2400" spc="-15" dirty="0"/>
              <a:t>je</a:t>
            </a:r>
            <a:r>
              <a:rPr sz="2400" spc="-25" dirty="0"/>
              <a:t>r</a:t>
            </a:r>
            <a:r>
              <a:rPr sz="2400" spc="80" dirty="0"/>
              <a:t>cicio</a:t>
            </a:r>
            <a:r>
              <a:rPr sz="2400" spc="-215" dirty="0"/>
              <a:t> </a:t>
            </a:r>
            <a:r>
              <a:rPr sz="2400" spc="175" dirty="0"/>
              <a:t>3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6757" y="1244646"/>
            <a:ext cx="4871720" cy="16122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735" marR="5080">
              <a:lnSpc>
                <a:spcPct val="101600"/>
              </a:lnSpc>
              <a:spcBef>
                <a:spcPts val="70"/>
              </a:spcBef>
            </a:pPr>
            <a:r>
              <a:rPr sz="1600" spc="60" dirty="0">
                <a:latin typeface="Tahoma"/>
                <a:cs typeface="Tahoma"/>
              </a:rPr>
              <a:t>Construir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85" dirty="0">
                <a:latin typeface="Tahoma"/>
                <a:cs typeface="Tahoma"/>
              </a:rPr>
              <a:t>un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array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lineal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36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elementos.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Cambiar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el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shape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para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75" dirty="0">
                <a:latin typeface="Tahoma"/>
                <a:cs typeface="Tahoma"/>
              </a:rPr>
              <a:t>que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tenga:</a:t>
            </a:r>
            <a:endParaRPr sz="1600">
              <a:latin typeface="Tahoma"/>
              <a:cs typeface="Tahoma"/>
            </a:endParaRPr>
          </a:p>
          <a:p>
            <a:pPr marL="290830" indent="-27876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91465" algn="l"/>
              </a:tabLst>
            </a:pPr>
            <a:r>
              <a:rPr sz="1600" spc="40" dirty="0">
                <a:latin typeface="Tahoma"/>
                <a:cs typeface="Tahoma"/>
              </a:rPr>
              <a:t>3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ﬁlas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12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columnas</a:t>
            </a:r>
            <a:endParaRPr sz="1600">
              <a:latin typeface="Tahoma"/>
              <a:cs typeface="Tahoma"/>
            </a:endParaRPr>
          </a:p>
          <a:p>
            <a:pPr marL="290830" indent="-2787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91465" algn="l"/>
              </a:tabLst>
            </a:pPr>
            <a:r>
              <a:rPr sz="1600" spc="40" dirty="0">
                <a:latin typeface="Tahoma"/>
                <a:cs typeface="Tahoma"/>
              </a:rPr>
              <a:t>4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columnas</a:t>
            </a:r>
            <a:endParaRPr sz="1600">
              <a:latin typeface="Tahoma"/>
              <a:cs typeface="Tahoma"/>
            </a:endParaRPr>
          </a:p>
          <a:p>
            <a:pPr marL="290830" indent="-2787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91465" algn="l"/>
              </a:tabLst>
            </a:pPr>
            <a:r>
              <a:rPr sz="1600" spc="70" dirty="0">
                <a:latin typeface="Tahoma"/>
                <a:cs typeface="Tahoma"/>
              </a:rPr>
              <a:t>dimensión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E</a:t>
            </a:r>
            <a:r>
              <a:rPr sz="2400" spc="-15" dirty="0"/>
              <a:t>je</a:t>
            </a:r>
            <a:r>
              <a:rPr sz="2400" spc="-25" dirty="0"/>
              <a:t>r</a:t>
            </a:r>
            <a:r>
              <a:rPr sz="2400" spc="80" dirty="0"/>
              <a:t>cicio</a:t>
            </a:r>
            <a:r>
              <a:rPr sz="2400" spc="-215" dirty="0"/>
              <a:t> </a:t>
            </a:r>
            <a:r>
              <a:rPr sz="2400" spc="229" dirty="0"/>
              <a:t>4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6757" y="1126536"/>
            <a:ext cx="5836920" cy="283527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90830" indent="-27876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291465" algn="l"/>
              </a:tabLst>
            </a:pPr>
            <a:r>
              <a:rPr sz="1600" spc="80" dirty="0">
                <a:latin typeface="Tahoma"/>
                <a:cs typeface="Tahoma"/>
              </a:rPr>
              <a:t>Dado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85" dirty="0">
                <a:latin typeface="Tahoma"/>
                <a:cs typeface="Tahoma"/>
              </a:rPr>
              <a:t>un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array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enteros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shape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(4,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6)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seleccionar:</a:t>
            </a:r>
            <a:endParaRPr sz="1600">
              <a:latin typeface="Tahoma"/>
              <a:cs typeface="Tahoma"/>
            </a:endParaRPr>
          </a:p>
          <a:p>
            <a:pPr marL="542290" lvl="1" indent="-275590">
              <a:lnSpc>
                <a:spcPct val="100000"/>
              </a:lnSpc>
              <a:spcBef>
                <a:spcPts val="930"/>
              </a:spcBef>
              <a:buAutoNum type="alphaLcPeriod"/>
              <a:tabLst>
                <a:tab pos="542925" algn="l"/>
              </a:tabLst>
            </a:pPr>
            <a:r>
              <a:rPr sz="1600" spc="10" dirty="0">
                <a:latin typeface="Tahoma"/>
                <a:cs typeface="Tahoma"/>
              </a:rPr>
              <a:t>El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75" dirty="0">
                <a:latin typeface="Tahoma"/>
                <a:cs typeface="Tahoma"/>
              </a:rPr>
              <a:t>primer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elemento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la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75" dirty="0">
                <a:latin typeface="Tahoma"/>
                <a:cs typeface="Tahoma"/>
              </a:rPr>
              <a:t>primer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ﬁla</a:t>
            </a:r>
            <a:endParaRPr sz="1600">
              <a:latin typeface="Tahoma"/>
              <a:cs typeface="Tahoma"/>
            </a:endParaRPr>
          </a:p>
          <a:p>
            <a:pPr marL="542290" lvl="1" indent="-28702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542925" algn="l"/>
              </a:tabLst>
            </a:pPr>
            <a:r>
              <a:rPr sz="1600" spc="35" dirty="0">
                <a:latin typeface="Tahoma"/>
                <a:cs typeface="Tahoma"/>
              </a:rPr>
              <a:t>La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segunda</a:t>
            </a:r>
            <a:r>
              <a:rPr sz="1600" spc="-114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ﬁla</a:t>
            </a:r>
            <a:endParaRPr sz="1600">
              <a:latin typeface="Tahoma"/>
              <a:cs typeface="Tahoma"/>
            </a:endParaRPr>
          </a:p>
          <a:p>
            <a:pPr marL="542290" lvl="1" indent="-259079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542925" algn="l"/>
              </a:tabLst>
            </a:pPr>
            <a:r>
              <a:rPr sz="1600" spc="35" dirty="0">
                <a:latin typeface="Tahoma"/>
                <a:cs typeface="Tahoma"/>
              </a:rPr>
              <a:t>La</a:t>
            </a:r>
            <a:r>
              <a:rPr sz="1600" spc="-11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cuarta</a:t>
            </a:r>
            <a:r>
              <a:rPr sz="1600" spc="-10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columna</a:t>
            </a:r>
            <a:endParaRPr sz="1600">
              <a:latin typeface="Tahoma"/>
              <a:cs typeface="Tahoma"/>
            </a:endParaRPr>
          </a:p>
          <a:p>
            <a:pPr marL="542290" lvl="1" indent="-28702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542925" algn="l"/>
              </a:tabLst>
            </a:pPr>
            <a:r>
              <a:rPr sz="1600" spc="40" dirty="0">
                <a:latin typeface="Tahoma"/>
                <a:cs typeface="Tahoma"/>
              </a:rPr>
              <a:t>Las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columnas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índice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par</a:t>
            </a:r>
            <a:endParaRPr sz="1600">
              <a:latin typeface="Tahoma"/>
              <a:cs typeface="Tahoma"/>
            </a:endParaRPr>
          </a:p>
          <a:p>
            <a:pPr marL="542290" lvl="1" indent="-27622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542925" algn="l"/>
              </a:tabLst>
            </a:pPr>
            <a:r>
              <a:rPr sz="1600" spc="55" dirty="0">
                <a:latin typeface="Tahoma"/>
                <a:cs typeface="Tahoma"/>
              </a:rPr>
              <a:t>Los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elementos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mayores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7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(u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otra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condición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elección)</a:t>
            </a:r>
            <a:endParaRPr sz="1600">
              <a:latin typeface="Tahoma"/>
              <a:cs typeface="Tahoma"/>
            </a:endParaRPr>
          </a:p>
          <a:p>
            <a:pPr marL="290830" marR="226060" indent="-278765">
              <a:lnSpc>
                <a:spcPct val="101600"/>
              </a:lnSpc>
              <a:spcBef>
                <a:spcPts val="900"/>
              </a:spcBef>
              <a:buAutoNum type="arabicPeriod"/>
              <a:tabLst>
                <a:tab pos="291465" algn="l"/>
              </a:tabLst>
            </a:pPr>
            <a:r>
              <a:rPr sz="1600" spc="40" dirty="0">
                <a:latin typeface="Tahoma"/>
                <a:cs typeface="Tahoma"/>
              </a:rPr>
              <a:t>Al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mismo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array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asignarle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el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valor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100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al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último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elemento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70" dirty="0">
                <a:latin typeface="Tahoma"/>
                <a:cs typeface="Tahoma"/>
              </a:rPr>
              <a:t>de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la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última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ﬁla.</a:t>
            </a:r>
            <a:endParaRPr sz="1600">
              <a:latin typeface="Tahoma"/>
              <a:cs typeface="Tahoma"/>
            </a:endParaRPr>
          </a:p>
          <a:p>
            <a:pPr marL="290830" indent="-27876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291465" algn="l"/>
              </a:tabLst>
            </a:pPr>
            <a:r>
              <a:rPr sz="1600" spc="40" dirty="0">
                <a:latin typeface="Tahoma"/>
                <a:cs typeface="Tahoma"/>
              </a:rPr>
              <a:t>Asignarle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0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la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quinta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columna</a:t>
            </a:r>
            <a:r>
              <a:rPr sz="1600" spc="6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¡Muchas</a:t>
            </a:r>
            <a:r>
              <a:rPr spc="-480" dirty="0"/>
              <a:t> </a:t>
            </a:r>
            <a:r>
              <a:rPr spc="459" dirty="0"/>
              <a:t>g</a:t>
            </a:r>
            <a:r>
              <a:rPr spc="345" dirty="0"/>
              <a:t>r</a:t>
            </a:r>
            <a:r>
              <a:rPr spc="200" dirty="0"/>
              <a:t>acias!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889" y="2884639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¡Sigamos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abajando!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353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45637F"/>
                </a:solidFill>
              </a:rPr>
              <a:t>Num</a:t>
            </a:r>
            <a:r>
              <a:rPr sz="3000" spc="70" dirty="0">
                <a:solidFill>
                  <a:srgbClr val="45637F"/>
                </a:solidFill>
              </a:rPr>
              <a:t>p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597400" cy="2229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5" dirty="0">
                <a:latin typeface="Tahoma"/>
                <a:cs typeface="Tahoma"/>
              </a:rPr>
              <a:t>Numpy </a:t>
            </a:r>
            <a:r>
              <a:rPr sz="1400" dirty="0">
                <a:latin typeface="Tahoma"/>
                <a:cs typeface="Tahoma"/>
              </a:rPr>
              <a:t>(de </a:t>
            </a:r>
            <a:r>
              <a:rPr sz="1400" i="1" spc="-10" dirty="0">
                <a:latin typeface="Trebuchet MS"/>
                <a:cs typeface="Trebuchet MS"/>
              </a:rPr>
              <a:t>Numerical </a:t>
            </a:r>
            <a:r>
              <a:rPr sz="1400" i="1" spc="-30" dirty="0">
                <a:latin typeface="Trebuchet MS"/>
                <a:cs typeface="Trebuchet MS"/>
              </a:rPr>
              <a:t>Python</a:t>
            </a:r>
            <a:r>
              <a:rPr sz="1400" spc="-30" dirty="0">
                <a:latin typeface="Tahoma"/>
                <a:cs typeface="Tahoma"/>
              </a:rPr>
              <a:t>)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45" dirty="0">
                <a:latin typeface="Tahoma"/>
                <a:cs typeface="Tahoma"/>
              </a:rPr>
              <a:t>principal librería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cálculo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numérico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Python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ecosistema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librerías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cientíﬁcas </a:t>
            </a:r>
            <a:r>
              <a:rPr sz="1400" spc="50" dirty="0">
                <a:latin typeface="Tahoma"/>
                <a:cs typeface="Tahoma"/>
              </a:rPr>
              <a:t>del </a:t>
            </a:r>
            <a:r>
              <a:rPr sz="1400" spc="30" dirty="0">
                <a:latin typeface="Tahoma"/>
                <a:cs typeface="Tahoma"/>
              </a:rPr>
              <a:t>lenguaje </a:t>
            </a:r>
            <a:r>
              <a:rPr sz="1400" spc="35" dirty="0">
                <a:latin typeface="Tahoma"/>
                <a:cs typeface="Tahoma"/>
              </a:rPr>
              <a:t>(como </a:t>
            </a:r>
            <a:r>
              <a:rPr sz="1400" spc="55" dirty="0">
                <a:latin typeface="Tahoma"/>
                <a:cs typeface="Tahoma"/>
              </a:rPr>
              <a:t>Pandas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40" dirty="0">
                <a:latin typeface="Tahoma"/>
                <a:cs typeface="Tahoma"/>
              </a:rPr>
              <a:t>Matplotlib)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recurre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Numpy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sus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operaciones.</a:t>
            </a:r>
            <a:endParaRPr sz="1400" dirty="0">
              <a:latin typeface="Tahoma"/>
              <a:cs typeface="Tahoma"/>
            </a:endParaRPr>
          </a:p>
          <a:p>
            <a:pPr marL="12700" marR="78105">
              <a:lnSpc>
                <a:spcPts val="1650"/>
              </a:lnSpc>
              <a:spcBef>
                <a:spcPts val="825"/>
              </a:spcBef>
            </a:pPr>
            <a:r>
              <a:rPr sz="1400" spc="15" dirty="0">
                <a:latin typeface="Tahoma"/>
                <a:cs typeface="Tahoma"/>
              </a:rPr>
              <a:t>Se </a:t>
            </a:r>
            <a:r>
              <a:rPr sz="1400" spc="45" dirty="0">
                <a:latin typeface="Tahoma"/>
                <a:cs typeface="Tahoma"/>
              </a:rPr>
              <a:t>basa </a:t>
            </a:r>
            <a:r>
              <a:rPr sz="1400" spc="60" dirty="0">
                <a:latin typeface="Tahoma"/>
                <a:cs typeface="Tahoma"/>
              </a:rPr>
              <a:t>en una </a:t>
            </a:r>
            <a:r>
              <a:rPr sz="1400" spc="45" dirty="0">
                <a:latin typeface="Tahoma"/>
                <a:cs typeface="Tahoma"/>
              </a:rPr>
              <a:t>estructura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55" dirty="0">
                <a:latin typeface="Tahoma"/>
                <a:cs typeface="Tahoma"/>
              </a:rPr>
              <a:t>multidimensional </a:t>
            </a:r>
            <a:r>
              <a:rPr sz="1400" spc="-43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llamada </a:t>
            </a:r>
            <a:r>
              <a:rPr sz="1400" b="1" spc="-85" dirty="0">
                <a:latin typeface="Verdana"/>
                <a:cs typeface="Verdana"/>
              </a:rPr>
              <a:t>array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60" dirty="0">
                <a:latin typeface="Tahoma"/>
                <a:cs typeface="Tahoma"/>
              </a:rPr>
              <a:t>en una </a:t>
            </a:r>
            <a:r>
              <a:rPr sz="1400" spc="40" dirty="0">
                <a:latin typeface="Tahoma"/>
                <a:cs typeface="Tahoma"/>
              </a:rPr>
              <a:t>serie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funciones </a:t>
            </a:r>
            <a:r>
              <a:rPr sz="1400" spc="65" dirty="0">
                <a:latin typeface="Tahoma"/>
                <a:cs typeface="Tahoma"/>
              </a:rPr>
              <a:t>muy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optimizadas para su </a:t>
            </a:r>
            <a:r>
              <a:rPr sz="1400" spc="45" dirty="0">
                <a:latin typeface="Tahoma"/>
                <a:cs typeface="Tahoma"/>
              </a:rPr>
              <a:t>manipulación, </a:t>
            </a:r>
            <a:r>
              <a:rPr sz="1400" spc="50" dirty="0">
                <a:latin typeface="Tahoma"/>
                <a:cs typeface="Tahoma"/>
              </a:rPr>
              <a:t>incluyendo </a:t>
            </a:r>
            <a:r>
              <a:rPr sz="1400" spc="55" dirty="0">
                <a:latin typeface="Tahoma"/>
                <a:cs typeface="Tahoma"/>
              </a:rPr>
              <a:t> operaciones </a:t>
            </a:r>
            <a:r>
              <a:rPr sz="1400" spc="35" dirty="0">
                <a:latin typeface="Tahoma"/>
                <a:cs typeface="Tahoma"/>
              </a:rPr>
              <a:t>matemáticas, </a:t>
            </a:r>
            <a:r>
              <a:rPr sz="1400" spc="15" dirty="0">
                <a:latin typeface="Tahoma"/>
                <a:cs typeface="Tahoma"/>
              </a:rPr>
              <a:t>lógicas,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selección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ordenamiento,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estadísticas,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álgebra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lineal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más.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6850" y="3320425"/>
            <a:ext cx="2914649" cy="1085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08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>
                <a:solidFill>
                  <a:srgbClr val="45637F"/>
                </a:solidFill>
              </a:rPr>
              <a:t>Ar</a:t>
            </a:r>
            <a:r>
              <a:rPr sz="3000" spc="85" dirty="0">
                <a:solidFill>
                  <a:srgbClr val="45637F"/>
                </a:solidFill>
              </a:rPr>
              <a:t>r</a:t>
            </a:r>
            <a:r>
              <a:rPr sz="3000" spc="120" dirty="0">
                <a:solidFill>
                  <a:srgbClr val="45637F"/>
                </a:solidFill>
              </a:rPr>
              <a:t>a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362450" cy="33820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lang="es-ES" sz="1400" spc="10" dirty="0">
                <a:latin typeface="Tahoma"/>
                <a:cs typeface="Tahoma"/>
              </a:rPr>
              <a:t>El </a:t>
            </a:r>
            <a:r>
              <a:rPr lang="es-ES" sz="1400" i="1" spc="-5" dirty="0">
                <a:latin typeface="Trebuchet MS"/>
                <a:cs typeface="Trebuchet MS"/>
              </a:rPr>
              <a:t>array </a:t>
            </a:r>
            <a:r>
              <a:rPr lang="es-ES" sz="1400" spc="-25" dirty="0">
                <a:latin typeface="Tahoma"/>
                <a:cs typeface="Tahoma"/>
              </a:rPr>
              <a:t>(o </a:t>
            </a:r>
            <a:r>
              <a:rPr lang="es-ES" sz="1400" i="1" spc="-10" dirty="0" err="1">
                <a:latin typeface="Trebuchet MS"/>
                <a:cs typeface="Trebuchet MS"/>
              </a:rPr>
              <a:t>ndarray</a:t>
            </a:r>
            <a:r>
              <a:rPr lang="es-ES" sz="1400" spc="-10" dirty="0">
                <a:latin typeface="Tahoma"/>
                <a:cs typeface="Tahoma"/>
              </a:rPr>
              <a:t>) </a:t>
            </a:r>
            <a:r>
              <a:rPr lang="es-ES" sz="1400" spc="40" dirty="0">
                <a:latin typeface="Tahoma"/>
                <a:cs typeface="Tahoma"/>
              </a:rPr>
              <a:t>es </a:t>
            </a:r>
            <a:r>
              <a:rPr lang="es-ES" sz="1400" spc="35" dirty="0">
                <a:latin typeface="Tahoma"/>
                <a:cs typeface="Tahoma"/>
              </a:rPr>
              <a:t>la </a:t>
            </a:r>
            <a:r>
              <a:rPr lang="es-ES" sz="1400" spc="45" dirty="0">
                <a:latin typeface="Tahoma"/>
                <a:cs typeface="Tahoma"/>
              </a:rPr>
              <a:t>estructura </a:t>
            </a:r>
            <a:r>
              <a:rPr lang="es-ES" sz="1400" spc="65" dirty="0">
                <a:latin typeface="Tahoma"/>
                <a:cs typeface="Tahoma"/>
              </a:rPr>
              <a:t>que </a:t>
            </a:r>
            <a:r>
              <a:rPr lang="es-ES" sz="1400" spc="55" dirty="0">
                <a:latin typeface="Tahoma"/>
                <a:cs typeface="Tahoma"/>
              </a:rPr>
              <a:t>permite </a:t>
            </a:r>
            <a:r>
              <a:rPr lang="es-ES" sz="1400" spc="60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acelerar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35" dirty="0">
                <a:latin typeface="Tahoma"/>
                <a:cs typeface="Tahoma"/>
              </a:rPr>
              <a:t>las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operaciones</a:t>
            </a:r>
            <a:r>
              <a:rPr lang="es-ES" sz="1400" spc="-70" dirty="0">
                <a:latin typeface="Tahoma"/>
                <a:cs typeface="Tahoma"/>
              </a:rPr>
              <a:t> </a:t>
            </a:r>
            <a:r>
              <a:rPr lang="es-ES" sz="1400" spc="45" dirty="0">
                <a:latin typeface="Tahoma"/>
                <a:cs typeface="Tahoma"/>
              </a:rPr>
              <a:t>matemáticas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en</a:t>
            </a:r>
            <a:r>
              <a:rPr lang="es-ES" sz="1400" spc="-70" dirty="0">
                <a:latin typeface="Tahoma"/>
                <a:cs typeface="Tahoma"/>
              </a:rPr>
              <a:t> </a:t>
            </a:r>
            <a:r>
              <a:rPr lang="es-ES" sz="1400" spc="30" dirty="0">
                <a:latin typeface="Tahoma"/>
                <a:cs typeface="Tahoma"/>
              </a:rPr>
              <a:t>Python,</a:t>
            </a:r>
            <a:r>
              <a:rPr lang="es-ES" sz="1400" spc="-70" dirty="0">
                <a:latin typeface="Tahoma"/>
                <a:cs typeface="Tahoma"/>
              </a:rPr>
              <a:t> </a:t>
            </a:r>
            <a:r>
              <a:rPr lang="es-ES" sz="1400" spc="45" dirty="0">
                <a:latin typeface="Tahoma"/>
                <a:cs typeface="Tahoma"/>
              </a:rPr>
              <a:t>sin </a:t>
            </a:r>
            <a:r>
              <a:rPr lang="es-ES" sz="1400" spc="-420" dirty="0">
                <a:latin typeface="Tahoma"/>
                <a:cs typeface="Tahoma"/>
              </a:rPr>
              <a:t> </a:t>
            </a:r>
            <a:r>
              <a:rPr lang="es-ES" sz="1400" spc="35" dirty="0">
                <a:latin typeface="Tahoma"/>
                <a:cs typeface="Tahoma"/>
              </a:rPr>
              <a:t>la </a:t>
            </a:r>
            <a:r>
              <a:rPr lang="es-ES" sz="1400" spc="45" dirty="0">
                <a:latin typeface="Tahoma"/>
                <a:cs typeface="Tahoma"/>
              </a:rPr>
              <a:t>necesidad </a:t>
            </a:r>
            <a:r>
              <a:rPr lang="es-ES" sz="1400" spc="60" dirty="0">
                <a:latin typeface="Tahoma"/>
                <a:cs typeface="Tahoma"/>
              </a:rPr>
              <a:t>de </a:t>
            </a:r>
            <a:r>
              <a:rPr lang="es-ES" sz="1400" spc="50" dirty="0">
                <a:latin typeface="Tahoma"/>
                <a:cs typeface="Tahoma"/>
              </a:rPr>
              <a:t>recurrir </a:t>
            </a:r>
            <a:r>
              <a:rPr lang="es-ES" sz="1400" spc="40" dirty="0">
                <a:latin typeface="Tahoma"/>
                <a:cs typeface="Tahoma"/>
              </a:rPr>
              <a:t>a </a:t>
            </a:r>
            <a:r>
              <a:rPr lang="es-ES" sz="1400" spc="45" dirty="0">
                <a:latin typeface="Tahoma"/>
                <a:cs typeface="Tahoma"/>
              </a:rPr>
              <a:t>bucles </a:t>
            </a:r>
            <a:r>
              <a:rPr lang="es-ES" sz="1400" spc="55" dirty="0">
                <a:latin typeface="Tahoma"/>
                <a:cs typeface="Tahoma"/>
              </a:rPr>
              <a:t>para </a:t>
            </a:r>
            <a:r>
              <a:rPr lang="es-ES" sz="1400" spc="65" dirty="0">
                <a:latin typeface="Tahoma"/>
                <a:cs typeface="Tahoma"/>
              </a:rPr>
              <a:t>operar </a:t>
            </a:r>
            <a:r>
              <a:rPr lang="es-ES" sz="1400" spc="55" dirty="0">
                <a:latin typeface="Tahoma"/>
                <a:cs typeface="Tahoma"/>
              </a:rPr>
              <a:t>con </a:t>
            </a:r>
            <a:r>
              <a:rPr lang="es-ES" sz="1400" spc="60" dirty="0">
                <a:latin typeface="Tahoma"/>
                <a:cs typeface="Tahoma"/>
              </a:rPr>
              <a:t> todos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0" dirty="0">
                <a:latin typeface="Tahoma"/>
                <a:cs typeface="Tahoma"/>
              </a:rPr>
              <a:t>sus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elementos,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lo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65" dirty="0">
                <a:latin typeface="Tahoma"/>
                <a:cs typeface="Tahoma"/>
              </a:rPr>
              <a:t>que</a:t>
            </a:r>
            <a:r>
              <a:rPr lang="es-ES" sz="1400" spc="-85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se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50" dirty="0">
                <a:latin typeface="Tahoma"/>
                <a:cs typeface="Tahoma"/>
              </a:rPr>
              <a:t>llama</a:t>
            </a:r>
            <a:r>
              <a:rPr lang="es-ES" sz="1400" spc="-65" dirty="0">
                <a:latin typeface="Tahoma"/>
                <a:cs typeface="Tahoma"/>
              </a:rPr>
              <a:t> </a:t>
            </a:r>
            <a:r>
              <a:rPr lang="es-ES" sz="1400" b="1" spc="-90" dirty="0">
                <a:latin typeface="Verdana"/>
                <a:cs typeface="Verdana"/>
              </a:rPr>
              <a:t>vectorización</a:t>
            </a:r>
            <a:r>
              <a:rPr lang="es-ES" sz="1400" spc="-90" dirty="0">
                <a:latin typeface="Tahoma"/>
                <a:cs typeface="Tahoma"/>
              </a:rPr>
              <a:t>.</a:t>
            </a:r>
            <a:endParaRPr lang="es-ES" sz="1400" dirty="0">
              <a:latin typeface="Tahoma"/>
              <a:cs typeface="Tahoma"/>
            </a:endParaRPr>
          </a:p>
          <a:p>
            <a:pPr marL="12700" marR="108585">
              <a:lnSpc>
                <a:spcPts val="1650"/>
              </a:lnSpc>
              <a:spcBef>
                <a:spcPts val="825"/>
              </a:spcBef>
            </a:pPr>
            <a:r>
              <a:rPr lang="es-ES" sz="1400" spc="10" dirty="0">
                <a:latin typeface="Tahoma"/>
                <a:cs typeface="Tahoma"/>
              </a:rPr>
              <a:t>El </a:t>
            </a:r>
            <a:r>
              <a:rPr lang="es-ES" sz="1400" spc="40" dirty="0">
                <a:latin typeface="Tahoma"/>
                <a:cs typeface="Tahoma"/>
              </a:rPr>
              <a:t>array es </a:t>
            </a:r>
            <a:r>
              <a:rPr lang="es-ES" sz="1400" spc="60" dirty="0">
                <a:latin typeface="Tahoma"/>
                <a:cs typeface="Tahoma"/>
              </a:rPr>
              <a:t>una </a:t>
            </a:r>
            <a:r>
              <a:rPr lang="es-ES" sz="1400" spc="45" dirty="0">
                <a:latin typeface="Tahoma"/>
                <a:cs typeface="Tahoma"/>
              </a:rPr>
              <a:t>estructura </a:t>
            </a:r>
            <a:r>
              <a:rPr lang="es-ES" sz="1400" spc="60" dirty="0">
                <a:latin typeface="Tahoma"/>
                <a:cs typeface="Tahoma"/>
              </a:rPr>
              <a:t>de </a:t>
            </a:r>
            <a:r>
              <a:rPr lang="es-ES" sz="1400" spc="50" dirty="0">
                <a:latin typeface="Tahoma"/>
                <a:cs typeface="Tahoma"/>
              </a:rPr>
              <a:t>datos </a:t>
            </a:r>
            <a:r>
              <a:rPr lang="es-ES" sz="1400" spc="70" dirty="0">
                <a:latin typeface="Tahoma"/>
                <a:cs typeface="Tahoma"/>
              </a:rPr>
              <a:t>mucho </a:t>
            </a:r>
            <a:r>
              <a:rPr lang="es-ES" sz="1400" spc="65" dirty="0">
                <a:latin typeface="Tahoma"/>
                <a:cs typeface="Tahoma"/>
              </a:rPr>
              <a:t>más </a:t>
            </a:r>
            <a:r>
              <a:rPr lang="es-ES" sz="1400" spc="70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optimizada </a:t>
            </a:r>
            <a:r>
              <a:rPr lang="es-ES" sz="1400" spc="65" dirty="0">
                <a:latin typeface="Tahoma"/>
                <a:cs typeface="Tahoma"/>
              </a:rPr>
              <a:t>que </a:t>
            </a:r>
            <a:r>
              <a:rPr lang="es-ES" sz="1400" spc="35" dirty="0">
                <a:latin typeface="Tahoma"/>
                <a:cs typeface="Tahoma"/>
              </a:rPr>
              <a:t>la </a:t>
            </a:r>
            <a:r>
              <a:rPr lang="es-ES" sz="1400" spc="10" dirty="0">
                <a:latin typeface="Tahoma"/>
                <a:cs typeface="Tahoma"/>
              </a:rPr>
              <a:t>lista, </a:t>
            </a:r>
            <a:r>
              <a:rPr lang="es-ES" sz="1400" spc="65" dirty="0">
                <a:latin typeface="Tahoma"/>
                <a:cs typeface="Tahoma"/>
              </a:rPr>
              <a:t>pero </a:t>
            </a:r>
            <a:r>
              <a:rPr lang="es-ES" sz="1400" spc="40" dirty="0">
                <a:latin typeface="Tahoma"/>
                <a:cs typeface="Tahoma"/>
              </a:rPr>
              <a:t>a </a:t>
            </a:r>
            <a:r>
              <a:rPr lang="es-ES" sz="1400" spc="60" dirty="0">
                <a:latin typeface="Tahoma"/>
                <a:cs typeface="Tahoma"/>
              </a:rPr>
              <a:t>cambio </a:t>
            </a:r>
            <a:r>
              <a:rPr lang="es-ES" sz="1400" spc="45" dirty="0">
                <a:latin typeface="Tahoma"/>
                <a:cs typeface="Tahoma"/>
              </a:rPr>
              <a:t>presenta </a:t>
            </a:r>
            <a:r>
              <a:rPr lang="es-ES" sz="1400" spc="50" dirty="0">
                <a:latin typeface="Tahoma"/>
                <a:cs typeface="Tahoma"/>
              </a:rPr>
              <a:t> </a:t>
            </a:r>
            <a:r>
              <a:rPr lang="es-ES" sz="1400" spc="70" dirty="0">
                <a:latin typeface="Tahoma"/>
                <a:cs typeface="Tahoma"/>
              </a:rPr>
              <a:t>menos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40" dirty="0" err="1">
                <a:latin typeface="Tahoma"/>
                <a:cs typeface="Tahoma"/>
              </a:rPr>
              <a:t>ﬂexibilidad</a:t>
            </a:r>
            <a:r>
              <a:rPr lang="es-ES" sz="1400" spc="40" dirty="0">
                <a:latin typeface="Tahoma"/>
                <a:cs typeface="Tahoma"/>
              </a:rPr>
              <a:t>.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10" dirty="0">
                <a:latin typeface="Tahoma"/>
                <a:cs typeface="Tahoma"/>
              </a:rPr>
              <a:t>El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array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sólo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admite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0" dirty="0">
                <a:latin typeface="Tahoma"/>
                <a:cs typeface="Tahoma"/>
              </a:rPr>
              <a:t>elementos </a:t>
            </a:r>
            <a:r>
              <a:rPr lang="es-ES" sz="1400" spc="55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de</a:t>
            </a:r>
            <a:r>
              <a:rPr lang="es-ES" sz="1400" spc="-85" dirty="0">
                <a:latin typeface="Tahoma"/>
                <a:cs typeface="Tahoma"/>
              </a:rPr>
              <a:t> </a:t>
            </a:r>
            <a:r>
              <a:rPr lang="es-ES" sz="1400" spc="75" dirty="0">
                <a:latin typeface="Tahoma"/>
                <a:cs typeface="Tahoma"/>
              </a:rPr>
              <a:t>un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único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0" dirty="0">
                <a:latin typeface="Tahoma"/>
                <a:cs typeface="Tahoma"/>
              </a:rPr>
              <a:t>tipo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de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dato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" dirty="0">
                <a:latin typeface="Tahoma"/>
                <a:cs typeface="Tahoma"/>
              </a:rPr>
              <a:t>y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75" dirty="0">
                <a:latin typeface="Tahoma"/>
                <a:cs typeface="Tahoma"/>
              </a:rPr>
              <a:t>no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se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puede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cambiar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30" dirty="0">
                <a:latin typeface="Tahoma"/>
                <a:cs typeface="Tahoma"/>
              </a:rPr>
              <a:t>la </a:t>
            </a:r>
            <a:r>
              <a:rPr lang="es-ES" sz="1400" spc="35" dirty="0">
                <a:latin typeface="Tahoma"/>
                <a:cs typeface="Tahoma"/>
              </a:rPr>
              <a:t> </a:t>
            </a:r>
            <a:r>
              <a:rPr lang="es-ES" sz="1400" spc="45" dirty="0">
                <a:latin typeface="Tahoma"/>
                <a:cs typeface="Tahoma"/>
              </a:rPr>
              <a:t>cantidad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de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elementos.</a:t>
            </a:r>
            <a:r>
              <a:rPr lang="es-ES" sz="1400" spc="-70" dirty="0">
                <a:latin typeface="Tahoma"/>
                <a:cs typeface="Tahoma"/>
              </a:rPr>
              <a:t> </a:t>
            </a:r>
            <a:r>
              <a:rPr lang="es-ES" sz="1400" spc="30" dirty="0">
                <a:latin typeface="Tahoma"/>
                <a:cs typeface="Tahoma"/>
              </a:rPr>
              <a:t>Esto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35" dirty="0">
                <a:latin typeface="Tahoma"/>
                <a:cs typeface="Tahoma"/>
              </a:rPr>
              <a:t>garantiza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65" dirty="0">
                <a:latin typeface="Tahoma"/>
                <a:cs typeface="Tahoma"/>
              </a:rPr>
              <a:t>que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siempre </a:t>
            </a:r>
            <a:r>
              <a:rPr lang="es-ES" sz="1400" spc="-425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ocupe </a:t>
            </a:r>
            <a:r>
              <a:rPr lang="es-ES" sz="1400" spc="35" dirty="0">
                <a:latin typeface="Tahoma"/>
                <a:cs typeface="Tahoma"/>
              </a:rPr>
              <a:t>el </a:t>
            </a:r>
            <a:r>
              <a:rPr lang="es-ES" sz="1400" spc="75" dirty="0">
                <a:latin typeface="Tahoma"/>
                <a:cs typeface="Tahoma"/>
              </a:rPr>
              <a:t>mismo </a:t>
            </a:r>
            <a:r>
              <a:rPr lang="es-ES" sz="1400" spc="45" dirty="0">
                <a:latin typeface="Tahoma"/>
                <a:cs typeface="Tahoma"/>
              </a:rPr>
              <a:t>espacio </a:t>
            </a:r>
            <a:r>
              <a:rPr lang="es-ES" sz="1400" spc="5" dirty="0">
                <a:latin typeface="Tahoma"/>
                <a:cs typeface="Tahoma"/>
              </a:rPr>
              <a:t>y </a:t>
            </a:r>
            <a:r>
              <a:rPr lang="es-ES" sz="1400" spc="60" dirty="0">
                <a:latin typeface="Tahoma"/>
                <a:cs typeface="Tahoma"/>
              </a:rPr>
              <a:t>todos </a:t>
            </a:r>
            <a:r>
              <a:rPr lang="es-ES" sz="1400" spc="50" dirty="0">
                <a:latin typeface="Tahoma"/>
                <a:cs typeface="Tahoma"/>
              </a:rPr>
              <a:t>sus </a:t>
            </a:r>
            <a:r>
              <a:rPr lang="es-ES" sz="1400" spc="55" dirty="0">
                <a:latin typeface="Tahoma"/>
                <a:cs typeface="Tahoma"/>
              </a:rPr>
              <a:t>elementos </a:t>
            </a:r>
            <a:r>
              <a:rPr lang="es-ES" sz="1400" spc="40" dirty="0">
                <a:latin typeface="Tahoma"/>
                <a:cs typeface="Tahoma"/>
              </a:rPr>
              <a:t>se </a:t>
            </a:r>
            <a:r>
              <a:rPr lang="es-ES" sz="1400" spc="-425" dirty="0">
                <a:latin typeface="Tahoma"/>
                <a:cs typeface="Tahoma"/>
              </a:rPr>
              <a:t> </a:t>
            </a:r>
            <a:r>
              <a:rPr lang="es-ES" sz="1400" spc="65" dirty="0">
                <a:latin typeface="Tahoma"/>
                <a:cs typeface="Tahoma"/>
              </a:rPr>
              <a:t>puedan </a:t>
            </a:r>
            <a:r>
              <a:rPr lang="es-ES" sz="1400" spc="50" dirty="0">
                <a:latin typeface="Tahoma"/>
                <a:cs typeface="Tahoma"/>
              </a:rPr>
              <a:t>representar </a:t>
            </a:r>
            <a:r>
              <a:rPr lang="es-ES" sz="1400" spc="60" dirty="0">
                <a:latin typeface="Tahoma"/>
                <a:cs typeface="Tahoma"/>
              </a:rPr>
              <a:t>en una </a:t>
            </a:r>
            <a:r>
              <a:rPr lang="es-ES" sz="1400" spc="40" dirty="0">
                <a:latin typeface="Tahoma"/>
                <a:cs typeface="Tahoma"/>
              </a:rPr>
              <a:t>sección </a:t>
            </a:r>
            <a:r>
              <a:rPr lang="es-ES" sz="1400" spc="50" dirty="0">
                <a:latin typeface="Tahoma"/>
                <a:cs typeface="Tahoma"/>
              </a:rPr>
              <a:t>continua </a:t>
            </a:r>
            <a:r>
              <a:rPr lang="es-ES" sz="1400" spc="60" dirty="0">
                <a:latin typeface="Tahoma"/>
                <a:cs typeface="Tahoma"/>
              </a:rPr>
              <a:t>de </a:t>
            </a:r>
            <a:r>
              <a:rPr lang="es-ES" sz="1400" spc="65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memoria.</a:t>
            </a:r>
            <a:endParaRPr lang="es-ES" sz="1400" dirty="0">
              <a:latin typeface="Tahoma"/>
              <a:cs typeface="Tahoma"/>
            </a:endParaRPr>
          </a:p>
          <a:p>
            <a:pPr marL="12700" marR="238125">
              <a:lnSpc>
                <a:spcPts val="1650"/>
              </a:lnSpc>
              <a:spcBef>
                <a:spcPts val="825"/>
              </a:spcBef>
            </a:pPr>
            <a:r>
              <a:rPr lang="es-ES" sz="1400" spc="15" dirty="0">
                <a:latin typeface="Tahoma"/>
                <a:cs typeface="Tahoma"/>
              </a:rPr>
              <a:t>Es </a:t>
            </a:r>
            <a:r>
              <a:rPr lang="es-ES" sz="1400" spc="60" dirty="0">
                <a:latin typeface="Tahoma"/>
                <a:cs typeface="Tahoma"/>
              </a:rPr>
              <a:t>una </a:t>
            </a:r>
            <a:r>
              <a:rPr lang="es-ES" sz="1400" spc="45" dirty="0">
                <a:latin typeface="Tahoma"/>
                <a:cs typeface="Tahoma"/>
              </a:rPr>
              <a:t>estructura multidimensional, </a:t>
            </a:r>
            <a:r>
              <a:rPr lang="es-ES" sz="1400" spc="75" dirty="0">
                <a:latin typeface="Tahoma"/>
                <a:cs typeface="Tahoma"/>
              </a:rPr>
              <a:t>por </a:t>
            </a:r>
            <a:r>
              <a:rPr lang="es-ES" sz="1400" spc="55" dirty="0">
                <a:latin typeface="Tahoma"/>
                <a:cs typeface="Tahoma"/>
              </a:rPr>
              <a:t>lo </a:t>
            </a:r>
            <a:r>
              <a:rPr lang="es-ES" sz="1400" spc="65" dirty="0">
                <a:latin typeface="Tahoma"/>
                <a:cs typeface="Tahoma"/>
              </a:rPr>
              <a:t>que </a:t>
            </a:r>
            <a:r>
              <a:rPr lang="es-ES" sz="1400" spc="70" dirty="0">
                <a:latin typeface="Tahoma"/>
                <a:cs typeface="Tahoma"/>
              </a:rPr>
              <a:t> </a:t>
            </a:r>
            <a:r>
              <a:rPr lang="es-ES" sz="1400" spc="55" dirty="0">
                <a:latin typeface="Tahoma"/>
                <a:cs typeface="Tahoma"/>
              </a:rPr>
              <a:t>permite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50" dirty="0">
                <a:latin typeface="Tahoma"/>
                <a:cs typeface="Tahoma"/>
              </a:rPr>
              <a:t>representar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20" dirty="0">
                <a:latin typeface="Tahoma"/>
                <a:cs typeface="Tahoma"/>
              </a:rPr>
              <a:t>vectores,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45" dirty="0">
                <a:latin typeface="Tahoma"/>
                <a:cs typeface="Tahoma"/>
              </a:rPr>
              <a:t>matrices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85" dirty="0">
                <a:latin typeface="Tahoma"/>
                <a:cs typeface="Tahoma"/>
              </a:rPr>
              <a:t>o</a:t>
            </a:r>
            <a:r>
              <a:rPr lang="es-ES" sz="1400" spc="-75" dirty="0">
                <a:latin typeface="Tahoma"/>
                <a:cs typeface="Tahoma"/>
              </a:rPr>
              <a:t> </a:t>
            </a:r>
            <a:r>
              <a:rPr lang="es-ES" sz="1400" spc="40" dirty="0">
                <a:latin typeface="Tahoma"/>
                <a:cs typeface="Tahoma"/>
              </a:rPr>
              <a:t>arreglos </a:t>
            </a:r>
            <a:r>
              <a:rPr lang="es-ES" sz="1400" spc="-420" dirty="0">
                <a:latin typeface="Tahoma"/>
                <a:cs typeface="Tahoma"/>
              </a:rPr>
              <a:t> </a:t>
            </a:r>
            <a:r>
              <a:rPr lang="es-ES" sz="1400" spc="60" dirty="0">
                <a:latin typeface="Tahoma"/>
                <a:cs typeface="Tahoma"/>
              </a:rPr>
              <a:t>de</a:t>
            </a:r>
            <a:r>
              <a:rPr lang="es-ES" sz="1400" spc="-85" dirty="0">
                <a:latin typeface="Tahoma"/>
                <a:cs typeface="Tahoma"/>
              </a:rPr>
              <a:t> </a:t>
            </a:r>
            <a:r>
              <a:rPr lang="es-ES" sz="1400" spc="65" dirty="0">
                <a:latin typeface="Tahoma"/>
                <a:cs typeface="Tahoma"/>
              </a:rPr>
              <a:t>más</a:t>
            </a:r>
            <a:r>
              <a:rPr lang="es-ES" sz="1400" spc="-80" dirty="0">
                <a:latin typeface="Tahoma"/>
                <a:cs typeface="Tahoma"/>
              </a:rPr>
              <a:t> </a:t>
            </a:r>
            <a:r>
              <a:rPr lang="es-ES" sz="1400" spc="45" dirty="0">
                <a:latin typeface="Tahoma"/>
                <a:cs typeface="Tahoma"/>
              </a:rPr>
              <a:t>dimensiones.</a:t>
            </a:r>
            <a:endParaRPr lang="es-ES"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021" y="3045270"/>
            <a:ext cx="1321253" cy="13672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798" y="3382175"/>
            <a:ext cx="5801183" cy="1229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06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>
                <a:solidFill>
                  <a:srgbClr val="45637F"/>
                </a:solidFill>
              </a:rPr>
              <a:t>A</a:t>
            </a:r>
            <a:r>
              <a:rPr sz="3000" spc="155" dirty="0">
                <a:solidFill>
                  <a:srgbClr val="45637F"/>
                </a:solidFill>
              </a:rPr>
              <a:t>tributos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50" dirty="0">
                <a:solidFill>
                  <a:srgbClr val="45637F"/>
                </a:solidFill>
              </a:rPr>
              <a:t>un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14" dirty="0">
                <a:solidFill>
                  <a:srgbClr val="45637F"/>
                </a:solidFill>
              </a:rPr>
              <a:t>ar</a:t>
            </a:r>
            <a:r>
              <a:rPr sz="3000" spc="75" dirty="0">
                <a:solidFill>
                  <a:srgbClr val="45637F"/>
                </a:solidFill>
              </a:rPr>
              <a:t>r</a:t>
            </a:r>
            <a:r>
              <a:rPr sz="3000" spc="120" dirty="0">
                <a:solidFill>
                  <a:srgbClr val="45637F"/>
                </a:solidFill>
              </a:rPr>
              <a:t>a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642" y="1108298"/>
            <a:ext cx="4742815" cy="237807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969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b="1" spc="-100" dirty="0">
                <a:latin typeface="Verdana"/>
                <a:cs typeface="Verdana"/>
              </a:rPr>
              <a:t>dtype</a:t>
            </a:r>
            <a:r>
              <a:rPr sz="1400" spc="-100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general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numérico.</a:t>
            </a:r>
            <a:endParaRPr sz="1400" dirty="0">
              <a:latin typeface="Tahoma"/>
              <a:cs typeface="Tahoma"/>
            </a:endParaRPr>
          </a:p>
          <a:p>
            <a:pPr marL="227965" indent="-215900">
              <a:lnSpc>
                <a:spcPct val="100000"/>
              </a:lnSpc>
              <a:spcBef>
                <a:spcPts val="869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b="1" spc="-120" dirty="0">
                <a:latin typeface="Verdana"/>
                <a:cs typeface="Verdana"/>
              </a:rPr>
              <a:t>size</a:t>
            </a:r>
            <a:r>
              <a:rPr sz="1400" spc="-125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</a:t>
            </a:r>
            <a:r>
              <a:rPr sz="1400" spc="60" dirty="0">
                <a:latin typeface="Tahoma"/>
                <a:cs typeface="Tahoma"/>
              </a:rPr>
              <a:t>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elementos.</a:t>
            </a:r>
            <a:endParaRPr sz="1400" dirty="0">
              <a:latin typeface="Tahoma"/>
              <a:cs typeface="Tahoma"/>
            </a:endParaRPr>
          </a:p>
          <a:p>
            <a:pPr marL="227965" marR="5080" indent="-215900">
              <a:lnSpc>
                <a:spcPts val="1650"/>
              </a:lnSpc>
              <a:spcBef>
                <a:spcPts val="950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b="1" spc="-105" dirty="0">
                <a:latin typeface="Verdana"/>
                <a:cs typeface="Verdana"/>
              </a:rPr>
              <a:t>nbytes</a:t>
            </a:r>
            <a:r>
              <a:rPr sz="1400" spc="-105" dirty="0">
                <a:latin typeface="Tahoma"/>
                <a:cs typeface="Tahoma"/>
              </a:rPr>
              <a:t>: </a:t>
            </a:r>
            <a:r>
              <a:rPr sz="1400" spc="35" dirty="0">
                <a:latin typeface="Tahoma"/>
                <a:cs typeface="Tahoma"/>
              </a:rPr>
              <a:t>total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bytes </a:t>
            </a:r>
            <a:r>
              <a:rPr sz="1400" spc="60" dirty="0">
                <a:latin typeface="Tahoma"/>
                <a:cs typeface="Tahoma"/>
              </a:rPr>
              <a:t>consumidos </a:t>
            </a:r>
            <a:r>
              <a:rPr sz="1400" spc="75" dirty="0">
                <a:latin typeface="Tahoma"/>
                <a:cs typeface="Tahoma"/>
              </a:rPr>
              <a:t>por </a:t>
            </a:r>
            <a:r>
              <a:rPr sz="1400" spc="50" dirty="0">
                <a:latin typeface="Tahoma"/>
                <a:cs typeface="Tahoma"/>
              </a:rPr>
              <a:t>los datos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(bytes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elementos).</a:t>
            </a:r>
            <a:endParaRPr sz="1400" dirty="0">
              <a:latin typeface="Tahoma"/>
              <a:cs typeface="Tahoma"/>
            </a:endParaRPr>
          </a:p>
          <a:p>
            <a:pPr marL="227965" indent="-215900">
              <a:lnSpc>
                <a:spcPct val="100000"/>
              </a:lnSpc>
              <a:spcBef>
                <a:spcPts val="745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b="1" spc="-90" dirty="0">
                <a:latin typeface="Verdana"/>
                <a:cs typeface="Verdana"/>
              </a:rPr>
              <a:t>ndim</a:t>
            </a:r>
            <a:r>
              <a:rPr sz="1400" spc="-125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número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dimensiones.</a:t>
            </a:r>
            <a:endParaRPr sz="1400" dirty="0">
              <a:latin typeface="Tahoma"/>
              <a:cs typeface="Tahoma"/>
            </a:endParaRPr>
          </a:p>
          <a:p>
            <a:pPr marL="227965" indent="-215900">
              <a:lnSpc>
                <a:spcPct val="100000"/>
              </a:lnSpc>
              <a:spcBef>
                <a:spcPts val="869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b="1" spc="-105" dirty="0">
                <a:latin typeface="Verdana"/>
                <a:cs typeface="Verdana"/>
              </a:rPr>
              <a:t>shape</a:t>
            </a:r>
            <a:r>
              <a:rPr sz="1400" spc="-125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</a:t>
            </a:r>
            <a:r>
              <a:rPr sz="1400" spc="60" dirty="0">
                <a:latin typeface="Tahoma"/>
                <a:cs typeface="Tahoma"/>
              </a:rPr>
              <a:t>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dimensión.</a:t>
            </a:r>
            <a:endParaRPr sz="1400" dirty="0">
              <a:latin typeface="Tahoma"/>
              <a:cs typeface="Tahoma"/>
            </a:endParaRPr>
          </a:p>
          <a:p>
            <a:pPr marL="227965" marR="91440" indent="-215900">
              <a:lnSpc>
                <a:spcPts val="1650"/>
              </a:lnSpc>
              <a:spcBef>
                <a:spcPts val="950"/>
              </a:spcBef>
              <a:buFont typeface="Arial MT"/>
              <a:buChar char="●"/>
              <a:tabLst>
                <a:tab pos="228600" algn="l"/>
              </a:tabLst>
            </a:pPr>
            <a:r>
              <a:rPr sz="1400" b="1" spc="-100" dirty="0">
                <a:latin typeface="Verdana"/>
                <a:cs typeface="Verdana"/>
              </a:rPr>
              <a:t>strides</a:t>
            </a:r>
            <a:r>
              <a:rPr sz="1400" spc="-100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bytes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paso)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moverse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posición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dimensión.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6400" y="1351225"/>
            <a:ext cx="3612650" cy="1979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76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45637F"/>
                </a:solidFill>
              </a:rPr>
              <a:t>T</a:t>
            </a:r>
            <a:r>
              <a:rPr sz="3000" spc="150" dirty="0">
                <a:solidFill>
                  <a:srgbClr val="45637F"/>
                </a:solidFill>
              </a:rPr>
              <a:t>ipos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65" dirty="0">
                <a:solidFill>
                  <a:srgbClr val="45637F"/>
                </a:solidFill>
              </a:rPr>
              <a:t>d</a:t>
            </a:r>
            <a:r>
              <a:rPr sz="3000" spc="135" dirty="0">
                <a:solidFill>
                  <a:srgbClr val="45637F"/>
                </a:solidFill>
              </a:rPr>
              <a:t>a</a:t>
            </a:r>
            <a:r>
              <a:rPr sz="3000" spc="235" dirty="0">
                <a:solidFill>
                  <a:srgbClr val="45637F"/>
                </a:solidFill>
              </a:rPr>
              <a:t>tos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75" y="1218788"/>
            <a:ext cx="4378325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1445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atributos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fundamentales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deﬁne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cuando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crea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 marL="12700" marR="369570">
              <a:lnSpc>
                <a:spcPts val="1650"/>
              </a:lnSpc>
            </a:pPr>
            <a:r>
              <a:rPr sz="1400" spc="70" dirty="0">
                <a:latin typeface="Tahoma"/>
                <a:cs typeface="Tahoma"/>
              </a:rPr>
              <a:t>Una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vez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creado,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cambiar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mismo,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lo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sumo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crear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otro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base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original.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25" dirty="0">
                <a:latin typeface="Tahoma"/>
                <a:cs typeface="Tahoma"/>
              </a:rPr>
              <a:t>Tiene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numéricos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distinta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precisión;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datetime6</a:t>
            </a:r>
            <a:r>
              <a:rPr sz="1400" dirty="0">
                <a:latin typeface="Consolas"/>
                <a:cs typeface="Consolas"/>
              </a:rPr>
              <a:t>4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i="1" spc="-140" dirty="0">
                <a:latin typeface="Trebuchet MS"/>
                <a:cs typeface="Trebuchet MS"/>
              </a:rPr>
              <a:t>t</a:t>
            </a:r>
            <a:r>
              <a:rPr sz="1400" spc="-5" dirty="0">
                <a:latin typeface="Consolas"/>
                <a:cs typeface="Consolas"/>
              </a:rPr>
              <a:t>imedelt</a:t>
            </a:r>
            <a:r>
              <a:rPr sz="1400" dirty="0">
                <a:latin typeface="Consolas"/>
                <a:cs typeface="Consolas"/>
              </a:rPr>
              <a:t>a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par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trabaja</a:t>
            </a:r>
            <a:r>
              <a:rPr sz="1400" spc="30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fechas,  </a:t>
            </a:r>
            <a:r>
              <a:rPr sz="1400" spc="55" dirty="0">
                <a:latin typeface="Tahoma"/>
                <a:cs typeface="Tahoma"/>
              </a:rPr>
              <a:t>horas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diferencias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tiempo.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También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tiene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object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crea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referencias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cualquier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5" dirty="0">
                <a:latin typeface="Tahoma"/>
                <a:cs typeface="Tahoma"/>
              </a:rPr>
              <a:t>objeto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Python </a:t>
            </a:r>
            <a:r>
              <a:rPr sz="1400" spc="35" dirty="0">
                <a:latin typeface="Tahoma"/>
                <a:cs typeface="Tahoma"/>
              </a:rPr>
              <a:t>(como </a:t>
            </a:r>
            <a:r>
              <a:rPr sz="1400" spc="5" dirty="0">
                <a:latin typeface="Tahoma"/>
                <a:cs typeface="Tahoma"/>
              </a:rPr>
              <a:t>strings). </a:t>
            </a:r>
            <a:r>
              <a:rPr sz="1400" spc="45" dirty="0">
                <a:latin typeface="Tahoma"/>
                <a:cs typeface="Tahoma"/>
              </a:rPr>
              <a:t>Los objetos </a:t>
            </a:r>
            <a:r>
              <a:rPr sz="1400" spc="75" dirty="0">
                <a:latin typeface="Tahoma"/>
                <a:cs typeface="Tahoma"/>
              </a:rPr>
              <a:t>no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son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almacenados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sólo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referencias.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574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4" dirty="0">
                <a:solidFill>
                  <a:srgbClr val="45637F"/>
                </a:solidFill>
              </a:rPr>
              <a:t>C</a:t>
            </a:r>
            <a:r>
              <a:rPr sz="3000" spc="125" dirty="0">
                <a:solidFill>
                  <a:srgbClr val="45637F"/>
                </a:solidFill>
              </a:rPr>
              <a:t>r</a:t>
            </a:r>
            <a:r>
              <a:rPr sz="3000" spc="120" dirty="0">
                <a:solidFill>
                  <a:srgbClr val="45637F"/>
                </a:solidFill>
              </a:rPr>
              <a:t>eación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14" dirty="0">
                <a:solidFill>
                  <a:srgbClr val="45637F"/>
                </a:solidFill>
              </a:rPr>
              <a:t>ar</a:t>
            </a:r>
            <a:r>
              <a:rPr sz="3000" spc="75" dirty="0">
                <a:solidFill>
                  <a:srgbClr val="45637F"/>
                </a:solidFill>
              </a:rPr>
              <a:t>r</a:t>
            </a:r>
            <a:r>
              <a:rPr sz="3000" spc="120" dirty="0">
                <a:solidFill>
                  <a:srgbClr val="45637F"/>
                </a:solidFill>
              </a:rPr>
              <a:t>a</a:t>
            </a:r>
            <a:r>
              <a:rPr sz="3000" spc="135" dirty="0">
                <a:solidFill>
                  <a:srgbClr val="45637F"/>
                </a:solidFill>
              </a:rPr>
              <a:t>y</a:t>
            </a:r>
            <a:r>
              <a:rPr sz="3000" spc="365" dirty="0">
                <a:solidFill>
                  <a:srgbClr val="45637F"/>
                </a:solidFill>
              </a:rPr>
              <a:t>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625" y="2615100"/>
            <a:ext cx="4659085" cy="1790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2975" y="1218788"/>
            <a:ext cx="7847965" cy="2406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180590">
              <a:lnSpc>
                <a:spcPts val="1650"/>
              </a:lnSpc>
              <a:spcBef>
                <a:spcPts val="180"/>
              </a:spcBef>
            </a:pPr>
            <a:r>
              <a:rPr sz="1400" spc="40" dirty="0">
                <a:latin typeface="Tahoma"/>
                <a:cs typeface="Tahoma"/>
              </a:rPr>
              <a:t>Hay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muchas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formas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crear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arrays.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través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np.array </a:t>
            </a:r>
            <a:r>
              <a:rPr sz="1400" b="1" spc="-755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secuencias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listas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(que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estar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anidadas </a:t>
            </a:r>
            <a:r>
              <a:rPr sz="1400" spc="55" dirty="0">
                <a:latin typeface="Tahoma"/>
                <a:cs typeface="Tahoma"/>
              </a:rPr>
              <a:t> para </a:t>
            </a:r>
            <a:r>
              <a:rPr sz="1400" spc="50" dirty="0">
                <a:latin typeface="Tahoma"/>
                <a:cs typeface="Tahoma"/>
              </a:rPr>
              <a:t>representar </a:t>
            </a:r>
            <a:r>
              <a:rPr sz="1400" spc="40" dirty="0">
                <a:latin typeface="Tahoma"/>
                <a:cs typeface="Tahoma"/>
              </a:rPr>
              <a:t>arreglos multidimensionales). </a:t>
            </a:r>
            <a:r>
              <a:rPr sz="1400" spc="70" dirty="0">
                <a:latin typeface="Tahoma"/>
                <a:cs typeface="Tahoma"/>
              </a:rPr>
              <a:t>Podemos </a:t>
            </a:r>
            <a:r>
              <a:rPr sz="1400" spc="50" dirty="0">
                <a:latin typeface="Tahoma"/>
                <a:cs typeface="Tahoma"/>
              </a:rPr>
              <a:t>pasar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parámetr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dtyp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par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forza</a:t>
            </a:r>
            <a:r>
              <a:rPr sz="1400" spc="4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</a:t>
            </a:r>
            <a:r>
              <a:rPr sz="1400" spc="4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tipo  </a:t>
            </a:r>
            <a:r>
              <a:rPr sz="1400" spc="50" dirty="0">
                <a:latin typeface="Tahoma"/>
                <a:cs typeface="Tahoma"/>
              </a:rPr>
              <a:t>determinado.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pasa,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tratará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inferirlo.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 dirty="0">
              <a:latin typeface="Tahoma"/>
              <a:cs typeface="Tahoma"/>
            </a:endParaRPr>
          </a:p>
          <a:p>
            <a:pPr marL="4855845" marR="5080">
              <a:lnSpc>
                <a:spcPts val="1650"/>
              </a:lnSpc>
              <a:spcBef>
                <a:spcPts val="1570"/>
              </a:spcBef>
            </a:pPr>
            <a:r>
              <a:rPr sz="1400" spc="60" dirty="0">
                <a:latin typeface="Tahoma"/>
                <a:cs typeface="Tahoma"/>
              </a:rPr>
              <a:t>Notar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ﬂotantes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imprimen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65" dirty="0">
                <a:latin typeface="Tahoma"/>
                <a:cs typeface="Tahoma"/>
              </a:rPr>
              <a:t>punto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enteros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8 </a:t>
            </a:r>
            <a:r>
              <a:rPr sz="1400" spc="40" dirty="0">
                <a:latin typeface="Tahoma"/>
                <a:cs typeface="Tahoma"/>
              </a:rPr>
              <a:t>bits </a:t>
            </a:r>
            <a:r>
              <a:rPr sz="1400" spc="60" dirty="0">
                <a:latin typeface="Tahoma"/>
                <a:cs typeface="Tahoma"/>
              </a:rPr>
              <a:t>ocupa </a:t>
            </a:r>
            <a:r>
              <a:rPr sz="1400" spc="35" dirty="0">
                <a:latin typeface="Tahoma"/>
                <a:cs typeface="Tahoma"/>
              </a:rPr>
              <a:t>8 </a:t>
            </a:r>
            <a:r>
              <a:rPr sz="1400" spc="25" dirty="0">
                <a:latin typeface="Tahoma"/>
                <a:cs typeface="Tahoma"/>
              </a:rPr>
              <a:t>veces 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menos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espacio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memoria.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913988"/>
            <a:ext cx="54603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Podemos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armar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dimensiones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listas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anidadas,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siempre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cuando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todas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tengan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misma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elementos.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21" y="1553225"/>
            <a:ext cx="5713957" cy="19038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845788"/>
            <a:ext cx="5599430" cy="28600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spc="60" dirty="0">
                <a:latin typeface="Tahoma"/>
                <a:cs typeface="Tahoma"/>
              </a:rPr>
              <a:t>Además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hay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numerosas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crear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arrays:</a:t>
            </a:r>
            <a:endParaRPr sz="1400" dirty="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54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b="1" spc="-5" dirty="0">
                <a:latin typeface="Consolas"/>
                <a:cs typeface="Consolas"/>
              </a:rPr>
              <a:t>arang</a:t>
            </a:r>
            <a:r>
              <a:rPr sz="1400" b="1" dirty="0">
                <a:latin typeface="Consolas"/>
                <a:cs typeface="Consolas"/>
              </a:rPr>
              <a:t>e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linspac</a:t>
            </a:r>
            <a:r>
              <a:rPr sz="1400" b="1" dirty="0">
                <a:latin typeface="Consolas"/>
                <a:cs typeface="Consolas"/>
              </a:rPr>
              <a:t>e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par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rangos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</a:t>
            </a:r>
            <a:r>
              <a:rPr sz="1400" spc="6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equiespaciados.</a:t>
            </a:r>
            <a:endParaRPr sz="1400" dirty="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25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b="1" spc="-5" dirty="0">
                <a:latin typeface="Consolas"/>
                <a:cs typeface="Consolas"/>
              </a:rPr>
              <a:t>zeros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b="1" spc="-5" dirty="0">
                <a:latin typeface="Consolas"/>
                <a:cs typeface="Consolas"/>
              </a:rPr>
              <a:t>ones</a:t>
            </a:r>
            <a:r>
              <a:rPr sz="1400" b="1" spc="-400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full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cualquier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dimensión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forma.</a:t>
            </a:r>
            <a:endParaRPr sz="1400" dirty="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69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b="1" spc="-5" dirty="0">
                <a:latin typeface="Consolas"/>
                <a:cs typeface="Consolas"/>
              </a:rPr>
              <a:t>identit</a:t>
            </a:r>
            <a:r>
              <a:rPr sz="1400" b="1" dirty="0">
                <a:latin typeface="Consolas"/>
                <a:cs typeface="Consolas"/>
              </a:rPr>
              <a:t>y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ey</a:t>
            </a:r>
            <a:r>
              <a:rPr sz="1400" b="1" dirty="0">
                <a:latin typeface="Consolas"/>
                <a:cs typeface="Consolas"/>
              </a:rPr>
              <a:t>e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diagona</a:t>
            </a:r>
            <a:r>
              <a:rPr sz="1400" b="1" dirty="0">
                <a:latin typeface="Consolas"/>
                <a:cs typeface="Consolas"/>
              </a:rPr>
              <a:t>l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par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2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dimensiones.</a:t>
            </a:r>
            <a:endParaRPr sz="1400" dirty="0">
              <a:latin typeface="Tahoma"/>
              <a:cs typeface="Tahoma"/>
            </a:endParaRPr>
          </a:p>
          <a:p>
            <a:pPr marL="228600" marR="1069340" indent="-215900">
              <a:lnSpc>
                <a:spcPts val="1650"/>
              </a:lnSpc>
              <a:spcBef>
                <a:spcPts val="95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módul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rando</a:t>
            </a:r>
            <a:r>
              <a:rPr sz="1400" b="1" dirty="0">
                <a:latin typeface="Consolas"/>
                <a:cs typeface="Consolas"/>
              </a:rPr>
              <a:t>m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permit</a:t>
            </a:r>
            <a:r>
              <a:rPr sz="1400" spc="6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crea</a:t>
            </a:r>
            <a:r>
              <a:rPr sz="1400" spc="3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distintas  </a:t>
            </a:r>
            <a:r>
              <a:rPr sz="1400" spc="45" dirty="0">
                <a:latin typeface="Tahoma"/>
                <a:cs typeface="Tahoma"/>
              </a:rPr>
              <a:t>distribuciones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azar.</a:t>
            </a:r>
            <a:endParaRPr sz="1400" dirty="0">
              <a:latin typeface="Tahoma"/>
              <a:cs typeface="Tahoma"/>
            </a:endParaRPr>
          </a:p>
          <a:p>
            <a:pPr marL="228600" marR="182880" indent="-215900">
              <a:lnSpc>
                <a:spcPts val="1650"/>
              </a:lnSpc>
              <a:spcBef>
                <a:spcPts val="825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loadtx</a:t>
            </a:r>
            <a:r>
              <a:rPr sz="1400" b="1" dirty="0">
                <a:latin typeface="Consolas"/>
                <a:cs typeface="Consolas"/>
              </a:rPr>
              <a:t>t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genfromtx</a:t>
            </a:r>
            <a:r>
              <a:rPr sz="1400" b="1" dirty="0">
                <a:latin typeface="Consolas"/>
                <a:cs typeface="Consolas"/>
              </a:rPr>
              <a:t>t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permite</a:t>
            </a:r>
            <a:r>
              <a:rPr sz="1400" spc="7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lee</a:t>
            </a:r>
            <a:r>
              <a:rPr sz="1400" spc="4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archivo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de  </a:t>
            </a:r>
            <a:r>
              <a:rPr sz="1400" spc="40" dirty="0">
                <a:latin typeface="Tahoma"/>
                <a:cs typeface="Tahoma"/>
              </a:rPr>
              <a:t>texto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csv.</a:t>
            </a:r>
            <a:endParaRPr sz="1400" dirty="0">
              <a:latin typeface="Tahoma"/>
              <a:cs typeface="Tahoma"/>
            </a:endParaRPr>
          </a:p>
          <a:p>
            <a:pPr marL="12700" marR="199390">
              <a:lnSpc>
                <a:spcPct val="102099"/>
              </a:lnSpc>
              <a:spcBef>
                <a:spcPts val="1019"/>
              </a:spcBef>
            </a:pPr>
            <a:r>
              <a:rPr sz="1400" spc="35" dirty="0">
                <a:latin typeface="Tahoma"/>
                <a:cs typeface="Tahoma"/>
              </a:rPr>
              <a:t>Tener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cuenta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especiﬁcar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shape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cuando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necesario.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1184</Words>
  <Application>Microsoft Office PowerPoint</Application>
  <PresentationFormat>Presentación en pantalla (16:9)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MT</vt:lpstr>
      <vt:lpstr>Calibri</vt:lpstr>
      <vt:lpstr>Consolas</vt:lpstr>
      <vt:lpstr>Tahoma</vt:lpstr>
      <vt:lpstr>Trebuchet MS</vt:lpstr>
      <vt:lpstr>Verdana</vt:lpstr>
      <vt:lpstr>Office Theme</vt:lpstr>
      <vt:lpstr>Presentación de PowerPoint</vt:lpstr>
      <vt:lpstr>Numpy</vt:lpstr>
      <vt:lpstr>Numpy</vt:lpstr>
      <vt:lpstr>Array</vt:lpstr>
      <vt:lpstr>Atributos de un array</vt:lpstr>
      <vt:lpstr>Tipos de datos</vt:lpstr>
      <vt:lpstr>Creación de arrays</vt:lpstr>
      <vt:lpstr>Presentación de PowerPoint</vt:lpstr>
      <vt:lpstr>Presentación de PowerPoint</vt:lpstr>
      <vt:lpstr>Reshaping</vt:lpstr>
      <vt:lpstr>Indexing</vt:lpstr>
      <vt:lpstr>Presentación de PowerPoint</vt:lpstr>
      <vt:lpstr>Presentación de PowerPoint</vt:lpstr>
      <vt:lpstr>Presentación de PowerPoint</vt:lpstr>
      <vt:lpstr>Revisión</vt:lpstr>
      <vt:lpstr>Presentación de PowerPoint</vt:lpstr>
      <vt:lpstr>Para poder realizar el Laboratorio se recomienda:</vt:lpstr>
      <vt:lpstr>Presentación de PowerPoint</vt:lpstr>
      <vt:lpstr>Ejercicio 2</vt:lpstr>
      <vt:lpstr>Ejercicio 3</vt:lpstr>
      <vt:lpstr>Ejercicio 4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Jimenez</dc:creator>
  <cp:lastModifiedBy>Luis Alfredo Jimenez</cp:lastModifiedBy>
  <cp:revision>1</cp:revision>
  <dcterms:created xsi:type="dcterms:W3CDTF">2022-03-31T22:02:40Z</dcterms:created>
  <dcterms:modified xsi:type="dcterms:W3CDTF">2022-04-01T21:45:42Z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2022-03-31T00:00:00Z</vt:filetime>
  </property>
</Properties>
</file>