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slide" Target="slides/slide67.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55e579581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55e579581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55e57958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55e57958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55e579581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55e57958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55e57958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55e57958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55e57958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55e57958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55e57958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55e57958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55e579581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55e57958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55e579581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55e579581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3006a319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3006a319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3006a319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3006a319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55e579581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55e579581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3006a319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3006a319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3006a319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3006a319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4bad8888f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4bad8888f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3006a31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3006a31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4bad888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4bad888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3006a319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3006a319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4bad8888f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4bad8888f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3006a319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3006a319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3006a319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3006a319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4bad8888f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4bad8888f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55e579581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55e579581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3006a319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3006a319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4bad8888f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4bad8888f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3006a319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3006a319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3006a31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3006a31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3006a319d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3006a319d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3006a319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3006a319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Philippine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4bad8888f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4bad8888f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3006a319d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3006a319d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3e7e1d34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3e7e1d34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4bad8888f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4bad8888f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55e579581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55e579581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3e7e1d34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3e7e1d34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3e7e1d34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3e7e1d3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4bad8888f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4bad8888f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3e7e1d3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3e7e1d3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4bad8888f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4bad8888f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3006a319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3006a319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keep</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4bad8888f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4bad8888f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54d75e2a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54d75e2a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54d75e2a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54d75e2a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54d75e2a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54d75e2a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55e5795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55e5795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3006a319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3006a319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3006a319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3006a319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4bad8888f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4bad8888f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3006a319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3006a319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3006a319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3006a319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4ac202b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4ac202b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3006a31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3006a319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The highest positive correlation is between likes and views with a value of 0.85.There is also a significant positive correlation between the number of comments and the number of likes, and the number of comments and dislikes.</a:t>
            </a:r>
            <a:endParaRPr/>
          </a:p>
          <a:p>
            <a:pPr indent="0" lvl="0" marL="0" rtl="0" algn="l">
              <a:spcBef>
                <a:spcPts val="0"/>
              </a:spcBef>
              <a:spcAft>
                <a:spcPts val="0"/>
              </a:spcAft>
              <a:buNone/>
            </a:pPr>
            <a:r>
              <a:rPr lang="fr"/>
              <a:t>There is a positive correlation yet less significant between the number of comments and views, dislikes and views and dislikes and likes.</a:t>
            </a:r>
            <a:endParaRPr/>
          </a:p>
          <a:p>
            <a:pPr indent="0" lvl="0" marL="0" rtl="0" algn="l">
              <a:spcBef>
                <a:spcPts val="0"/>
              </a:spcBef>
              <a:spcAft>
                <a:spcPts val="0"/>
              </a:spcAft>
              <a:buNone/>
            </a:pPr>
            <a:r>
              <a:rPr lang="fr"/>
              <a:t>keep</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3006a319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3006a319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4ac202b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4ac202b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4ac202b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b4ac202b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55e57958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55e57958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4bad8888f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4bad8888f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3006a319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3006a31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3006a319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3006a319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3006a319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3006a319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54d75e2a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54d75e2a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54d75e2a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54d75e2a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54d75e2a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54d75e2a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54d75e2a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54d75e2a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54d75e2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54d75e2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55e579581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55e579581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55e579581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55e579581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https://techpostplus.com/youtube-video-categories-list-faqs-and-solu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 Id="rId3" Type="http://schemas.openxmlformats.org/officeDocument/2006/relationships/image" Target="../media/image2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 Id="rId3"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 Id="rId3" Type="http://schemas.openxmlformats.org/officeDocument/2006/relationships/image" Target="../media/image4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 Id="rId3" Type="http://schemas.openxmlformats.org/officeDocument/2006/relationships/image" Target="../media/image4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 Id="rId3" Type="http://schemas.openxmlformats.org/officeDocument/2006/relationships/image" Target="../media/image4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Data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2"/>
          <p:cNvPicPr preferRelativeResize="0"/>
          <p:nvPr/>
        </p:nvPicPr>
        <p:blipFill>
          <a:blip r:embed="rId3">
            <a:alphaModFix/>
          </a:blip>
          <a:stretch>
            <a:fillRect/>
          </a:stretch>
        </p:blipFill>
        <p:spPr>
          <a:xfrm>
            <a:off x="923225" y="152400"/>
            <a:ext cx="7137940"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3"/>
          <p:cNvPicPr preferRelativeResize="0"/>
          <p:nvPr/>
        </p:nvPicPr>
        <p:blipFill>
          <a:blip r:embed="rId3">
            <a:alphaModFix/>
          </a:blip>
          <a:stretch>
            <a:fillRect/>
          </a:stretch>
        </p:blipFill>
        <p:spPr>
          <a:xfrm>
            <a:off x="1063375" y="152400"/>
            <a:ext cx="7189416"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nvSpPr>
        <p:spPr>
          <a:xfrm>
            <a:off x="5143500" y="231247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Trending</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From the distribution plot, we see that most videos are uploaded in the mid afternoon around 3 and 4pm.</a:t>
            </a:r>
            <a:endParaRPr/>
          </a:p>
        </p:txBody>
      </p:sp>
      <p:sp>
        <p:nvSpPr>
          <p:cNvPr id="112" name="Google Shape;112;p24"/>
          <p:cNvSpPr txBox="1"/>
          <p:nvPr/>
        </p:nvSpPr>
        <p:spPr>
          <a:xfrm>
            <a:off x="594925" y="1450425"/>
            <a:ext cx="3000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Viral </a:t>
            </a:r>
            <a:endParaRPr/>
          </a:p>
          <a:p>
            <a:pPr indent="0" lvl="0" marL="0" rtl="0" algn="l">
              <a:spcBef>
                <a:spcPts val="0"/>
              </a:spcBef>
              <a:spcAft>
                <a:spcPts val="0"/>
              </a:spcAft>
              <a:buNone/>
            </a:pPr>
            <a:r>
              <a:rPr lang="fr"/>
              <a:t>Interesting results... a significantly large number of videos is published between 9pm and 1am, with another peak at 5am. But remember!this is UTC timezone. 9pm UTC corresponds to 4pm in Washington DC, USA. Therefore, in Washington time, the upload of videos reaches a peak at 4pm, and in the evening from 6 to 8pm. The other peak at 5am UTC corresponds to midnight on the West coast. The worst time to upload is bewteen 3-5am. </a:t>
            </a:r>
            <a:endParaRPr/>
          </a:p>
        </p:txBody>
      </p:sp>
      <p:sp>
        <p:nvSpPr>
          <p:cNvPr id="113" name="Google Shape;113;p24"/>
          <p:cNvSpPr txBox="1"/>
          <p:nvPr/>
        </p:nvSpPr>
        <p:spPr>
          <a:xfrm>
            <a:off x="0" y="0"/>
            <a:ext cx="7138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200"/>
              <a:t>At which time of the day are most videos published?</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5"/>
          <p:cNvPicPr preferRelativeResize="0"/>
          <p:nvPr/>
        </p:nvPicPr>
        <p:blipFill>
          <a:blip r:embed="rId3">
            <a:alphaModFix/>
          </a:blip>
          <a:stretch>
            <a:fillRect/>
          </a:stretch>
        </p:blipFill>
        <p:spPr>
          <a:xfrm>
            <a:off x="152400" y="152400"/>
            <a:ext cx="6229525" cy="448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6"/>
          <p:cNvPicPr preferRelativeResize="0"/>
          <p:nvPr/>
        </p:nvPicPr>
        <p:blipFill>
          <a:blip r:embed="rId3">
            <a:alphaModFix/>
          </a:blip>
          <a:stretch>
            <a:fillRect/>
          </a:stretch>
        </p:blipFill>
        <p:spPr>
          <a:xfrm>
            <a:off x="152400" y="152400"/>
            <a:ext cx="6930076" cy="499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7"/>
          <p:cNvPicPr preferRelativeResize="0"/>
          <p:nvPr/>
        </p:nvPicPr>
        <p:blipFill>
          <a:blip r:embed="rId3">
            <a:alphaModFix/>
          </a:blip>
          <a:stretch>
            <a:fillRect/>
          </a:stretch>
        </p:blipFill>
        <p:spPr>
          <a:xfrm>
            <a:off x="152400" y="152400"/>
            <a:ext cx="7050435"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8"/>
          <p:cNvPicPr preferRelativeResize="0"/>
          <p:nvPr/>
        </p:nvPicPr>
        <p:blipFill>
          <a:blip r:embed="rId3">
            <a:alphaModFix/>
          </a:blip>
          <a:stretch>
            <a:fillRect/>
          </a:stretch>
        </p:blipFill>
        <p:spPr>
          <a:xfrm>
            <a:off x="530838" y="152400"/>
            <a:ext cx="7101279"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30"/>
          <p:cNvPicPr preferRelativeResize="0"/>
          <p:nvPr/>
        </p:nvPicPr>
        <p:blipFill rotWithShape="1">
          <a:blip r:embed="rId3">
            <a:alphaModFix/>
          </a:blip>
          <a:srcRect b="52810" l="0" r="0" t="0"/>
          <a:stretch/>
        </p:blipFill>
        <p:spPr>
          <a:xfrm>
            <a:off x="150675" y="1104050"/>
            <a:ext cx="8842650" cy="3065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1"/>
          <p:cNvPicPr preferRelativeResize="0"/>
          <p:nvPr/>
        </p:nvPicPr>
        <p:blipFill>
          <a:blip r:embed="rId3">
            <a:alphaModFix/>
          </a:blip>
          <a:stretch>
            <a:fillRect/>
          </a:stretch>
        </p:blipFill>
        <p:spPr>
          <a:xfrm>
            <a:off x="152400" y="152400"/>
            <a:ext cx="8991599" cy="43915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3536" y="0"/>
            <a:ext cx="5600335"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32"/>
          <p:cNvPicPr preferRelativeResize="0"/>
          <p:nvPr/>
        </p:nvPicPr>
        <p:blipFill>
          <a:blip r:embed="rId3">
            <a:alphaModFix/>
          </a:blip>
          <a:stretch>
            <a:fillRect/>
          </a:stretch>
        </p:blipFill>
        <p:spPr>
          <a:xfrm>
            <a:off x="1132576" y="250813"/>
            <a:ext cx="6748149" cy="4641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sz="4600"/>
              <a:t>Viral dataset - </a:t>
            </a:r>
            <a:endParaRPr sz="4600"/>
          </a:p>
          <a:p>
            <a:pPr indent="0" lvl="0" marL="0" rtl="0" algn="ctr">
              <a:spcBef>
                <a:spcPts val="0"/>
              </a:spcBef>
              <a:spcAft>
                <a:spcPts val="0"/>
              </a:spcAft>
              <a:buNone/>
            </a:pPr>
            <a:r>
              <a:rPr lang="fr" sz="4600"/>
              <a:t>US only or world?</a:t>
            </a:r>
            <a:endParaRPr sz="4600"/>
          </a:p>
        </p:txBody>
      </p:sp>
      <p:sp>
        <p:nvSpPr>
          <p:cNvPr id="158" name="Google Shape;158;p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This dataset has ? videos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nvSpPr>
        <p:spPr>
          <a:xfrm>
            <a:off x="698325" y="523750"/>
            <a:ext cx="5841900" cy="23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Our hypothesis: Viral videos can become viral whether they are massively liked or disliked, in other words viral videos are videos that create a reaction in the viewer.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5"/>
          <p:cNvPicPr preferRelativeResize="0"/>
          <p:nvPr/>
        </p:nvPicPr>
        <p:blipFill>
          <a:blip r:embed="rId3">
            <a:alphaModFix/>
          </a:blip>
          <a:stretch>
            <a:fillRect/>
          </a:stretch>
        </p:blipFill>
        <p:spPr>
          <a:xfrm>
            <a:off x="853275" y="738950"/>
            <a:ext cx="6350675" cy="4193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nvSpPr>
        <p:spPr>
          <a:xfrm>
            <a:off x="614750" y="313425"/>
            <a:ext cx="7580400" cy="44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choose this visualisation:</a:t>
            </a:r>
            <a:endParaRPr>
              <a:solidFill>
                <a:schemeClr val="dk1"/>
              </a:solidFill>
            </a:endParaRPr>
          </a:p>
          <a:p>
            <a:pPr indent="0" lvl="0" marL="0" rtl="0" algn="l">
              <a:spcBef>
                <a:spcPts val="0"/>
              </a:spcBef>
              <a:spcAft>
                <a:spcPts val="0"/>
              </a:spcAft>
              <a:buNone/>
            </a:pPr>
            <a:r>
              <a:rPr lang="fr">
                <a:solidFill>
                  <a:schemeClr val="dk1"/>
                </a:solidFill>
              </a:rPr>
              <a:t>We chose a scatter plot since it is the most effective way of visualising the information, and identifying clusters.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can we see: </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Cluster in bottom left</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None greater than 16.6 min in duration</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Most viral videos have a duration of 500 s or lower (8.33 min or lower)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are the limitations: </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Mention that views come after the video gets viral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7"/>
          <p:cNvPicPr preferRelativeResize="0"/>
          <p:nvPr/>
        </p:nvPicPr>
        <p:blipFill>
          <a:blip r:embed="rId3">
            <a:alphaModFix/>
          </a:blip>
          <a:stretch>
            <a:fillRect/>
          </a:stretch>
        </p:blipFill>
        <p:spPr>
          <a:xfrm>
            <a:off x="1316950" y="152400"/>
            <a:ext cx="6884262" cy="4838700"/>
          </a:xfrm>
          <a:prstGeom prst="rect">
            <a:avLst/>
          </a:prstGeom>
          <a:noFill/>
          <a:ln>
            <a:noFill/>
          </a:ln>
        </p:spPr>
      </p:pic>
      <p:sp>
        <p:nvSpPr>
          <p:cNvPr id="179" name="Google Shape;179;p37"/>
          <p:cNvSpPr txBox="1"/>
          <p:nvPr/>
        </p:nvSpPr>
        <p:spPr>
          <a:xfrm>
            <a:off x="3231525" y="1009850"/>
            <a:ext cx="34605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Note: this is the same as slide 5 but presented differently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nvSpPr>
        <p:spPr>
          <a:xfrm>
            <a:off x="0" y="0"/>
            <a:ext cx="7572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chose this visualisation:</a:t>
            </a:r>
            <a:endParaRPr>
              <a:solidFill>
                <a:schemeClr val="dk1"/>
              </a:solidFill>
            </a:endParaRPr>
          </a:p>
          <a:p>
            <a:pPr indent="0" lvl="0" marL="0" rtl="0" algn="l">
              <a:spcBef>
                <a:spcPts val="0"/>
              </a:spcBef>
              <a:spcAft>
                <a:spcPts val="0"/>
              </a:spcAft>
              <a:buNone/>
            </a:pPr>
            <a:r>
              <a:rPr lang="fr">
                <a:solidFill>
                  <a:schemeClr val="dk1"/>
                </a:solidFill>
              </a:rPr>
              <a:t>We chose a line graph to compare which categories have the most number of videos for trending and viral videos.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can we see: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Top 3 categories: Comedy, Animals, Entertainment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Bottom 3 categories: Games, How to, Education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fr"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fr" sz="1200">
                <a:solidFill>
                  <a:schemeClr val="dk1"/>
                </a:solidFill>
                <a:latin typeface="Calibri"/>
                <a:ea typeface="Calibri"/>
                <a:cs typeface="Calibri"/>
                <a:sym typeface="Calibri"/>
              </a:rPr>
              <a:t>Viral video are funny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A video is more likely to go viral if its content is entertaining/fun/cute rather than pedagogical. One could argue it is easier for something “fun” to go viral: no debates/explications/need to focus required, quicker to share thus to go viral.</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Animals category is very highly represented in viral videos, proportionally much more compared to trending videos.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‘How to’ and style category is almost not represented among viral videos, but is very high in the number of trending videos.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We hypothesise this is because of partnerships</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fr" sz="1200">
                <a:solidFill>
                  <a:schemeClr val="dk1"/>
                </a:solidFill>
                <a:latin typeface="Calibri"/>
                <a:ea typeface="Calibri"/>
                <a:cs typeface="Calibri"/>
                <a:sym typeface="Calibri"/>
              </a:rPr>
              <a:t> </a:t>
            </a:r>
            <a:endParaRPr>
              <a:solidFill>
                <a:schemeClr val="dk1"/>
              </a:solidFill>
            </a:endParaRPr>
          </a:p>
          <a:p>
            <a:pPr indent="0" lvl="0" marL="0" rtl="0" algn="l">
              <a:spcBef>
                <a:spcPts val="0"/>
              </a:spcBef>
              <a:spcAft>
                <a:spcPts val="0"/>
              </a:spcAft>
              <a:buNone/>
            </a:pPr>
            <a:r>
              <a:rPr lang="fr">
                <a:solidFill>
                  <a:schemeClr val="dk1"/>
                </a:solidFill>
              </a:rPr>
              <a:t>What are the limitations: </a:t>
            </a:r>
            <a:endParaRPr>
              <a:solidFill>
                <a:schemeClr val="dk1"/>
              </a:solidFill>
            </a:endParaRPr>
          </a:p>
          <a:p>
            <a:pPr indent="0" lvl="0" marL="0" rtl="0" algn="l">
              <a:spcBef>
                <a:spcPts val="0"/>
              </a:spcBef>
              <a:spcAft>
                <a:spcPts val="0"/>
              </a:spcAft>
              <a:buNone/>
            </a:pPr>
            <a:r>
              <a:rPr lang="fr">
                <a:solidFill>
                  <a:schemeClr val="dk1"/>
                </a:solidFill>
              </a:rPr>
              <a:t>Comedy and Entertainment categories are similar. Entertainment includes dance, talk shows.</a:t>
            </a:r>
            <a:endParaRPr>
              <a:solidFill>
                <a:schemeClr val="dk1"/>
              </a:solidFill>
            </a:endParaRPr>
          </a:p>
          <a:p>
            <a:pPr indent="0" lvl="0" marL="0" rtl="0" algn="l">
              <a:spcBef>
                <a:spcPts val="0"/>
              </a:spcBef>
              <a:spcAft>
                <a:spcPts val="0"/>
              </a:spcAft>
              <a:buNone/>
            </a:pPr>
            <a:r>
              <a:rPr lang="fr">
                <a:solidFill>
                  <a:schemeClr val="dk1"/>
                </a:solidFill>
              </a:rPr>
              <a:t>Scale of line graphs is not the same, this is because there is not the same amount of videos in the viral and trending datasets.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9"/>
          <p:cNvPicPr preferRelativeResize="0"/>
          <p:nvPr/>
        </p:nvPicPr>
        <p:blipFill>
          <a:blip r:embed="rId3">
            <a:alphaModFix/>
          </a:blip>
          <a:stretch>
            <a:fillRect/>
          </a:stretch>
        </p:blipFill>
        <p:spPr>
          <a:xfrm>
            <a:off x="152400" y="152400"/>
            <a:ext cx="6555103" cy="4838701"/>
          </a:xfrm>
          <a:prstGeom prst="rect">
            <a:avLst/>
          </a:prstGeom>
          <a:noFill/>
          <a:ln>
            <a:noFill/>
          </a:ln>
        </p:spPr>
      </p:pic>
      <p:sp>
        <p:nvSpPr>
          <p:cNvPr id="190" name="Google Shape;190;p39"/>
          <p:cNvSpPr txBox="1"/>
          <p:nvPr/>
        </p:nvSpPr>
        <p:spPr>
          <a:xfrm>
            <a:off x="6430975" y="642950"/>
            <a:ext cx="2652300" cy="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Note: this is the same as slide 15 but presented a bit differently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40"/>
          <p:cNvPicPr preferRelativeResize="0"/>
          <p:nvPr/>
        </p:nvPicPr>
        <p:blipFill>
          <a:blip r:embed="rId3">
            <a:alphaModFix/>
          </a:blip>
          <a:stretch>
            <a:fillRect/>
          </a:stretch>
        </p:blipFill>
        <p:spPr>
          <a:xfrm>
            <a:off x="152400" y="152400"/>
            <a:ext cx="7196436" cy="4838700"/>
          </a:xfrm>
          <a:prstGeom prst="rect">
            <a:avLst/>
          </a:prstGeom>
          <a:noFill/>
          <a:ln>
            <a:noFill/>
          </a:ln>
        </p:spPr>
      </p:pic>
      <p:sp>
        <p:nvSpPr>
          <p:cNvPr id="196" name="Google Shape;196;p40"/>
          <p:cNvSpPr txBox="1"/>
          <p:nvPr/>
        </p:nvSpPr>
        <p:spPr>
          <a:xfrm>
            <a:off x="7459425" y="888675"/>
            <a:ext cx="1440600" cy="21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Note: same as slide 7</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1"/>
          <p:cNvSpPr txBox="1"/>
          <p:nvPr/>
        </p:nvSpPr>
        <p:spPr>
          <a:xfrm>
            <a:off x="483375" y="582525"/>
            <a:ext cx="8105700" cy="42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chose this visualisation: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we can see: </a:t>
            </a:r>
            <a:endParaRPr/>
          </a:p>
          <a:p>
            <a:pPr indent="0" lvl="0" marL="0" rtl="0" algn="l">
              <a:spcBef>
                <a:spcPts val="0"/>
              </a:spcBef>
              <a:spcAft>
                <a:spcPts val="0"/>
              </a:spcAft>
              <a:buNone/>
            </a:pPr>
            <a:r>
              <a:rPr lang="fr"/>
              <a:t>The music category has the most views. This might be due to some of YouTube’s most viewed videos </a:t>
            </a:r>
            <a:r>
              <a:rPr lang="fr"/>
              <a:t>like Gangnam Style, </a:t>
            </a:r>
            <a:r>
              <a:rPr lang="fr"/>
              <a:t>belonging to that category, .</a:t>
            </a:r>
            <a:endParaRPr/>
          </a:p>
          <a:p>
            <a:pPr indent="0" lvl="0" marL="0" rtl="0" algn="l">
              <a:spcBef>
                <a:spcPts val="0"/>
              </a:spcBef>
              <a:spcAft>
                <a:spcPts val="0"/>
              </a:spcAft>
              <a:buNone/>
            </a:pPr>
            <a:r>
              <a:rPr lang="fr"/>
              <a:t>Shows have high numbers of views, although they do not have as many videos uploaded. </a:t>
            </a:r>
            <a:endParaRPr/>
          </a:p>
          <a:p>
            <a:pPr indent="0" lvl="0" marL="0" rtl="0" algn="l">
              <a:spcBef>
                <a:spcPts val="0"/>
              </a:spcBef>
              <a:spcAft>
                <a:spcPts val="0"/>
              </a:spcAft>
              <a:buNone/>
            </a:pPr>
            <a:r>
              <a:rPr lang="fr"/>
              <a:t>Non profit category also has high number of views.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What does the Nonprofit category mean? All non-remunerated videos, activism. </a:t>
            </a:r>
            <a:endParaRPr/>
          </a:p>
          <a:p>
            <a:pPr indent="0" lvl="0" marL="0" rtl="0" algn="l">
              <a:spcBef>
                <a:spcPts val="0"/>
              </a:spcBef>
              <a:spcAft>
                <a:spcPts val="0"/>
              </a:spcAft>
              <a:buNone/>
            </a:pPr>
            <a:r>
              <a:rPr lang="fr" u="sng">
                <a:solidFill>
                  <a:schemeClr val="hlink"/>
                </a:solidFill>
                <a:hlinkClick r:id="rId3"/>
              </a:rPr>
              <a:t>https://techpostplus.com/youtube-video-categories-list-faqs-and-solutions/</a:t>
            </a:r>
            <a:r>
              <a:rPr lang="fr"/>
              <a:t>  </a:t>
            </a:r>
            <a:endParaRPr/>
          </a:p>
          <a:p>
            <a:pPr indent="0" lvl="0" marL="0" rtl="0" algn="l">
              <a:spcBef>
                <a:spcPts val="0"/>
              </a:spcBef>
              <a:spcAft>
                <a:spcPts val="0"/>
              </a:spcAft>
              <a:buClr>
                <a:schemeClr val="dk1"/>
              </a:buClr>
              <a:buSzPts val="1100"/>
              <a:buFont typeface="Arial"/>
              <a:buNone/>
            </a:pPr>
            <a:r>
              <a:rPr lang="fr">
                <a:solidFill>
                  <a:schemeClr val="dk1"/>
                </a:solidFill>
              </a:rPr>
              <a:t>What are the limitations: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549000" y="-53250"/>
            <a:ext cx="5564869" cy="51435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42"/>
          <p:cNvPicPr preferRelativeResize="0"/>
          <p:nvPr/>
        </p:nvPicPr>
        <p:blipFill>
          <a:blip r:embed="rId3">
            <a:alphaModFix/>
          </a:blip>
          <a:stretch>
            <a:fillRect/>
          </a:stretch>
        </p:blipFill>
        <p:spPr>
          <a:xfrm>
            <a:off x="152400" y="152400"/>
            <a:ext cx="7097855"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3"/>
          <p:cNvSpPr txBox="1"/>
          <p:nvPr/>
        </p:nvSpPr>
        <p:spPr>
          <a:xfrm>
            <a:off x="0" y="0"/>
            <a:ext cx="75588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chose this visualisation: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we can see: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are the limitations: </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44"/>
          <p:cNvPicPr preferRelativeResize="0"/>
          <p:nvPr/>
        </p:nvPicPr>
        <p:blipFill>
          <a:blip r:embed="rId3">
            <a:alphaModFix/>
          </a:blip>
          <a:stretch>
            <a:fillRect/>
          </a:stretch>
        </p:blipFill>
        <p:spPr>
          <a:xfrm>
            <a:off x="152400" y="152400"/>
            <a:ext cx="7040349"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5"/>
          <p:cNvPicPr preferRelativeResize="0"/>
          <p:nvPr/>
        </p:nvPicPr>
        <p:blipFill>
          <a:blip r:embed="rId3">
            <a:alphaModFix/>
          </a:blip>
          <a:stretch>
            <a:fillRect/>
          </a:stretch>
        </p:blipFill>
        <p:spPr>
          <a:xfrm>
            <a:off x="1698538" y="819950"/>
            <a:ext cx="5746925" cy="3503601"/>
          </a:xfrm>
          <a:prstGeom prst="rect">
            <a:avLst/>
          </a:prstGeom>
          <a:noFill/>
          <a:ln>
            <a:noFill/>
          </a:ln>
        </p:spPr>
      </p:pic>
      <p:sp>
        <p:nvSpPr>
          <p:cNvPr id="222" name="Google Shape;222;p45"/>
          <p:cNvSpPr txBox="1"/>
          <p:nvPr/>
        </p:nvSpPr>
        <p:spPr>
          <a:xfrm>
            <a:off x="3683375" y="4112250"/>
            <a:ext cx="48912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Views</a:t>
            </a:r>
            <a:endParaRPr/>
          </a:p>
          <a:p>
            <a:pPr indent="0" lvl="0" marL="0" rtl="0" algn="l">
              <a:spcBef>
                <a:spcPts val="0"/>
              </a:spcBef>
              <a:spcAft>
                <a:spcPts val="0"/>
              </a:spcAft>
              <a:buNone/>
            </a:pPr>
            <a:r>
              <a:t/>
            </a:r>
            <a:endParaRPr/>
          </a:p>
        </p:txBody>
      </p:sp>
      <p:sp>
        <p:nvSpPr>
          <p:cNvPr id="223" name="Google Shape;223;p45"/>
          <p:cNvSpPr txBox="1"/>
          <p:nvPr/>
        </p:nvSpPr>
        <p:spPr>
          <a:xfrm>
            <a:off x="2728550" y="3986100"/>
            <a:ext cx="4386900" cy="8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5"/>
          <p:cNvSpPr txBox="1"/>
          <p:nvPr/>
        </p:nvSpPr>
        <p:spPr>
          <a:xfrm>
            <a:off x="710775" y="1887275"/>
            <a:ext cx="1585500" cy="12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Number of Likes</a:t>
            </a:r>
            <a:endParaRPr/>
          </a:p>
        </p:txBody>
      </p:sp>
      <p:sp>
        <p:nvSpPr>
          <p:cNvPr id="225" name="Google Shape;225;p45"/>
          <p:cNvSpPr txBox="1"/>
          <p:nvPr/>
        </p:nvSpPr>
        <p:spPr>
          <a:xfrm>
            <a:off x="109625"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Vi</a:t>
            </a:r>
            <a:r>
              <a:rPr lang="fr" sz="1100">
                <a:solidFill>
                  <a:schemeClr val="dk1"/>
                </a:solidFill>
              </a:rPr>
              <a:t>ral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6"/>
          <p:cNvSpPr txBox="1"/>
          <p:nvPr/>
        </p:nvSpPr>
        <p:spPr>
          <a:xfrm>
            <a:off x="342000" y="218875"/>
            <a:ext cx="834600" cy="2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Viral</a:t>
            </a:r>
            <a:endParaRPr/>
          </a:p>
        </p:txBody>
      </p:sp>
      <p:pic>
        <p:nvPicPr>
          <p:cNvPr id="231" name="Google Shape;231;p46"/>
          <p:cNvPicPr preferRelativeResize="0"/>
          <p:nvPr/>
        </p:nvPicPr>
        <p:blipFill>
          <a:blip r:embed="rId3">
            <a:alphaModFix/>
          </a:blip>
          <a:stretch>
            <a:fillRect/>
          </a:stretch>
        </p:blipFill>
        <p:spPr>
          <a:xfrm>
            <a:off x="1398950" y="558475"/>
            <a:ext cx="6213625" cy="4244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7"/>
          <p:cNvSpPr txBox="1"/>
          <p:nvPr/>
        </p:nvSpPr>
        <p:spPr>
          <a:xfrm>
            <a:off x="246225" y="177825"/>
            <a:ext cx="807000" cy="1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Viral</a:t>
            </a:r>
            <a:endParaRPr/>
          </a:p>
        </p:txBody>
      </p:sp>
      <p:pic>
        <p:nvPicPr>
          <p:cNvPr id="237" name="Google Shape;237;p47"/>
          <p:cNvPicPr preferRelativeResize="0"/>
          <p:nvPr/>
        </p:nvPicPr>
        <p:blipFill>
          <a:blip r:embed="rId3">
            <a:alphaModFix/>
          </a:blip>
          <a:stretch>
            <a:fillRect/>
          </a:stretch>
        </p:blipFill>
        <p:spPr>
          <a:xfrm>
            <a:off x="1483675" y="399875"/>
            <a:ext cx="6358875" cy="4343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8"/>
          <p:cNvSpPr txBox="1"/>
          <p:nvPr/>
        </p:nvSpPr>
        <p:spPr>
          <a:xfrm>
            <a:off x="1141525" y="859500"/>
            <a:ext cx="6607200" cy="30000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fr" sz="1200">
                <a:solidFill>
                  <a:schemeClr val="dk1"/>
                </a:solidFill>
                <a:latin typeface="Calibri"/>
                <a:ea typeface="Calibri"/>
                <a:cs typeface="Calibri"/>
                <a:sym typeface="Calibri"/>
              </a:rPr>
              <a:t>Following this, the percentage of likes was plotted against the views for the viral video’s dataset. Looking at it, a few things become clear. First of all, it is more than clear that the vast majority of the viral videos in the data set had an overwhelmingly high percentage of likes and therefore, a positive sentiment by the audience. More specifically, it seems as if the top videos in the viral dataset had around 95% of likes. These reached the millions of views. However, it should also be noted that those videos which didn’t go as viral (those with less than half a million views) did not all have a low percentage of likes. These are still accumulated between 90 and 80 % of likes. This emphasizes that though the majority of very viral videos had a very high percentage of likes, having a high percentage of likes does not guarantee virality. There is a random variable that the creator must take into account. Just because your video has a high and positive overall sentiment by the audience this does not guarantee virality. This is further highlighted by the equal distribution of the videos with less than one million views across the x-axis. However, looking at this the creator should note that if they have a low percentage of likes, their probability of going viral decrease greatly as no videos below a like percentage of 60% in the dataset attained more than 5 million views.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9"/>
          <p:cNvSpPr txBox="1"/>
          <p:nvPr/>
        </p:nvSpPr>
        <p:spPr>
          <a:xfrm>
            <a:off x="8124275" y="94700"/>
            <a:ext cx="1900500" cy="12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Jorge</a:t>
            </a:r>
            <a:endParaRPr/>
          </a:p>
        </p:txBody>
      </p:sp>
      <p:pic>
        <p:nvPicPr>
          <p:cNvPr id="248" name="Google Shape;248;p49"/>
          <p:cNvPicPr preferRelativeResize="0"/>
          <p:nvPr/>
        </p:nvPicPr>
        <p:blipFill>
          <a:blip r:embed="rId3">
            <a:alphaModFix/>
          </a:blip>
          <a:stretch>
            <a:fillRect/>
          </a:stretch>
        </p:blipFill>
        <p:spPr>
          <a:xfrm>
            <a:off x="733325" y="76200"/>
            <a:ext cx="7306559" cy="4991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50"/>
          <p:cNvPicPr preferRelativeResize="0"/>
          <p:nvPr/>
        </p:nvPicPr>
        <p:blipFill>
          <a:blip r:embed="rId3">
            <a:alphaModFix/>
          </a:blip>
          <a:stretch>
            <a:fillRect/>
          </a:stretch>
        </p:blipFill>
        <p:spPr>
          <a:xfrm>
            <a:off x="1349300" y="346500"/>
            <a:ext cx="5778375" cy="3815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1"/>
          <p:cNvSpPr txBox="1"/>
          <p:nvPr/>
        </p:nvSpPr>
        <p:spPr>
          <a:xfrm>
            <a:off x="0" y="0"/>
            <a:ext cx="6365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choose this visualisation: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we can see: </a:t>
            </a:r>
            <a:endParaRPr>
              <a:solidFill>
                <a:schemeClr val="dk1"/>
              </a:solidFill>
            </a:endParaRPr>
          </a:p>
          <a:p>
            <a:pPr indent="0" lvl="0" marL="0" rtl="0" algn="l">
              <a:spcBef>
                <a:spcPts val="0"/>
              </a:spcBef>
              <a:spcAft>
                <a:spcPts val="0"/>
              </a:spcAft>
              <a:buNone/>
            </a:pPr>
            <a:r>
              <a:rPr lang="fr">
                <a:solidFill>
                  <a:schemeClr val="dk1"/>
                </a:solidFill>
              </a:rPr>
              <a:t>Most viral videos have over 80% of likes, however some viral videos also have a majority of dislikes. So you can get viral with videos that create bad buzz, but we advise you to create videos that will have likes.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Most outliers (videos with the most views) still have over 80% of likes.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are the limitations: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nvSpPr>
        <p:spPr>
          <a:xfrm>
            <a:off x="74375" y="269275"/>
            <a:ext cx="84633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1"/>
                </a:solidFill>
              </a:rPr>
              <a:t>We are now interested in seeing how the different features of our datasets are correlated. This means evaluating </a:t>
            </a:r>
            <a:r>
              <a:rPr lang="fr" sz="1050">
                <a:solidFill>
                  <a:srgbClr val="202124"/>
                </a:solidFill>
                <a:highlight>
                  <a:srgbClr val="FFFFFF"/>
                </a:highlight>
              </a:rPr>
              <a:t>the strength of a linear relationship between two quantitative variables. </a:t>
            </a:r>
            <a:r>
              <a:rPr lang="fr" sz="1050">
                <a:solidFill>
                  <a:srgbClr val="202124"/>
                </a:solidFill>
                <a:highlight>
                  <a:srgbClr val="FFFFFF"/>
                </a:highlight>
              </a:rPr>
              <a:t>The closest values are to 1, the strongest positive relationship they have. It also works in the opposite, the closest values are to -1, the strongest the negative relationship. Values close to 0 means there is no relationship between the different variables.</a:t>
            </a:r>
            <a:endParaRPr sz="1050">
              <a:solidFill>
                <a:srgbClr val="202124"/>
              </a:solidFill>
              <a:highlight>
                <a:srgbClr val="FFFFFF"/>
              </a:highlight>
            </a:endParaRPr>
          </a:p>
          <a:p>
            <a:pPr indent="0" lvl="0" marL="0" rtl="0" algn="l">
              <a:spcBef>
                <a:spcPts val="0"/>
              </a:spcBef>
              <a:spcAft>
                <a:spcPts val="0"/>
              </a:spcAft>
              <a:buNone/>
            </a:pPr>
            <a:r>
              <a:t/>
            </a:r>
            <a:endParaRPr sz="1050">
              <a:solidFill>
                <a:srgbClr val="202124"/>
              </a:solidFill>
              <a:highlight>
                <a:srgbClr val="FFFFFF"/>
              </a:highlight>
            </a:endParaRPr>
          </a:p>
          <a:p>
            <a:pPr indent="0" lvl="0" marL="0" rtl="0" algn="l">
              <a:spcBef>
                <a:spcPts val="0"/>
              </a:spcBef>
              <a:spcAft>
                <a:spcPts val="0"/>
              </a:spcAft>
              <a:buNone/>
            </a:pPr>
            <a:r>
              <a:rPr lang="fr" sz="1050">
                <a:solidFill>
                  <a:srgbClr val="202124"/>
                </a:solidFill>
                <a:highlight>
                  <a:srgbClr val="FFFFFF"/>
                </a:highlight>
              </a:rPr>
              <a:t>We choose to do a correlation heatmap to understand how different features like views, likes, dislikes, comment count etc.</a:t>
            </a:r>
            <a:r>
              <a:rPr lang="fr" sz="1050">
                <a:solidFill>
                  <a:srgbClr val="202124"/>
                </a:solidFill>
                <a:highlight>
                  <a:srgbClr val="FFFFFF"/>
                </a:highlight>
              </a:rPr>
              <a:t> </a:t>
            </a:r>
            <a:r>
              <a:rPr lang="fr" sz="1050">
                <a:solidFill>
                  <a:srgbClr val="202124"/>
                </a:solidFill>
                <a:highlight>
                  <a:srgbClr val="FFFFFF"/>
                </a:highlight>
              </a:rPr>
              <a:t>are connected. </a:t>
            </a:r>
            <a:endParaRPr sz="1050">
              <a:solidFill>
                <a:srgbClr val="202124"/>
              </a:solidFill>
              <a:highlight>
                <a:srgbClr val="FFFFFF"/>
              </a:highlight>
            </a:endParaRPr>
          </a:p>
          <a:p>
            <a:pPr indent="0" lvl="0" marL="0" rtl="0" algn="l">
              <a:spcBef>
                <a:spcPts val="0"/>
              </a:spcBef>
              <a:spcAft>
                <a:spcPts val="0"/>
              </a:spcAft>
              <a:buNone/>
            </a:pPr>
            <a:r>
              <a:t/>
            </a:r>
            <a:endParaRPr sz="1050">
              <a:solidFill>
                <a:srgbClr val="202124"/>
              </a:solidFill>
              <a:highlight>
                <a:srgbClr val="FFFFFF"/>
              </a:highlight>
            </a:endParaRPr>
          </a:p>
          <a:p>
            <a:pPr indent="0" lvl="0" marL="0" rtl="0" algn="l">
              <a:spcBef>
                <a:spcPts val="0"/>
              </a:spcBef>
              <a:spcAft>
                <a:spcPts val="0"/>
              </a:spcAft>
              <a:buNone/>
            </a:pPr>
            <a:r>
              <a:rPr lang="fr" sz="1100">
                <a:solidFill>
                  <a:schemeClr val="dk1"/>
                </a:solidFill>
              </a:rPr>
              <a:t>Our hypothesis: We imagine that the most views a video gets, the more likes, dislikes and comments it will get.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fr" sz="1100">
                <a:solidFill>
                  <a:schemeClr val="dk1"/>
                </a:solidFill>
              </a:rPr>
              <a:t>Our analysis: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fr" sz="1100">
                <a:solidFill>
                  <a:schemeClr val="dk1"/>
                </a:solidFill>
              </a:rPr>
              <a:t>On the trending dataset heatmap, t</a:t>
            </a:r>
            <a:r>
              <a:rPr lang="fr" sz="1100">
                <a:solidFill>
                  <a:schemeClr val="dk1"/>
                </a:solidFill>
              </a:rPr>
              <a:t>he highest positive correlation is between likes and views with a value of 0.85.There is also a significant positive correlation between the number of comments and the number of likes (value of 0.8), and the number of comments and dislikes (value of 0.7). There is also a positive correlation yet less significant between the number of comments and views (value of 0.62), dislikes and views (0.47) and dislikes and likes (0.45).</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fr" sz="1100">
                <a:solidFill>
                  <a:schemeClr val="dk1"/>
                </a:solidFill>
              </a:rPr>
              <a:t>Since there is a high positive correlation between between likes and views, we want to examine their relationship in greater depth by plotting a scatter plot between these variables.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52"/>
          <p:cNvPicPr preferRelativeResize="0"/>
          <p:nvPr/>
        </p:nvPicPr>
        <p:blipFill>
          <a:blip r:embed="rId3">
            <a:alphaModFix/>
          </a:blip>
          <a:stretch>
            <a:fillRect/>
          </a:stretch>
        </p:blipFill>
        <p:spPr>
          <a:xfrm>
            <a:off x="1424800" y="314150"/>
            <a:ext cx="6457725" cy="4264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53"/>
          <p:cNvPicPr preferRelativeResize="0"/>
          <p:nvPr/>
        </p:nvPicPr>
        <p:blipFill>
          <a:blip r:embed="rId3">
            <a:alphaModFix/>
          </a:blip>
          <a:stretch>
            <a:fillRect/>
          </a:stretch>
        </p:blipFill>
        <p:spPr>
          <a:xfrm>
            <a:off x="1036600" y="217100"/>
            <a:ext cx="6975300" cy="4606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4"/>
          <p:cNvSpPr txBox="1"/>
          <p:nvPr/>
        </p:nvSpPr>
        <p:spPr>
          <a:xfrm>
            <a:off x="0" y="0"/>
            <a:ext cx="6567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choose this visualisation: Boxplot is a good way to see the repartition of the data, as well as the outliers.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we can see: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Here we notice the repartition is quite concentrated above 80% of likes, but there are still outliers (videos that had a particularly high percentage of dislikes)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Viral videos in general have more likes than dislikes. </a:t>
            </a:r>
            <a:endParaRPr>
              <a:solidFill>
                <a:schemeClr val="dk1"/>
              </a:solidFill>
            </a:endParaRPr>
          </a:p>
          <a:p>
            <a:pPr indent="0" lvl="0" marL="0" rtl="0" algn="l">
              <a:spcBef>
                <a:spcPts val="0"/>
              </a:spcBef>
              <a:spcAft>
                <a:spcPts val="0"/>
              </a:spcAft>
              <a:buNone/>
            </a:pPr>
            <a:r>
              <a:rPr lang="fr">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are the limitations: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55"/>
          <p:cNvPicPr preferRelativeResize="0"/>
          <p:nvPr/>
        </p:nvPicPr>
        <p:blipFill>
          <a:blip r:embed="rId3">
            <a:alphaModFix/>
          </a:blip>
          <a:stretch>
            <a:fillRect/>
          </a:stretch>
        </p:blipFill>
        <p:spPr>
          <a:xfrm>
            <a:off x="1683600" y="173950"/>
            <a:ext cx="5422550" cy="4595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6"/>
          <p:cNvSpPr txBox="1"/>
          <p:nvPr/>
        </p:nvSpPr>
        <p:spPr>
          <a:xfrm>
            <a:off x="1047525" y="590900"/>
            <a:ext cx="6338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choose this visualisation: Boxplot is a good way to see the repartition of the data, as well as the outliers.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we can see: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Entertainment and music have the greatest amount of outliers -&gt; why?</a:t>
            </a:r>
            <a:endParaRPr>
              <a:solidFill>
                <a:schemeClr val="dk1"/>
              </a:solidFill>
            </a:endParaRPr>
          </a:p>
          <a:p>
            <a:pPr indent="0" lvl="0" marL="0" rtl="0" algn="l">
              <a:spcBef>
                <a:spcPts val="0"/>
              </a:spcBef>
              <a:spcAft>
                <a:spcPts val="0"/>
              </a:spcAft>
              <a:buNone/>
            </a:pPr>
            <a:r>
              <a:rPr lang="fr">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are the limitations: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57"/>
          <p:cNvPicPr preferRelativeResize="0"/>
          <p:nvPr/>
        </p:nvPicPr>
        <p:blipFill>
          <a:blip r:embed="rId3">
            <a:alphaModFix/>
          </a:blip>
          <a:stretch>
            <a:fillRect/>
          </a:stretch>
        </p:blipFill>
        <p:spPr>
          <a:xfrm>
            <a:off x="792350" y="-324800"/>
            <a:ext cx="6471675" cy="568565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8"/>
          <p:cNvSpPr txBox="1"/>
          <p:nvPr/>
        </p:nvSpPr>
        <p:spPr>
          <a:xfrm>
            <a:off x="362600" y="846050"/>
            <a:ext cx="625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dk1"/>
                </a:solidFill>
              </a:rPr>
              <a:t>Why did we choose this visualisation: Boxplot is a good way to see the repartition of the data, as well as the outliers.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we can see: </a:t>
            </a:r>
            <a:endParaRPr>
              <a:solidFill>
                <a:schemeClr val="dk1"/>
              </a:solidFill>
            </a:endParaRPr>
          </a:p>
          <a:p>
            <a:pPr indent="0" lvl="0" marL="0" rtl="0" algn="l">
              <a:spcBef>
                <a:spcPts val="0"/>
              </a:spcBef>
              <a:spcAft>
                <a:spcPts val="0"/>
              </a:spcAft>
              <a:buNone/>
            </a:pPr>
            <a:r>
              <a:rPr lang="fr" sz="1100">
                <a:solidFill>
                  <a:schemeClr val="dk1"/>
                </a:solidFill>
              </a:rPr>
              <a:t>The highest positive correlation is between likes and views with a value of 0.85.There is also a significant positive correlation between the number of comments and the number of likes, and the number of comments and dislikes.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fr" sz="1100">
                <a:solidFill>
                  <a:schemeClr val="dk1"/>
                </a:solidFill>
              </a:rPr>
              <a:t>There is a positive correlation yet less significant between the number of comments and views, dislikes and views and dislikes and likes.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fr" sz="1100">
                <a:solidFill>
                  <a:schemeClr val="dk1"/>
                </a:solidFill>
              </a:rPr>
              <a:t>Since there is a high positive correlation between between likes and views, we want to examine their relationship in greater depth by plotting a scatter plot between these variables.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fr">
                <a:solidFill>
                  <a:schemeClr val="dk1"/>
                </a:solidFill>
              </a:rPr>
              <a:t>What are the limitations</a:t>
            </a:r>
            <a:endParaRPr>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59"/>
          <p:cNvPicPr preferRelativeResize="0"/>
          <p:nvPr/>
        </p:nvPicPr>
        <p:blipFill>
          <a:blip r:embed="rId3">
            <a:alphaModFix/>
          </a:blip>
          <a:stretch>
            <a:fillRect/>
          </a:stretch>
        </p:blipFill>
        <p:spPr>
          <a:xfrm>
            <a:off x="152400" y="152400"/>
            <a:ext cx="6229525" cy="44865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60"/>
          <p:cNvPicPr preferRelativeResize="0"/>
          <p:nvPr/>
        </p:nvPicPr>
        <p:blipFill>
          <a:blip r:embed="rId3">
            <a:alphaModFix/>
          </a:blip>
          <a:stretch>
            <a:fillRect/>
          </a:stretch>
        </p:blipFill>
        <p:spPr>
          <a:xfrm>
            <a:off x="755050" y="152400"/>
            <a:ext cx="7137940" cy="4838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61"/>
          <p:cNvPicPr preferRelativeResize="0"/>
          <p:nvPr/>
        </p:nvPicPr>
        <p:blipFill>
          <a:blip r:embed="rId3">
            <a:alphaModFix/>
          </a:blip>
          <a:stretch>
            <a:fillRect/>
          </a:stretch>
        </p:blipFill>
        <p:spPr>
          <a:xfrm>
            <a:off x="713000" y="112125"/>
            <a:ext cx="7331174" cy="503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nvSpPr>
        <p:spPr>
          <a:xfrm>
            <a:off x="84000" y="198300"/>
            <a:ext cx="9060000" cy="5459100"/>
          </a:xfrm>
          <a:prstGeom prst="rect">
            <a:avLst/>
          </a:prstGeom>
          <a:noFill/>
          <a:ln>
            <a:noFill/>
          </a:ln>
        </p:spPr>
        <p:txBody>
          <a:bodyPr anchorCtr="0" anchor="t" bIns="91425" lIns="91425" spcFirstLastPara="1" rIns="91425" wrap="square" tIns="91425">
            <a:spAutoFit/>
          </a:bodyPr>
          <a:lstStyle/>
          <a:p>
            <a:pPr indent="-292100" lvl="0" marL="457200" rtl="0" algn="l">
              <a:lnSpc>
                <a:spcPct val="100000"/>
              </a:lnSpc>
              <a:spcBef>
                <a:spcPts val="1700"/>
              </a:spcBef>
              <a:spcAft>
                <a:spcPts val="0"/>
              </a:spcAft>
              <a:buClr>
                <a:srgbClr val="292929"/>
              </a:buClr>
              <a:buSzPts val="1000"/>
              <a:buFont typeface="Georgia"/>
              <a:buAutoNum type="arabicPeriod"/>
            </a:pPr>
            <a:r>
              <a:rPr lang="fr" sz="1000">
                <a:solidFill>
                  <a:srgbClr val="292929"/>
                </a:solidFill>
                <a:highlight>
                  <a:srgbClr val="FFFFFF"/>
                </a:highlight>
                <a:latin typeface="Georgia"/>
                <a:ea typeface="Georgia"/>
                <a:cs typeface="Georgia"/>
                <a:sym typeface="Georgia"/>
              </a:rPr>
              <a:t>For the viral dataset</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1700"/>
              </a:spcBef>
              <a:spcAft>
                <a:spcPts val="0"/>
              </a:spcAft>
              <a:buNone/>
            </a:pPr>
            <a:r>
              <a:rPr lang="fr" sz="1000">
                <a:solidFill>
                  <a:srgbClr val="292929"/>
                </a:solidFill>
                <a:highlight>
                  <a:srgbClr val="FFFFFF"/>
                </a:highlight>
                <a:latin typeface="Georgia"/>
                <a:ea typeface="Georgia"/>
                <a:cs typeface="Georgia"/>
                <a:sym typeface="Georgia"/>
              </a:rPr>
              <a:t>In order to plot some more visualisations, we add two new features to the dataset: ‘publishing_day’ and ‘publishing_hour’ , created from the ‘upload_time’ feature. </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1700"/>
              </a:spcBef>
              <a:spcAft>
                <a:spcPts val="0"/>
              </a:spcAft>
              <a:buNone/>
            </a:pPr>
            <a:r>
              <a:rPr lang="fr" sz="1000" u="sng">
                <a:solidFill>
                  <a:srgbClr val="292929"/>
                </a:solidFill>
                <a:highlight>
                  <a:srgbClr val="FFFFFF"/>
                </a:highlight>
                <a:latin typeface="Georgia"/>
                <a:ea typeface="Georgia"/>
                <a:cs typeface="Georgia"/>
                <a:sym typeface="Georgia"/>
              </a:rPr>
              <a:t>Code used</a:t>
            </a:r>
            <a:endParaRPr sz="1000" u="sng">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fr" sz="1000">
                <a:solidFill>
                  <a:srgbClr val="292929"/>
                </a:solidFill>
                <a:highlight>
                  <a:srgbClr val="FFFFFF"/>
                </a:highlight>
                <a:latin typeface="Georgia"/>
                <a:ea typeface="Georgia"/>
                <a:cs typeface="Georgia"/>
                <a:sym typeface="Georgia"/>
              </a:rPr>
              <a:t>df["publishing_day"] = df["upload_time"].apply(</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fr" sz="1000">
                <a:solidFill>
                  <a:srgbClr val="292929"/>
                </a:solidFill>
                <a:highlight>
                  <a:srgbClr val="FFFFFF"/>
                </a:highlight>
                <a:latin typeface="Georgia"/>
                <a:ea typeface="Georgia"/>
                <a:cs typeface="Georgia"/>
                <a:sym typeface="Georgia"/>
              </a:rPr>
              <a:t>    lambda x: datetime.datetime.strptime(x[:10], "%Y-%m-%d").date().strftime('%a'))</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fr" sz="1000">
                <a:solidFill>
                  <a:srgbClr val="292929"/>
                </a:solidFill>
                <a:highlight>
                  <a:srgbClr val="FFFFFF"/>
                </a:highlight>
                <a:latin typeface="Georgia"/>
                <a:ea typeface="Georgia"/>
                <a:cs typeface="Georgia"/>
                <a:sym typeface="Georgia"/>
              </a:rPr>
              <a:t>df["publishing_hour"] = df["upload_time"].apply(lambda x: x[11:13])</a:t>
            </a:r>
            <a:endParaRPr sz="1000">
              <a:solidFill>
                <a:srgbClr val="292929"/>
              </a:solidFill>
              <a:highlight>
                <a:srgbClr val="FFFFFF"/>
              </a:highlight>
              <a:latin typeface="Georgia"/>
              <a:ea typeface="Georgia"/>
              <a:cs typeface="Georgia"/>
              <a:sym typeface="Georgia"/>
            </a:endParaRPr>
          </a:p>
          <a:p>
            <a:pPr indent="-292100" lvl="0" marL="457200" rtl="0" algn="l">
              <a:lnSpc>
                <a:spcPct val="100000"/>
              </a:lnSpc>
              <a:spcBef>
                <a:spcPts val="1700"/>
              </a:spcBef>
              <a:spcAft>
                <a:spcPts val="0"/>
              </a:spcAft>
              <a:buClr>
                <a:srgbClr val="292929"/>
              </a:buClr>
              <a:buSzPts val="1000"/>
              <a:buFont typeface="Georgia"/>
              <a:buAutoNum type="arabicPeriod"/>
            </a:pPr>
            <a:r>
              <a:rPr lang="fr" sz="1000">
                <a:solidFill>
                  <a:srgbClr val="292929"/>
                </a:solidFill>
                <a:highlight>
                  <a:srgbClr val="FFFFFF"/>
                </a:highlight>
                <a:latin typeface="Georgia"/>
                <a:ea typeface="Georgia"/>
                <a:cs typeface="Georgia"/>
                <a:sym typeface="Georgia"/>
              </a:rPr>
              <a:t>For the</a:t>
            </a:r>
            <a:r>
              <a:rPr b="1" lang="fr" sz="1000">
                <a:solidFill>
                  <a:srgbClr val="292929"/>
                </a:solidFill>
                <a:highlight>
                  <a:srgbClr val="FFFFFF"/>
                </a:highlight>
                <a:latin typeface="Georgia"/>
                <a:ea typeface="Georgia"/>
                <a:cs typeface="Georgia"/>
                <a:sym typeface="Georgia"/>
              </a:rPr>
              <a:t> trending dataset</a:t>
            </a:r>
            <a:r>
              <a:rPr lang="fr" sz="1000">
                <a:solidFill>
                  <a:srgbClr val="292929"/>
                </a:solidFill>
                <a:highlight>
                  <a:srgbClr val="FFFFFF"/>
                </a:highlight>
                <a:latin typeface="Georgia"/>
                <a:ea typeface="Georgia"/>
                <a:cs typeface="Georgia"/>
                <a:sym typeface="Georgia"/>
              </a:rPr>
              <a:t>, we take the same steps as for the viral videos dataset . </a:t>
            </a:r>
            <a:endParaRPr sz="1000">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None/>
            </a:pPr>
            <a:r>
              <a:rPr lang="fr" sz="1000">
                <a:solidFill>
                  <a:srgbClr val="292929"/>
                </a:solidFill>
                <a:highlight>
                  <a:srgbClr val="FFFFFF"/>
                </a:highlight>
                <a:latin typeface="Georgia"/>
                <a:ea typeface="Georgia"/>
                <a:cs typeface="Georgia"/>
                <a:sym typeface="Georgia"/>
              </a:rPr>
              <a:t>We also replace  the category ID by the corresponding category name, for example category_id 23 = ‘Comedy’ category. This will allow our visualisation to be easier to understand. </a:t>
            </a:r>
            <a:endParaRPr sz="1000">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None/>
            </a:pPr>
            <a:r>
              <a:t/>
            </a:r>
            <a:endParaRPr sz="1000">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None/>
            </a:pPr>
            <a:r>
              <a:rPr lang="fr" sz="1000" u="sng">
                <a:solidFill>
                  <a:srgbClr val="292929"/>
                </a:solidFill>
                <a:highlight>
                  <a:srgbClr val="FFFFFF"/>
                </a:highlight>
                <a:latin typeface="Georgia"/>
                <a:ea typeface="Georgia"/>
                <a:cs typeface="Georgia"/>
                <a:sym typeface="Georgia"/>
              </a:rPr>
              <a:t>Code used: </a:t>
            </a:r>
            <a:endParaRPr sz="1000" u="sng">
              <a:solidFill>
                <a:srgbClr val="292929"/>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None/>
            </a:pPr>
            <a:r>
              <a:rPr lang="fr" sz="1000">
                <a:solidFill>
                  <a:srgbClr val="292929"/>
                </a:solidFill>
                <a:highlight>
                  <a:srgbClr val="FFFFFF"/>
                </a:highlight>
                <a:latin typeface="Georgia"/>
                <a:ea typeface="Georgia"/>
                <a:cs typeface="Georgia"/>
                <a:sym typeface="Georgia"/>
              </a:rPr>
              <a:t># This creates a dictionary to hold a json file which has the info of categories</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fr" sz="1000">
                <a:solidFill>
                  <a:srgbClr val="292929"/>
                </a:solidFill>
                <a:highlight>
                  <a:srgbClr val="FFFFFF"/>
                </a:highlight>
                <a:latin typeface="Georgia"/>
                <a:ea typeface="Georgia"/>
                <a:cs typeface="Georgia"/>
                <a:sym typeface="Georgia"/>
              </a:rPr>
              <a:t>category_info={}</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fr" sz="1000">
                <a:solidFill>
                  <a:srgbClr val="292929"/>
                </a:solidFill>
                <a:highlight>
                  <a:srgbClr val="FFFFFF"/>
                </a:highlight>
                <a:latin typeface="Georgia"/>
                <a:ea typeface="Georgia"/>
                <a:cs typeface="Georgia"/>
                <a:sym typeface="Georgia"/>
              </a:rPr>
              <a:t># by the help of this function we read the json file and then extract the data that we want to the dictionary</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fr" sz="1000">
                <a:solidFill>
                  <a:srgbClr val="292929"/>
                </a:solidFill>
                <a:highlight>
                  <a:srgbClr val="FFFFFF"/>
                </a:highlight>
                <a:latin typeface="Georgia"/>
                <a:ea typeface="Georgia"/>
                <a:cs typeface="Georgia"/>
                <a:sym typeface="Georgia"/>
              </a:rPr>
              <a:t>with open('.ipynb_checkpoints/US_category_id.json', 'r') as f:</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fr" sz="1000">
                <a:solidFill>
                  <a:srgbClr val="292929"/>
                </a:solidFill>
                <a:highlight>
                  <a:srgbClr val="FFFFFF"/>
                </a:highlight>
                <a:latin typeface="Georgia"/>
                <a:ea typeface="Georgia"/>
                <a:cs typeface="Georgia"/>
                <a:sym typeface="Georgia"/>
              </a:rPr>
              <a:t>   data = json.load(f)</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fr" sz="1000">
                <a:solidFill>
                  <a:srgbClr val="292929"/>
                </a:solidFill>
                <a:highlight>
                  <a:srgbClr val="FFFFFF"/>
                </a:highlight>
                <a:latin typeface="Georgia"/>
                <a:ea typeface="Georgia"/>
                <a:cs typeface="Georgia"/>
                <a:sym typeface="Georgia"/>
              </a:rPr>
              <a:t>  for category in data['items']</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fr" sz="1000">
                <a:solidFill>
                  <a:srgbClr val="292929"/>
                </a:solidFill>
                <a:highlight>
                  <a:srgbClr val="FFFFFF"/>
                </a:highlight>
                <a:latin typeface="Georgia"/>
                <a:ea typeface="Georgia"/>
                <a:cs typeface="Georgia"/>
                <a:sym typeface="Georgia"/>
              </a:rPr>
              <a:t>category_info[category["id"]]=category["snippet"]["title"]</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fr" sz="1000">
                <a:solidFill>
                  <a:srgbClr val="292929"/>
                </a:solidFill>
                <a:highlight>
                  <a:srgbClr val="FFFFFF"/>
                </a:highlight>
                <a:latin typeface="Georgia"/>
                <a:ea typeface="Georgia"/>
                <a:cs typeface="Georgia"/>
                <a:sym typeface="Georgia"/>
              </a:rPr>
              <a:t>print(category_info)</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fr" sz="1000">
                <a:solidFill>
                  <a:srgbClr val="292929"/>
                </a:solidFill>
                <a:highlight>
                  <a:srgbClr val="FFFFFF"/>
                </a:highlight>
                <a:latin typeface="Georgia"/>
                <a:ea typeface="Georgia"/>
                <a:cs typeface="Georgia"/>
                <a:sym typeface="Georgia"/>
              </a:rPr>
              <a:t># To map category_id and category infos I'm converting category_id to string type</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fr" sz="1000">
                <a:solidFill>
                  <a:srgbClr val="292929"/>
                </a:solidFill>
                <a:highlight>
                  <a:srgbClr val="FFFFFF"/>
                </a:highlight>
                <a:latin typeface="Georgia"/>
                <a:ea typeface="Georgia"/>
                <a:cs typeface="Georgia"/>
                <a:sym typeface="Georgia"/>
              </a:rPr>
              <a:t>df['category_id']=df['category_id'].astype(str)</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fr" sz="1000">
                <a:solidFill>
                  <a:srgbClr val="292929"/>
                </a:solidFill>
                <a:highlight>
                  <a:srgbClr val="FFFFFF"/>
                </a:highlight>
                <a:latin typeface="Georgia"/>
                <a:ea typeface="Georgia"/>
                <a:cs typeface="Georgia"/>
                <a:sym typeface="Georgia"/>
              </a:rPr>
              <a:t># I'm creating Category columns thanks to map func.</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fr" sz="1000">
                <a:solidFill>
                  <a:srgbClr val="292929"/>
                </a:solidFill>
                <a:highlight>
                  <a:srgbClr val="FFFFFF"/>
                </a:highlight>
                <a:latin typeface="Georgia"/>
                <a:ea typeface="Georgia"/>
                <a:cs typeface="Georgia"/>
                <a:sym typeface="Georgia"/>
              </a:rPr>
              <a:t>df['Category']=df['category_id'].map(category_info)</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rPr lang="fr" sz="1000">
                <a:solidFill>
                  <a:srgbClr val="292929"/>
                </a:solidFill>
                <a:highlight>
                  <a:srgbClr val="FFFFFF"/>
                </a:highlight>
                <a:latin typeface="Georgia"/>
                <a:ea typeface="Georgia"/>
                <a:cs typeface="Georgia"/>
                <a:sym typeface="Georgia"/>
              </a:rPr>
              <a:t>df['Category'].head()</a:t>
            </a:r>
            <a:endParaRPr sz="1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000">
              <a:solidFill>
                <a:srgbClr val="292929"/>
              </a:solidFill>
              <a:highlight>
                <a:srgbClr val="FFFFFF"/>
              </a:highlight>
              <a:latin typeface="Georgia"/>
              <a:ea typeface="Georgia"/>
              <a:cs typeface="Georgia"/>
              <a:sym typeface="Georgia"/>
            </a:endParaRPr>
          </a:p>
          <a:p>
            <a:pPr indent="0" lvl="0" marL="0" rtl="0" algn="l">
              <a:lnSpc>
                <a:spcPct val="218181"/>
              </a:lnSpc>
              <a:spcBef>
                <a:spcPts val="1700"/>
              </a:spcBef>
              <a:spcAft>
                <a:spcPts val="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62"/>
          <p:cNvSpPr txBox="1"/>
          <p:nvPr/>
        </p:nvSpPr>
        <p:spPr>
          <a:xfrm>
            <a:off x="-60825" y="1983500"/>
            <a:ext cx="9144000" cy="9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600">
                <a:latin typeface="Verdana"/>
                <a:ea typeface="Verdana"/>
                <a:cs typeface="Verdana"/>
                <a:sym typeface="Verdana"/>
              </a:rPr>
              <a:t>Trending Dataset (1) </a:t>
            </a:r>
            <a:endParaRPr b="1" sz="2600">
              <a:latin typeface="Verdana"/>
              <a:ea typeface="Verdana"/>
              <a:cs typeface="Verdana"/>
              <a:sym typeface="Verdana"/>
            </a:endParaRPr>
          </a:p>
          <a:p>
            <a:pPr indent="0" lvl="0" marL="0" rtl="0" algn="ctr">
              <a:spcBef>
                <a:spcPts val="0"/>
              </a:spcBef>
              <a:spcAft>
                <a:spcPts val="0"/>
              </a:spcAft>
              <a:buNone/>
            </a:pPr>
            <a:r>
              <a:rPr b="1" lang="fr" sz="2600">
                <a:latin typeface="Verdana"/>
                <a:ea typeface="Verdana"/>
                <a:cs typeface="Verdana"/>
                <a:sym typeface="Verdana"/>
              </a:rPr>
              <a:t> US only </a:t>
            </a:r>
            <a:endParaRPr b="1" sz="2600">
              <a:latin typeface="Verdana"/>
              <a:ea typeface="Verdana"/>
              <a:cs typeface="Verdana"/>
              <a:sym typeface="Verdana"/>
            </a:endParaRPr>
          </a:p>
          <a:p>
            <a:pPr indent="0" lvl="0" marL="0" rtl="0" algn="ctr">
              <a:spcBef>
                <a:spcPts val="0"/>
              </a:spcBef>
              <a:spcAft>
                <a:spcPts val="0"/>
              </a:spcAft>
              <a:buNone/>
            </a:pPr>
            <a:r>
              <a:rPr b="1" lang="fr" sz="2600">
                <a:latin typeface="Verdana"/>
                <a:ea typeface="Verdana"/>
                <a:cs typeface="Verdana"/>
                <a:sym typeface="Verdana"/>
              </a:rPr>
              <a:t>This dataset has 40949 videos</a:t>
            </a:r>
            <a:endParaRPr b="1" sz="2600">
              <a:latin typeface="Verdana"/>
              <a:ea typeface="Verdana"/>
              <a:cs typeface="Verdana"/>
              <a:sym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63"/>
          <p:cNvPicPr preferRelativeResize="0"/>
          <p:nvPr/>
        </p:nvPicPr>
        <p:blipFill>
          <a:blip r:embed="rId3">
            <a:alphaModFix/>
          </a:blip>
          <a:stretch>
            <a:fillRect/>
          </a:stretch>
        </p:blipFill>
        <p:spPr>
          <a:xfrm>
            <a:off x="152400" y="152400"/>
            <a:ext cx="6797784" cy="4838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4"/>
          <p:cNvSpPr txBox="1"/>
          <p:nvPr/>
        </p:nvSpPr>
        <p:spPr>
          <a:xfrm>
            <a:off x="752050" y="805775"/>
            <a:ext cx="6513300" cy="18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fr"/>
              <a:t>We observe that the number of views is much more equally distributed across categories.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The categories watched in trending videos are more varied than in viral videos. We hypothesise that this is due to the YouTube algorithm selecting videos to become trending among all categories.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65"/>
          <p:cNvPicPr preferRelativeResize="0"/>
          <p:nvPr/>
        </p:nvPicPr>
        <p:blipFill>
          <a:blip r:embed="rId3">
            <a:alphaModFix/>
          </a:blip>
          <a:stretch>
            <a:fillRect/>
          </a:stretch>
        </p:blipFill>
        <p:spPr>
          <a:xfrm>
            <a:off x="152400" y="152400"/>
            <a:ext cx="6742709" cy="48387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66"/>
          <p:cNvPicPr preferRelativeResize="0"/>
          <p:nvPr/>
        </p:nvPicPr>
        <p:blipFill>
          <a:blip r:embed="rId3">
            <a:alphaModFix/>
          </a:blip>
          <a:stretch>
            <a:fillRect/>
          </a:stretch>
        </p:blipFill>
        <p:spPr>
          <a:xfrm>
            <a:off x="152400" y="152400"/>
            <a:ext cx="6742709" cy="48387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67"/>
          <p:cNvPicPr preferRelativeResize="0"/>
          <p:nvPr/>
        </p:nvPicPr>
        <p:blipFill>
          <a:blip r:embed="rId3">
            <a:alphaModFix/>
          </a:blip>
          <a:stretch>
            <a:fillRect/>
          </a:stretch>
        </p:blipFill>
        <p:spPr>
          <a:xfrm>
            <a:off x="1078400" y="326775"/>
            <a:ext cx="6799050" cy="44899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68"/>
          <p:cNvPicPr preferRelativeResize="0"/>
          <p:nvPr/>
        </p:nvPicPr>
        <p:blipFill>
          <a:blip r:embed="rId3">
            <a:alphaModFix/>
          </a:blip>
          <a:stretch>
            <a:fillRect/>
          </a:stretch>
        </p:blipFill>
        <p:spPr>
          <a:xfrm>
            <a:off x="-136800" y="390300"/>
            <a:ext cx="7710950" cy="4753200"/>
          </a:xfrm>
          <a:prstGeom prst="rect">
            <a:avLst/>
          </a:prstGeom>
          <a:noFill/>
          <a:ln>
            <a:noFill/>
          </a:ln>
        </p:spPr>
      </p:pic>
      <p:sp>
        <p:nvSpPr>
          <p:cNvPr id="344" name="Google Shape;344;p68"/>
          <p:cNvSpPr txBox="1"/>
          <p:nvPr/>
        </p:nvSpPr>
        <p:spPr>
          <a:xfrm>
            <a:off x="4829700" y="0"/>
            <a:ext cx="4314300" cy="11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Correlation heatmap for the US trending videos</a:t>
            </a:r>
            <a:endParaRPr/>
          </a:p>
        </p:txBody>
      </p:sp>
      <p:sp>
        <p:nvSpPr>
          <p:cNvPr id="345" name="Google Shape;345;p68"/>
          <p:cNvSpPr txBox="1"/>
          <p:nvPr/>
        </p:nvSpPr>
        <p:spPr>
          <a:xfrm>
            <a:off x="6341700" y="789225"/>
            <a:ext cx="2802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solidFill>
                  <a:schemeClr val="dk1"/>
                </a:solidFill>
              </a:rPr>
              <a:t>The highest positive correlation is between likes and views with a value of 0.85.There is also a significant positive correlation between the number of comments and the number of likes, and the number of comments and dislikes.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fr" sz="1100">
                <a:solidFill>
                  <a:schemeClr val="dk1"/>
                </a:solidFill>
              </a:rPr>
              <a:t>There is a positive correlation yet less significant between the number of comments and views, dislikes and views and dislikes and likes.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fr" sz="1100">
                <a:solidFill>
                  <a:schemeClr val="dk1"/>
                </a:solidFill>
              </a:rPr>
              <a:t>Since there is a high positive correlation between between likes and views, we want to examine their relationship in greater depth by plotting a scatter plot between these variables. </a:t>
            </a:r>
            <a:endParaRPr sz="11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9"/>
          <p:cNvSpPr txBox="1"/>
          <p:nvPr/>
        </p:nvSpPr>
        <p:spPr>
          <a:xfrm>
            <a:off x="-60825" y="1983500"/>
            <a:ext cx="9144000" cy="9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sz="2600">
                <a:latin typeface="Verdana"/>
                <a:ea typeface="Verdana"/>
                <a:cs typeface="Verdana"/>
                <a:sym typeface="Verdana"/>
              </a:rPr>
              <a:t>Trending Dataset (2) </a:t>
            </a:r>
            <a:endParaRPr b="1" sz="2600">
              <a:latin typeface="Verdana"/>
              <a:ea typeface="Verdana"/>
              <a:cs typeface="Verdana"/>
              <a:sym typeface="Verdana"/>
            </a:endParaRPr>
          </a:p>
          <a:p>
            <a:pPr indent="0" lvl="0" marL="0" rtl="0" algn="ctr">
              <a:spcBef>
                <a:spcPts val="0"/>
              </a:spcBef>
              <a:spcAft>
                <a:spcPts val="0"/>
              </a:spcAft>
              <a:buNone/>
            </a:pPr>
            <a:r>
              <a:rPr b="1" lang="fr" sz="2600">
                <a:latin typeface="Verdana"/>
                <a:ea typeface="Verdana"/>
                <a:cs typeface="Verdana"/>
                <a:sym typeface="Verdana"/>
              </a:rPr>
              <a:t> US only </a:t>
            </a:r>
            <a:endParaRPr b="1" sz="2600">
              <a:latin typeface="Verdana"/>
              <a:ea typeface="Verdana"/>
              <a:cs typeface="Verdana"/>
              <a:sym typeface="Verdana"/>
            </a:endParaRPr>
          </a:p>
          <a:p>
            <a:pPr indent="0" lvl="0" marL="0" rtl="0" algn="ctr">
              <a:spcBef>
                <a:spcPts val="0"/>
              </a:spcBef>
              <a:spcAft>
                <a:spcPts val="0"/>
              </a:spcAft>
              <a:buNone/>
            </a:pPr>
            <a:r>
              <a:rPr b="1" lang="fr" sz="2600">
                <a:latin typeface="Verdana"/>
                <a:ea typeface="Verdana"/>
                <a:cs typeface="Verdana"/>
                <a:sym typeface="Verdana"/>
              </a:rPr>
              <a:t>This dataset has 4547 trending videos </a:t>
            </a:r>
            <a:endParaRPr b="1" sz="2600">
              <a:latin typeface="Verdana"/>
              <a:ea typeface="Verdana"/>
              <a:cs typeface="Verdana"/>
              <a:sym typeface="Verdan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70"/>
          <p:cNvPicPr preferRelativeResize="0"/>
          <p:nvPr/>
        </p:nvPicPr>
        <p:blipFill>
          <a:blip r:embed="rId3">
            <a:alphaModFix/>
          </a:blip>
          <a:stretch>
            <a:fillRect/>
          </a:stretch>
        </p:blipFill>
        <p:spPr>
          <a:xfrm>
            <a:off x="1283325" y="453575"/>
            <a:ext cx="5887525" cy="3888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71"/>
          <p:cNvPicPr preferRelativeResize="0"/>
          <p:nvPr/>
        </p:nvPicPr>
        <p:blipFill>
          <a:blip r:embed="rId3">
            <a:alphaModFix/>
          </a:blip>
          <a:stretch>
            <a:fillRect/>
          </a:stretch>
        </p:blipFill>
        <p:spPr>
          <a:xfrm>
            <a:off x="1208963" y="647475"/>
            <a:ext cx="6230075" cy="413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nvSpPr>
        <p:spPr>
          <a:xfrm>
            <a:off x="0" y="0"/>
            <a:ext cx="9144000" cy="561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50">
                <a:solidFill>
                  <a:srgbClr val="666666"/>
                </a:solidFill>
                <a:highlight>
                  <a:srgbClr val="FFFFFF"/>
                </a:highlight>
                <a:latin typeface="Times New Roman"/>
                <a:ea typeface="Times New Roman"/>
                <a:cs typeface="Times New Roman"/>
                <a:sym typeface="Times New Roman"/>
              </a:rPr>
              <a:t>The findings of our study have to be seen in light of their limitations. Indeed, although we wish it did not, our project presents  methodological issues stemming from the datasets themselves, as well as our bias as researchers.. In this section, we want to discuss these limitations and acknowledge how they might impact our findings’ reliability. Only then can our conclusions be approached through an honest lens. We also suggest ways in which these shortcomings can be be addressed in the future, which might prove useful to aspiring data journalists aiming to improve this stuy.  </a:t>
            </a:r>
            <a:endParaRPr sz="1050">
              <a:solidFill>
                <a:srgbClr val="666666"/>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rgbClr val="666666"/>
              </a:solidFill>
              <a:highlight>
                <a:srgbClr val="FFFFFF"/>
              </a:highlight>
              <a:latin typeface="Times New Roman"/>
              <a:ea typeface="Times New Roman"/>
              <a:cs typeface="Times New Roman"/>
              <a:sym typeface="Times New Roman"/>
            </a:endParaRPr>
          </a:p>
          <a:p>
            <a:pPr indent="-295275" lvl="0" marL="457200" rtl="0" algn="l">
              <a:spcBef>
                <a:spcPts val="0"/>
              </a:spcBef>
              <a:spcAft>
                <a:spcPts val="0"/>
              </a:spcAft>
              <a:buClr>
                <a:srgbClr val="666666"/>
              </a:buClr>
              <a:buSzPts val="1050"/>
              <a:buFont typeface="Times New Roman"/>
              <a:buAutoNum type="arabicParenBoth"/>
            </a:pPr>
            <a:r>
              <a:rPr lang="fr" sz="1050">
                <a:solidFill>
                  <a:srgbClr val="666666"/>
                </a:solidFill>
                <a:highlight>
                  <a:srgbClr val="FFFFFF"/>
                </a:highlight>
                <a:latin typeface="Times New Roman"/>
                <a:ea typeface="Times New Roman"/>
                <a:cs typeface="Times New Roman"/>
                <a:sym typeface="Times New Roman"/>
              </a:rPr>
              <a:t>The collection and selection of videos</a:t>
            </a:r>
            <a:endParaRPr sz="1050">
              <a:solidFill>
                <a:srgbClr val="666666"/>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fr" sz="1050">
                <a:solidFill>
                  <a:srgbClr val="666666"/>
                </a:solidFill>
                <a:highlight>
                  <a:srgbClr val="FFFFFF"/>
                </a:highlight>
                <a:latin typeface="Times New Roman"/>
                <a:ea typeface="Times New Roman"/>
                <a:cs typeface="Times New Roman"/>
                <a:sym typeface="Times New Roman"/>
              </a:rPr>
              <a:t>A key limitation stems from the methods and the criteria adopted when selecting the videos in each dataset.. </a:t>
            </a:r>
            <a:endParaRPr sz="1050">
              <a:solidFill>
                <a:srgbClr val="666666"/>
              </a:solidFill>
              <a:highlight>
                <a:srgbClr val="FFFFFF"/>
              </a:highlight>
              <a:latin typeface="Times New Roman"/>
              <a:ea typeface="Times New Roman"/>
              <a:cs typeface="Times New Roman"/>
              <a:sym typeface="Times New Roman"/>
            </a:endParaRPr>
          </a:p>
          <a:p>
            <a:pPr indent="-295275" lvl="0" marL="914400" rtl="0" algn="just">
              <a:spcBef>
                <a:spcPts val="1100"/>
              </a:spcBef>
              <a:spcAft>
                <a:spcPts val="0"/>
              </a:spcAft>
              <a:buClr>
                <a:srgbClr val="666666"/>
              </a:buClr>
              <a:buSzPts val="1050"/>
              <a:buFont typeface="Times New Roman"/>
              <a:buChar char="●"/>
            </a:pPr>
            <a:r>
              <a:rPr lang="fr" sz="1050">
                <a:solidFill>
                  <a:srgbClr val="666666"/>
                </a:solidFill>
                <a:highlight>
                  <a:srgbClr val="FFFFFF"/>
                </a:highlight>
                <a:latin typeface="Times New Roman"/>
                <a:ea typeface="Times New Roman"/>
                <a:cs typeface="Times New Roman"/>
                <a:sym typeface="Times New Roman"/>
              </a:rPr>
              <a:t>As the datasets come from different sources (c.f. ‘Our datasets’ section), the methods used to collect them are not the same. This means the features and the number of videos collected differ. This was a significant limitation when creating visualisations to compare virality and trendiness. For example, the Youtube Trending dataset does not include the ‘duration in seconds’ feature of the CMU (viral) dataset. As a consequence, we were unable to compare the length of trending and viral videos. Similarly, the CMU dataset does not include the number of tags used per video, present in the YouTube Trending algorithm.   </a:t>
            </a:r>
            <a:endParaRPr sz="1050">
              <a:solidFill>
                <a:srgbClr val="666666"/>
              </a:solidFill>
              <a:highlight>
                <a:srgbClr val="FFFFFF"/>
              </a:highlight>
              <a:latin typeface="Times New Roman"/>
              <a:ea typeface="Times New Roman"/>
              <a:cs typeface="Times New Roman"/>
              <a:sym typeface="Times New Roman"/>
            </a:endParaRPr>
          </a:p>
          <a:p>
            <a:pPr indent="-295275" lvl="0" marL="914400" rtl="0" algn="l">
              <a:spcBef>
                <a:spcPts val="0"/>
              </a:spcBef>
              <a:spcAft>
                <a:spcPts val="0"/>
              </a:spcAft>
              <a:buClr>
                <a:srgbClr val="666666"/>
              </a:buClr>
              <a:buSzPts val="1050"/>
              <a:buFont typeface="Times New Roman"/>
              <a:buChar char="●"/>
            </a:pPr>
            <a:r>
              <a:rPr lang="fr" sz="1050">
                <a:solidFill>
                  <a:srgbClr val="666666"/>
                </a:solidFill>
                <a:highlight>
                  <a:srgbClr val="FFFFFF"/>
                </a:highlight>
                <a:latin typeface="Times New Roman"/>
                <a:ea typeface="Times New Roman"/>
                <a:cs typeface="Times New Roman"/>
                <a:sym typeface="Times New Roman"/>
              </a:rPr>
              <a:t>Additionally, the  datasets do not cover the same period of time. If the CMU dataset compiles viral videos from 2006 to 2011, our YouTube Trending datasets cover videos from YouTube Trending for 2017- 2018. As we have seen, the YouTube algorithm is ever changing so the characteristics favoured by the algorithm in 2018 would not have been the same as back in 2006. Furthermore, in this period of time, the numbers and demographics of YouTube watchers have changed, and so might have their interests and their way of interacting on the platform. </a:t>
            </a:r>
            <a:endParaRPr sz="1050">
              <a:solidFill>
                <a:srgbClr val="666666"/>
              </a:solidFill>
              <a:highlight>
                <a:srgbClr val="FFFFFF"/>
              </a:highlight>
              <a:latin typeface="Times New Roman"/>
              <a:ea typeface="Times New Roman"/>
              <a:cs typeface="Times New Roman"/>
              <a:sym typeface="Times New Roman"/>
            </a:endParaRPr>
          </a:p>
          <a:p>
            <a:pPr indent="-295275" lvl="0" marL="914400" rtl="0" algn="just">
              <a:spcBef>
                <a:spcPts val="0"/>
              </a:spcBef>
              <a:spcAft>
                <a:spcPts val="0"/>
              </a:spcAft>
              <a:buClr>
                <a:srgbClr val="666666"/>
              </a:buClr>
              <a:buSzPts val="1050"/>
              <a:buFont typeface="Times New Roman"/>
              <a:buChar char="●"/>
            </a:pPr>
            <a:r>
              <a:rPr lang="fr" sz="1050">
                <a:solidFill>
                  <a:srgbClr val="666666"/>
                </a:solidFill>
                <a:highlight>
                  <a:srgbClr val="FFFFFF"/>
                </a:highlight>
                <a:latin typeface="Times New Roman"/>
                <a:ea typeface="Times New Roman"/>
                <a:cs typeface="Times New Roman"/>
                <a:sym typeface="Times New Roman"/>
              </a:rPr>
              <a:t>Another consequence of differing collection methods is that the way of categorising the datasets themselves varies. The YouTube Trending dataset is divided according to countries. On the other hand, the geographical area represented in the CMU dataset is not specified. However, because it was assembled from US sources , we assumed it best reflected viral videos in the US.</a:t>
            </a:r>
            <a:endParaRPr sz="1050">
              <a:solidFill>
                <a:srgbClr val="666666"/>
              </a:solidFill>
              <a:highlight>
                <a:srgbClr val="FFFFFF"/>
              </a:highlight>
              <a:latin typeface="Times New Roman"/>
              <a:ea typeface="Times New Roman"/>
              <a:cs typeface="Times New Roman"/>
              <a:sym typeface="Times New Roman"/>
            </a:endParaRPr>
          </a:p>
          <a:p>
            <a:pPr indent="0" lvl="0" marL="0" rtl="0" algn="just">
              <a:spcBef>
                <a:spcPts val="1100"/>
              </a:spcBef>
              <a:spcAft>
                <a:spcPts val="0"/>
              </a:spcAft>
              <a:buNone/>
            </a:pPr>
            <a:r>
              <a:rPr lang="fr" sz="1050">
                <a:solidFill>
                  <a:srgbClr val="666666"/>
                </a:solidFill>
                <a:highlight>
                  <a:srgbClr val="FFFFFF"/>
                </a:highlight>
                <a:latin typeface="Times New Roman"/>
                <a:ea typeface="Times New Roman"/>
                <a:cs typeface="Times New Roman"/>
                <a:sym typeface="Times New Roman"/>
              </a:rPr>
              <a:t>→ So what would an ideal dataset look like? In order to directly compare the viral and trending phenomena, the sample selected should cover the same time period geographical area, and include the same features.  Furthermore, the collection of the data would be done by the same team of researchers for homogeneity. </a:t>
            </a:r>
            <a:endParaRPr sz="1050">
              <a:solidFill>
                <a:srgbClr val="666666"/>
              </a:solidFill>
              <a:highlight>
                <a:srgbClr val="FFFFFF"/>
              </a:highlight>
              <a:latin typeface="Times New Roman"/>
              <a:ea typeface="Times New Roman"/>
              <a:cs typeface="Times New Roman"/>
              <a:sym typeface="Times New Roman"/>
            </a:endParaRPr>
          </a:p>
          <a:p>
            <a:pPr indent="-295275" lvl="0" marL="457200" rtl="0" algn="just">
              <a:spcBef>
                <a:spcPts val="1100"/>
              </a:spcBef>
              <a:spcAft>
                <a:spcPts val="0"/>
              </a:spcAft>
              <a:buClr>
                <a:srgbClr val="666666"/>
              </a:buClr>
              <a:buSzPts val="1050"/>
              <a:buFont typeface="Times New Roman"/>
              <a:buAutoNum type="arabicParenBoth"/>
            </a:pPr>
            <a:r>
              <a:rPr lang="fr" sz="1050">
                <a:solidFill>
                  <a:srgbClr val="666666"/>
                </a:solidFill>
                <a:highlight>
                  <a:srgbClr val="FFFFFF"/>
                </a:highlight>
                <a:latin typeface="Times New Roman"/>
                <a:ea typeface="Times New Roman"/>
                <a:cs typeface="Times New Roman"/>
                <a:sym typeface="Times New Roman"/>
              </a:rPr>
              <a:t>Sample bias </a:t>
            </a:r>
            <a:endParaRPr sz="1050">
              <a:solidFill>
                <a:srgbClr val="666666"/>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fr" sz="1050">
                <a:solidFill>
                  <a:srgbClr val="666666"/>
                </a:solidFill>
                <a:highlight>
                  <a:srgbClr val="FFFFFF"/>
                </a:highlight>
                <a:latin typeface="Times New Roman"/>
                <a:ea typeface="Times New Roman"/>
                <a:cs typeface="Times New Roman"/>
                <a:sym typeface="Times New Roman"/>
              </a:rPr>
              <a:t>If we set out with the aim of identifying the features of viral and trending videos, the datasets we used only reflect a part of the reality of these phenomena. Indeed, the insights we obtained only consider the characteristics of videos that </a:t>
            </a:r>
            <a:r>
              <a:rPr b="1" lang="fr" sz="1050">
                <a:solidFill>
                  <a:srgbClr val="666666"/>
                </a:solidFill>
                <a:highlight>
                  <a:srgbClr val="FFFFFF"/>
                </a:highlight>
                <a:latin typeface="Times New Roman"/>
                <a:ea typeface="Times New Roman"/>
                <a:cs typeface="Times New Roman"/>
                <a:sym typeface="Times New Roman"/>
              </a:rPr>
              <a:t>have, </a:t>
            </a:r>
            <a:r>
              <a:rPr lang="fr" sz="1050">
                <a:solidFill>
                  <a:srgbClr val="666666"/>
                </a:solidFill>
                <a:highlight>
                  <a:srgbClr val="FFFFFF"/>
                </a:highlight>
                <a:latin typeface="Times New Roman"/>
                <a:ea typeface="Times New Roman"/>
                <a:cs typeface="Times New Roman"/>
                <a:sym typeface="Times New Roman"/>
              </a:rPr>
              <a:t>indeed,</a:t>
            </a:r>
            <a:r>
              <a:rPr b="1" lang="fr" sz="1050">
                <a:solidFill>
                  <a:srgbClr val="666666"/>
                </a:solidFill>
                <a:highlight>
                  <a:srgbClr val="FFFFFF"/>
                </a:highlight>
                <a:latin typeface="Times New Roman"/>
                <a:ea typeface="Times New Roman"/>
                <a:cs typeface="Times New Roman"/>
                <a:sym typeface="Times New Roman"/>
              </a:rPr>
              <a:t> </a:t>
            </a:r>
            <a:r>
              <a:rPr lang="fr" sz="1050">
                <a:solidFill>
                  <a:srgbClr val="666666"/>
                </a:solidFill>
                <a:highlight>
                  <a:srgbClr val="FFFFFF"/>
                </a:highlight>
                <a:latin typeface="Times New Roman"/>
                <a:ea typeface="Times New Roman"/>
                <a:cs typeface="Times New Roman"/>
                <a:sym typeface="Times New Roman"/>
              </a:rPr>
              <a:t>gone viral, or trending, and not at the characteristics of the videos that did not. This is known as sample bias: we do not know for sure if the features identified </a:t>
            </a:r>
            <a:r>
              <a:rPr i="1" lang="fr" sz="1050">
                <a:solidFill>
                  <a:srgbClr val="666666"/>
                </a:solidFill>
                <a:highlight>
                  <a:srgbClr val="FFFFFF"/>
                </a:highlight>
                <a:latin typeface="Times New Roman"/>
                <a:ea typeface="Times New Roman"/>
                <a:cs typeface="Times New Roman"/>
                <a:sym typeface="Times New Roman"/>
              </a:rPr>
              <a:t>a posteriori</a:t>
            </a:r>
            <a:r>
              <a:rPr lang="fr" sz="1050">
                <a:solidFill>
                  <a:srgbClr val="666666"/>
                </a:solidFill>
                <a:highlight>
                  <a:srgbClr val="FFFFFF"/>
                </a:highlight>
                <a:latin typeface="Times New Roman"/>
                <a:ea typeface="Times New Roman"/>
                <a:cs typeface="Times New Roman"/>
                <a:sym typeface="Times New Roman"/>
              </a:rPr>
              <a:t> truly contribute to making a video popular. </a:t>
            </a:r>
            <a:endParaRPr sz="1050">
              <a:solidFill>
                <a:srgbClr val="666666"/>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fr" sz="1050">
                <a:solidFill>
                  <a:srgbClr val="666666"/>
                </a:solidFill>
                <a:highlight>
                  <a:srgbClr val="FFFFFF"/>
                </a:highlight>
                <a:latin typeface="Times New Roman"/>
                <a:ea typeface="Times New Roman"/>
                <a:cs typeface="Times New Roman"/>
                <a:sym typeface="Times New Roman"/>
              </a:rPr>
              <a:t>How to remediate this sample bias? An analysis of the characteristics of videos that have not gone viral/trending or that share the same features as those that have, yet have not become viral/trending could be an interesting start to further research on the topic. </a:t>
            </a:r>
            <a:endParaRPr sz="1050">
              <a:solidFill>
                <a:srgbClr val="666666"/>
              </a:solidFill>
              <a:highlight>
                <a:srgbClr val="FFFFFF"/>
              </a:highlight>
              <a:latin typeface="Times New Roman"/>
              <a:ea typeface="Times New Roman"/>
              <a:cs typeface="Times New Roman"/>
              <a:sym typeface="Times New Roman"/>
            </a:endParaRPr>
          </a:p>
          <a:p>
            <a:pPr indent="-295275" lvl="0" marL="457200" rtl="0" algn="l">
              <a:spcBef>
                <a:spcPts val="0"/>
              </a:spcBef>
              <a:spcAft>
                <a:spcPts val="0"/>
              </a:spcAft>
              <a:buClr>
                <a:srgbClr val="666666"/>
              </a:buClr>
              <a:buSzPts val="1050"/>
              <a:buFont typeface="Times New Roman"/>
              <a:buAutoNum type="arabicParenBoth"/>
            </a:pPr>
            <a:r>
              <a:rPr lang="fr" sz="1050">
                <a:solidFill>
                  <a:srgbClr val="666666"/>
                </a:solidFill>
                <a:highlight>
                  <a:srgbClr val="FFFFFF"/>
                </a:highlight>
                <a:latin typeface="Times New Roman"/>
                <a:ea typeface="Times New Roman"/>
                <a:cs typeface="Times New Roman"/>
                <a:sym typeface="Times New Roman"/>
              </a:rPr>
              <a:t>Researcher bias </a:t>
            </a:r>
            <a:endParaRPr sz="1050">
              <a:solidFill>
                <a:srgbClr val="666666"/>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fr" sz="1050">
                <a:solidFill>
                  <a:srgbClr val="666666"/>
                </a:solidFill>
                <a:highlight>
                  <a:srgbClr val="FFFFFF"/>
                </a:highlight>
                <a:latin typeface="Times New Roman"/>
                <a:ea typeface="Times New Roman"/>
                <a:cs typeface="Times New Roman"/>
                <a:sym typeface="Times New Roman"/>
              </a:rPr>
              <a:t>If our study was relatively protected from bias related to our cultural backgrounds and beliefs, there is a fundamental bias we cannot change. All of us are (avid) YouTube users. If this proved useful for emitting our initial hypotheses, it is possible we were biased in our interpretation of the data.  </a:t>
            </a:r>
            <a:endParaRPr sz="1050">
              <a:solidFill>
                <a:srgbClr val="666666"/>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050">
              <a:solidFill>
                <a:srgbClr val="666666"/>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72"/>
          <p:cNvSpPr txBox="1"/>
          <p:nvPr/>
        </p:nvSpPr>
        <p:spPr>
          <a:xfrm>
            <a:off x="590900" y="271475"/>
            <a:ext cx="5242800" cy="22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Compared to the viral one, we can see with this scatter plot that the percentage of likes is more varied. There isn’t a cluster from 80, but more of a block that starts at 70% and rises. This means that as the percentage of likes increases, so does the number of views.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73"/>
          <p:cNvPicPr preferRelativeResize="0"/>
          <p:nvPr/>
        </p:nvPicPr>
        <p:blipFill>
          <a:blip r:embed="rId3">
            <a:alphaModFix/>
          </a:blip>
          <a:stretch>
            <a:fillRect/>
          </a:stretch>
        </p:blipFill>
        <p:spPr>
          <a:xfrm>
            <a:off x="66231" y="0"/>
            <a:ext cx="6601293" cy="51435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74"/>
          <p:cNvPicPr preferRelativeResize="0"/>
          <p:nvPr/>
        </p:nvPicPr>
        <p:blipFill>
          <a:blip r:embed="rId3">
            <a:alphaModFix/>
          </a:blip>
          <a:stretch>
            <a:fillRect/>
          </a:stretch>
        </p:blipFill>
        <p:spPr>
          <a:xfrm>
            <a:off x="152400" y="152400"/>
            <a:ext cx="6546014" cy="48387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75"/>
          <p:cNvPicPr preferRelativeResize="0"/>
          <p:nvPr/>
        </p:nvPicPr>
        <p:blipFill>
          <a:blip r:embed="rId3">
            <a:alphaModFix/>
          </a:blip>
          <a:stretch>
            <a:fillRect/>
          </a:stretch>
        </p:blipFill>
        <p:spPr>
          <a:xfrm>
            <a:off x="152400" y="152400"/>
            <a:ext cx="7734857" cy="4838700"/>
          </a:xfrm>
          <a:prstGeom prst="rect">
            <a:avLst/>
          </a:prstGeom>
          <a:noFill/>
          <a:ln>
            <a:noFill/>
          </a:ln>
        </p:spPr>
      </p:pic>
      <p:sp>
        <p:nvSpPr>
          <p:cNvPr id="381" name="Google Shape;381;p75"/>
          <p:cNvSpPr txBox="1"/>
          <p:nvPr/>
        </p:nvSpPr>
        <p:spPr>
          <a:xfrm>
            <a:off x="4874200" y="1211825"/>
            <a:ext cx="26391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To edit for greater clarity</a:t>
            </a:r>
            <a:endParaRPr b="1"/>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76"/>
          <p:cNvPicPr preferRelativeResize="0"/>
          <p:nvPr/>
        </p:nvPicPr>
        <p:blipFill>
          <a:blip r:embed="rId3">
            <a:alphaModFix/>
          </a:blip>
          <a:stretch>
            <a:fillRect/>
          </a:stretch>
        </p:blipFill>
        <p:spPr>
          <a:xfrm>
            <a:off x="152400" y="152400"/>
            <a:ext cx="7189416" cy="48387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77"/>
          <p:cNvPicPr preferRelativeResize="0"/>
          <p:nvPr/>
        </p:nvPicPr>
        <p:blipFill>
          <a:blip r:embed="rId3">
            <a:alphaModFix/>
          </a:blip>
          <a:stretch>
            <a:fillRect/>
          </a:stretch>
        </p:blipFill>
        <p:spPr>
          <a:xfrm>
            <a:off x="152400" y="152400"/>
            <a:ext cx="7101279" cy="48387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78"/>
          <p:cNvPicPr preferRelativeResize="0"/>
          <p:nvPr/>
        </p:nvPicPr>
        <p:blipFill>
          <a:blip r:embed="rId3">
            <a:alphaModFix/>
          </a:blip>
          <a:stretch>
            <a:fillRect/>
          </a:stretch>
        </p:blipFill>
        <p:spPr>
          <a:xfrm>
            <a:off x="152400" y="152400"/>
            <a:ext cx="6751050" cy="49188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79"/>
          <p:cNvPicPr preferRelativeResize="0"/>
          <p:nvPr/>
        </p:nvPicPr>
        <p:blipFill>
          <a:blip r:embed="rId3">
            <a:alphaModFix/>
          </a:blip>
          <a:stretch>
            <a:fillRect/>
          </a:stretch>
        </p:blipFill>
        <p:spPr>
          <a:xfrm>
            <a:off x="152400" y="152400"/>
            <a:ext cx="6930076" cy="499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9"/>
          <p:cNvPicPr preferRelativeResize="0"/>
          <p:nvPr/>
        </p:nvPicPr>
        <p:blipFill>
          <a:blip r:embed="rId3">
            <a:alphaModFix/>
          </a:blip>
          <a:stretch>
            <a:fillRect/>
          </a:stretch>
        </p:blipFill>
        <p:spPr>
          <a:xfrm>
            <a:off x="1441775" y="696300"/>
            <a:ext cx="6014175" cy="444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0"/>
          <p:cNvPicPr preferRelativeResize="0"/>
          <p:nvPr/>
        </p:nvPicPr>
        <p:blipFill>
          <a:blip r:embed="rId3">
            <a:alphaModFix/>
          </a:blip>
          <a:stretch>
            <a:fillRect/>
          </a:stretch>
        </p:blipFill>
        <p:spPr>
          <a:xfrm>
            <a:off x="530800" y="76200"/>
            <a:ext cx="6850201" cy="499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nvSpPr>
        <p:spPr>
          <a:xfrm>
            <a:off x="574625" y="1191275"/>
            <a:ext cx="7625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Trending</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We can see that the title-length distribution resembles a normal distribution, where most videos have title lengths between approximately 5 and 13 words.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Viral </a:t>
            </a:r>
            <a:endParaRPr/>
          </a:p>
          <a:p>
            <a:pPr indent="0" lvl="0" marL="0" rtl="0" algn="l">
              <a:spcBef>
                <a:spcPts val="0"/>
              </a:spcBef>
              <a:spcAft>
                <a:spcPts val="0"/>
              </a:spcAft>
              <a:buNone/>
            </a:pPr>
            <a:r>
              <a:t/>
            </a:r>
            <a:endParaRPr/>
          </a:p>
        </p:txBody>
      </p:sp>
      <p:sp>
        <p:nvSpPr>
          <p:cNvPr id="96" name="Google Shape;96;p21"/>
          <p:cNvSpPr txBox="1"/>
          <p:nvPr/>
        </p:nvSpPr>
        <p:spPr>
          <a:xfrm>
            <a:off x="953025" y="196200"/>
            <a:ext cx="801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t>What is the most common title length(# of words)?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