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4bad8888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4bad8888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3006a319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3006a319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3006a319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3006a319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4bad8888f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4bad8888f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3006a319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3006a319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4bad8888f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4bad8888f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3006a319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3006a319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3006a31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3006a31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3006a319d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3006a319d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3006a319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3006a319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Philippine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3006a319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3006a319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4bad8888f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4bad8888f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3006a319d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3006a319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3e7e1d34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3e7e1d34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4bad8888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4bad8888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3e7e1d3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3e7e1d3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3e7e1d3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3e7e1d3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4bad8888f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4bad8888f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3e7e1d3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3e7e1d3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4bad8888f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4bad8888f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3006a319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3006a319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3006a319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3006a319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4bad8888f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4bad8888f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3006a31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3006a31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3006a319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3006a319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4bad8888f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4bad8888f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3006a319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3006a319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3006a319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3006a319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4ac202b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4ac202b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3006a31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3006a31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 highest positive correlation is between likes and views with a value of 0.85.There is also a significant positive correlation between the number of comments and the number of likes, and the number of comments and dislikes.</a:t>
            </a:r>
            <a:endParaRPr/>
          </a:p>
          <a:p>
            <a:pPr indent="0" lvl="0" marL="0" rtl="0" algn="l">
              <a:spcBef>
                <a:spcPts val="0"/>
              </a:spcBef>
              <a:spcAft>
                <a:spcPts val="0"/>
              </a:spcAft>
              <a:buNone/>
            </a:pPr>
            <a:r>
              <a:rPr lang="fr"/>
              <a:t>There is a positive correlation yet less significant between the number of comments and views, dislikes and views and dislikes and likes.</a:t>
            </a:r>
            <a:endParaRPr/>
          </a:p>
          <a:p>
            <a:pPr indent="0" lvl="0" marL="0" rtl="0" algn="l">
              <a:spcBef>
                <a:spcPts val="0"/>
              </a:spcBef>
              <a:spcAft>
                <a:spcPts val="0"/>
              </a:spcAft>
              <a:buNone/>
            </a:pPr>
            <a:r>
              <a:rPr lang="fr"/>
              <a:t>keep</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3006a319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3006a319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4ac202b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4ac202b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3006a319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3006a319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4ac202b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4ac202b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4bad8888f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4bad8888f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3006a31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3006a31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3006a319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3006a319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3006a319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3006a319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3006a319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3006a319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4bad8888f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4bad8888f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3006a31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3006a31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4bad888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4bad888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3006a319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3006a319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techpostplus.com/youtube-video-categories-list-faqs-and-solu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Data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nvSpPr>
        <p:spPr>
          <a:xfrm>
            <a:off x="0" y="0"/>
            <a:ext cx="7572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chose this visualisation:</a:t>
            </a:r>
            <a:endParaRPr>
              <a:solidFill>
                <a:schemeClr val="dk1"/>
              </a:solidFill>
            </a:endParaRPr>
          </a:p>
          <a:p>
            <a:pPr indent="0" lvl="0" marL="0" rtl="0" algn="l">
              <a:spcBef>
                <a:spcPts val="0"/>
              </a:spcBef>
              <a:spcAft>
                <a:spcPts val="0"/>
              </a:spcAft>
              <a:buNone/>
            </a:pPr>
            <a:r>
              <a:rPr lang="fr">
                <a:solidFill>
                  <a:schemeClr val="dk1"/>
                </a:solidFill>
              </a:rPr>
              <a:t>We chose a line graph to compare which categories have the most number of videos for trending and viral videos.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can we see: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Top 3 categories: Comedy, Animals, Entertainment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Bottom 3 categories: Games, How to, Education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fr"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fr" sz="1200">
                <a:solidFill>
                  <a:schemeClr val="dk1"/>
                </a:solidFill>
                <a:latin typeface="Calibri"/>
                <a:ea typeface="Calibri"/>
                <a:cs typeface="Calibri"/>
                <a:sym typeface="Calibri"/>
              </a:rPr>
              <a:t>Viral video are funny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A video is more likely to go viral if its content is entertaining/fun/cute rather than pedagogical. One could argue it is easier for something “fun” to go viral: no debates/explications/need to focus required, quicker to share thus to go viral.</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Animals category is very highly represented in viral videos, proportionally much more compared to trending videos.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‘How to’ and style category is almost not represented among viral videos, but is very high in the number of trending videos.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We hypothesise this is because of partnerships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solidFill>
                <a:schemeClr val="dk1"/>
              </a:solidFill>
            </a:endParaRPr>
          </a:p>
          <a:p>
            <a:pPr indent="0" lvl="0" marL="0" rtl="0" algn="l">
              <a:spcBef>
                <a:spcPts val="0"/>
              </a:spcBef>
              <a:spcAft>
                <a:spcPts val="0"/>
              </a:spcAft>
              <a:buNone/>
            </a:pPr>
            <a:r>
              <a:rPr lang="fr">
                <a:solidFill>
                  <a:schemeClr val="dk1"/>
                </a:solidFill>
              </a:rPr>
              <a:t>Comedy and Entertainment categories are similar. Entertainment includes dance, talk shows.</a:t>
            </a:r>
            <a:endParaRPr>
              <a:solidFill>
                <a:schemeClr val="dk1"/>
              </a:solidFill>
            </a:endParaRPr>
          </a:p>
          <a:p>
            <a:pPr indent="0" lvl="0" marL="0" rtl="0" algn="l">
              <a:spcBef>
                <a:spcPts val="0"/>
              </a:spcBef>
              <a:spcAft>
                <a:spcPts val="0"/>
              </a:spcAft>
              <a:buNone/>
            </a:pPr>
            <a:r>
              <a:rPr lang="fr">
                <a:solidFill>
                  <a:schemeClr val="dk1"/>
                </a:solidFill>
              </a:rPr>
              <a:t>Scale of line graphs is not the same, this is because there is not the same amount of videos in the viral and trending datasets.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3"/>
          <p:cNvPicPr preferRelativeResize="0"/>
          <p:nvPr/>
        </p:nvPicPr>
        <p:blipFill>
          <a:blip r:embed="rId3">
            <a:alphaModFix/>
          </a:blip>
          <a:stretch>
            <a:fillRect/>
          </a:stretch>
        </p:blipFill>
        <p:spPr>
          <a:xfrm>
            <a:off x="152400" y="152400"/>
            <a:ext cx="6555103" cy="4838701"/>
          </a:xfrm>
          <a:prstGeom prst="rect">
            <a:avLst/>
          </a:prstGeom>
          <a:noFill/>
          <a:ln>
            <a:noFill/>
          </a:ln>
        </p:spPr>
      </p:pic>
      <p:sp>
        <p:nvSpPr>
          <p:cNvPr id="108" name="Google Shape;108;p23"/>
          <p:cNvSpPr txBox="1"/>
          <p:nvPr/>
        </p:nvSpPr>
        <p:spPr>
          <a:xfrm>
            <a:off x="6430975" y="642950"/>
            <a:ext cx="26523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Note: this is the same as slide 15 but presented a bit differently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4"/>
          <p:cNvPicPr preferRelativeResize="0"/>
          <p:nvPr/>
        </p:nvPicPr>
        <p:blipFill>
          <a:blip r:embed="rId3">
            <a:alphaModFix/>
          </a:blip>
          <a:stretch>
            <a:fillRect/>
          </a:stretch>
        </p:blipFill>
        <p:spPr>
          <a:xfrm>
            <a:off x="152400" y="152400"/>
            <a:ext cx="7196436" cy="4838700"/>
          </a:xfrm>
          <a:prstGeom prst="rect">
            <a:avLst/>
          </a:prstGeom>
          <a:noFill/>
          <a:ln>
            <a:noFill/>
          </a:ln>
        </p:spPr>
      </p:pic>
      <p:sp>
        <p:nvSpPr>
          <p:cNvPr id="114" name="Google Shape;114;p24"/>
          <p:cNvSpPr txBox="1"/>
          <p:nvPr/>
        </p:nvSpPr>
        <p:spPr>
          <a:xfrm>
            <a:off x="7459425" y="888675"/>
            <a:ext cx="1440600" cy="21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Note: same as slide 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nvSpPr>
        <p:spPr>
          <a:xfrm>
            <a:off x="483375" y="582525"/>
            <a:ext cx="8105700" cy="42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chose this visualisation: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p>
          <a:p>
            <a:pPr indent="0" lvl="0" marL="0" rtl="0" algn="l">
              <a:spcBef>
                <a:spcPts val="0"/>
              </a:spcBef>
              <a:spcAft>
                <a:spcPts val="0"/>
              </a:spcAft>
              <a:buNone/>
            </a:pPr>
            <a:r>
              <a:rPr lang="fr"/>
              <a:t>The music category has the most views. This might be due to some of YouTube’s most viewed videos </a:t>
            </a:r>
            <a:r>
              <a:rPr lang="fr"/>
              <a:t>like Gangnam Style, </a:t>
            </a:r>
            <a:r>
              <a:rPr lang="fr"/>
              <a:t>belonging to that category, .</a:t>
            </a:r>
            <a:endParaRPr/>
          </a:p>
          <a:p>
            <a:pPr indent="0" lvl="0" marL="0" rtl="0" algn="l">
              <a:spcBef>
                <a:spcPts val="0"/>
              </a:spcBef>
              <a:spcAft>
                <a:spcPts val="0"/>
              </a:spcAft>
              <a:buNone/>
            </a:pPr>
            <a:r>
              <a:rPr lang="fr"/>
              <a:t>Shows have high numbers of views, although they do not have as many videos uploaded. </a:t>
            </a:r>
            <a:endParaRPr/>
          </a:p>
          <a:p>
            <a:pPr indent="0" lvl="0" marL="0" rtl="0" algn="l">
              <a:spcBef>
                <a:spcPts val="0"/>
              </a:spcBef>
              <a:spcAft>
                <a:spcPts val="0"/>
              </a:spcAft>
              <a:buNone/>
            </a:pPr>
            <a:r>
              <a:rPr lang="fr"/>
              <a:t>Non profit category also has high number of views.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What does the Nonprofit category mean? All non-remunerated videos, activism. </a:t>
            </a:r>
            <a:endParaRPr/>
          </a:p>
          <a:p>
            <a:pPr indent="0" lvl="0" marL="0" rtl="0" algn="l">
              <a:spcBef>
                <a:spcPts val="0"/>
              </a:spcBef>
              <a:spcAft>
                <a:spcPts val="0"/>
              </a:spcAft>
              <a:buNone/>
            </a:pPr>
            <a:r>
              <a:rPr lang="fr" u="sng">
                <a:solidFill>
                  <a:schemeClr val="hlink"/>
                </a:solidFill>
                <a:hlinkClick r:id="rId3"/>
              </a:rPr>
              <a:t>https://techpostplus.com/youtube-video-categories-list-faqs-and-solutions/</a:t>
            </a:r>
            <a:r>
              <a:rPr lang="fr"/>
              <a:t>  </a:t>
            </a:r>
            <a:endParaRPr/>
          </a:p>
          <a:p>
            <a:pPr indent="0" lvl="0" marL="0" rtl="0" algn="l">
              <a:spcBef>
                <a:spcPts val="0"/>
              </a:spcBef>
              <a:spcAft>
                <a:spcPts val="0"/>
              </a:spcAft>
              <a:buClr>
                <a:schemeClr val="dk1"/>
              </a:buClr>
              <a:buSzPts val="1100"/>
              <a:buFont typeface="Arial"/>
              <a:buNone/>
            </a:pPr>
            <a:r>
              <a:rPr lang="fr">
                <a:solidFill>
                  <a:schemeClr val="dk1"/>
                </a:solidFill>
              </a:rPr>
              <a:t>What are the limitations: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6"/>
          <p:cNvPicPr preferRelativeResize="0"/>
          <p:nvPr/>
        </p:nvPicPr>
        <p:blipFill>
          <a:blip r:embed="rId3">
            <a:alphaModFix/>
          </a:blip>
          <a:stretch>
            <a:fillRect/>
          </a:stretch>
        </p:blipFill>
        <p:spPr>
          <a:xfrm>
            <a:off x="152400" y="152400"/>
            <a:ext cx="709785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nvSpPr>
        <p:spPr>
          <a:xfrm>
            <a:off x="0" y="0"/>
            <a:ext cx="7558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chose this visualisation: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a:blip r:embed="rId3">
            <a:alphaModFix/>
          </a:blip>
          <a:stretch>
            <a:fillRect/>
          </a:stretch>
        </p:blipFill>
        <p:spPr>
          <a:xfrm>
            <a:off x="152400" y="152400"/>
            <a:ext cx="7040349"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9"/>
          <p:cNvPicPr preferRelativeResize="0"/>
          <p:nvPr/>
        </p:nvPicPr>
        <p:blipFill>
          <a:blip r:embed="rId3">
            <a:alphaModFix/>
          </a:blip>
          <a:stretch>
            <a:fillRect/>
          </a:stretch>
        </p:blipFill>
        <p:spPr>
          <a:xfrm>
            <a:off x="1698538" y="819950"/>
            <a:ext cx="5746925" cy="3503601"/>
          </a:xfrm>
          <a:prstGeom prst="rect">
            <a:avLst/>
          </a:prstGeom>
          <a:noFill/>
          <a:ln>
            <a:noFill/>
          </a:ln>
        </p:spPr>
      </p:pic>
      <p:sp>
        <p:nvSpPr>
          <p:cNvPr id="140" name="Google Shape;140;p29"/>
          <p:cNvSpPr txBox="1"/>
          <p:nvPr/>
        </p:nvSpPr>
        <p:spPr>
          <a:xfrm>
            <a:off x="3683375" y="4112250"/>
            <a:ext cx="48912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Views</a:t>
            </a:r>
            <a:endParaRPr/>
          </a:p>
          <a:p>
            <a:pPr indent="0" lvl="0" marL="0" rtl="0" algn="l">
              <a:spcBef>
                <a:spcPts val="0"/>
              </a:spcBef>
              <a:spcAft>
                <a:spcPts val="0"/>
              </a:spcAft>
              <a:buNone/>
            </a:pPr>
            <a:r>
              <a:t/>
            </a:r>
            <a:endParaRPr/>
          </a:p>
        </p:txBody>
      </p:sp>
      <p:sp>
        <p:nvSpPr>
          <p:cNvPr id="141" name="Google Shape;141;p29"/>
          <p:cNvSpPr txBox="1"/>
          <p:nvPr/>
        </p:nvSpPr>
        <p:spPr>
          <a:xfrm>
            <a:off x="2728550" y="3986100"/>
            <a:ext cx="43869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9"/>
          <p:cNvSpPr txBox="1"/>
          <p:nvPr/>
        </p:nvSpPr>
        <p:spPr>
          <a:xfrm>
            <a:off x="710775" y="1887275"/>
            <a:ext cx="1585500" cy="12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Number of Likes</a:t>
            </a:r>
            <a:endParaRPr/>
          </a:p>
        </p:txBody>
      </p:sp>
      <p:sp>
        <p:nvSpPr>
          <p:cNvPr id="143" name="Google Shape;143;p29"/>
          <p:cNvSpPr txBox="1"/>
          <p:nvPr/>
        </p:nvSpPr>
        <p:spPr>
          <a:xfrm>
            <a:off x="109625"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Vi</a:t>
            </a:r>
            <a:r>
              <a:rPr lang="fr" sz="1100">
                <a:solidFill>
                  <a:schemeClr val="dk1"/>
                </a:solidFill>
              </a:rPr>
              <a:t>ral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nvSpPr>
        <p:spPr>
          <a:xfrm>
            <a:off x="342000" y="218875"/>
            <a:ext cx="834600" cy="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Viral</a:t>
            </a:r>
            <a:endParaRPr/>
          </a:p>
        </p:txBody>
      </p:sp>
      <p:pic>
        <p:nvPicPr>
          <p:cNvPr id="149" name="Google Shape;149;p30"/>
          <p:cNvPicPr preferRelativeResize="0"/>
          <p:nvPr/>
        </p:nvPicPr>
        <p:blipFill>
          <a:blip r:embed="rId3">
            <a:alphaModFix/>
          </a:blip>
          <a:stretch>
            <a:fillRect/>
          </a:stretch>
        </p:blipFill>
        <p:spPr>
          <a:xfrm>
            <a:off x="1398950" y="558475"/>
            <a:ext cx="6213625" cy="424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nvSpPr>
        <p:spPr>
          <a:xfrm>
            <a:off x="246225" y="177825"/>
            <a:ext cx="807000" cy="1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Viral</a:t>
            </a:r>
            <a:endParaRPr/>
          </a:p>
        </p:txBody>
      </p:sp>
      <p:pic>
        <p:nvPicPr>
          <p:cNvPr id="155" name="Google Shape;155;p31"/>
          <p:cNvPicPr preferRelativeResize="0"/>
          <p:nvPr/>
        </p:nvPicPr>
        <p:blipFill>
          <a:blip r:embed="rId3">
            <a:alphaModFix/>
          </a:blip>
          <a:stretch>
            <a:fillRect/>
          </a:stretch>
        </p:blipFill>
        <p:spPr>
          <a:xfrm>
            <a:off x="1483675" y="399875"/>
            <a:ext cx="6358875" cy="434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52810" l="0" r="0" t="0"/>
          <a:stretch/>
        </p:blipFill>
        <p:spPr>
          <a:xfrm>
            <a:off x="150675" y="1104050"/>
            <a:ext cx="8842650" cy="3065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nvSpPr>
        <p:spPr>
          <a:xfrm>
            <a:off x="1141525" y="859500"/>
            <a:ext cx="6607200" cy="3000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sz="1200">
                <a:solidFill>
                  <a:schemeClr val="dk1"/>
                </a:solidFill>
                <a:latin typeface="Calibri"/>
                <a:ea typeface="Calibri"/>
                <a:cs typeface="Calibri"/>
                <a:sym typeface="Calibri"/>
              </a:rPr>
              <a:t>Following this, the percentage of likes was plotted against the views for the viral video’s dataset. Looking at it, a few things become clear. First of all, it is more than clear that the vast majority of the viral videos in the data set had an overwhelmingly high percentage of likes and therefore, a positive sentiment by the audience. More specifically, it seems as if the top videos in the viral dataset had around 95% of likes. These reached the millions of views. However, it should also be noted that those videos which didn’t go as viral (those with less than half a million views) did not all have a low percentage of likes. These are still accumulated between 90 and 80 % of likes. This emphasizes that though the majority of very viral videos had a very high percentage of likes, having a high percentage of likes does not guarantee virality. There is a random variable that the creator must take into account. Just because your video has a high and positive overall sentiment by the audience this does not guarantee virality. This is further highlighted by the equal distribution of the videos with less than one million views across the x-axis. However, looking at this the creator should note that if they have a low percentage of likes, their probability of going viral decrease greatly as no videos below a like percentage of 60% in the dataset attained more than 5 million views.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nvSpPr>
        <p:spPr>
          <a:xfrm>
            <a:off x="8124275" y="94700"/>
            <a:ext cx="1900500" cy="1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Jorge</a:t>
            </a:r>
            <a:endParaRPr/>
          </a:p>
        </p:txBody>
      </p:sp>
      <p:pic>
        <p:nvPicPr>
          <p:cNvPr id="166" name="Google Shape;166;p33"/>
          <p:cNvPicPr preferRelativeResize="0"/>
          <p:nvPr/>
        </p:nvPicPr>
        <p:blipFill>
          <a:blip r:embed="rId3">
            <a:alphaModFix/>
          </a:blip>
          <a:stretch>
            <a:fillRect/>
          </a:stretch>
        </p:blipFill>
        <p:spPr>
          <a:xfrm>
            <a:off x="733325" y="76200"/>
            <a:ext cx="7306559" cy="499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4"/>
          <p:cNvPicPr preferRelativeResize="0"/>
          <p:nvPr/>
        </p:nvPicPr>
        <p:blipFill>
          <a:blip r:embed="rId3">
            <a:alphaModFix/>
          </a:blip>
          <a:stretch>
            <a:fillRect/>
          </a:stretch>
        </p:blipFill>
        <p:spPr>
          <a:xfrm>
            <a:off x="1349300" y="346500"/>
            <a:ext cx="5778375" cy="3815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nvSpPr>
        <p:spPr>
          <a:xfrm>
            <a:off x="0" y="0"/>
            <a:ext cx="636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choose this visualisation: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solidFill>
                <a:schemeClr val="dk1"/>
              </a:solidFill>
            </a:endParaRPr>
          </a:p>
          <a:p>
            <a:pPr indent="0" lvl="0" marL="0" rtl="0" algn="l">
              <a:spcBef>
                <a:spcPts val="0"/>
              </a:spcBef>
              <a:spcAft>
                <a:spcPts val="0"/>
              </a:spcAft>
              <a:buNone/>
            </a:pPr>
            <a:r>
              <a:rPr lang="fr">
                <a:solidFill>
                  <a:schemeClr val="dk1"/>
                </a:solidFill>
              </a:rPr>
              <a:t>Most viral videos have over 80% of likes, however some viral videos also have a majority of dislikes. So you can get viral with videos that create bad buzz, but we advise you to create videos that will have likes.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Most outliers (videos with the most views) still have over 80% of likes.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6"/>
          <p:cNvPicPr preferRelativeResize="0"/>
          <p:nvPr/>
        </p:nvPicPr>
        <p:blipFill>
          <a:blip r:embed="rId3">
            <a:alphaModFix/>
          </a:blip>
          <a:stretch>
            <a:fillRect/>
          </a:stretch>
        </p:blipFill>
        <p:spPr>
          <a:xfrm>
            <a:off x="1424800" y="314150"/>
            <a:ext cx="6457725" cy="4264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7"/>
          <p:cNvPicPr preferRelativeResize="0"/>
          <p:nvPr/>
        </p:nvPicPr>
        <p:blipFill>
          <a:blip r:embed="rId3">
            <a:alphaModFix/>
          </a:blip>
          <a:stretch>
            <a:fillRect/>
          </a:stretch>
        </p:blipFill>
        <p:spPr>
          <a:xfrm>
            <a:off x="1036600" y="217100"/>
            <a:ext cx="6975300" cy="4606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nvSpPr>
        <p:spPr>
          <a:xfrm>
            <a:off x="0" y="0"/>
            <a:ext cx="6567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choose this visualisation: Boxplot is a good way to see the repartition of the data, as well as the outliers.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Here we notice the repartition is quite concentrated above 80% of likes, but there are still outliers (videos that had a particularly high percentage of dislikes)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Viral videos in general have more likes than dislikes. </a:t>
            </a:r>
            <a:endParaRPr>
              <a:solidFill>
                <a:schemeClr val="dk1"/>
              </a:solidFill>
            </a:endParaRPr>
          </a:p>
          <a:p>
            <a:pPr indent="0" lvl="0" marL="0" rtl="0" algn="l">
              <a:spcBef>
                <a:spcPts val="0"/>
              </a:spcBef>
              <a:spcAft>
                <a:spcPts val="0"/>
              </a:spcAft>
              <a:buNone/>
            </a:pPr>
            <a:r>
              <a:rPr lang="fr">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9"/>
          <p:cNvPicPr preferRelativeResize="0"/>
          <p:nvPr/>
        </p:nvPicPr>
        <p:blipFill>
          <a:blip r:embed="rId3">
            <a:alphaModFix/>
          </a:blip>
          <a:stretch>
            <a:fillRect/>
          </a:stretch>
        </p:blipFill>
        <p:spPr>
          <a:xfrm>
            <a:off x="1683600" y="173950"/>
            <a:ext cx="5422550" cy="4595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nvSpPr>
        <p:spPr>
          <a:xfrm>
            <a:off x="1047525" y="590900"/>
            <a:ext cx="6338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choose this visualisation: Boxplot is a good way to see the repartition of the data, as well as the outliers.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Entertainment and music have the greatest amount of outliers -&gt; why?</a:t>
            </a:r>
            <a:endParaRPr>
              <a:solidFill>
                <a:schemeClr val="dk1"/>
              </a:solidFill>
            </a:endParaRPr>
          </a:p>
          <a:p>
            <a:pPr indent="0" lvl="0" marL="0" rtl="0" algn="l">
              <a:spcBef>
                <a:spcPts val="0"/>
              </a:spcBef>
              <a:spcAft>
                <a:spcPts val="0"/>
              </a:spcAft>
              <a:buNone/>
            </a:pPr>
            <a:r>
              <a:rPr lang="fr">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41"/>
          <p:cNvPicPr preferRelativeResize="0"/>
          <p:nvPr/>
        </p:nvPicPr>
        <p:blipFill>
          <a:blip r:embed="rId3">
            <a:alphaModFix/>
          </a:blip>
          <a:stretch>
            <a:fillRect/>
          </a:stretch>
        </p:blipFill>
        <p:spPr>
          <a:xfrm>
            <a:off x="792350" y="-324800"/>
            <a:ext cx="6471675" cy="5685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52400" y="152400"/>
            <a:ext cx="8991599" cy="439151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txBox="1"/>
          <p:nvPr/>
        </p:nvSpPr>
        <p:spPr>
          <a:xfrm>
            <a:off x="362600" y="846050"/>
            <a:ext cx="625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choose this visualisation: Boxplot is a good way to see the repartition of the data, as well as the outliers.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solidFill>
                <a:schemeClr val="dk1"/>
              </a:solidFill>
            </a:endParaRPr>
          </a:p>
          <a:p>
            <a:pPr indent="0" lvl="0" marL="0" rtl="0" algn="l">
              <a:spcBef>
                <a:spcPts val="0"/>
              </a:spcBef>
              <a:spcAft>
                <a:spcPts val="0"/>
              </a:spcAft>
              <a:buNone/>
            </a:pPr>
            <a:r>
              <a:rPr lang="fr" sz="1100">
                <a:solidFill>
                  <a:schemeClr val="dk1"/>
                </a:solidFill>
              </a:rPr>
              <a:t>The highest positive correlation is between likes and views with a value of 0.85.There is also a significant positive correlation between the number of comments and the number of likes, and the number of comments and dislikes.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There is a positive correlation yet less significant between the number of comments and views, dislikes and views and dislikes and likes.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Since there is a high positive correlation between between likes and views, we want to examine their relationship in greater depth by plotting a scatter plot between these variables.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a:t>
            </a:r>
            <a:endParaRPr>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3"/>
          <p:cNvSpPr txBox="1"/>
          <p:nvPr/>
        </p:nvSpPr>
        <p:spPr>
          <a:xfrm>
            <a:off x="-60825" y="1983500"/>
            <a:ext cx="9144000" cy="9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600">
                <a:latin typeface="Verdana"/>
                <a:ea typeface="Verdana"/>
                <a:cs typeface="Verdana"/>
                <a:sym typeface="Verdana"/>
              </a:rPr>
              <a:t>Trending Dataset (1) </a:t>
            </a:r>
            <a:endParaRPr b="1" sz="2600">
              <a:latin typeface="Verdana"/>
              <a:ea typeface="Verdana"/>
              <a:cs typeface="Verdana"/>
              <a:sym typeface="Verdana"/>
            </a:endParaRPr>
          </a:p>
          <a:p>
            <a:pPr indent="0" lvl="0" marL="0" rtl="0" algn="ctr">
              <a:spcBef>
                <a:spcPts val="0"/>
              </a:spcBef>
              <a:spcAft>
                <a:spcPts val="0"/>
              </a:spcAft>
              <a:buNone/>
            </a:pPr>
            <a:r>
              <a:rPr b="1" lang="fr" sz="2600">
                <a:latin typeface="Verdana"/>
                <a:ea typeface="Verdana"/>
                <a:cs typeface="Verdana"/>
                <a:sym typeface="Verdana"/>
              </a:rPr>
              <a:t> US only </a:t>
            </a:r>
            <a:endParaRPr b="1" sz="2600">
              <a:latin typeface="Verdana"/>
              <a:ea typeface="Verdana"/>
              <a:cs typeface="Verdana"/>
              <a:sym typeface="Verdana"/>
            </a:endParaRPr>
          </a:p>
          <a:p>
            <a:pPr indent="0" lvl="0" marL="0" rtl="0" algn="ctr">
              <a:spcBef>
                <a:spcPts val="0"/>
              </a:spcBef>
              <a:spcAft>
                <a:spcPts val="0"/>
              </a:spcAft>
              <a:buNone/>
            </a:pPr>
            <a:r>
              <a:rPr b="1" lang="fr" sz="2600">
                <a:latin typeface="Verdana"/>
                <a:ea typeface="Verdana"/>
                <a:cs typeface="Verdana"/>
                <a:sym typeface="Verdana"/>
              </a:rPr>
              <a:t>This dataset has 40949 videos</a:t>
            </a:r>
            <a:endParaRPr b="1" sz="2600">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4"/>
          <p:cNvPicPr preferRelativeResize="0"/>
          <p:nvPr/>
        </p:nvPicPr>
        <p:blipFill>
          <a:blip r:embed="rId3">
            <a:alphaModFix/>
          </a:blip>
          <a:stretch>
            <a:fillRect/>
          </a:stretch>
        </p:blipFill>
        <p:spPr>
          <a:xfrm>
            <a:off x="152400" y="152400"/>
            <a:ext cx="6797784"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5"/>
          <p:cNvSpPr txBox="1"/>
          <p:nvPr/>
        </p:nvSpPr>
        <p:spPr>
          <a:xfrm>
            <a:off x="752050" y="805775"/>
            <a:ext cx="6513300" cy="18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We observe that the number of views is much more equally distributed across categories.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The categories watched in trending videos are more varied than in viral videos. We hypothesise that this is due to the YouTube algorithm selecting videos to become trending among all categories.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6"/>
          <p:cNvPicPr preferRelativeResize="0"/>
          <p:nvPr/>
        </p:nvPicPr>
        <p:blipFill>
          <a:blip r:embed="rId3">
            <a:alphaModFix/>
          </a:blip>
          <a:stretch>
            <a:fillRect/>
          </a:stretch>
        </p:blipFill>
        <p:spPr>
          <a:xfrm>
            <a:off x="152400" y="152400"/>
            <a:ext cx="6742709" cy="483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7"/>
          <p:cNvPicPr preferRelativeResize="0"/>
          <p:nvPr/>
        </p:nvPicPr>
        <p:blipFill>
          <a:blip r:embed="rId3">
            <a:alphaModFix/>
          </a:blip>
          <a:stretch>
            <a:fillRect/>
          </a:stretch>
        </p:blipFill>
        <p:spPr>
          <a:xfrm>
            <a:off x="152400" y="152400"/>
            <a:ext cx="6742709"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8"/>
          <p:cNvPicPr preferRelativeResize="0"/>
          <p:nvPr/>
        </p:nvPicPr>
        <p:blipFill>
          <a:blip r:embed="rId3">
            <a:alphaModFix/>
          </a:blip>
          <a:stretch>
            <a:fillRect/>
          </a:stretch>
        </p:blipFill>
        <p:spPr>
          <a:xfrm>
            <a:off x="1078400" y="326775"/>
            <a:ext cx="6799050" cy="4489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9"/>
          <p:cNvPicPr preferRelativeResize="0"/>
          <p:nvPr/>
        </p:nvPicPr>
        <p:blipFill>
          <a:blip r:embed="rId3">
            <a:alphaModFix/>
          </a:blip>
          <a:stretch>
            <a:fillRect/>
          </a:stretch>
        </p:blipFill>
        <p:spPr>
          <a:xfrm>
            <a:off x="-136800" y="390300"/>
            <a:ext cx="7710950" cy="4753200"/>
          </a:xfrm>
          <a:prstGeom prst="rect">
            <a:avLst/>
          </a:prstGeom>
          <a:noFill/>
          <a:ln>
            <a:noFill/>
          </a:ln>
        </p:spPr>
      </p:pic>
      <p:sp>
        <p:nvSpPr>
          <p:cNvPr id="247" name="Google Shape;247;p49"/>
          <p:cNvSpPr txBox="1"/>
          <p:nvPr/>
        </p:nvSpPr>
        <p:spPr>
          <a:xfrm>
            <a:off x="4829700" y="0"/>
            <a:ext cx="4314300" cy="11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Correlation heatmap for the US trending videos</a:t>
            </a:r>
            <a:endParaRPr/>
          </a:p>
        </p:txBody>
      </p:sp>
      <p:sp>
        <p:nvSpPr>
          <p:cNvPr id="248" name="Google Shape;248;p49"/>
          <p:cNvSpPr txBox="1"/>
          <p:nvPr/>
        </p:nvSpPr>
        <p:spPr>
          <a:xfrm>
            <a:off x="6341700" y="789225"/>
            <a:ext cx="2802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The highest positive correlation is between likes and views with a value of 0.85.There is also a significant positive correlation between the number of comments and the number of likes, and the number of comments and dislikes.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There is a positive correlation yet less significant between the number of comments and views, dislikes and views and dislikes and likes.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Since there is a high positive correlation between between likes and views, we want to examine their relationship in greater depth by plotting a scatter plot between these variables. </a:t>
            </a:r>
            <a:endParaRPr sz="11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0"/>
          <p:cNvSpPr txBox="1"/>
          <p:nvPr/>
        </p:nvSpPr>
        <p:spPr>
          <a:xfrm>
            <a:off x="-60825" y="1983500"/>
            <a:ext cx="9144000" cy="9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600">
                <a:latin typeface="Verdana"/>
                <a:ea typeface="Verdana"/>
                <a:cs typeface="Verdana"/>
                <a:sym typeface="Verdana"/>
              </a:rPr>
              <a:t>Trending Dataset (2) </a:t>
            </a:r>
            <a:endParaRPr b="1" sz="2600">
              <a:latin typeface="Verdana"/>
              <a:ea typeface="Verdana"/>
              <a:cs typeface="Verdana"/>
              <a:sym typeface="Verdana"/>
            </a:endParaRPr>
          </a:p>
          <a:p>
            <a:pPr indent="0" lvl="0" marL="0" rtl="0" algn="ctr">
              <a:spcBef>
                <a:spcPts val="0"/>
              </a:spcBef>
              <a:spcAft>
                <a:spcPts val="0"/>
              </a:spcAft>
              <a:buNone/>
            </a:pPr>
            <a:r>
              <a:rPr b="1" lang="fr" sz="2600">
                <a:latin typeface="Verdana"/>
                <a:ea typeface="Verdana"/>
                <a:cs typeface="Verdana"/>
                <a:sym typeface="Verdana"/>
              </a:rPr>
              <a:t> US only </a:t>
            </a:r>
            <a:endParaRPr b="1" sz="2600">
              <a:latin typeface="Verdana"/>
              <a:ea typeface="Verdana"/>
              <a:cs typeface="Verdana"/>
              <a:sym typeface="Verdana"/>
            </a:endParaRPr>
          </a:p>
          <a:p>
            <a:pPr indent="0" lvl="0" marL="0" rtl="0" algn="ctr">
              <a:spcBef>
                <a:spcPts val="0"/>
              </a:spcBef>
              <a:spcAft>
                <a:spcPts val="0"/>
              </a:spcAft>
              <a:buNone/>
            </a:pPr>
            <a:r>
              <a:rPr b="1" lang="fr" sz="2600">
                <a:latin typeface="Verdana"/>
                <a:ea typeface="Verdana"/>
                <a:cs typeface="Verdana"/>
                <a:sym typeface="Verdana"/>
              </a:rPr>
              <a:t>This dataset has 4547 trending videos </a:t>
            </a:r>
            <a:endParaRPr b="1" sz="2600">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51"/>
          <p:cNvPicPr preferRelativeResize="0"/>
          <p:nvPr/>
        </p:nvPicPr>
        <p:blipFill>
          <a:blip r:embed="rId3">
            <a:alphaModFix/>
          </a:blip>
          <a:stretch>
            <a:fillRect/>
          </a:stretch>
        </p:blipFill>
        <p:spPr>
          <a:xfrm>
            <a:off x="1283325" y="453575"/>
            <a:ext cx="5887525" cy="388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132576" y="250813"/>
            <a:ext cx="6748149" cy="46418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52"/>
          <p:cNvPicPr preferRelativeResize="0"/>
          <p:nvPr/>
        </p:nvPicPr>
        <p:blipFill>
          <a:blip r:embed="rId3">
            <a:alphaModFix/>
          </a:blip>
          <a:stretch>
            <a:fillRect/>
          </a:stretch>
        </p:blipFill>
        <p:spPr>
          <a:xfrm>
            <a:off x="1208963" y="647475"/>
            <a:ext cx="6230075" cy="4133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3"/>
          <p:cNvSpPr txBox="1"/>
          <p:nvPr/>
        </p:nvSpPr>
        <p:spPr>
          <a:xfrm>
            <a:off x="590900" y="271475"/>
            <a:ext cx="5242800" cy="22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Compared to the viral one, we can see with this scatter plot that the percentage of likes is more varied. There isn’t a cluster from 80, but more of a block that starts at 70% and rises. This means that as the percentage of likes increases, so does the number of views.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54"/>
          <p:cNvPicPr preferRelativeResize="0"/>
          <p:nvPr/>
        </p:nvPicPr>
        <p:blipFill>
          <a:blip r:embed="rId3">
            <a:alphaModFix/>
          </a:blip>
          <a:stretch>
            <a:fillRect/>
          </a:stretch>
        </p:blipFill>
        <p:spPr>
          <a:xfrm>
            <a:off x="66231" y="0"/>
            <a:ext cx="6601293"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55"/>
          <p:cNvPicPr preferRelativeResize="0"/>
          <p:nvPr/>
        </p:nvPicPr>
        <p:blipFill>
          <a:blip r:embed="rId3">
            <a:alphaModFix/>
          </a:blip>
          <a:stretch>
            <a:fillRect/>
          </a:stretch>
        </p:blipFill>
        <p:spPr>
          <a:xfrm>
            <a:off x="152400" y="152400"/>
            <a:ext cx="6546014" cy="4838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56"/>
          <p:cNvPicPr preferRelativeResize="0"/>
          <p:nvPr/>
        </p:nvPicPr>
        <p:blipFill>
          <a:blip r:embed="rId3">
            <a:alphaModFix/>
          </a:blip>
          <a:stretch>
            <a:fillRect/>
          </a:stretch>
        </p:blipFill>
        <p:spPr>
          <a:xfrm>
            <a:off x="152400" y="152400"/>
            <a:ext cx="7734857" cy="4838700"/>
          </a:xfrm>
          <a:prstGeom prst="rect">
            <a:avLst/>
          </a:prstGeom>
          <a:noFill/>
          <a:ln>
            <a:noFill/>
          </a:ln>
        </p:spPr>
      </p:pic>
      <p:sp>
        <p:nvSpPr>
          <p:cNvPr id="284" name="Google Shape;284;p56"/>
          <p:cNvSpPr txBox="1"/>
          <p:nvPr/>
        </p:nvSpPr>
        <p:spPr>
          <a:xfrm>
            <a:off x="4874200" y="1211825"/>
            <a:ext cx="263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To edit for greater clarity</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4600"/>
              <a:t>Viral dataset - </a:t>
            </a:r>
            <a:endParaRPr sz="4600"/>
          </a:p>
          <a:p>
            <a:pPr indent="0" lvl="0" marL="0" rtl="0" algn="ctr">
              <a:spcBef>
                <a:spcPts val="0"/>
              </a:spcBef>
              <a:spcAft>
                <a:spcPts val="0"/>
              </a:spcAft>
              <a:buNone/>
            </a:pPr>
            <a:r>
              <a:rPr lang="fr" sz="4600"/>
              <a:t>US only or world?</a:t>
            </a:r>
            <a:endParaRPr sz="4600"/>
          </a:p>
        </p:txBody>
      </p:sp>
      <p:sp>
        <p:nvSpPr>
          <p:cNvPr id="76" name="Google Shape;7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This dataset has ? videos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nvSpPr>
        <p:spPr>
          <a:xfrm>
            <a:off x="698325" y="523750"/>
            <a:ext cx="5841900" cy="23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Our hypothesis: Viral videos can become viral whether they are massively liked or disliked, in other words viral videos are videos that create a reaction in the viewer.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9"/>
          <p:cNvPicPr preferRelativeResize="0"/>
          <p:nvPr/>
        </p:nvPicPr>
        <p:blipFill>
          <a:blip r:embed="rId3">
            <a:alphaModFix/>
          </a:blip>
          <a:stretch>
            <a:fillRect/>
          </a:stretch>
        </p:blipFill>
        <p:spPr>
          <a:xfrm>
            <a:off x="853275" y="738950"/>
            <a:ext cx="6350675" cy="419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nvSpPr>
        <p:spPr>
          <a:xfrm>
            <a:off x="614750" y="313425"/>
            <a:ext cx="7580400" cy="4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choose this visualisation:</a:t>
            </a:r>
            <a:endParaRPr>
              <a:solidFill>
                <a:schemeClr val="dk1"/>
              </a:solidFill>
            </a:endParaRPr>
          </a:p>
          <a:p>
            <a:pPr indent="0" lvl="0" marL="0" rtl="0" algn="l">
              <a:spcBef>
                <a:spcPts val="0"/>
              </a:spcBef>
              <a:spcAft>
                <a:spcPts val="0"/>
              </a:spcAft>
              <a:buNone/>
            </a:pPr>
            <a:r>
              <a:rPr lang="fr">
                <a:solidFill>
                  <a:schemeClr val="dk1"/>
                </a:solidFill>
              </a:rPr>
              <a:t>We chose a scatter plot since it is the most effective way of visualising the information, and identifying clusters.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can we see: </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Cluster in bottom left</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None greater than 16.6 min in duration</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Most viral videos have a duration of 500 s or lower (8.33 min or lower)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Mention that views come after the video gets viral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1"/>
          <p:cNvPicPr preferRelativeResize="0"/>
          <p:nvPr/>
        </p:nvPicPr>
        <p:blipFill>
          <a:blip r:embed="rId3">
            <a:alphaModFix/>
          </a:blip>
          <a:stretch>
            <a:fillRect/>
          </a:stretch>
        </p:blipFill>
        <p:spPr>
          <a:xfrm>
            <a:off x="1316950" y="152400"/>
            <a:ext cx="6884262" cy="4838700"/>
          </a:xfrm>
          <a:prstGeom prst="rect">
            <a:avLst/>
          </a:prstGeom>
          <a:noFill/>
          <a:ln>
            <a:noFill/>
          </a:ln>
        </p:spPr>
      </p:pic>
      <p:sp>
        <p:nvSpPr>
          <p:cNvPr id="97" name="Google Shape;97;p21"/>
          <p:cNvSpPr txBox="1"/>
          <p:nvPr/>
        </p:nvSpPr>
        <p:spPr>
          <a:xfrm>
            <a:off x="3231525" y="1009850"/>
            <a:ext cx="34605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Note: this is the same as slide 5 but presented differently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